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345" r:id="rId3"/>
    <p:sldId id="257" r:id="rId4"/>
    <p:sldId id="337" r:id="rId5"/>
    <p:sldId id="338" r:id="rId6"/>
    <p:sldId id="341" r:id="rId7"/>
    <p:sldId id="329" r:id="rId8"/>
    <p:sldId id="325" r:id="rId9"/>
    <p:sldId id="348" r:id="rId10"/>
    <p:sldId id="346" r:id="rId11"/>
    <p:sldId id="334" r:id="rId12"/>
    <p:sldId id="349" r:id="rId13"/>
    <p:sldId id="343" r:id="rId14"/>
    <p:sldId id="342" r:id="rId15"/>
    <p:sldId id="347" r:id="rId16"/>
    <p:sldId id="34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4F3"/>
    <a:srgbClr val="F066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A7595F-1C70-4701-B4AC-E106C925C1E3}">
  <a:tblStyle styleId="{E5A7595F-1C70-4701-B4AC-E106C925C1E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7A1051-F890-4D50-86EF-CC53F158A6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84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8358002934308"/>
          <c:y val="0.13291684286230196"/>
          <c:w val="0.84206929481113646"/>
          <c:h val="0.64175861855651883"/>
        </c:manualLayout>
      </c:layout>
      <c:scatterChart>
        <c:scatterStyle val="lineMarker"/>
        <c:varyColors val="0"/>
        <c:ser>
          <c:idx val="0"/>
          <c:order val="0"/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28575">
                <a:solidFill>
                  <a:schemeClr val="accent1"/>
                </a:solidFill>
              </a:ln>
              <a:effectLst/>
            </c:spPr>
          </c:marker>
          <c:xVal>
            <c:numRef>
              <c:f>Sheet1!$E$5:$E$14</c:f>
              <c:numCache>
                <c:formatCode>General</c:formatCode>
                <c:ptCount val="10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79.819999999999993</c:v>
                </c:pt>
                <c:pt idx="9">
                  <c:v>90</c:v>
                </c:pt>
              </c:numCache>
            </c:numRef>
          </c:xVal>
          <c:yVal>
            <c:numRef>
              <c:f>Sheet1!$F$5:$F$14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8.25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CDA-40F6-A28C-9CEE0C9E37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616256"/>
        <c:axId val="97618560"/>
      </c:scatterChart>
      <c:valAx>
        <c:axId val="97616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8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 Rotation in Degrees</a:t>
                </a:r>
              </a:p>
            </c:rich>
          </c:tx>
          <c:layout>
            <c:manualLayout>
              <c:xMode val="edge"/>
              <c:yMode val="edge"/>
              <c:x val="0.29072327863019648"/>
              <c:y val="0.8571803941293442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8560"/>
        <c:crosses val="autoZero"/>
        <c:crossBetween val="midCat"/>
        <c:majorUnit val="10"/>
      </c:valAx>
      <c:valAx>
        <c:axId val="97618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IN" sz="1800">
                    <a:ln>
                      <a:noFill/>
                    </a:ln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Follower Displacement in mm </a:t>
                </a:r>
              </a:p>
            </c:rich>
          </c:tx>
          <c:layout>
            <c:manualLayout>
              <c:xMode val="edge"/>
              <c:yMode val="edge"/>
              <c:x val="1.1687436442562508E-2"/>
              <c:y val="0.14211335680586126"/>
            </c:manualLayout>
          </c:layout>
          <c:overlay val="0"/>
          <c:spPr>
            <a:solidFill>
              <a:schemeClr val="bg1"/>
            </a:solidFill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ln>
                    <a:noFill/>
                  </a:ln>
                  <a:solidFill>
                    <a:schemeClr val="tx1"/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6162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94021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Once the panel rotates</a:t>
            </a:r>
            <a:r>
              <a:rPr lang="en-US" baseline="0" dirty="0" smtClean="0"/>
              <a:t> by 80 degrees, the </a:t>
            </a:r>
            <a:r>
              <a:rPr lang="en-US" baseline="0" dirty="0" err="1" smtClean="0"/>
              <a:t>the</a:t>
            </a:r>
            <a:r>
              <a:rPr lang="en-US" baseline="0" dirty="0" smtClean="0"/>
              <a:t> slot opens up for the follower to move into. Because of the slanting nature of the slot, the follower moves into the slot over a 10 degree planar rotation.,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0366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Althought</a:t>
            </a:r>
            <a:r>
              <a:rPr lang="en-US" baseline="0" dirty="0" smtClean="0"/>
              <a:t>  more </a:t>
            </a:r>
            <a:r>
              <a:rPr lang="en-US" baseline="0" dirty="0" err="1" smtClean="0"/>
              <a:t>deflecgion</a:t>
            </a:r>
            <a:r>
              <a:rPr lang="en-US" baseline="0" dirty="0" smtClean="0"/>
              <a:t> of the flat spring will provide better locking, there are constraints on the height of the satellite due to which the </a:t>
            </a:r>
            <a:r>
              <a:rPr lang="en-US" baseline="0" dirty="0" err="1" smtClean="0"/>
              <a:t>maxximum</a:t>
            </a:r>
            <a:r>
              <a:rPr lang="en-US" baseline="0" dirty="0" smtClean="0"/>
              <a:t> deflection has been decided to be 9mm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Calculations were carried out to determine the stresses arising in the spring, and accordingly it was decide that stainless </a:t>
            </a:r>
            <a:r>
              <a:rPr lang="en-US" baseline="0" dirty="0" err="1" smtClean="0"/>
              <a:t>ssteel</a:t>
            </a:r>
            <a:r>
              <a:rPr lang="en-US" baseline="0" dirty="0" smtClean="0"/>
              <a:t> is to be used. It’s tensile </a:t>
            </a:r>
            <a:r>
              <a:rPr lang="en-US" baseline="0" dirty="0" err="1" smtClean="0"/>
              <a:t>stringth</a:t>
            </a:r>
            <a:r>
              <a:rPr lang="en-US" baseline="0" dirty="0" smtClean="0"/>
              <a:t> is suitable for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7679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maximum value of the locking</a:t>
            </a:r>
            <a:r>
              <a:rPr lang="en-US" baseline="0" dirty="0" smtClean="0"/>
              <a:t> force.</a:t>
            </a:r>
          </a:p>
          <a:p>
            <a:r>
              <a:rPr lang="en-US" baseline="0" dirty="0" smtClean="0"/>
              <a:t>Flat spring is made of a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8124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How is the sail </a:t>
            </a: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Is for </a:t>
            </a:r>
            <a:r>
              <a:rPr lang="en-US" dirty="0" err="1" smtClean="0"/>
              <a:t>trigerring</a:t>
            </a:r>
            <a:r>
              <a:rPr lang="en-US" baseline="0" dirty="0" smtClean="0"/>
              <a:t> the nylon </a:t>
            </a:r>
            <a:r>
              <a:rPr lang="en-US" baseline="0" dirty="0" err="1" smtClean="0"/>
              <a:t>nichrome</a:t>
            </a:r>
            <a:r>
              <a:rPr lang="en-US" baseline="0" dirty="0" smtClean="0"/>
              <a:t> mechanism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48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Nut bolt</a:t>
            </a:r>
            <a:r>
              <a:rPr lang="en-US" baseline="0" dirty="0" smtClean="0"/>
              <a:t> used to attach one leaf to the panel and one leaf to the body</a:t>
            </a:r>
          </a:p>
          <a:p>
            <a:r>
              <a:rPr lang="en-US" baseline="0" dirty="0" smtClean="0"/>
              <a:t>The two leafs are assembled together with the help of a pin, forming a turning pair</a:t>
            </a:r>
          </a:p>
          <a:p>
            <a:r>
              <a:rPr lang="en-US" baseline="0" dirty="0" smtClean="0"/>
              <a:t>The two leaves are loaded with a 180 degree torsion spring, with </a:t>
            </a:r>
            <a:r>
              <a:rPr lang="en-US" baseline="0" dirty="0" err="1" smtClean="0"/>
              <a:t>with</a:t>
            </a:r>
            <a:r>
              <a:rPr lang="en-US" baseline="0" dirty="0" smtClean="0"/>
              <a:t> it’s axis coinciding with the pin’ axis</a:t>
            </a:r>
          </a:p>
          <a:p>
            <a:r>
              <a:rPr lang="en-US" baseline="0" dirty="0" smtClean="0"/>
              <a:t>A follower is used for </a:t>
            </a:r>
            <a:r>
              <a:rPr lang="en-US" baseline="0" dirty="0" err="1" smtClean="0"/>
              <a:t>providieng</a:t>
            </a:r>
            <a:r>
              <a:rPr lang="en-US" baseline="0" dirty="0" smtClean="0"/>
              <a:t> locking, and is attached to the </a:t>
            </a:r>
            <a:r>
              <a:rPr lang="en-US" baseline="0" dirty="0" err="1" smtClean="0"/>
              <a:t>satelllite</a:t>
            </a:r>
            <a:r>
              <a:rPr lang="en-US" baseline="0" dirty="0" smtClean="0"/>
              <a:t> body through  a flat spring with the help of a flat spring holder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84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807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Stress</a:t>
            </a:r>
            <a:r>
              <a:rPr lang="en-IN" baseline="0" dirty="0" smtClean="0"/>
              <a:t> in the flat spring causes the follower to move upwards, as the panel is rotated by the </a:t>
            </a:r>
            <a:r>
              <a:rPr lang="en-IN" baseline="0" dirty="0" err="1" smtClean="0"/>
              <a:t>torision</a:t>
            </a:r>
            <a:r>
              <a:rPr lang="en-IN" baseline="0" dirty="0" smtClean="0"/>
              <a:t> spring to it’s deployed state.</a:t>
            </a:r>
          </a:p>
          <a:p>
            <a:r>
              <a:rPr lang="en-IN" baseline="0" dirty="0" smtClean="0"/>
              <a:t>It fits into a slot present in the </a:t>
            </a:r>
            <a:r>
              <a:rPr lang="en-IN" baseline="0" dirty="0" err="1" smtClean="0"/>
              <a:t>the</a:t>
            </a:r>
            <a:r>
              <a:rPr lang="en-IN" baseline="0" dirty="0" smtClean="0"/>
              <a:t> cam (rotating part)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81904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Based</a:t>
            </a:r>
            <a:r>
              <a:rPr lang="en-US" baseline="0" dirty="0" smtClean="0"/>
              <a:t> on </a:t>
            </a:r>
            <a:r>
              <a:rPr lang="en-US" baseline="0" dirty="0" err="1" smtClean="0"/>
              <a:t>tesing</a:t>
            </a:r>
            <a:r>
              <a:rPr lang="en-US" baseline="0" dirty="0" smtClean="0"/>
              <a:t> it was decided that time required for smooth deployment was decided to be one second. </a:t>
            </a:r>
            <a:r>
              <a:rPr lang="en-US" baseline="0" dirty="0" err="1" smtClean="0"/>
              <a:t>Yhr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torqur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ptobrfrf</a:t>
            </a:r>
            <a:r>
              <a:rPr lang="en-US" baseline="0" dirty="0" smtClean="0"/>
              <a:t> by the torsion spring is </a:t>
            </a:r>
            <a:r>
              <a:rPr lang="en-US" baseline="0" dirty="0" err="1" smtClean="0"/>
              <a:t>is</a:t>
            </a:r>
            <a:r>
              <a:rPr lang="en-US" baseline="0" dirty="0" smtClean="0"/>
              <a:t> a linear function of it’s deflection. The maximum </a:t>
            </a:r>
            <a:r>
              <a:rPr lang="en-US" baseline="0" dirty="0" err="1" smtClean="0"/>
              <a:t>amput</a:t>
            </a:r>
            <a:r>
              <a:rPr lang="en-US" baseline="0" dirty="0" smtClean="0"/>
              <a:t> of torque considering 1 as the time </a:t>
            </a:r>
            <a:r>
              <a:rPr lang="en-US" baseline="0" dirty="0" err="1" smtClean="0"/>
              <a:t>reid</a:t>
            </a:r>
            <a:r>
              <a:rPr lang="en-US" baseline="0" dirty="0" smtClean="0"/>
              <a:t> is 135 N-mm.  According </a:t>
            </a:r>
            <a:r>
              <a:rPr lang="en-US" baseline="0" dirty="0" err="1" smtClean="0"/>
              <a:t>ly</a:t>
            </a:r>
            <a:r>
              <a:rPr lang="en-US" baseline="0" dirty="0" smtClean="0"/>
              <a:t> the stiffness of the torsion spring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7891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</a:t>
            </a:r>
            <a:r>
              <a:rPr lang="en-US" baseline="0" dirty="0" smtClean="0"/>
              <a:t>o the idea of mechanical cam follower locking was based on an application where it was used for </a:t>
            </a:r>
            <a:r>
              <a:rPr lang="en-US" baseline="0" dirty="0" err="1" smtClean="0"/>
              <a:t>trigerring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microswitch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779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>
            <a:spLocks noGrp="1"/>
          </p:cNvSpPr>
          <p:nvPr>
            <p:ph type="title"/>
          </p:nvPr>
        </p:nvSpPr>
        <p:spPr>
          <a:xfrm>
            <a:off x="1625600" y="4932669"/>
            <a:ext cx="8940800" cy="8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8412" y="556283"/>
            <a:ext cx="5835181" cy="4376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 rot="5400000">
            <a:off x="7133430" y="1956596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1799430" y="-596104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9288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50" lvl="1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25" lvl="2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00" lvl="3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75" lvl="4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50" lvl="5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1422400" y="296863"/>
            <a:ext cx="8940800" cy="8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9288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50" lvl="1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25" lvl="2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00" lvl="3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75" lvl="4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50" lvl="5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/>
            </a:lvl1pPr>
            <a:lvl2pPr lvl="1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/>
            </a:lvl2pPr>
            <a:lvl3pPr lvl="2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/>
            </a:lvl3pPr>
            <a:lvl4pPr lvl="3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33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285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>
                <a:solidFill>
                  <a:schemeClr val="dk1"/>
                </a:solidFill>
              </a:defRPr>
            </a:lvl1pPr>
            <a:lvl2pPr marL="514350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125">
                <a:solidFill>
                  <a:srgbClr val="888888"/>
                </a:solidFill>
              </a:defRPr>
            </a:lvl2pPr>
            <a:lvl3pPr marL="771525" lvl="2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013">
                <a:solidFill>
                  <a:srgbClr val="888888"/>
                </a:solidFill>
              </a:defRPr>
            </a:lvl3pPr>
            <a:lvl4pPr marL="1028700" lvl="3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4pPr>
            <a:lvl5pPr marL="1285875" lvl="4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5pPr>
            <a:lvl6pPr marL="1543050" lvl="5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6pPr>
            <a:lvl7pPr marL="1800225" lvl="6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7pPr>
            <a:lvl8pPr marL="2057400" lvl="7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8pPr>
            <a:lvl9pPr marL="2314575" lvl="8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257175" lvl="0" indent="-1285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50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25" lvl="2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00" lvl="3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875" lvl="4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50" lvl="5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25" lvl="6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00" lvl="7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575" lvl="8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9288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50" lvl="1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25" lvl="2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00" lvl="3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75" lvl="4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50" lvl="5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257175" lvl="0" indent="-1285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350" b="1"/>
            </a:lvl1pPr>
            <a:lvl2pPr marL="514350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125" b="1"/>
            </a:lvl2pPr>
            <a:lvl3pPr marL="771525" lvl="2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013" b="1"/>
            </a:lvl3pPr>
            <a:lvl4pPr marL="1028700" lvl="3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4pPr>
            <a:lvl5pPr marL="1285875" lvl="4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5pPr>
            <a:lvl6pPr marL="1543050" lvl="5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6pPr>
            <a:lvl7pPr marL="1800225" lvl="6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7pPr>
            <a:lvl8pPr marL="2057400" lvl="7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8pPr>
            <a:lvl9pPr marL="2314575" lvl="8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 b="1"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9288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50" lvl="1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25" lvl="2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00" lvl="3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75" lvl="4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50" lvl="5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2428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1800"/>
            </a:lvl1pPr>
            <a:lvl2pPr marL="514350" lvl="1" indent="-228600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575"/>
            </a:lvl2pPr>
            <a:lvl3pPr marL="771525" lvl="2" indent="-214313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350"/>
            </a:lvl3pPr>
            <a:lvl4pPr marL="1028700" lvl="3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4pPr>
            <a:lvl5pPr marL="1285875" lvl="4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5pPr>
            <a:lvl6pPr marL="1543050" lvl="5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6pPr>
            <a:lvl7pPr marL="1800225" lvl="6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7pPr>
            <a:lvl8pPr marL="2057400" lvl="7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8pPr>
            <a:lvl9pPr marL="2314575" lvl="8" indent="-200025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12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285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50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25" lvl="2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00" lvl="3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875" lvl="4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50" lvl="5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25" lvl="6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00" lvl="7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575" lvl="8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>
            <a:spLocks noGrp="1"/>
          </p:cNvSpPr>
          <p:nvPr>
            <p:ph type="pic" idx="2"/>
          </p:nvPr>
        </p:nvSpPr>
        <p:spPr>
          <a:xfrm>
            <a:off x="5183188" y="987431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57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28588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900"/>
            </a:lvl1pPr>
            <a:lvl2pPr marL="514350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788"/>
            </a:lvl2pPr>
            <a:lvl3pPr marL="771525" lvl="2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675"/>
            </a:lvl3pPr>
            <a:lvl4pPr marL="1028700" lvl="3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4pPr>
            <a:lvl5pPr marL="1285875" lvl="4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5pPr>
            <a:lvl6pPr marL="1543050" lvl="5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6pPr>
            <a:lvl7pPr marL="1800225" lvl="6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7pPr>
            <a:lvl8pPr marL="2057400" lvl="7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8pPr>
            <a:lvl9pPr marL="2314575" lvl="8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563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1422400" y="296863"/>
            <a:ext cx="8940800" cy="8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257175" lvl="0" indent="-192881" algn="l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514350" lvl="1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771525" lvl="2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028700" lvl="3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285875" lvl="4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1543050" lvl="5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5" lvl="6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0" lvl="7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5" lvl="8" indent="-192881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422400" y="296863"/>
            <a:ext cx="8940800" cy="86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75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Google Shape;15;p1" descr="coeplogo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380117" y="228600"/>
            <a:ext cx="1042287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 descr="logo.JPG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363200" y="228600"/>
            <a:ext cx="1341120" cy="100584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651165" y="4211780"/>
            <a:ext cx="11014364" cy="234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>
              <a:buSzPts val="4000"/>
            </a:pPr>
            <a:r>
              <a:rPr lang="en-IN" dirty="0" smtClean="0">
                <a:latin typeface="HelveticaNeue LT 57 Cn" panose="00000700000000000000" pitchFamily="2" charset="0"/>
                <a:cs typeface="Calibri" panose="020F0502020204030204" pitchFamily="34" charset="0"/>
              </a:rPr>
              <a:t>International </a:t>
            </a:r>
            <a:r>
              <a:rPr lang="en-IN" dirty="0" err="1" smtClean="0">
                <a:latin typeface="HelveticaNeue LT 57 Cn" panose="00000700000000000000" pitchFamily="2" charset="0"/>
                <a:cs typeface="Calibri" panose="020F0502020204030204" pitchFamily="34" charset="0"/>
              </a:rPr>
              <a:t>Astronautical</a:t>
            </a:r>
            <a:r>
              <a:rPr lang="en-IN" dirty="0" smtClean="0">
                <a:latin typeface="HelveticaNeue LT 57 Cn" panose="00000700000000000000" pitchFamily="2" charset="0"/>
                <a:cs typeface="Calibri" panose="020F0502020204030204" pitchFamily="34" charset="0"/>
              </a:rPr>
              <a:t> Congress-2019</a:t>
            </a:r>
            <a:r>
              <a:rPr lang="en-IN" dirty="0" smtClean="0">
                <a:latin typeface="Helvetica" panose="020B0500000000000000" pitchFamily="34" charset="0"/>
                <a:cs typeface="Calibri" panose="020F0502020204030204" pitchFamily="34" charset="0"/>
              </a:rPr>
              <a:t/>
            </a:r>
            <a:br>
              <a:rPr lang="en-IN" dirty="0" smtClean="0">
                <a:latin typeface="Helvetica" panose="020B0500000000000000" pitchFamily="34" charset="0"/>
                <a:cs typeface="Calibri" panose="020F0502020204030204" pitchFamily="34" charset="0"/>
              </a:rPr>
            </a:br>
            <a:r>
              <a:rPr lang="en-IN" dirty="0" smtClean="0">
                <a:latin typeface="Helvetica" panose="020B0500000000000000" pitchFamily="34" charset="0"/>
                <a:cs typeface="Calibri" panose="020F0502020204030204" pitchFamily="34" charset="0"/>
              </a:rPr>
              <a:t/>
            </a:r>
            <a:br>
              <a:rPr lang="en-IN" dirty="0" smtClean="0">
                <a:latin typeface="Helvetica" panose="020B0500000000000000" pitchFamily="34" charset="0"/>
                <a:cs typeface="Calibri" panose="020F0502020204030204" pitchFamily="34" charset="0"/>
              </a:rPr>
            </a:br>
            <a:r>
              <a:rPr lang="en-IN" dirty="0" smtClean="0">
                <a:latin typeface="HelveticaNeue MediumExt" panose="020B0505000000000000" pitchFamily="34" charset="0"/>
                <a:cs typeface="Calibri" panose="020F0502020204030204" pitchFamily="34" charset="0"/>
              </a:rPr>
              <a:t>COEP Satellite Initiative</a:t>
            </a:r>
            <a:endParaRPr dirty="0">
              <a:latin typeface="HelveticaNeue MediumExt" panose="020B0505000000000000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57377" y="257605"/>
            <a:ext cx="67878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latin typeface="Helvetica" panose="020B0500000000000000" pitchFamily="34" charset="0"/>
              </a:rPr>
              <a:t>Torsion spring specifications: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14051" y="1186052"/>
            <a:ext cx="787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 smtClean="0"/>
              <a:t>Torque needed for smooth deployment= 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135 N-mm</a:t>
            </a:r>
            <a:r>
              <a:rPr lang="en-IN" sz="2400" dirty="0" smtClean="0"/>
              <a:t> </a:t>
            </a:r>
            <a:endParaRPr lang="en-IN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883" b="8450"/>
          <a:stretch/>
        </p:blipFill>
        <p:spPr>
          <a:xfrm>
            <a:off x="2717005" y="1972170"/>
            <a:ext cx="5906800" cy="423547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95672" y="6180751"/>
            <a:ext cx="3771900" cy="488990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Fig.9. Torque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vs. Deflection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67974" y="2354096"/>
            <a:ext cx="9490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Helvetica" panose="020B0604020202020204" pitchFamily="34" charset="0"/>
              </a:rPr>
              <a:t>Torque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51028" y="5376335"/>
            <a:ext cx="22859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Helvetica" panose="020B0500000000000000" pitchFamily="34" charset="0"/>
              </a:rPr>
              <a:t>Angular Deflection</a:t>
            </a:r>
          </a:p>
        </p:txBody>
      </p:sp>
    </p:spTree>
    <p:extLst>
      <p:ext uri="{BB962C8B-B14F-4D97-AF65-F5344CB8AC3E}">
        <p14:creationId xmlns:p14="http://schemas.microsoft.com/office/powerpoint/2010/main" val="15784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0679" y="298584"/>
            <a:ext cx="7381357" cy="1197707"/>
          </a:xfrm>
        </p:spPr>
        <p:txBody>
          <a:bodyPr/>
          <a:lstStyle/>
          <a:p>
            <a:pPr algn="l"/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Idea of Cam-follower locking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53" y="1266760"/>
            <a:ext cx="7899008" cy="484733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864350" y="6114091"/>
            <a:ext cx="3863281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Fig.10. Cam-Follower Locking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79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479178" y="1382599"/>
            <a:ext cx="7180728" cy="4534107"/>
            <a:chOff x="1600200" y="944081"/>
            <a:chExt cx="6239435" cy="4544992"/>
          </a:xfrm>
        </p:grpSpPr>
        <p:graphicFrame>
          <p:nvGraphicFramePr>
            <p:cNvPr id="4" name="Chart 3"/>
            <p:cNvGraphicFramePr/>
            <p:nvPr>
              <p:extLst>
                <p:ext uri="{D42A27DB-BD31-4B8C-83A1-F6EECF244321}">
                  <p14:modId xmlns:p14="http://schemas.microsoft.com/office/powerpoint/2010/main" val="2948075819"/>
                </p:ext>
              </p:extLst>
            </p:nvPr>
          </p:nvGraphicFramePr>
          <p:xfrm>
            <a:off x="1600200" y="944081"/>
            <a:ext cx="6239435" cy="443752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itle 1"/>
            <p:cNvSpPr txBox="1">
              <a:spLocks/>
            </p:cNvSpPr>
            <p:nvPr/>
          </p:nvSpPr>
          <p:spPr>
            <a:xfrm>
              <a:off x="1987746" y="5000083"/>
              <a:ext cx="5674659" cy="4889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45700" rIns="91425" bIns="45700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Helvetica" panose="020B0604020202020204" pitchFamily="34" charset="0"/>
                </a:rPr>
                <a:t>Fig.11. Follower displacement vs. Cam Rotation</a:t>
              </a:r>
              <a:endParaRPr lang="en-IN" sz="2000" dirty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479178" y="1015064"/>
            <a:ext cx="3375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Helvetica" panose="020B0500000000000000" pitchFamily="34" charset="0"/>
              </a:rPr>
              <a:t>Cam-Follower Locking:</a:t>
            </a:r>
            <a:endParaRPr lang="en-IN" sz="24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05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E91F-EC28-4335-8E41-939234349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569" y="384785"/>
            <a:ext cx="8855808" cy="140884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Component details of SPD mechanism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Helvetica" panose="020B0500000000000000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172B0-AED5-424E-938A-462E130C1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74" y="1793631"/>
            <a:ext cx="12043680" cy="4889558"/>
          </a:xfrm>
        </p:spPr>
        <p:txBody>
          <a:bodyPr/>
          <a:lstStyle/>
          <a:p>
            <a:r>
              <a:rPr lang="en-US" sz="2400" dirty="0" smtClean="0">
                <a:latin typeface="Helvetica" panose="020B0500000000000000" pitchFamily="34" charset="0"/>
              </a:rPr>
              <a:t>The parts of the mechanism have been made from ABS plastic using 3D printing.</a:t>
            </a:r>
          </a:p>
          <a:p>
            <a:endParaRPr lang="en-IN" sz="2400" dirty="0">
              <a:latin typeface="Helvetica" panose="020B0500000000000000" pitchFamily="34" charset="0"/>
            </a:endParaRPr>
          </a:p>
          <a:p>
            <a:r>
              <a:rPr lang="en-US" sz="2400" dirty="0">
                <a:latin typeface="Helvetica" panose="020B0500000000000000" pitchFamily="34" charset="0"/>
              </a:rPr>
              <a:t>The maximum allowable deflection of the follower owing to height constraints of the satellite is around 8 mm to 9 mm. Flat spring is made of CFRP.</a:t>
            </a:r>
          </a:p>
          <a:p>
            <a:endParaRPr lang="en-US" sz="2400" dirty="0">
              <a:latin typeface="Helvetica" panose="020B0500000000000000" pitchFamily="34" charset="0"/>
            </a:endParaRPr>
          </a:p>
          <a:p>
            <a:r>
              <a:rPr lang="en-US" sz="2400" dirty="0" smtClean="0">
                <a:latin typeface="Helvetica" panose="020B0500000000000000" pitchFamily="34" charset="0"/>
              </a:rPr>
              <a:t>Design of the torsion spring was carried out considering the space constraints.</a:t>
            </a:r>
            <a:endParaRPr lang="en-US" sz="2400" dirty="0">
              <a:latin typeface="Helvetica" panose="020B0500000000000000" pitchFamily="34" charset="0"/>
            </a:endParaRPr>
          </a:p>
          <a:p>
            <a:endParaRPr lang="en-US" sz="2400" dirty="0">
              <a:latin typeface="Helvetica" panose="020B0500000000000000" pitchFamily="34" charset="0"/>
            </a:endParaRPr>
          </a:p>
          <a:p>
            <a:r>
              <a:rPr lang="en-US" sz="2400" dirty="0">
                <a:latin typeface="Helvetica" panose="020B0500000000000000" pitchFamily="34" charset="0"/>
              </a:rPr>
              <a:t>The material chosen for the torsion spring is stainless steel having tensile strength 1700 MPa. </a:t>
            </a:r>
            <a:endParaRPr lang="en-IN" sz="24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14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1A51-CFB4-4D24-8AFF-07C8839A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9646" y="490294"/>
            <a:ext cx="8940800" cy="869314"/>
          </a:xfrm>
        </p:spPr>
        <p:txBody>
          <a:bodyPr/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Conclusions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9BACF-A40F-4BE1-A16D-80C8F26B8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22" y="1359608"/>
            <a:ext cx="11102731" cy="5296686"/>
          </a:xfrm>
        </p:spPr>
        <p:txBody>
          <a:bodyPr/>
          <a:lstStyle/>
          <a:p>
            <a:r>
              <a:rPr lang="en-US" sz="2400" dirty="0">
                <a:latin typeface="Helvetica" panose="020B0500000000000000" pitchFamily="34" charset="0"/>
              </a:rPr>
              <a:t>The value of torque required for smooth deployment has been found to be 135 𝑁𝑚𝑚 and has been verified experimentally. </a:t>
            </a:r>
          </a:p>
          <a:p>
            <a:endParaRPr lang="en-US" sz="2400" dirty="0">
              <a:latin typeface="Helvetica" panose="020B0500000000000000" pitchFamily="34" charset="0"/>
            </a:endParaRPr>
          </a:p>
          <a:p>
            <a:r>
              <a:rPr lang="en-US" sz="2400" dirty="0">
                <a:latin typeface="Helvetica" panose="020B0500000000000000" pitchFamily="34" charset="0"/>
              </a:rPr>
              <a:t>The stiffness of the torsion spring required for this purpose is thus </a:t>
            </a:r>
            <a:r>
              <a:rPr lang="en-US" sz="2400" dirty="0" smtClean="0">
                <a:latin typeface="Helvetica" panose="020B0500000000000000" pitchFamily="34" charset="0"/>
              </a:rPr>
              <a:t>1.5 𝑁𝑚𝑚</a:t>
            </a:r>
            <a:r>
              <a:rPr lang="en-US" sz="2400" dirty="0">
                <a:latin typeface="Helvetica" panose="020B0500000000000000" pitchFamily="34" charset="0"/>
              </a:rPr>
              <a:t>/𝑑𝑒𝑔𝑟𝑒𝑒. </a:t>
            </a:r>
          </a:p>
          <a:p>
            <a:endParaRPr lang="en-US" sz="2400" dirty="0">
              <a:latin typeface="Helvetica" panose="020B0500000000000000" pitchFamily="34" charset="0"/>
            </a:endParaRPr>
          </a:p>
          <a:p>
            <a:r>
              <a:rPr lang="en-US" sz="2400" dirty="0">
                <a:latin typeface="Helvetica" panose="020B0500000000000000" pitchFamily="34" charset="0"/>
              </a:rPr>
              <a:t>The maximum value of the locking force the system can provide is 40 𝑁 𝑡𝑜 50 𝑁 and has been limited due to the space constraints on the upper face of the satellite.</a:t>
            </a:r>
          </a:p>
          <a:p>
            <a:pPr marL="64294" indent="0">
              <a:buNone/>
            </a:pPr>
            <a:endParaRPr lang="en-US" sz="2400" dirty="0">
              <a:latin typeface="Helvetica" panose="020B0500000000000000" pitchFamily="34" charset="0"/>
            </a:endParaRPr>
          </a:p>
          <a:p>
            <a:r>
              <a:rPr lang="en-US" sz="2400" dirty="0">
                <a:latin typeface="Helvetica" panose="020B0500000000000000" pitchFamily="34" charset="0"/>
              </a:rPr>
              <a:t>As the flat spring is made of composite (CFRP) and is under a constant deflection which might lead to the stress relaxation ; but the extent to which stress relaxation will take place has to explored before considering this as the limitation of the mechanism</a:t>
            </a:r>
          </a:p>
        </p:txBody>
      </p:sp>
    </p:spTree>
    <p:extLst>
      <p:ext uri="{BB962C8B-B14F-4D97-AF65-F5344CB8AC3E}">
        <p14:creationId xmlns:p14="http://schemas.microsoft.com/office/powerpoint/2010/main" val="90547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848" y="364099"/>
            <a:ext cx="8940800" cy="869314"/>
          </a:xfrm>
        </p:spPr>
        <p:txBody>
          <a:bodyPr/>
          <a:lstStyle/>
          <a:p>
            <a:r>
              <a:rPr lang="en-IN" dirty="0" smtClean="0">
                <a:latin typeface="Helvetica" panose="020B0500000000000000" pitchFamily="34" charset="0"/>
              </a:rPr>
              <a:t>References</a:t>
            </a:r>
            <a:endParaRPr lang="en-IN" dirty="0">
              <a:latin typeface="Helvetica" panose="020B0500000000000000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99402" y="1260290"/>
            <a:ext cx="10998199" cy="2468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>
                <a:latin typeface="Helvetica" panose="020B0500000000000000" pitchFamily="34" charset="0"/>
              </a:rPr>
              <a:t>[1] </a:t>
            </a:r>
            <a:r>
              <a:rPr lang="en-IN" sz="2000" dirty="0" smtClean="0">
                <a:latin typeface="Helvetica" panose="020B0500000000000000" pitchFamily="34" charset="0"/>
              </a:rPr>
              <a:t> Arturo </a:t>
            </a:r>
            <a:r>
              <a:rPr lang="en-IN" sz="2000" dirty="0">
                <a:latin typeface="Helvetica" panose="020B0500000000000000" pitchFamily="34" charset="0"/>
              </a:rPr>
              <a:t>Solı´s-Santome´1,2, Guillermo Urriolagoitia-Sosa2, Beatriz Romero-A´ ngeles2, Christopher Rene Torres-San Miguel2, Jorge J Herna´ndez-Go´mez1, Isaac Medina-Sa´nchez1, Carlos </a:t>
            </a:r>
            <a:r>
              <a:rPr lang="en-IN" sz="2000" dirty="0" err="1">
                <a:latin typeface="Helvetica" panose="020B0500000000000000" pitchFamily="34" charset="0"/>
              </a:rPr>
              <a:t>Couder</a:t>
            </a:r>
            <a:r>
              <a:rPr lang="en-IN" sz="2000" dirty="0">
                <a:latin typeface="Helvetica" panose="020B0500000000000000" pitchFamily="34" charset="0"/>
              </a:rPr>
              <a:t> Castan˜eda1, Jesu´s </a:t>
            </a:r>
            <a:r>
              <a:rPr lang="en-IN" sz="2000" dirty="0" err="1">
                <a:latin typeface="Helvetica" panose="020B0500000000000000" pitchFamily="34" charset="0"/>
              </a:rPr>
              <a:t>Ira´n</a:t>
            </a:r>
            <a:r>
              <a:rPr lang="en-IN" sz="2000" dirty="0">
                <a:latin typeface="Helvetica" panose="020B0500000000000000" pitchFamily="34" charset="0"/>
              </a:rPr>
              <a:t> Grageda-Arellano1 and Guillermo Urriolagoitia-Caldero´n2, Conceptual design and finite element method validation of a new type of self-locking hinge for deployable CubeSat solar panels, Advances in Mechanical Engineering-January 2019, Vol. 11(1) </a:t>
            </a:r>
            <a:r>
              <a:rPr lang="en-IN" sz="2000" dirty="0" smtClean="0">
                <a:latin typeface="Helvetica" panose="020B0500000000000000" pitchFamily="34" charset="0"/>
              </a:rPr>
              <a:t>1–13</a:t>
            </a:r>
          </a:p>
          <a:p>
            <a:pPr algn="l"/>
            <a:endParaRPr lang="en-IN" sz="2000" dirty="0">
              <a:latin typeface="Helvetica" panose="020B0500000000000000" pitchFamily="34" charset="0"/>
            </a:endParaRPr>
          </a:p>
          <a:p>
            <a:pPr algn="l"/>
            <a:endParaRPr lang="en-IN" sz="2000" dirty="0" smtClean="0">
              <a:latin typeface="Helvetica" panose="020B0500000000000000" pitchFamily="34" charset="0"/>
            </a:endParaRP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sz="20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15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AE760-522D-47C6-9737-1E04AC9BF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6222" y="2505807"/>
            <a:ext cx="8739556" cy="1846386"/>
          </a:xfrm>
        </p:spPr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marL="64294" indent="0">
              <a:buNone/>
            </a:pPr>
            <a:r>
              <a:rPr lang="en-US" sz="8000" b="1" dirty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elveticaNeue MediumExt" panose="020B0505000000000000" pitchFamily="34" charset="0"/>
              </a:rPr>
              <a:t>THANK </a:t>
            </a:r>
            <a:r>
              <a:rPr lang="en-US" sz="8000" b="1" dirty="0" smtClean="0">
                <a:ln w="127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innerShdw blurRad="177800">
                    <a:schemeClr val="accent3">
                      <a:lumMod val="50000"/>
                    </a:schemeClr>
                  </a:innerShdw>
                </a:effectLst>
                <a:latin typeface="HelveticaNeue MediumExt" panose="020B0505000000000000" pitchFamily="34" charset="0"/>
              </a:rPr>
              <a:t>YOU!</a:t>
            </a:r>
            <a:endParaRPr lang="en-IN" sz="8000" b="1" dirty="0">
              <a:ln w="12700">
                <a:solidFill>
                  <a:schemeClr val="tx1">
                    <a:lumMod val="95000"/>
                    <a:lumOff val="5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glow rad="63500">
                  <a:schemeClr val="accent3">
                    <a:satMod val="175000"/>
                    <a:alpha val="40000"/>
                  </a:schemeClr>
                </a:glow>
                <a:innerShdw blurRad="177800">
                  <a:schemeClr val="accent3">
                    <a:lumMod val="50000"/>
                  </a:schemeClr>
                </a:innerShdw>
              </a:effectLst>
              <a:latin typeface="HelveticaNeue MediumExt" panose="020B0505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89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678-5929-4917-A25B-F1EE10C0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908" y="471055"/>
            <a:ext cx="8849147" cy="2377653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HelveticaNeue MediumExt" panose="020B0505000000000000" pitchFamily="34" charset="0"/>
              </a:rPr>
              <a:t/>
            </a:r>
            <a:br>
              <a:rPr lang="en-IN" sz="2800" dirty="0">
                <a:solidFill>
                  <a:schemeClr val="tx1"/>
                </a:solidFill>
                <a:latin typeface="HelveticaNeue MediumExt" panose="020B0505000000000000" pitchFamily="34" charset="0"/>
              </a:rPr>
            </a:br>
            <a:r>
              <a:rPr lang="en-IN" sz="2800" dirty="0">
                <a:solidFill>
                  <a:schemeClr val="tx1"/>
                </a:solidFill>
                <a:latin typeface="HelveticaNeue MediumExt" panose="020B0505000000000000" pitchFamily="34" charset="0"/>
              </a:rPr>
              <a:t/>
            </a:r>
            <a:br>
              <a:rPr lang="en-IN" sz="2800" dirty="0">
                <a:solidFill>
                  <a:schemeClr val="tx1"/>
                </a:solidFill>
                <a:latin typeface="HelveticaNeue MediumExt" panose="020B0505000000000000" pitchFamily="34" charset="0"/>
              </a:rPr>
            </a:br>
            <a:r>
              <a:rPr lang="en-IN" sz="3600" dirty="0">
                <a:solidFill>
                  <a:schemeClr val="tx1"/>
                </a:solidFill>
                <a:latin typeface="HelveticaNeue MediumExt" panose="020B0505000000000000" pitchFamily="34" charset="0"/>
              </a:rPr>
              <a:t>Solar Panel Deployment Mechanism for a Solar Sailing Nanosatellite </a:t>
            </a:r>
            <a:r>
              <a:rPr lang="en-IN" dirty="0">
                <a:solidFill>
                  <a:schemeClr val="tx1"/>
                </a:solidFill>
                <a:latin typeface="HelveticaNeue MediumExt" panose="020B0505000000000000" pitchFamily="34" charset="0"/>
              </a:rPr>
              <a:t/>
            </a:r>
            <a:br>
              <a:rPr lang="en-IN" dirty="0">
                <a:solidFill>
                  <a:schemeClr val="tx1"/>
                </a:solidFill>
                <a:latin typeface="HelveticaNeue MediumExt" panose="020B0505000000000000" pitchFamily="34" charset="0"/>
              </a:rPr>
            </a:br>
            <a:r>
              <a:rPr lang="en-IN" dirty="0">
                <a:solidFill>
                  <a:schemeClr val="tx1"/>
                </a:solidFill>
                <a:latin typeface="HelveticaNeue MediumExt" panose="020B0505000000000000" pitchFamily="34" charset="0"/>
              </a:rPr>
              <a:t> </a:t>
            </a:r>
            <a:br>
              <a:rPr lang="en-IN" dirty="0">
                <a:solidFill>
                  <a:schemeClr val="tx1"/>
                </a:solidFill>
                <a:latin typeface="HelveticaNeue MediumExt" panose="020B0505000000000000" pitchFamily="34" charset="0"/>
              </a:rPr>
            </a:br>
            <a:r>
              <a:rPr lang="en-IN" sz="2800" dirty="0">
                <a:solidFill>
                  <a:schemeClr val="tx1"/>
                </a:solidFill>
                <a:latin typeface="HelveticaNeue MediumExt" panose="020B0505000000000000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A76B56-52E2-4E14-8703-A03FBF0892CA}"/>
              </a:ext>
            </a:extLst>
          </p:cNvPr>
          <p:cNvSpPr txBox="1"/>
          <p:nvPr/>
        </p:nvSpPr>
        <p:spPr>
          <a:xfrm>
            <a:off x="4670180" y="4157050"/>
            <a:ext cx="283898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Mr Vaibhav </a:t>
            </a:r>
            <a:r>
              <a:rPr lang="en-IN" sz="2000" dirty="0"/>
              <a:t>B. </a:t>
            </a:r>
            <a:r>
              <a:rPr lang="en-IN" sz="2000" dirty="0" err="1"/>
              <a:t>Wanere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DE4CE2-6DF4-445F-9B06-33D1995BA0CB}"/>
              </a:ext>
            </a:extLst>
          </p:cNvPr>
          <p:cNvSpPr txBox="1"/>
          <p:nvPr/>
        </p:nvSpPr>
        <p:spPr>
          <a:xfrm flipH="1">
            <a:off x="3748647" y="4638607"/>
            <a:ext cx="20362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Mr </a:t>
            </a:r>
            <a:r>
              <a:rPr lang="en-IN" sz="2000" dirty="0" err="1"/>
              <a:t>Roven</a:t>
            </a:r>
            <a:r>
              <a:rPr lang="en-IN" sz="2000" dirty="0"/>
              <a:t> Pinto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E4316A-CDA8-4DAC-A08D-9F0155DA4C33}"/>
              </a:ext>
            </a:extLst>
          </p:cNvPr>
          <p:cNvSpPr txBox="1"/>
          <p:nvPr/>
        </p:nvSpPr>
        <p:spPr>
          <a:xfrm>
            <a:off x="5891334" y="4634084"/>
            <a:ext cx="189034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000" dirty="0"/>
              <a:t>Mr Rohit Patil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645F3-8609-4E10-86ED-33DAFE8932A9}"/>
              </a:ext>
            </a:extLst>
          </p:cNvPr>
          <p:cNvSpPr txBox="1"/>
          <p:nvPr/>
        </p:nvSpPr>
        <p:spPr>
          <a:xfrm>
            <a:off x="2346763" y="5076572"/>
            <a:ext cx="2119729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 Mr </a:t>
            </a:r>
            <a:r>
              <a:rPr lang="en-IN" sz="2000" dirty="0" err="1"/>
              <a:t>Juber</a:t>
            </a:r>
            <a:r>
              <a:rPr lang="en-IN" sz="2000" dirty="0"/>
              <a:t> Shaikh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A31E5E-86CB-4568-9CF7-EF1778022362}"/>
              </a:ext>
            </a:extLst>
          </p:cNvPr>
          <p:cNvSpPr txBox="1"/>
          <p:nvPr/>
        </p:nvSpPr>
        <p:spPr>
          <a:xfrm>
            <a:off x="4670180" y="5095769"/>
            <a:ext cx="21033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 Ms Chaitra </a:t>
            </a:r>
            <a:r>
              <a:rPr lang="en-IN" sz="2000" dirty="0" err="1"/>
              <a:t>Shet</a:t>
            </a:r>
            <a:endParaRPr lang="en-IN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8D8827-4822-4CE6-9313-8AC6E208A917}"/>
              </a:ext>
            </a:extLst>
          </p:cNvPr>
          <p:cNvSpPr txBox="1"/>
          <p:nvPr/>
        </p:nvSpPr>
        <p:spPr>
          <a:xfrm>
            <a:off x="2204181" y="5601721"/>
            <a:ext cx="226231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sz="2000" dirty="0"/>
              <a:t>Ms </a:t>
            </a:r>
            <a:r>
              <a:rPr lang="en-IN" sz="2000" dirty="0" err="1"/>
              <a:t>Tanaya</a:t>
            </a:r>
            <a:r>
              <a:rPr lang="en-IN" sz="2000" dirty="0"/>
              <a:t> Bapat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FB97CF-9C31-4AC8-8739-0B66A01ED048}"/>
              </a:ext>
            </a:extLst>
          </p:cNvPr>
          <p:cNvSpPr txBox="1"/>
          <p:nvPr/>
        </p:nvSpPr>
        <p:spPr>
          <a:xfrm>
            <a:off x="4670180" y="5601721"/>
            <a:ext cx="23319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 Ms Mansi </a:t>
            </a:r>
            <a:r>
              <a:rPr lang="en-IN" sz="2000" dirty="0" err="1"/>
              <a:t>Kabade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ABEE4-852D-4E5F-B411-3FA8AEF013D9}"/>
              </a:ext>
            </a:extLst>
          </p:cNvPr>
          <p:cNvSpPr txBox="1"/>
          <p:nvPr/>
        </p:nvSpPr>
        <p:spPr>
          <a:xfrm>
            <a:off x="7129584" y="5601721"/>
            <a:ext cx="2331916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/>
              <a:t> Mr Pravin </a:t>
            </a:r>
            <a:r>
              <a:rPr lang="en-IN" sz="2000" dirty="0" err="1"/>
              <a:t>Londhe</a:t>
            </a:r>
            <a:endParaRPr lang="en-I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A76B56-52E2-4E14-8703-A03FBF0892CA}"/>
              </a:ext>
            </a:extLst>
          </p:cNvPr>
          <p:cNvSpPr txBox="1"/>
          <p:nvPr/>
        </p:nvSpPr>
        <p:spPr>
          <a:xfrm>
            <a:off x="7129584" y="5076572"/>
            <a:ext cx="2838984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Mr </a:t>
            </a:r>
            <a:r>
              <a:rPr lang="en-IN" sz="2000" dirty="0" err="1" smtClean="0"/>
              <a:t>Akshay</a:t>
            </a:r>
            <a:r>
              <a:rPr lang="en-IN" sz="2000" dirty="0" smtClean="0"/>
              <a:t> R. </a:t>
            </a:r>
            <a:r>
              <a:rPr lang="en-IN" sz="2000" dirty="0" err="1" smtClean="0"/>
              <a:t>Deodhar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34902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5527" y="4123537"/>
            <a:ext cx="3144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HelveticaNeue-Light" panose="02000403000000020004" pitchFamily="2" charset="0"/>
              </a:rPr>
              <a:t>Tape Spring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D699A-8F30-45B5-8E5D-EEA844A3303D}"/>
              </a:ext>
            </a:extLst>
          </p:cNvPr>
          <p:cNvSpPr txBox="1"/>
          <p:nvPr/>
        </p:nvSpPr>
        <p:spPr>
          <a:xfrm flipH="1">
            <a:off x="222207" y="1750297"/>
            <a:ext cx="118035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500000000000000" pitchFamily="34" charset="0"/>
              </a:rPr>
              <a:t>Current Mission Objectives: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1. To demonstrate the concept of orbit </a:t>
            </a:r>
            <a:r>
              <a:rPr lang="en-US" sz="2400" dirty="0" smtClean="0">
                <a:latin typeface="Helvetica" panose="020B0500000000000000" pitchFamily="34" charset="0"/>
              </a:rPr>
              <a:t>maneuvering </a:t>
            </a:r>
            <a:r>
              <a:rPr lang="en-US" sz="2400" dirty="0">
                <a:latin typeface="Helvetica" panose="020B0500000000000000" pitchFamily="34" charset="0"/>
              </a:rPr>
              <a:t>using solar </a:t>
            </a:r>
            <a:r>
              <a:rPr lang="en-US" sz="2400" dirty="0" smtClean="0">
                <a:latin typeface="Helvetica" panose="020B0500000000000000" pitchFamily="34" charset="0"/>
              </a:rPr>
              <a:t>sails.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2. Characterization of charged particle environment with </a:t>
            </a:r>
            <a:r>
              <a:rPr lang="en-US" sz="2400" dirty="0" smtClean="0">
                <a:latin typeface="Helvetica" panose="020B0500000000000000" pitchFamily="34" charset="0"/>
              </a:rPr>
              <a:t>position.</a:t>
            </a:r>
          </a:p>
          <a:p>
            <a:pPr lvl="1"/>
            <a:endParaRPr lang="en-US" sz="2400" dirty="0" smtClean="0">
              <a:latin typeface="Helvetica" panose="020B0500000000000000" pitchFamily="34" charset="0"/>
            </a:endParaRPr>
          </a:p>
          <a:p>
            <a:pPr lvl="1"/>
            <a:endParaRPr lang="en-US" sz="2400" dirty="0">
              <a:latin typeface="Helvetica" panose="020B0500000000000000" pitchFamily="34" charset="0"/>
            </a:endParaRP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500000000000000" pitchFamily="34" charset="0"/>
              </a:rPr>
              <a:t>Necessity of Solar Panels Deployment Mechanism: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1. Solar sails prevent the sunlight reaching the satellite faces behind </a:t>
            </a:r>
            <a:r>
              <a:rPr lang="en-US" sz="2400" dirty="0" smtClean="0">
                <a:latin typeface="Helvetica" panose="020B0500000000000000" pitchFamily="34" charset="0"/>
              </a:rPr>
              <a:t>it.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</a:t>
            </a:r>
            <a:r>
              <a:rPr lang="en-US" sz="2400" dirty="0" smtClean="0">
                <a:latin typeface="Helvetica" panose="020B0500000000000000" pitchFamily="34" charset="0"/>
              </a:rPr>
              <a:t>2. Maximum three faces can be facing the sun.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</a:t>
            </a:r>
            <a:r>
              <a:rPr lang="en-US" sz="2400" dirty="0" smtClean="0">
                <a:latin typeface="Helvetica" panose="020B0500000000000000" pitchFamily="34" charset="0"/>
              </a:rPr>
              <a:t>3. This limits the number of solar cells facing the sun thus limiting the power  	    generation.</a:t>
            </a:r>
          </a:p>
          <a:p>
            <a:pPr lvl="1"/>
            <a:r>
              <a:rPr lang="en-US" sz="2400" dirty="0">
                <a:latin typeface="Helvetica" panose="020B0500000000000000" pitchFamily="34" charset="0"/>
              </a:rPr>
              <a:t>	</a:t>
            </a:r>
            <a:r>
              <a:rPr lang="en-US" sz="2400" dirty="0" smtClean="0">
                <a:latin typeface="Helvetica" panose="020B0500000000000000" pitchFamily="34" charset="0"/>
              </a:rPr>
              <a:t>4. Volume constraints in the launch vehicle demands for foldable panels.</a:t>
            </a:r>
            <a:endParaRPr lang="en-US" sz="2400" dirty="0">
              <a:latin typeface="Helvetica" panose="020B0500000000000000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187D43-A26B-4E8E-B588-FFF295AD2FCD}"/>
              </a:ext>
            </a:extLst>
          </p:cNvPr>
          <p:cNvSpPr txBox="1"/>
          <p:nvPr/>
        </p:nvSpPr>
        <p:spPr>
          <a:xfrm>
            <a:off x="3907781" y="515134"/>
            <a:ext cx="2908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Introduction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Helvetica" panose="020B0500000000000000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648" y="304800"/>
            <a:ext cx="8049491" cy="152808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/>
              </a:rPr>
              <a:t>Research Questions and literature review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Helvetica Neue" panose="02000503000000020004" pitchFamily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A6353-9BFD-4711-ABE3-BBB71EFCCCAA}"/>
              </a:ext>
            </a:extLst>
          </p:cNvPr>
          <p:cNvSpPr txBox="1"/>
          <p:nvPr/>
        </p:nvSpPr>
        <p:spPr>
          <a:xfrm>
            <a:off x="326326" y="1944941"/>
            <a:ext cx="1086436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Helvetica" panose="020B05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anose="020B0500000000000000" pitchFamily="34" charset="0"/>
              </a:rPr>
              <a:t> </a:t>
            </a:r>
            <a:r>
              <a:rPr lang="en-US" sz="2400" dirty="0" smtClean="0">
                <a:latin typeface="Helvetica" panose="020B0500000000000000" pitchFamily="34" charset="0"/>
              </a:rPr>
              <a:t>Currently available mechanisms:</a:t>
            </a:r>
          </a:p>
          <a:p>
            <a:r>
              <a:rPr lang="en-US" sz="2400" dirty="0">
                <a:latin typeface="Helvetica" panose="020B0500000000000000" pitchFamily="34" charset="0"/>
              </a:rPr>
              <a:t>	</a:t>
            </a:r>
            <a:r>
              <a:rPr lang="en-US" sz="2400" dirty="0" smtClean="0">
                <a:latin typeface="Helvetica" panose="020B0500000000000000" pitchFamily="34" charset="0"/>
              </a:rPr>
              <a:t>1. Provide only deployment with no locking.</a:t>
            </a:r>
          </a:p>
          <a:p>
            <a:r>
              <a:rPr lang="en-US" sz="2400" dirty="0">
                <a:latin typeface="Helvetica" panose="020B0500000000000000" pitchFamily="34" charset="0"/>
              </a:rPr>
              <a:t>	</a:t>
            </a:r>
            <a:r>
              <a:rPr lang="en-US" sz="2400" dirty="0" smtClean="0">
                <a:latin typeface="Helvetica" panose="020B0500000000000000" pitchFamily="34" charset="0"/>
              </a:rPr>
              <a:t>2. Provide deployment with active locking (more power consumption).</a:t>
            </a:r>
          </a:p>
          <a:p>
            <a:endParaRPr lang="en-US" sz="2400" dirty="0" smtClean="0">
              <a:latin typeface="Helvetica" panose="020B0500000000000000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500000000000000" pitchFamily="34" charset="0"/>
              </a:rPr>
              <a:t>The mechanism presented uses passive means for deployment as well as locking.</a:t>
            </a:r>
            <a:endParaRPr lang="en-US" sz="2400" dirty="0">
              <a:latin typeface="Helvetica" panose="020B0500000000000000" pitchFamily="34" charset="0"/>
            </a:endParaRPr>
          </a:p>
          <a:p>
            <a:endParaRPr lang="en-US" sz="2400" dirty="0">
              <a:latin typeface="Helvetica" panose="020B0500000000000000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Helvetica" panose="020B0500000000000000" pitchFamily="34" charset="0"/>
              </a:rPr>
              <a:t>The mechanism uses power only for the initiation of the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Helvetica" panose="020B05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655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773" y="633356"/>
            <a:ext cx="4952862" cy="488990"/>
          </a:xfrm>
        </p:spPr>
        <p:txBody>
          <a:bodyPr/>
          <a:lstStyle/>
          <a:p>
            <a:pPr algn="l"/>
            <a:r>
              <a:rPr lang="en-IN" sz="3200" dirty="0" smtClean="0">
                <a:latin typeface="HelveticaNeue MediumExt" panose="020B0505000000000000" pitchFamily="34" charset="0"/>
              </a:rPr>
              <a:t>Present Mechanism</a:t>
            </a:r>
            <a:endParaRPr lang="en-IN" sz="3200" dirty="0">
              <a:latin typeface="HelveticaNeue MediumExt" panose="020B0505000000000000" pitchFamily="34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743773" y="1237129"/>
            <a:ext cx="8328074" cy="4760259"/>
            <a:chOff x="1503149" y="1413044"/>
            <a:chExt cx="9247978" cy="5209429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3149" y="1413044"/>
              <a:ext cx="9247978" cy="5209429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503149" y="1898262"/>
              <a:ext cx="7045106" cy="2875960"/>
              <a:chOff x="1503149" y="1898262"/>
              <a:chExt cx="7045106" cy="2875960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3422073" y="2283020"/>
                <a:ext cx="2175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Body Leaf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6373091" y="2359006"/>
                <a:ext cx="2175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Panel Leaf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3550192" y="1898262"/>
                <a:ext cx="217516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Torsion Spring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503149" y="4144970"/>
                <a:ext cx="2175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Flat Spring Holder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22073" y="4435668"/>
                <a:ext cx="2175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Follower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762084" y="2702063"/>
                <a:ext cx="217516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600" dirty="0" smtClean="0">
                    <a:solidFill>
                      <a:schemeClr val="bg1"/>
                    </a:solidFill>
                    <a:latin typeface="Helvetica" panose="020B0500000000000000" pitchFamily="34" charset="0"/>
                  </a:rPr>
                  <a:t>Flat Spring</a:t>
                </a:r>
                <a:endParaRPr lang="en-IN" sz="1600" dirty="0">
                  <a:solidFill>
                    <a:schemeClr val="bg1"/>
                  </a:solidFill>
                  <a:latin typeface="Helvetica" panose="020B0500000000000000" pitchFamily="34" charset="0"/>
                </a:endParaRP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1995056" y="2307774"/>
              <a:ext cx="4580526" cy="2127896"/>
              <a:chOff x="1995056" y="2307774"/>
              <a:chExt cx="4580526" cy="2127896"/>
            </a:xfrm>
          </p:grpSpPr>
          <p:cxnSp>
            <p:nvCxnSpPr>
              <p:cNvPr id="12" name="Straight Arrow Connector 11"/>
              <p:cNvCxnSpPr/>
              <p:nvPr/>
            </p:nvCxnSpPr>
            <p:spPr>
              <a:xfrm>
                <a:off x="3976255" y="2590797"/>
                <a:ext cx="332509" cy="415163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>
                <a:off x="3283529" y="3009840"/>
                <a:ext cx="138544" cy="560512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1995056" y="3834492"/>
                <a:ext cx="448373" cy="310478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3678313" y="4030730"/>
                <a:ext cx="394923" cy="404940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>
                <a:off x="4637774" y="2307774"/>
                <a:ext cx="299474" cy="883955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H="1">
                <a:off x="6127138" y="2592712"/>
                <a:ext cx="448444" cy="413248"/>
              </a:xfrm>
              <a:prstGeom prst="straightConnector1">
                <a:avLst/>
              </a:prstGeom>
              <a:ln w="28575">
                <a:solidFill>
                  <a:schemeClr val="accent4">
                    <a:lumMod val="20000"/>
                    <a:lumOff val="80000"/>
                  </a:schemeClr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  <p:sp>
        <p:nvSpPr>
          <p:cNvPr id="35" name="Title 1"/>
          <p:cNvSpPr txBox="1">
            <a:spLocks/>
          </p:cNvSpPr>
          <p:nvPr/>
        </p:nvSpPr>
        <p:spPr>
          <a:xfrm>
            <a:off x="3347057" y="6101647"/>
            <a:ext cx="5109882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Fig.1 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Creo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 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of the Mechanism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3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81275" y="1714935"/>
            <a:ext cx="4953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Hinge Assembly</a:t>
            </a: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: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56087" y="2461655"/>
            <a:ext cx="5178213" cy="3957772"/>
            <a:chOff x="181275" y="3025682"/>
            <a:chExt cx="4809994" cy="361999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275" y="3256515"/>
              <a:ext cx="4672309" cy="3389162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1584105" y="3468995"/>
              <a:ext cx="387889" cy="4983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cxnSpLocks/>
            </p:cNvCxnSpPr>
            <p:nvPr/>
          </p:nvCxnSpPr>
          <p:spPr>
            <a:xfrm flipH="1">
              <a:off x="3669920" y="3625033"/>
              <a:ext cx="297614" cy="39399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15914" y="3025682"/>
              <a:ext cx="1870364" cy="422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400" dirty="0">
                  <a:latin typeface="Helvetica" panose="020B0500000000000000" pitchFamily="34" charset="0"/>
                </a:rPr>
                <a:t>Body Leaf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451330" y="3198821"/>
              <a:ext cx="1539939" cy="4222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>
                  <a:latin typeface="Helvetica" panose="020B0500000000000000" pitchFamily="34" charset="0"/>
                </a:rPr>
                <a:t>Panel Leaf</a:t>
              </a: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385" y="1568220"/>
            <a:ext cx="3498308" cy="2291614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563846" y="2200137"/>
            <a:ext cx="1025717" cy="487768"/>
          </a:xfrm>
        </p:spPr>
        <p:txBody>
          <a:bodyPr/>
          <a:lstStyle/>
          <a:p>
            <a:pPr algn="l"/>
            <a:r>
              <a:rPr lang="en-IN" sz="2400" dirty="0">
                <a:latin typeface="Helvetica" panose="020B0500000000000000" pitchFamily="34" charset="0"/>
              </a:rPr>
              <a:t>Pin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26C9270-C644-4B68-872C-0951F9334F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843" y="4440541"/>
            <a:ext cx="5093722" cy="186960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2A6A812-82DD-470D-A84E-7183CEA11605}"/>
              </a:ext>
            </a:extLst>
          </p:cNvPr>
          <p:cNvSpPr txBox="1">
            <a:spLocks/>
          </p:cNvSpPr>
          <p:nvPr/>
        </p:nvSpPr>
        <p:spPr>
          <a:xfrm>
            <a:off x="6501391" y="5874522"/>
            <a:ext cx="3771900" cy="48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400" dirty="0">
                <a:latin typeface="Helvetica" panose="020B0500000000000000" pitchFamily="34" charset="0"/>
              </a:rPr>
              <a:t>Torsion Spring</a:t>
            </a:r>
          </a:p>
        </p:txBody>
      </p:sp>
      <p:sp>
        <p:nvSpPr>
          <p:cNvPr id="17" name="Title 2">
            <a:extLst>
              <a:ext uri="{FF2B5EF4-FFF2-40B4-BE49-F238E27FC236}">
                <a16:creationId xmlns:a16="http://schemas.microsoft.com/office/drawing/2014/main" id="{FE08F06B-998A-4E4F-B52A-0CE9E9E08A72}"/>
              </a:ext>
            </a:extLst>
          </p:cNvPr>
          <p:cNvSpPr txBox="1">
            <a:spLocks/>
          </p:cNvSpPr>
          <p:nvPr/>
        </p:nvSpPr>
        <p:spPr>
          <a:xfrm>
            <a:off x="1635369" y="279572"/>
            <a:ext cx="8765931" cy="1451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/>
              </a:rPr>
              <a:t>Parts of the current SPD</a:t>
            </a: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/>
              </a:rPr>
              <a:t>mechanism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42106" y="6182809"/>
            <a:ext cx="3863281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Fig.4. Body Leaf and Panel Leaf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8046385" y="3877391"/>
            <a:ext cx="3863281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Fig.5. Pin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6854079" y="6310147"/>
            <a:ext cx="3863281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Fig.6. Torsion Spring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99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627" y="3566957"/>
            <a:ext cx="5384069" cy="2330845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7236274" y="2334916"/>
            <a:ext cx="4361298" cy="3562886"/>
            <a:chOff x="7209380" y="2856294"/>
            <a:chExt cx="4361298" cy="3562886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6514" y="2856294"/>
              <a:ext cx="4244164" cy="3562886"/>
            </a:xfrm>
            <a:prstGeom prst="rect">
              <a:avLst/>
            </a:prstGeom>
          </p:spPr>
        </p:pic>
        <p:sp>
          <p:nvSpPr>
            <p:cNvPr id="11" name="Title 1"/>
            <p:cNvSpPr txBox="1">
              <a:spLocks/>
            </p:cNvSpPr>
            <p:nvPr/>
          </p:nvSpPr>
          <p:spPr>
            <a:xfrm>
              <a:off x="7209380" y="2856294"/>
              <a:ext cx="3771900" cy="4889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  <a:defRPr sz="4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def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IN" sz="2800" dirty="0">
                  <a:latin typeface="Helvetica" panose="020B0500000000000000" pitchFamily="34" charset="0"/>
                </a:rPr>
                <a:t>Flat spring holder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714218" y="3674685"/>
            <a:ext cx="1923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Helvetica" panose="020B0500000000000000" pitchFamily="34" charset="0"/>
              </a:rPr>
              <a:t>Flat Spring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4545" y="5237168"/>
            <a:ext cx="1545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Helvetica" panose="020B0500000000000000" pitchFamily="34" charset="0"/>
              </a:rPr>
              <a:t>Follower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714218" y="4194388"/>
            <a:ext cx="650069" cy="568977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1631295" y="4926664"/>
            <a:ext cx="458866" cy="44791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Title 2">
            <a:extLst>
              <a:ext uri="{FF2B5EF4-FFF2-40B4-BE49-F238E27FC236}">
                <a16:creationId xmlns:a16="http://schemas.microsoft.com/office/drawing/2014/main" id="{91AA4AB9-C061-4BEA-A7E1-227F0E12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28" y="397732"/>
            <a:ext cx="8183031" cy="155137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Helvetica" panose="020B0500000000000000" pitchFamily="34" charset="0"/>
              </a:rPr>
              <a:t>Parts of the current SPD mechanism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89628" y="6021998"/>
            <a:ext cx="4902644" cy="48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Fig.7. Flat Spring and Follower Assembly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53408" y="5897802"/>
            <a:ext cx="3148849" cy="488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Fig.8. Flat Spring Holder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64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83"/>
          <p:cNvSpPr txBox="1">
            <a:spLocks noGrp="1"/>
          </p:cNvSpPr>
          <p:nvPr>
            <p:ph type="body" idx="1"/>
          </p:nvPr>
        </p:nvSpPr>
        <p:spPr>
          <a:xfrm>
            <a:off x="1066802" y="2802348"/>
            <a:ext cx="10460181" cy="291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t" anchorCtr="0">
            <a:noAutofit/>
          </a:bodyPr>
          <a:lstStyle/>
          <a:p>
            <a:pPr marL="128588" indent="-128588">
              <a:spcBef>
                <a:spcPts val="0"/>
              </a:spcBef>
              <a:buSzPts val="2800"/>
            </a:pPr>
            <a:r>
              <a:rPr lang="en-IN" sz="3200" dirty="0">
                <a:latin typeface="Helvetica" panose="020B0500000000000000" pitchFamily="34" charset="0"/>
              </a:rPr>
              <a:t>Release mechanism     :   Nylon Nichrome mechanism</a:t>
            </a:r>
          </a:p>
          <a:p>
            <a:pPr marL="128588" indent="-128588">
              <a:spcBef>
                <a:spcPts val="0"/>
              </a:spcBef>
              <a:buSzPts val="2800"/>
            </a:pPr>
            <a:endParaRPr lang="en-IN" sz="3200" dirty="0">
              <a:latin typeface="Helvetica" panose="020B0500000000000000" pitchFamily="34" charset="0"/>
            </a:endParaRPr>
          </a:p>
          <a:p>
            <a:pPr marL="128588" indent="-128588">
              <a:buSzPts val="2800"/>
            </a:pPr>
            <a:r>
              <a:rPr lang="en-IN" sz="3200" dirty="0">
                <a:latin typeface="Helvetica" panose="020B0500000000000000" pitchFamily="34" charset="0"/>
              </a:rPr>
              <a:t>Actuation mechanism :   </a:t>
            </a:r>
            <a:r>
              <a:rPr lang="en-IN" sz="3200" dirty="0" smtClean="0">
                <a:latin typeface="Helvetica" panose="020B0500000000000000" pitchFamily="34" charset="0"/>
              </a:rPr>
              <a:t> Torsion </a:t>
            </a:r>
            <a:r>
              <a:rPr lang="en-IN" sz="3200" dirty="0">
                <a:latin typeface="Helvetica" panose="020B0500000000000000" pitchFamily="34" charset="0"/>
              </a:rPr>
              <a:t>Spring</a:t>
            </a:r>
          </a:p>
          <a:p>
            <a:pPr marL="128588" indent="-128588">
              <a:buSzPts val="2800"/>
            </a:pPr>
            <a:endParaRPr lang="en-IN" sz="3200" dirty="0">
              <a:latin typeface="Helvetica" panose="020B0500000000000000" pitchFamily="34" charset="0"/>
            </a:endParaRPr>
          </a:p>
          <a:p>
            <a:pPr marL="128588" indent="-128588">
              <a:lnSpc>
                <a:spcPct val="100000"/>
              </a:lnSpc>
              <a:buSzPts val="2800"/>
            </a:pPr>
            <a:r>
              <a:rPr lang="en-IN" sz="3200" dirty="0">
                <a:latin typeface="Helvetica" panose="020B0500000000000000" pitchFamily="34" charset="0"/>
              </a:rPr>
              <a:t>Locking mechanism     :   Cam and Follower    </a:t>
            </a:r>
          </a:p>
          <a:p>
            <a:pPr marL="0" indent="0">
              <a:lnSpc>
                <a:spcPct val="100000"/>
              </a:lnSpc>
              <a:buSzPts val="2800"/>
              <a:buNone/>
            </a:pPr>
            <a:r>
              <a:rPr lang="en-IN" sz="3200" dirty="0">
                <a:latin typeface="Helvetica" panose="020B0500000000000000" pitchFamily="34" charset="0"/>
              </a:rPr>
              <a:t>                                                                      </a:t>
            </a:r>
            <a:endParaRPr sz="3200" dirty="0">
              <a:latin typeface="Helvetica" panose="020B0500000000000000" pitchFamily="34" charset="0"/>
            </a:endParaRPr>
          </a:p>
          <a:p>
            <a:pPr marL="128588" indent="-128588">
              <a:buSzPts val="2800"/>
              <a:buNone/>
            </a:pPr>
            <a:endParaRPr sz="4000" dirty="0">
              <a:latin typeface="Helvetica" panose="020B0500000000000000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54825" y="387039"/>
            <a:ext cx="77585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/>
              </a:rPr>
              <a:t>Torsion spring loaded Hinge </a:t>
            </a:r>
            <a:r>
              <a:rPr lang="en-IN" sz="4000" dirty="0" smtClean="0">
                <a:solidFill>
                  <a:schemeClr val="accent1">
                    <a:lumMod val="50000"/>
                  </a:schemeClr>
                </a:solidFill>
                <a:latin typeface="Helvetica Neue" panose="02000503000000020004" pitchFamily="2"/>
              </a:rPr>
              <a:t>Mechanism</a:t>
            </a:r>
            <a:endParaRPr lang="en-IN" sz="4000" dirty="0">
              <a:solidFill>
                <a:schemeClr val="accent1">
                  <a:lumMod val="50000"/>
                </a:schemeClr>
              </a:solidFill>
              <a:latin typeface="Helvetica Neue" panose="02000503000000020004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968697" y="1322549"/>
            <a:ext cx="5617066" cy="3417041"/>
            <a:chOff x="6027316" y="1413738"/>
            <a:chExt cx="5617066" cy="341704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6108" y="1413738"/>
              <a:ext cx="5558274" cy="3417041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027316" y="3085129"/>
              <a:ext cx="3995870" cy="1527668"/>
              <a:chOff x="279849" y="64881"/>
              <a:chExt cx="2093172" cy="977343"/>
            </a:xfrm>
          </p:grpSpPr>
          <p:sp>
            <p:nvSpPr>
              <p:cNvPr id="7" name="Oval 6"/>
              <p:cNvSpPr/>
              <p:nvPr/>
            </p:nvSpPr>
            <p:spPr>
              <a:xfrm rot="1613051">
                <a:off x="1891237" y="64881"/>
                <a:ext cx="481784" cy="814689"/>
              </a:xfrm>
              <a:prstGeom prst="ellipse">
                <a:avLst/>
              </a:prstGeom>
              <a:noFill/>
              <a:ln w="1905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/>
              </a:p>
            </p:txBody>
          </p:sp>
          <p:cxnSp>
            <p:nvCxnSpPr>
              <p:cNvPr id="8" name="Straight Arrow Connector 7"/>
              <p:cNvCxnSpPr/>
              <p:nvPr/>
            </p:nvCxnSpPr>
            <p:spPr>
              <a:xfrm flipV="1">
                <a:off x="1519178" y="548640"/>
                <a:ext cx="349720" cy="18287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279849" y="510878"/>
                <a:ext cx="1661393" cy="5313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80340" algn="just">
                  <a:lnSpc>
                    <a:spcPct val="200000"/>
                  </a:lnSpc>
                  <a:spcAft>
                    <a:spcPts val="600"/>
                  </a:spcAft>
                </a:pPr>
                <a:r>
                  <a:rPr lang="en-GB" sz="2000">
                    <a:solidFill>
                      <a:srgbClr val="000000"/>
                    </a:solidFill>
                    <a:effectLst/>
                    <a:latin typeface="Helvetica" panose="020B0500000000000000" pitchFamily="34" charset="0"/>
                    <a:ea typeface="Times New Roman" panose="02020603050405020304" pitchFamily="18" charset="0"/>
                  </a:rPr>
                  <a:t>Cam Follower Locking</a:t>
                </a:r>
                <a:endParaRPr lang="en-IN" sz="2000">
                  <a:effectLst/>
                  <a:latin typeface="Helvetica" panose="020B0500000000000000" pitchFamily="34" charset="0"/>
                  <a:ea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582122" y="1220899"/>
            <a:ext cx="5658438" cy="3518691"/>
            <a:chOff x="568048" y="1392495"/>
            <a:chExt cx="5237437" cy="3199458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433652" y="634415"/>
              <a:ext cx="3091934" cy="4823142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/>
          </p:nvGrpSpPr>
          <p:grpSpPr>
            <a:xfrm>
              <a:off x="2735398" y="1392495"/>
              <a:ext cx="3070087" cy="1352400"/>
              <a:chOff x="-351956" y="-99391"/>
              <a:chExt cx="3056113" cy="137074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-351956" y="-99391"/>
                <a:ext cx="1889554" cy="7394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80340" algn="ctr">
                  <a:spcAft>
                    <a:spcPts val="0"/>
                  </a:spcAft>
                </a:pPr>
                <a:r>
                  <a:rPr lang="en-GB" sz="2000" b="1">
                    <a:solidFill>
                      <a:srgbClr val="FFFFFF"/>
                    </a:solidFill>
                    <a:effectLst/>
                    <a:latin typeface="Helvetica" panose="020B0500000000000000" pitchFamily="34" charset="0"/>
                    <a:ea typeface="Times New Roman" panose="02020603050405020304" pitchFamily="18" charset="0"/>
                  </a:rPr>
                  <a:t>Cam</a:t>
                </a:r>
                <a:endParaRPr lang="en-IN" sz="1200">
                  <a:effectLst/>
                  <a:latin typeface="Helvetica" panose="020B0500000000000000" pitchFamily="34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11907" y="184359"/>
                <a:ext cx="2092250" cy="108699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indent="180340" algn="just">
                  <a:spcBef>
                    <a:spcPts val="1800"/>
                  </a:spcBef>
                  <a:spcAft>
                    <a:spcPts val="400"/>
                  </a:spcAft>
                </a:pPr>
                <a:r>
                  <a:rPr lang="en-GB" sz="2000" b="1">
                    <a:effectLst/>
                    <a:latin typeface="Helvetica" panose="020B0500000000000000" pitchFamily="34" charset="0"/>
                  </a:rPr>
                  <a:t>Follower</a:t>
                </a:r>
                <a:endParaRPr lang="en-IN" sz="2800" b="1">
                  <a:effectLst/>
                  <a:latin typeface="Helvetica" panose="020B0500000000000000" pitchFamily="34" charset="0"/>
                </a:endParaRPr>
              </a:p>
            </p:txBody>
          </p:sp>
          <p:cxnSp>
            <p:nvCxnSpPr>
              <p:cNvPr id="16" name="Straight Arrow Connector 15"/>
              <p:cNvCxnSpPr/>
              <p:nvPr/>
            </p:nvCxnSpPr>
            <p:spPr>
              <a:xfrm flipH="1">
                <a:off x="-636" y="354897"/>
                <a:ext cx="341410" cy="254083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202509" y="831963"/>
                <a:ext cx="659050" cy="389614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"/>
          <p:cNvSpPr txBox="1">
            <a:spLocks/>
          </p:cNvSpPr>
          <p:nvPr/>
        </p:nvSpPr>
        <p:spPr>
          <a:xfrm>
            <a:off x="916138" y="4758153"/>
            <a:ext cx="5109882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Fig.2. Mechanism in </a:t>
            </a:r>
            <a:r>
              <a:rPr lang="en-IN" sz="2000" dirty="0" err="1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undeployed</a:t>
            </a:r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 position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5968697" y="4753768"/>
            <a:ext cx="5672920" cy="4889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IN" sz="2000" dirty="0" smtClean="0">
                <a:solidFill>
                  <a:schemeClr val="accent2">
                    <a:lumMod val="75000"/>
                  </a:schemeClr>
                </a:solidFill>
                <a:latin typeface="Helvetica" panose="020B0604020202020204" pitchFamily="34" charset="0"/>
              </a:rPr>
              <a:t>Fig.3. Mechanism in deployed and locked state</a:t>
            </a:r>
            <a:endParaRPr lang="en-IN" sz="2000" dirty="0">
              <a:solidFill>
                <a:schemeClr val="accent2">
                  <a:lumMod val="75000"/>
                </a:schemeClr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73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834</Words>
  <Application>Microsoft Office PowerPoint</Application>
  <PresentationFormat>Widescreen</PresentationFormat>
  <Paragraphs>124</Paragraphs>
  <Slides>16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Helvetica</vt:lpstr>
      <vt:lpstr>Helvetica Neue</vt:lpstr>
      <vt:lpstr>HelveticaNeue LT 57 Cn</vt:lpstr>
      <vt:lpstr>HelveticaNeue MediumExt</vt:lpstr>
      <vt:lpstr>HelveticaNeue-Light</vt:lpstr>
      <vt:lpstr>Times New Roman</vt:lpstr>
      <vt:lpstr>Office Theme</vt:lpstr>
      <vt:lpstr>International Astronautical Congress-2019  COEP Satellite Initiative</vt:lpstr>
      <vt:lpstr>  Solar Panel Deployment Mechanism for a Solar Sailing Nanosatellite     </vt:lpstr>
      <vt:lpstr>PowerPoint Presentation</vt:lpstr>
      <vt:lpstr>Research Questions and literature review</vt:lpstr>
      <vt:lpstr>Present Mechanism</vt:lpstr>
      <vt:lpstr>Pin</vt:lpstr>
      <vt:lpstr>Parts of the current SPD mechanism</vt:lpstr>
      <vt:lpstr>PowerPoint Presentation</vt:lpstr>
      <vt:lpstr>PowerPoint Presentation</vt:lpstr>
      <vt:lpstr>Fig.9. Torque vs. Deflection</vt:lpstr>
      <vt:lpstr>Idea of Cam-follower locking</vt:lpstr>
      <vt:lpstr>PowerPoint Presentation</vt:lpstr>
      <vt:lpstr>Component details of SPD mechanism</vt:lpstr>
      <vt:lpstr>Conclusions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COEP Satellite Initiative</dc:title>
  <dc:creator>CHAITRA SHET</dc:creator>
  <cp:lastModifiedBy>PRG User</cp:lastModifiedBy>
  <cp:revision>99</cp:revision>
  <dcterms:modified xsi:type="dcterms:W3CDTF">2019-10-23T18:34:16Z</dcterms:modified>
</cp:coreProperties>
</file>