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54"/>
  </p:notesMasterIdLst>
  <p:handoutMasterIdLst>
    <p:handoutMasterId r:id="rId55"/>
  </p:handoutMasterIdLst>
  <p:sldIdLst>
    <p:sldId id="257" r:id="rId3"/>
    <p:sldId id="333" r:id="rId4"/>
    <p:sldId id="288" r:id="rId5"/>
    <p:sldId id="292" r:id="rId6"/>
    <p:sldId id="293" r:id="rId7"/>
    <p:sldId id="258" r:id="rId8"/>
    <p:sldId id="282" r:id="rId9"/>
    <p:sldId id="259" r:id="rId10"/>
    <p:sldId id="260" r:id="rId11"/>
    <p:sldId id="334" r:id="rId12"/>
    <p:sldId id="335" r:id="rId13"/>
    <p:sldId id="313" r:id="rId14"/>
    <p:sldId id="314" r:id="rId15"/>
    <p:sldId id="262" r:id="rId16"/>
    <p:sldId id="315" r:id="rId17"/>
    <p:sldId id="265" r:id="rId18"/>
    <p:sldId id="266" r:id="rId19"/>
    <p:sldId id="267" r:id="rId20"/>
    <p:sldId id="268" r:id="rId21"/>
    <p:sldId id="336" r:id="rId22"/>
    <p:sldId id="312" r:id="rId23"/>
    <p:sldId id="338" r:id="rId24"/>
    <p:sldId id="318" r:id="rId25"/>
    <p:sldId id="350" r:id="rId26"/>
    <p:sldId id="302" r:id="rId27"/>
    <p:sldId id="319" r:id="rId28"/>
    <p:sldId id="339" r:id="rId29"/>
    <p:sldId id="340" r:id="rId30"/>
    <p:sldId id="341" r:id="rId31"/>
    <p:sldId id="342" r:id="rId32"/>
    <p:sldId id="343" r:id="rId33"/>
    <p:sldId id="344" r:id="rId34"/>
    <p:sldId id="322" r:id="rId35"/>
    <p:sldId id="324" r:id="rId36"/>
    <p:sldId id="345" r:id="rId37"/>
    <p:sldId id="325" r:id="rId38"/>
    <p:sldId id="346" r:id="rId39"/>
    <p:sldId id="347" r:id="rId40"/>
    <p:sldId id="349" r:id="rId41"/>
    <p:sldId id="295" r:id="rId42"/>
    <p:sldId id="270" r:id="rId43"/>
    <p:sldId id="348" r:id="rId44"/>
    <p:sldId id="351" r:id="rId45"/>
    <p:sldId id="352" r:id="rId46"/>
    <p:sldId id="353" r:id="rId47"/>
    <p:sldId id="277" r:id="rId48"/>
    <p:sldId id="278" r:id="rId49"/>
    <p:sldId id="279" r:id="rId50"/>
    <p:sldId id="298" r:id="rId51"/>
    <p:sldId id="281" r:id="rId52"/>
    <p:sldId id="332"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518" autoAdjust="0"/>
  </p:normalViewPr>
  <p:slideViewPr>
    <p:cSldViewPr>
      <p:cViewPr varScale="1">
        <p:scale>
          <a:sx n="75" d="100"/>
          <a:sy n="75" d="100"/>
        </p:scale>
        <p:origin x="-10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249522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Computing everywhere</a:t>
            </a:r>
          </a:p>
          <a:p>
            <a:r>
              <a:rPr lang="en-US" dirty="0" smtClean="0"/>
              <a:t>The Internet of things</a:t>
            </a:r>
          </a:p>
          <a:p>
            <a:r>
              <a:rPr lang="en-US" dirty="0" smtClean="0"/>
              <a:t>3D printing</a:t>
            </a:r>
          </a:p>
          <a:p>
            <a:r>
              <a:rPr lang="en-US" dirty="0" smtClean="0"/>
              <a:t>Advanced, pervasive, and invisible analytics</a:t>
            </a:r>
            <a:endParaRPr lang="en-US" dirty="0"/>
          </a:p>
        </p:txBody>
      </p:sp>
      <p:sp>
        <p:nvSpPr>
          <p:cNvPr id="17410" name="Title 1"/>
          <p:cNvSpPr>
            <a:spLocks noGrp="1"/>
          </p:cNvSpPr>
          <p:nvPr>
            <p:ph type="title"/>
          </p:nvPr>
        </p:nvSpPr>
        <p:spPr/>
        <p:txBody>
          <a:bodyPr>
            <a:normAutofit fontScale="90000"/>
          </a:bodyPr>
          <a:lstStyle/>
          <a:p>
            <a:r>
              <a:rPr lang="en-US" dirty="0" smtClean="0">
                <a:solidFill>
                  <a:schemeClr val="accent2">
                    <a:lumMod val="75000"/>
                  </a:schemeClr>
                </a:solidFill>
              </a:rPr>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99BB9191-42E7-4DDE-810E-D4DADC70A20A}" type="slidenum">
              <a:rPr lang="en-US"/>
              <a:pPr>
                <a:buFontTx/>
                <a:buNone/>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smtClean="0"/>
              <a:t>Gartner predicted </a:t>
            </a:r>
            <a:r>
              <a:rPr lang="en-US" dirty="0"/>
              <a:t>that by 2014, there </a:t>
            </a:r>
            <a:r>
              <a:rPr lang="en-US" dirty="0" smtClean="0"/>
              <a:t>would be more </a:t>
            </a:r>
            <a:r>
              <a:rPr lang="en-US" dirty="0"/>
              <a:t>than 70 billion mobile application downloads every </a:t>
            </a:r>
            <a:r>
              <a:rPr lang="en-US" dirty="0" smtClean="0"/>
              <a:t>year, but it was almost double</a:t>
            </a:r>
          </a:p>
          <a:p>
            <a:r>
              <a:rPr lang="en-US" dirty="0" smtClean="0"/>
              <a:t>Facebook is by far the most downloaded app, and the most popular category of all apps continues to be games</a:t>
            </a:r>
            <a:endParaRPr lang="en-US" dirty="0"/>
          </a:p>
          <a:p>
            <a:r>
              <a:rPr lang="en-US" dirty="0" smtClean="0"/>
              <a:t>The 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smtClean="0">
                <a:solidFill>
                  <a:schemeClr val="accent2">
                    <a:lumMod val="75000"/>
                  </a:schemeClr>
                </a:solidFill>
              </a:rPr>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D2F71BA8-638A-4DA9-8CAE-34B98126A4DF}"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a:t>
            </a:r>
            <a:r>
              <a:rPr lang="en-US" b="1" dirty="0" smtClean="0"/>
              <a:t>project sponsor</a:t>
            </a:r>
            <a:r>
              <a:rPr lang="en-US" dirty="0" smtClean="0"/>
              <a:t> usually provides the direction and funding for the project</a:t>
            </a:r>
          </a:p>
          <a:p>
            <a:pPr lvl="1"/>
            <a:r>
              <a:rPr lang="en-US" dirty="0" smtClean="0"/>
              <a:t>involves uncertainty</a:t>
            </a:r>
          </a:p>
          <a:p>
            <a:endParaRPr lang="en-US" sz="2400" dirty="0" smtClean="0"/>
          </a:p>
        </p:txBody>
      </p:sp>
      <p:sp>
        <p:nvSpPr>
          <p:cNvPr id="19458" name="Rectangle 2"/>
          <p:cNvSpPr>
            <a:spLocks noGrp="1" noChangeArrowheads="1"/>
          </p:cNvSpPr>
          <p:nvPr>
            <p:ph type="title"/>
          </p:nvPr>
        </p:nvSpPr>
        <p:spPr/>
        <p:txBody>
          <a:bodyPr/>
          <a:lstStyle/>
          <a:p>
            <a:r>
              <a:rPr lang="en-US" dirty="0" smtClean="0">
                <a:solidFill>
                  <a:schemeClr val="accent2">
                    <a:lumMod val="75000"/>
                  </a:schemeClr>
                </a:solidFill>
              </a:rPr>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smtClean="0"/>
              <a:t>Project managers </a:t>
            </a:r>
            <a:r>
              <a:rPr lang="en-US" dirty="0" smtClean="0"/>
              <a:t>work with project sponsors, project team, and other people involved in a project to meet project goals</a:t>
            </a:r>
          </a:p>
          <a:p>
            <a:pPr>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baseline="30000" dirty="0" smtClean="0">
                <a:cs typeface="Times New Roman" pitchFamily="18" charset="0"/>
              </a:rPr>
              <a:t>®</a:t>
            </a:r>
            <a:r>
              <a:rPr lang="en-US" dirty="0" smtClean="0"/>
              <a:t> Guide, Fifth Edition, 2013)</a:t>
            </a:r>
          </a:p>
          <a:p>
            <a:pPr>
              <a:spcBef>
                <a:spcPct val="50000"/>
              </a:spcBef>
            </a:pPr>
            <a:r>
              <a:rPr lang="en-US" dirty="0" smtClean="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smtClean="0">
                <a:solidFill>
                  <a:schemeClr val="accent2">
                    <a:lumMod val="75000"/>
                  </a:schemeClr>
                </a:solidFill>
              </a:rPr>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solidFill>
                  <a:schemeClr val="accent2">
                    <a:lumMod val="75000"/>
                  </a:schemeClr>
                </a:solidFill>
              </a:rPr>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14</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smtClean="0"/>
              <a:t>Project management </a:t>
            </a:r>
            <a:r>
              <a:rPr lang="en-US" dirty="0" smtClean="0"/>
              <a:t>is</a:t>
            </a:r>
            <a:r>
              <a:rPr lang="en-US" b="1" dirty="0" smtClean="0"/>
              <a:t> </a:t>
            </a:r>
            <a:r>
              <a:rPr lang="en-US" dirty="0" smtClean="0"/>
              <a:t>“the application of knowledge, skills, tools and techniques to project activities to meet project requirements” (PMBOK</a:t>
            </a:r>
            <a:r>
              <a:rPr lang="en-US" baseline="30000" dirty="0" smtClean="0">
                <a:cs typeface="Times New Roman" pitchFamily="18" charset="0"/>
              </a:rPr>
              <a:t>®</a:t>
            </a:r>
            <a:r>
              <a:rPr lang="en-US" dirty="0" smtClean="0"/>
              <a:t> Guide, Fourth Edition, 2013)</a:t>
            </a:r>
          </a:p>
          <a:p>
            <a:r>
              <a:rPr lang="en-US" dirty="0" smtClean="0"/>
              <a:t>Project managers strive to meet the </a:t>
            </a:r>
            <a:r>
              <a:rPr lang="en-US" b="1" dirty="0" smtClean="0"/>
              <a:t>triple constraint </a:t>
            </a:r>
            <a:r>
              <a:rPr lang="en-US" dirty="0" smtClean="0"/>
              <a:t>(project scope, time, and cost goals) and also facilitate the </a:t>
            </a:r>
            <a:r>
              <a:rPr lang="en-US" dirty="0"/>
              <a:t>entire process to meet the needs and expectations of </a:t>
            </a:r>
            <a:r>
              <a:rPr lang="en-US" dirty="0" smtClean="0"/>
              <a:t>project stakeholders</a:t>
            </a:r>
          </a:p>
        </p:txBody>
      </p:sp>
      <p:sp>
        <p:nvSpPr>
          <p:cNvPr id="22530" name="Rectangle 2"/>
          <p:cNvSpPr>
            <a:spLocks noGrp="1" noChangeArrowheads="1"/>
          </p:cNvSpPr>
          <p:nvPr>
            <p:ph type="title"/>
          </p:nvPr>
        </p:nvSpPr>
        <p:spPr/>
        <p:txBody>
          <a:bodyPr/>
          <a:lstStyle/>
          <a:p>
            <a:r>
              <a:rPr lang="en-US" dirty="0" smtClean="0">
                <a:solidFill>
                  <a:schemeClr val="accent2">
                    <a:lumMod val="75000"/>
                  </a:schemeClr>
                </a:solidFill>
              </a:rPr>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solidFill>
                  <a:schemeClr val="accent2">
                    <a:lumMod val="75000"/>
                  </a:schemeClr>
                </a:solidFill>
              </a:rPr>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smtClean="0"/>
              <a:t>Stakeholders </a:t>
            </a:r>
            <a:r>
              <a:rPr lang="en-US" dirty="0" smtClean="0"/>
              <a:t>are the people involved in or affected by project activities</a:t>
            </a:r>
          </a:p>
          <a:p>
            <a:pPr>
              <a:lnSpc>
                <a:spcPct val="90000"/>
              </a:lnSpc>
            </a:pPr>
            <a:r>
              <a:rPr lang="en-US" dirty="0" smtClean="0"/>
              <a:t>Stakeholders include</a:t>
            </a:r>
          </a:p>
          <a:p>
            <a:pPr lvl="1">
              <a:lnSpc>
                <a:spcPct val="90000"/>
              </a:lnSpc>
            </a:pPr>
            <a:r>
              <a:rPr lang="en-US" dirty="0" smtClean="0"/>
              <a:t>the project sponsor</a:t>
            </a:r>
          </a:p>
          <a:p>
            <a:pPr lvl="1">
              <a:lnSpc>
                <a:spcPct val="90000"/>
              </a:lnSpc>
            </a:pPr>
            <a:r>
              <a:rPr lang="en-US" dirty="0" smtClean="0"/>
              <a:t>the project manager</a:t>
            </a:r>
          </a:p>
          <a:p>
            <a:pPr lvl="1">
              <a:lnSpc>
                <a:spcPct val="90000"/>
              </a:lnSpc>
            </a:pPr>
            <a:r>
              <a:rPr lang="en-US" dirty="0" smtClean="0"/>
              <a:t>the project team</a:t>
            </a:r>
          </a:p>
          <a:p>
            <a:pPr lvl="1">
              <a:lnSpc>
                <a:spcPct val="90000"/>
              </a:lnSpc>
            </a:pPr>
            <a:r>
              <a:rPr lang="en-US" dirty="0" smtClean="0"/>
              <a:t>support staff</a:t>
            </a:r>
          </a:p>
          <a:p>
            <a:pPr lvl="1">
              <a:lnSpc>
                <a:spcPct val="90000"/>
              </a:lnSpc>
            </a:pPr>
            <a:r>
              <a:rPr lang="en-US" dirty="0" smtClean="0"/>
              <a:t>customers</a:t>
            </a:r>
          </a:p>
          <a:p>
            <a:pPr lvl="1">
              <a:lnSpc>
                <a:spcPct val="90000"/>
              </a:lnSpc>
            </a:pPr>
            <a:r>
              <a:rPr lang="en-US" dirty="0" smtClean="0"/>
              <a:t>users</a:t>
            </a:r>
          </a:p>
          <a:p>
            <a:pPr lvl="1">
              <a:lnSpc>
                <a:spcPct val="90000"/>
              </a:lnSpc>
            </a:pPr>
            <a:r>
              <a:rPr lang="en-US" dirty="0" smtClean="0"/>
              <a:t>suppliers</a:t>
            </a:r>
          </a:p>
          <a:p>
            <a:pPr lvl="1">
              <a:lnSpc>
                <a:spcPct val="90000"/>
              </a:lnSpc>
            </a:pPr>
            <a:r>
              <a:rPr lang="en-US" dirty="0" smtClean="0"/>
              <a:t>opponents to the project</a:t>
            </a:r>
          </a:p>
        </p:txBody>
      </p:sp>
      <p:sp>
        <p:nvSpPr>
          <p:cNvPr id="24578" name="Rectangle 2"/>
          <p:cNvSpPr>
            <a:spLocks noGrp="1" noChangeArrowheads="1"/>
          </p:cNvSpPr>
          <p:nvPr>
            <p:ph type="title"/>
          </p:nvPr>
        </p:nvSpPr>
        <p:spPr/>
        <p:txBody>
          <a:bodyPr/>
          <a:lstStyle/>
          <a:p>
            <a:r>
              <a:rPr lang="en-US" dirty="0" smtClean="0">
                <a:solidFill>
                  <a:schemeClr val="accent2">
                    <a:lumMod val="75000"/>
                  </a:schemeClr>
                </a:solidFill>
              </a:rPr>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smtClean="0"/>
              <a:t>Knowledge areas </a:t>
            </a:r>
            <a:r>
              <a:rPr lang="en-US" dirty="0" smtClean="0"/>
              <a:t>describe the key competencies that project managers must develop</a:t>
            </a:r>
          </a:p>
          <a:p>
            <a:r>
              <a:rPr lang="en-US" dirty="0"/>
              <a:t>Project managers must have knowledge and skills in all 10 </a:t>
            </a:r>
            <a:r>
              <a:rPr lang="en-US" dirty="0" smtClean="0"/>
              <a:t>knowledge areas (project integration, scope, time, cost, quality, human resource, communications, risk, procurement, and stakeholder management)</a:t>
            </a:r>
          </a:p>
          <a:p>
            <a:r>
              <a:rPr lang="en-US" dirty="0" smtClean="0"/>
              <a:t>This text includes </a:t>
            </a:r>
            <a:r>
              <a:rPr lang="en-US" dirty="0"/>
              <a:t>an entire chapter on each </a:t>
            </a:r>
            <a:r>
              <a:rPr lang="en-US" dirty="0" smtClean="0"/>
              <a:t>knowledge area</a:t>
            </a:r>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smtClean="0">
                <a:solidFill>
                  <a:schemeClr val="accent2">
                    <a:lumMod val="75000"/>
                  </a:schemeClr>
                </a:solidFill>
              </a:rPr>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C68EB7DF-90B0-4429-8A5B-58BA5697E9F8}"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smtClean="0"/>
              <a:t>Project management tools and techniques </a:t>
            </a:r>
            <a:r>
              <a:rPr lang="en-US" dirty="0" smtClean="0"/>
              <a:t>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endParaRPr lang="en-US" sz="3000" dirty="0" smtClean="0"/>
          </a:p>
          <a:p>
            <a:pPr lvl="1">
              <a:lnSpc>
                <a:spcPct val="90000"/>
              </a:lnSpc>
            </a:pPr>
            <a:endParaRPr lang="en-US" dirty="0" smtClean="0"/>
          </a:p>
        </p:txBody>
      </p:sp>
      <p:sp>
        <p:nvSpPr>
          <p:cNvPr id="26626" name="Rectangle 2"/>
          <p:cNvSpPr>
            <a:spLocks noGrp="1" noChangeArrowheads="1"/>
          </p:cNvSpPr>
          <p:nvPr>
            <p:ph type="title"/>
          </p:nvPr>
        </p:nvSpPr>
        <p:spPr/>
        <p:txBody>
          <a:bodyPr>
            <a:normAutofit fontScale="90000"/>
          </a:bodyPr>
          <a:lstStyle/>
          <a:p>
            <a:r>
              <a:rPr lang="en-US" dirty="0" smtClean="0">
                <a:solidFill>
                  <a:schemeClr val="accent2">
                    <a:lumMod val="75000"/>
                  </a:schemeClr>
                </a:solidFill>
              </a:rPr>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a:t>
            </a:r>
            <a:r>
              <a:rPr lang="en-US" sz="2400" dirty="0" smtClean="0"/>
              <a:t>especially for </a:t>
            </a:r>
            <a:r>
              <a:rPr lang="en-US" sz="2400" dirty="0"/>
              <a:t>information technology (IT) projects</a:t>
            </a:r>
          </a:p>
          <a:p>
            <a:r>
              <a:rPr lang="en-US" sz="2400" dirty="0" smtClean="0"/>
              <a:t>Explain </a:t>
            </a:r>
            <a:r>
              <a:rPr lang="en-US" sz="2400" dirty="0"/>
              <a:t>what a project is, provide examples of IT projects, list </a:t>
            </a:r>
            <a:r>
              <a:rPr lang="en-US" sz="2400" dirty="0" smtClean="0"/>
              <a:t>various attributes </a:t>
            </a:r>
            <a:r>
              <a:rPr lang="en-US" sz="2400" dirty="0"/>
              <a:t>of projects, and describe the triple constraint of </a:t>
            </a:r>
            <a:r>
              <a:rPr lang="en-US" sz="2400" dirty="0" smtClean="0"/>
              <a:t>project management</a:t>
            </a:r>
            <a:endParaRPr lang="en-US" sz="2400" dirty="0"/>
          </a:p>
          <a:p>
            <a:r>
              <a:rPr lang="en-US" sz="2400" dirty="0" smtClean="0"/>
              <a:t>Describe </a:t>
            </a:r>
            <a:r>
              <a:rPr lang="en-US" sz="2400" dirty="0"/>
              <a:t>project management and discuss key elements of the </a:t>
            </a:r>
            <a:r>
              <a:rPr lang="en-US" sz="2400" dirty="0" smtClean="0"/>
              <a:t>project management </a:t>
            </a:r>
            <a:r>
              <a:rPr lang="en-US" sz="2400" dirty="0"/>
              <a:t>framework, including project stakeholders, the project </a:t>
            </a:r>
            <a:r>
              <a:rPr lang="en-US" sz="2400" dirty="0" smtClean="0"/>
              <a:t>management knowledge </a:t>
            </a:r>
            <a:r>
              <a:rPr lang="en-US" sz="2400" dirty="0"/>
              <a:t>areas, common tools and techniques, and </a:t>
            </a:r>
            <a:r>
              <a:rPr lang="en-US" sz="2400" dirty="0" smtClean="0"/>
              <a:t>project success</a:t>
            </a:r>
            <a:endParaRPr lang="en-US" sz="2600" dirty="0" smtClean="0"/>
          </a:p>
        </p:txBody>
      </p:sp>
      <p:sp>
        <p:nvSpPr>
          <p:cNvPr id="9218" name="Title 5"/>
          <p:cNvSpPr>
            <a:spLocks noGrp="1"/>
          </p:cNvSpPr>
          <p:nvPr>
            <p:ph type="title"/>
          </p:nvPr>
        </p:nvSpPr>
        <p:spPr/>
        <p:txBody>
          <a:bodyPr/>
          <a:lstStyle/>
          <a:p>
            <a:r>
              <a:rPr lang="en-US" dirty="0" smtClean="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a:defRPr/>
            </a:pPr>
            <a:r>
              <a:rPr lang="en-US" sz="2500" dirty="0" smtClean="0"/>
              <a:t>Software for task scheduling (such as project management software)</a:t>
            </a:r>
          </a:p>
          <a:p>
            <a:pPr lvl="1">
              <a:defRPr/>
            </a:pPr>
            <a:r>
              <a:rPr lang="en-US" sz="2500" dirty="0" smtClean="0"/>
              <a:t>Scope statements</a:t>
            </a:r>
          </a:p>
          <a:p>
            <a:pPr lvl="1">
              <a:defRPr/>
            </a:pPr>
            <a:r>
              <a:rPr lang="en-US" sz="2500" dirty="0" smtClean="0"/>
              <a:t>Requirements analyses</a:t>
            </a:r>
          </a:p>
          <a:p>
            <a:pPr lvl="1">
              <a:defRPr/>
            </a:pPr>
            <a:r>
              <a:rPr lang="en-US" sz="2500" dirty="0" smtClean="0"/>
              <a:t>Lessons-learned reports</a:t>
            </a:r>
          </a:p>
          <a:p>
            <a:pPr marL="274320" indent="-274320" fontAlgn="auto">
              <a:spcBef>
                <a:spcPts val="580"/>
              </a:spcBef>
              <a:spcAft>
                <a:spcPts val="0"/>
              </a:spcAft>
              <a:defRPr/>
            </a:pPr>
            <a:r>
              <a:rPr lang="en-US" dirty="0" smtClean="0"/>
              <a:t>Tools already extensively used that have been found to improve project importance include:</a:t>
            </a:r>
          </a:p>
          <a:p>
            <a:pPr lvl="1">
              <a:defRPr/>
            </a:pPr>
            <a:r>
              <a:rPr lang="en-US" sz="2500" dirty="0" smtClean="0"/>
              <a:t>Progress reports</a:t>
            </a:r>
          </a:p>
          <a:p>
            <a:pPr lvl="1">
              <a:defRPr/>
            </a:pPr>
            <a:r>
              <a:rPr lang="en-US" sz="2500" dirty="0" smtClean="0"/>
              <a:t>Kick-off meetings</a:t>
            </a:r>
          </a:p>
          <a:p>
            <a:pPr lvl="1">
              <a:defRPr/>
            </a:pPr>
            <a:r>
              <a:rPr lang="en-US" sz="2500" dirty="0" smtClean="0"/>
              <a:t>Gantt charts</a:t>
            </a:r>
          </a:p>
          <a:p>
            <a:pPr lvl="1">
              <a:defRPr/>
            </a:pPr>
            <a:r>
              <a:rPr lang="en-US" sz="2500" dirty="0" smtClean="0"/>
              <a:t>Change requests</a:t>
            </a:r>
          </a:p>
        </p:txBody>
      </p:sp>
      <p:sp>
        <p:nvSpPr>
          <p:cNvPr id="27650" name="Title 1"/>
          <p:cNvSpPr>
            <a:spLocks noGrp="1"/>
          </p:cNvSpPr>
          <p:nvPr>
            <p:ph type="title"/>
          </p:nvPr>
        </p:nvSpPr>
        <p:spPr/>
        <p:txBody>
          <a:bodyPr/>
          <a:lstStyle/>
          <a:p>
            <a:r>
              <a:rPr lang="en-US" dirty="0" smtClean="0">
                <a:solidFill>
                  <a:schemeClr val="accent2">
                    <a:lumMod val="75000"/>
                  </a:schemeClr>
                </a:solidFill>
              </a:rPr>
              <a:t>Super Tools</a:t>
            </a:r>
          </a:p>
        </p:txBody>
      </p:sp>
      <p:sp>
        <p:nvSpPr>
          <p:cNvPr id="2765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7132B57E-CCBF-4C8F-88E1-28CBB211023F}"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smtClean="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a:t>
            </a:r>
            <a:r>
              <a:rPr lang="en-US" sz="2500" dirty="0" smtClean="0">
                <a:latin typeface="+mn-lt"/>
              </a:rPr>
              <a:t>39 </a:t>
            </a:r>
            <a:r>
              <a:rPr lang="en-US" sz="2500" dirty="0">
                <a:latin typeface="+mn-lt"/>
              </a:rPr>
              <a:t>percent in </a:t>
            </a:r>
            <a:r>
              <a:rPr lang="en-US" sz="2500" dirty="0" smtClean="0">
                <a:latin typeface="+mn-lt"/>
              </a:rPr>
              <a:t>2012</a:t>
            </a:r>
            <a:endParaRPr lang="en-US" sz="2500" dirty="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a:t>
            </a:r>
            <a:r>
              <a:rPr lang="en-US" sz="2500" dirty="0" smtClean="0">
                <a:latin typeface="+mn-lt"/>
              </a:rPr>
              <a:t>18 </a:t>
            </a:r>
            <a:r>
              <a:rPr lang="en-US" sz="2500" dirty="0">
                <a:latin typeface="+mn-lt"/>
              </a:rPr>
              <a:t>percent in </a:t>
            </a:r>
            <a:r>
              <a:rPr lang="en-US" sz="2500" dirty="0" smtClean="0">
                <a:latin typeface="+mn-lt"/>
              </a:rPr>
              <a:t>2012</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smtClean="0">
                <a:latin typeface="+mn-lt"/>
              </a:rPr>
              <a:t>Success rates were much higher for small projects than large ones – 76 percent versus 10 percent</a:t>
            </a:r>
          </a:p>
          <a:p>
            <a:pPr marL="0" lvl="1" fontAlgn="auto">
              <a:lnSpc>
                <a:spcPct val="80000"/>
              </a:lnSpc>
              <a:spcBef>
                <a:spcPts val="580"/>
              </a:spcBef>
              <a:spcAft>
                <a:spcPts val="0"/>
              </a:spcAft>
              <a:buClr>
                <a:schemeClr val="accent1"/>
              </a:buClr>
              <a:buSzPct val="68000"/>
              <a:defRPr/>
            </a:pPr>
            <a:endParaRPr lang="en-US" sz="2500" dirty="0" smtClean="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smtClean="0"/>
              <a:t>There are several ways to define project success:</a:t>
            </a:r>
          </a:p>
          <a:p>
            <a:pPr lvl="1"/>
            <a:r>
              <a:rPr lang="en-US" dirty="0" smtClean="0"/>
              <a:t>The project met scope, time, and cost goals</a:t>
            </a:r>
          </a:p>
          <a:p>
            <a:pPr lvl="1"/>
            <a:r>
              <a:rPr lang="en-US" dirty="0" smtClean="0"/>
              <a:t>The project satisfied the customer/sponsor</a:t>
            </a:r>
          </a:p>
          <a:p>
            <a:pPr lvl="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smtClean="0">
                <a:solidFill>
                  <a:schemeClr val="accent2">
                    <a:lumMod val="75000"/>
                  </a:schemeClr>
                </a:solidFill>
              </a:rPr>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smtClean="0"/>
              <a:t>1. Executive </a:t>
            </a:r>
            <a:r>
              <a:rPr lang="en-US" dirty="0"/>
              <a:t>support</a:t>
            </a:r>
          </a:p>
          <a:p>
            <a:pPr marL="109537" indent="0">
              <a:buNone/>
            </a:pPr>
            <a:r>
              <a:rPr lang="en-US" dirty="0" smtClean="0"/>
              <a:t>2. User </a:t>
            </a:r>
            <a:r>
              <a:rPr lang="en-US" dirty="0"/>
              <a:t>involvement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a:t>
            </a:r>
            <a:r>
              <a:rPr lang="en-US" dirty="0" smtClean="0"/>
              <a:t>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smtClean="0">
                <a:solidFill>
                  <a:schemeClr val="accent2">
                    <a:lumMod val="75000"/>
                  </a:schemeClr>
                </a:solidFill>
              </a:rPr>
              <a:t>Table 1-2: What Helps Projects Succeed?*</a:t>
            </a:r>
            <a:endParaRPr lang="en-US" sz="3200" dirty="0">
              <a:solidFill>
                <a:schemeClr val="accent2">
                  <a:lumMod val="75000"/>
                </a:schemeClr>
              </a:solidFill>
            </a:endParaRPr>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23</a:t>
            </a:fld>
            <a:endParaRPr lang="en-US" dirty="0"/>
          </a:p>
        </p:txBody>
      </p:sp>
      <p:sp>
        <p:nvSpPr>
          <p:cNvPr id="31750" name="TextBox 8"/>
          <p:cNvSpPr txBox="1">
            <a:spLocks noChangeArrowheads="1"/>
          </p:cNvSpPr>
          <p:nvPr/>
        </p:nvSpPr>
        <p:spPr bwMode="auto">
          <a:xfrm>
            <a:off x="2036500" y="5542844"/>
            <a:ext cx="7106176" cy="114185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a:t>
            </a:r>
            <a:r>
              <a:rPr lang="en-US" dirty="0" smtClean="0"/>
              <a:t>“CHAOS Manifesto 2013: Think Big, </a:t>
            </a:r>
          </a:p>
          <a:p>
            <a:pPr>
              <a:lnSpc>
                <a:spcPct val="90000"/>
              </a:lnSpc>
              <a:spcBef>
                <a:spcPct val="20000"/>
              </a:spcBef>
            </a:pPr>
            <a:r>
              <a:rPr lang="en-US" dirty="0" smtClean="0"/>
              <a:t>Act Small” (2013).</a:t>
            </a:r>
            <a:endParaRPr lang="en-US" dirty="0"/>
          </a:p>
          <a:p>
            <a:pPr>
              <a:lnSpc>
                <a:spcPct val="90000"/>
              </a:lnSpc>
              <a:spcBef>
                <a:spcPct val="20000"/>
              </a:spcBef>
              <a:buFontTx/>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smtClean="0"/>
              <a:t>Adequate funding</a:t>
            </a:r>
          </a:p>
          <a:p>
            <a:r>
              <a:rPr lang="en-US" dirty="0" smtClean="0"/>
              <a:t>Staff expertise</a:t>
            </a:r>
          </a:p>
          <a:p>
            <a:r>
              <a:rPr lang="en-US" dirty="0" smtClean="0"/>
              <a:t>Engagement from all stakeholders</a:t>
            </a:r>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2">
                    <a:lumMod val="75000"/>
                  </a:schemeClr>
                </a:solidFill>
              </a:rPr>
              <a:t>Top Three Reasons Why Federal Technology Project Succeed</a:t>
            </a:r>
            <a:endParaRPr lang="en-US" dirty="0">
              <a:solidFill>
                <a:schemeClr val="accent2">
                  <a:lumMod val="75000"/>
                </a:schemeClr>
              </a:solidFill>
            </a:endParaRPr>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24</a:t>
            </a:fld>
            <a:endParaRPr lang="en-US" dirty="0"/>
          </a:p>
        </p:txBody>
      </p:sp>
    </p:spTree>
    <p:extLst>
      <p:ext uri="{BB962C8B-B14F-4D97-AF65-F5344CB8AC3E}">
        <p14:creationId xmlns:p14="http://schemas.microsoft.com/office/powerpoint/2010/main" val="2022364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smtClean="0"/>
              <a:t>Recent research findings show that companies that excel in project delivery capability:</a:t>
            </a:r>
          </a:p>
          <a:p>
            <a:pPr marL="742950" lvl="1" indent="-285750">
              <a:spcBef>
                <a:spcPct val="20000"/>
              </a:spcBef>
            </a:pPr>
            <a:r>
              <a:rPr lang="en-US" sz="2500" dirty="0" smtClean="0"/>
              <a:t>Use an integrated project management toolbox (use standard/advanced PM tools, lots of templates)</a:t>
            </a:r>
          </a:p>
          <a:p>
            <a:pPr marL="742950" lvl="1" indent="-285750">
              <a:spcBef>
                <a:spcPct val="20000"/>
              </a:spcBef>
            </a:pPr>
            <a:r>
              <a:rPr lang="en-US" sz="2500" dirty="0" smtClean="0"/>
              <a:t>Grow project leaders, emphasizing business and soft skills</a:t>
            </a:r>
          </a:p>
          <a:p>
            <a:pPr marL="742950" lvl="1" indent="-285750">
              <a:spcBef>
                <a:spcPct val="20000"/>
              </a:spcBef>
            </a:pPr>
            <a:r>
              <a:rPr lang="en-US" sz="2500" dirty="0" smtClean="0"/>
              <a:t>Develop a streamlined project delivery process</a:t>
            </a:r>
          </a:p>
          <a:p>
            <a:pPr marL="742950" lvl="1" indent="-285750">
              <a:spcBef>
                <a:spcPct val="20000"/>
              </a:spcBef>
            </a:pPr>
            <a:r>
              <a:rPr lang="en-US" sz="2500" dirty="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smtClean="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50437B1C-FDB9-4216-9201-B0964C81DC79}" type="slidenum">
              <a:rPr lang="en-US"/>
              <a:pPr>
                <a:buFontTx/>
                <a:buNone/>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normAutofit fontScale="92500" lnSpcReduction="10000"/>
          </a:bodyPr>
          <a:lstStyle/>
          <a:p>
            <a:pPr marL="274320" indent="-274320" fontAlgn="auto">
              <a:spcBef>
                <a:spcPct val="100000"/>
              </a:spcBef>
              <a:spcAft>
                <a:spcPts val="0"/>
              </a:spcAft>
              <a:defRPr/>
            </a:pPr>
            <a:r>
              <a:rPr lang="en-US" dirty="0" smtClean="0"/>
              <a:t>A </a:t>
            </a:r>
            <a:r>
              <a:rPr lang="en-US" b="1" dirty="0" smtClean="0"/>
              <a:t>program</a:t>
            </a:r>
            <a:r>
              <a:rPr lang="en-US" dirty="0" smtClean="0"/>
              <a:t> is “a group of related projects managed in a coordinated way to obtain benefits and control not available from managing them individually” (PMBOK</a:t>
            </a:r>
            <a:r>
              <a:rPr lang="en-US" baseline="30000" dirty="0" smtClean="0"/>
              <a:t>®</a:t>
            </a:r>
            <a:r>
              <a:rPr lang="en-US" dirty="0" smtClean="0"/>
              <a:t> Guide, Fifth Edition, 2013)</a:t>
            </a:r>
          </a:p>
          <a:p>
            <a:pPr marL="274320" indent="-274320" fontAlgn="auto">
              <a:spcBef>
                <a:spcPct val="100000"/>
              </a:spcBef>
              <a:spcAft>
                <a:spcPts val="0"/>
              </a:spcAft>
              <a:defRPr/>
            </a:pPr>
            <a:r>
              <a:rPr lang="en-US" dirty="0" smtClean="0"/>
              <a:t>A </a:t>
            </a:r>
            <a:r>
              <a:rPr lang="en-US" b="1" dirty="0" smtClean="0"/>
              <a:t>program manager </a:t>
            </a:r>
            <a:r>
              <a:rPr lang="en-US" dirty="0" smtClean="0"/>
              <a:t>provides leadership and direction for the project managers heading the projects within the program</a:t>
            </a:r>
          </a:p>
          <a:p>
            <a:pPr marL="274320" indent="-274320" fontAlgn="auto">
              <a:spcBef>
                <a:spcPct val="100000"/>
              </a:spcBef>
              <a:spcAft>
                <a:spcPts val="0"/>
              </a:spcAft>
              <a:defRPr/>
            </a:pPr>
            <a:r>
              <a:rPr lang="en-US" dirty="0" smtClean="0"/>
              <a:t>Examples of common programs in the IT field include infrastructure, applications development, and user support</a:t>
            </a:r>
          </a:p>
          <a:p>
            <a:pPr marL="548640" lvl="1" fontAlgn="auto">
              <a:spcBef>
                <a:spcPct val="100000"/>
              </a:spcBef>
              <a:spcAft>
                <a:spcPts val="0"/>
              </a:spcAft>
              <a:buFont typeface="Wingdings 2"/>
              <a:buChar char=""/>
              <a:defRPr/>
            </a:pPr>
            <a:endParaRPr lang="en-US" dirty="0"/>
          </a:p>
        </p:txBody>
      </p:sp>
      <p:sp>
        <p:nvSpPr>
          <p:cNvPr id="89090" name="Rectangle 2"/>
          <p:cNvSpPr>
            <a:spLocks noGrp="1" noChangeArrowheads="1"/>
          </p:cNvSpPr>
          <p:nvPr>
            <p:ph type="title"/>
          </p:nvPr>
        </p:nvSpPr>
        <p:spPr/>
        <p:txBody>
          <a:bodyPr>
            <a:normAutofit fontScale="90000"/>
          </a:bodyPr>
          <a:lstStyle/>
          <a:p>
            <a:pPr fontAlgn="auto">
              <a:spcAft>
                <a:spcPts val="0"/>
              </a:spcAft>
              <a:defRPr/>
            </a:pPr>
            <a:r>
              <a:rPr lang="en-US" dirty="0" smtClean="0"/>
              <a:t>Program and Project Portfolio Management</a:t>
            </a:r>
            <a:endParaRPr lang="en-US" dirty="0"/>
          </a:p>
        </p:txBody>
      </p:sp>
      <p:sp>
        <p:nvSpPr>
          <p:cNvPr id="3379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16827AD-D54E-4A9A-98B6-75CDFBE63C20}"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3"/>
          <p:cNvSpPr>
            <a:spLocks noGrp="1"/>
          </p:cNvSpPr>
          <p:nvPr>
            <p:ph idx="1"/>
          </p:nvPr>
        </p:nvSpPr>
        <p:spPr/>
        <p:txBody>
          <a:bodyPr/>
          <a:lstStyle/>
          <a:p>
            <a:r>
              <a:rPr lang="en-US" dirty="0" smtClean="0"/>
              <a:t>As part of </a:t>
            </a:r>
            <a:r>
              <a:rPr lang="en-US" b="1" dirty="0" smtClean="0"/>
              <a:t>project portfolio management</a:t>
            </a:r>
            <a:r>
              <a:rPr lang="en-US" dirty="0" smtClean="0"/>
              <a: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smtClean="0"/>
          </a:p>
        </p:txBody>
      </p:sp>
      <p:sp>
        <p:nvSpPr>
          <p:cNvPr id="34818" name="Title 1"/>
          <p:cNvSpPr>
            <a:spLocks noGrp="1"/>
          </p:cNvSpPr>
          <p:nvPr>
            <p:ph type="title"/>
          </p:nvPr>
        </p:nvSpPr>
        <p:spPr/>
        <p:txBody>
          <a:bodyPr/>
          <a:lstStyle/>
          <a:p>
            <a:r>
              <a:rPr lang="en-US" dirty="0" smtClean="0">
                <a:solidFill>
                  <a:schemeClr val="accent2">
                    <a:lumMod val="75000"/>
                  </a:schemeClr>
                </a:solidFill>
              </a:rPr>
              <a:t>Project Portfolio Management</a:t>
            </a:r>
          </a:p>
        </p:txBody>
      </p:sp>
      <p:sp>
        <p:nvSpPr>
          <p:cNvPr id="3481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FBC5DE6-0D10-491C-9D95-CD65B3FEB7F0}"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z="3200" dirty="0" smtClean="0">
                <a:solidFill>
                  <a:schemeClr val="accent2">
                    <a:lumMod val="75000"/>
                  </a:schemeClr>
                </a:solidFill>
              </a:rPr>
              <a:t>Figure 1-3. </a:t>
            </a:r>
            <a:r>
              <a:rPr lang="en-US" sz="3200" i="1" dirty="0" smtClean="0">
                <a:solidFill>
                  <a:schemeClr val="accent2">
                    <a:lumMod val="75000"/>
                  </a:schemeClr>
                </a:solidFill>
              </a:rPr>
              <a:t>Project Management Compared to Project Portfolio Management</a:t>
            </a:r>
          </a:p>
        </p:txBody>
      </p:sp>
      <p:sp>
        <p:nvSpPr>
          <p:cNvPr id="3584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A6DAE91-3CCC-4475-8BBE-416A848BB383}" type="slidenum">
              <a:rPr lang="en-US"/>
              <a:pPr>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8685"/>
            <a:ext cx="6477000" cy="50279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458200" cy="4525962"/>
          </a:xfrm>
        </p:spPr>
        <p:txBody>
          <a:bodyPr>
            <a:normAutofit fontScale="92500"/>
          </a:bodyPr>
          <a:lstStyle/>
          <a:p>
            <a:pPr marL="274320" indent="-274320" fontAlgn="auto">
              <a:spcBef>
                <a:spcPts val="580"/>
              </a:spcBef>
              <a:spcAft>
                <a:spcPts val="0"/>
              </a:spcAft>
              <a:defRPr/>
            </a:pPr>
            <a:r>
              <a:rPr lang="en-US" dirty="0" smtClean="0"/>
              <a:t>A </a:t>
            </a:r>
            <a:r>
              <a:rPr lang="en-US" b="1" dirty="0" smtClean="0"/>
              <a:t>best practice </a:t>
            </a:r>
            <a:r>
              <a:rPr lang="en-US" dirty="0" smtClean="0"/>
              <a:t>is “an optimal way recognized by industry to achieve a stated goal or objective”*</a:t>
            </a:r>
          </a:p>
          <a:p>
            <a:pPr marL="274320" indent="-274320" fontAlgn="auto">
              <a:spcBef>
                <a:spcPts val="580"/>
              </a:spcBef>
              <a:spcAft>
                <a:spcPts val="0"/>
              </a:spcAft>
              <a:defRPr/>
            </a:pPr>
            <a:r>
              <a:rPr lang="en-US" dirty="0" smtClean="0"/>
              <a:t>Robert Butrick </a:t>
            </a:r>
            <a:r>
              <a:rPr lang="en-US" i="1" dirty="0" smtClean="0"/>
              <a:t>suggests that organizations </a:t>
            </a:r>
            <a:r>
              <a:rPr lang="en-US" dirty="0" smtClean="0"/>
              <a:t>need to follow basic principles of project management, including these two mentioned earlier in this chapter:</a:t>
            </a:r>
          </a:p>
          <a:p>
            <a:pPr marL="548640" lvl="1" fontAlgn="auto">
              <a:spcBef>
                <a:spcPts val="370"/>
              </a:spcBef>
              <a:spcAft>
                <a:spcPts val="0"/>
              </a:spcAft>
              <a:defRPr/>
            </a:pPr>
            <a:r>
              <a:rPr lang="en-US" dirty="0" smtClean="0"/>
              <a:t>Make sure your projects are driven by your strategy. Be able to demonstrate how each project you undertake fits your business strategy, and screen out unwanted projects as soon as possible</a:t>
            </a:r>
          </a:p>
          <a:p>
            <a:pPr marL="548640" lvl="1" fontAlgn="auto">
              <a:spcBef>
                <a:spcPts val="370"/>
              </a:spcBef>
              <a:spcAft>
                <a:spcPts val="0"/>
              </a:spcAft>
              <a:defRPr/>
            </a:pPr>
            <a:r>
              <a:rPr lang="en-US" dirty="0" smtClean="0"/>
              <a:t>Engage your stakeholders. Ignoring stakeholders often leads to project failure. Be sure to engage stakeholders at all stages of a project, and encourage teamwork and commitment at all times</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endParaRPr lang="en-US" dirty="0"/>
          </a:p>
        </p:txBody>
      </p:sp>
      <p:sp>
        <p:nvSpPr>
          <p:cNvPr id="36866" name="Title 1"/>
          <p:cNvSpPr>
            <a:spLocks noGrp="1"/>
          </p:cNvSpPr>
          <p:nvPr>
            <p:ph type="title"/>
          </p:nvPr>
        </p:nvSpPr>
        <p:spPr/>
        <p:txBody>
          <a:bodyPr/>
          <a:lstStyle/>
          <a:p>
            <a:r>
              <a:rPr lang="en-US" dirty="0" smtClean="0">
                <a:solidFill>
                  <a:schemeClr val="accent2">
                    <a:lumMod val="75000"/>
                  </a:schemeClr>
                </a:solidFill>
              </a:rPr>
              <a:t>Best Practice</a:t>
            </a:r>
          </a:p>
        </p:txBody>
      </p:sp>
      <p:sp>
        <p:nvSpPr>
          <p:cNvPr id="3686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B84338D5-45C4-4F94-A8A6-8C14709D1110}" type="slidenum">
              <a:rPr lang="en-US"/>
              <a:pPr>
                <a:defRPr/>
              </a:pPr>
              <a:t>29</a:t>
            </a:fld>
            <a:endParaRPr lang="en-US" dirty="0"/>
          </a:p>
        </p:txBody>
      </p:sp>
      <p:sp>
        <p:nvSpPr>
          <p:cNvPr id="36869" name="TextBox 4"/>
          <p:cNvSpPr txBox="1">
            <a:spLocks noChangeArrowheads="1"/>
          </p:cNvSpPr>
          <p:nvPr/>
        </p:nvSpPr>
        <p:spPr bwMode="auto">
          <a:xfrm>
            <a:off x="457200" y="5410200"/>
            <a:ext cx="8054256" cy="1018740"/>
          </a:xfrm>
          <a:prstGeom prst="rect">
            <a:avLst/>
          </a:prstGeom>
          <a:noFill/>
          <a:ln w="9525">
            <a:noFill/>
            <a:miter lim="800000"/>
            <a:headEnd/>
            <a:tailEnd/>
          </a:ln>
        </p:spPr>
        <p:txBody>
          <a:bodyPr wrap="none">
            <a:spAutoFit/>
          </a:bodyPr>
          <a:lstStyle/>
          <a:p>
            <a:pPr>
              <a:lnSpc>
                <a:spcPct val="90000"/>
              </a:lnSpc>
              <a:spcBef>
                <a:spcPct val="20000"/>
              </a:spcBef>
            </a:pPr>
            <a:r>
              <a:rPr lang="en-US" sz="1800" dirty="0"/>
              <a:t>*Project Management Institute, </a:t>
            </a:r>
            <a:r>
              <a:rPr lang="en-US" sz="1800" i="1" dirty="0" smtClean="0"/>
              <a:t>Organizational </a:t>
            </a:r>
            <a:r>
              <a:rPr lang="en-US" sz="1800" i="1" dirty="0"/>
              <a:t>Project Management Maturity Model</a:t>
            </a:r>
          </a:p>
          <a:p>
            <a:pPr>
              <a:lnSpc>
                <a:spcPct val="90000"/>
              </a:lnSpc>
              <a:spcBef>
                <a:spcPct val="20000"/>
              </a:spcBef>
            </a:pPr>
            <a:r>
              <a:rPr lang="en-US" sz="1800" i="1" dirty="0"/>
              <a:t>(OPM3) Knowledge Foundation (2003), p. 13.</a:t>
            </a:r>
          </a:p>
          <a:p>
            <a:pPr>
              <a:lnSpc>
                <a:spcPct val="90000"/>
              </a:lnSpc>
              <a:spcBef>
                <a:spcPct val="20000"/>
              </a:spcBef>
              <a:buFontTx/>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a:t>
            </a:r>
            <a:r>
              <a:rPr lang="en-US" dirty="0" smtClean="0"/>
              <a:t>management and </a:t>
            </a:r>
            <a:r>
              <a:rPr lang="en-US" dirty="0"/>
              <a:t>the contributions each makes to enterprise </a:t>
            </a:r>
            <a:r>
              <a:rPr lang="en-US" dirty="0" smtClean="0"/>
              <a:t>success </a:t>
            </a:r>
          </a:p>
          <a:p>
            <a:r>
              <a:rPr lang="en-US" dirty="0" smtClean="0"/>
              <a:t>Understand </a:t>
            </a:r>
            <a:r>
              <a:rPr lang="en-US" dirty="0"/>
              <a:t>the role of project managers by describing what they </a:t>
            </a:r>
            <a:r>
              <a:rPr lang="en-US" dirty="0" smtClean="0"/>
              <a:t>do, what </a:t>
            </a:r>
            <a:r>
              <a:rPr lang="en-US" dirty="0"/>
              <a:t>skills they need, and career opportunities for IT project managers</a:t>
            </a:r>
          </a:p>
          <a:p>
            <a:r>
              <a:rPr lang="en-US" dirty="0" smtClean="0"/>
              <a:t>Describe </a:t>
            </a:r>
            <a:r>
              <a:rPr lang="en-US" dirty="0"/>
              <a:t>the project management profession, including its history, </a:t>
            </a:r>
            <a:r>
              <a:rPr lang="en-US" dirty="0" smtClean="0"/>
              <a:t>the role </a:t>
            </a:r>
            <a:r>
              <a:rPr lang="en-US" dirty="0"/>
              <a:t>of professional organizations like the Project Management </a:t>
            </a:r>
            <a:r>
              <a:rPr lang="en-US" dirty="0" smtClean="0"/>
              <a:t>Institute (PMI</a:t>
            </a:r>
            <a:r>
              <a:rPr lang="en-US" dirty="0"/>
              <a:t>), the importance of certification and ethics, and the advancement </a:t>
            </a:r>
            <a:r>
              <a:rPr lang="en-US" dirty="0" smtClean="0"/>
              <a:t>of project </a:t>
            </a:r>
            <a:r>
              <a:rPr lang="en-US" dirty="0"/>
              <a:t>management software</a:t>
            </a:r>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2">
                    <a:lumMod val="75000"/>
                  </a:schemeClr>
                </a:solidFill>
              </a:rPr>
              <a:t>Figure 1-4. Sample Project Portfolio Approach</a:t>
            </a:r>
            <a:endParaRPr lang="en-US" dirty="0">
              <a:solidFill>
                <a:schemeClr val="accent2">
                  <a:lumMod val="75000"/>
                </a:schemeClr>
              </a:solidFill>
            </a:endParaRPr>
          </a:p>
        </p:txBody>
      </p:sp>
      <p:sp>
        <p:nvSpPr>
          <p:cNvPr id="3789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9DEE5709-E4C6-4E16-A3F2-ED34C0BD84D8}" type="slidenum">
              <a:rPr lang="en-US"/>
              <a:pPr>
                <a:defRPr/>
              </a:pPr>
              <a:t>30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4331"/>
            <a:ext cx="8839200" cy="459884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274638"/>
            <a:ext cx="8991600" cy="1143000"/>
          </a:xfrm>
        </p:spPr>
        <p:txBody>
          <a:bodyPr>
            <a:normAutofit/>
          </a:bodyPr>
          <a:lstStyle/>
          <a:p>
            <a:r>
              <a:rPr lang="en-US" sz="3200" dirty="0" smtClean="0"/>
              <a:t>Figure 1-5. </a:t>
            </a:r>
            <a:r>
              <a:rPr lang="en-US" sz="3200" i="1" dirty="0" smtClean="0"/>
              <a:t>Microsoft project portfolio management capabilities</a:t>
            </a:r>
            <a:endParaRPr lang="en-US" sz="3200" dirty="0" smtClean="0"/>
          </a:p>
        </p:txBody>
      </p:sp>
      <p:sp>
        <p:nvSpPr>
          <p:cNvPr id="3891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549DAB97-A394-4D45-A410-399330BA7720}" type="slidenum">
              <a:rPr lang="en-US"/>
              <a:pPr>
                <a:defRPr/>
              </a:pPr>
              <a:t>31</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351"/>
          <a:stretch/>
        </p:blipFill>
        <p:spPr>
          <a:xfrm>
            <a:off x="1699901" y="1371600"/>
            <a:ext cx="6911975" cy="49159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smtClean="0"/>
              <a:t>Job descriptions vary, but most include responsibilities like planning, scheduling, coordinating, and working with people to achieve project goals</a:t>
            </a:r>
          </a:p>
          <a:p>
            <a:pPr>
              <a:spcBef>
                <a:spcPct val="100000"/>
              </a:spcBef>
            </a:pPr>
            <a:r>
              <a:rPr lang="en-US" dirty="0" smtClean="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smtClean="0">
                <a:solidFill>
                  <a:schemeClr val="accent2">
                    <a:lumMod val="75000"/>
                  </a:schemeClr>
                </a:solidFill>
              </a:rPr>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smtClean="0"/>
              <a:t>The Project Management Body of Knowledge</a:t>
            </a:r>
          </a:p>
          <a:p>
            <a:r>
              <a:rPr lang="en-US" dirty="0" smtClean="0"/>
              <a:t>Application area knowledge, standards, and regulations</a:t>
            </a:r>
          </a:p>
          <a:p>
            <a:r>
              <a:rPr lang="en-US" dirty="0" smtClean="0"/>
              <a:t>Project environment knowledge</a:t>
            </a:r>
          </a:p>
          <a:p>
            <a:r>
              <a:rPr lang="en-US" dirty="0" smtClean="0"/>
              <a:t>General management knowledge and skills</a:t>
            </a:r>
          </a:p>
          <a:p>
            <a:r>
              <a:rPr lang="en-US" dirty="0" smtClean="0"/>
              <a:t>Soft skills or human relations skills</a:t>
            </a:r>
          </a:p>
          <a:p>
            <a:pPr>
              <a:lnSpc>
                <a:spcPct val="90000"/>
              </a:lnSpc>
              <a:buFont typeface="Symbol" pitchFamily="18" charset="2"/>
              <a:buNone/>
            </a:pPr>
            <a:endParaRPr lang="en-US" dirty="0" smtClean="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smtClean="0">
                <a:solidFill>
                  <a:schemeClr val="accent2">
                    <a:lumMod val="75000"/>
                  </a:schemeClr>
                </a:solidFill>
              </a:rPr>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smtClean="0">
                <a:solidFill>
                  <a:schemeClr val="accent2">
                    <a:lumMod val="75000"/>
                  </a:schemeClr>
                </a:solidFill>
              </a:rPr>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34</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smtClean="0"/>
              <a:t>Large projects: Leadership, relevant prior experience, planning, people skills, verbal communication, and team-building skills were most important</a:t>
            </a:r>
          </a:p>
          <a:p>
            <a:r>
              <a:rPr lang="en-US" sz="2400" dirty="0" smtClean="0"/>
              <a:t>High uncertainty projects: Risk management, expectation management, leadership, people skills, and planning skills were most important</a:t>
            </a:r>
          </a:p>
          <a:p>
            <a:r>
              <a:rPr lang="en-US" sz="2400" dirty="0" smtClean="0"/>
              <a:t>Very novel projects: Leadership, people skills, having vision and goals, self confidence, expectations management, and listening skills were most important</a:t>
            </a:r>
          </a:p>
          <a:p>
            <a:endParaRPr lang="en-US" dirty="0" smtClean="0"/>
          </a:p>
        </p:txBody>
      </p:sp>
      <p:sp>
        <p:nvSpPr>
          <p:cNvPr id="6" name="Title 5"/>
          <p:cNvSpPr>
            <a:spLocks noGrp="1"/>
          </p:cNvSpPr>
          <p:nvPr>
            <p:ph type="title"/>
          </p:nvPr>
        </p:nvSpPr>
        <p:spPr/>
        <p:txBody>
          <a:bodyPr>
            <a:normAutofit fontScale="90000"/>
          </a:bodyPr>
          <a:lstStyle/>
          <a:p>
            <a:pPr fontAlgn="auto">
              <a:spcAft>
                <a:spcPts val="0"/>
              </a:spcAft>
              <a:defRPr/>
            </a:pPr>
            <a:r>
              <a:rPr lang="en-US" dirty="0" smtClean="0"/>
              <a:t>Different Skills Needed in Different Situations</a:t>
            </a:r>
            <a:endParaRPr lang="en-US" dirty="0"/>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smtClean="0"/>
              <a:t>Effective project managers provide leadership by example</a:t>
            </a:r>
          </a:p>
          <a:p>
            <a:pPr>
              <a:spcBef>
                <a:spcPct val="55000"/>
              </a:spcBef>
            </a:pPr>
            <a:r>
              <a:rPr lang="en-US" dirty="0" smtClean="0"/>
              <a:t>A </a:t>
            </a:r>
            <a:r>
              <a:rPr lang="en-US" b="1" dirty="0" smtClean="0"/>
              <a:t>leader</a:t>
            </a:r>
            <a:r>
              <a:rPr lang="en-US" dirty="0" smtClean="0"/>
              <a:t> focuses on long-term goals and big-picture objectives while inspiring people to reach those goals</a:t>
            </a:r>
          </a:p>
          <a:p>
            <a:pPr>
              <a:spcBef>
                <a:spcPct val="55000"/>
              </a:spcBef>
            </a:pPr>
            <a:r>
              <a:rPr lang="en-US" dirty="0" smtClean="0"/>
              <a:t>A </a:t>
            </a:r>
            <a:r>
              <a:rPr lang="en-US" b="1" dirty="0" smtClean="0"/>
              <a:t>manager</a:t>
            </a:r>
            <a:r>
              <a:rPr lang="en-US" dirty="0" smtClean="0"/>
              <a:t> deals with the day-to-day details of meeting specific goals</a:t>
            </a:r>
          </a:p>
          <a:p>
            <a:pPr>
              <a:spcBef>
                <a:spcPct val="55000"/>
              </a:spcBef>
            </a:pPr>
            <a:r>
              <a:rPr lang="en-US" dirty="0" smtClean="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smtClean="0">
                <a:solidFill>
                  <a:schemeClr val="accent2">
                    <a:lumMod val="75000"/>
                  </a:schemeClr>
                </a:solidFill>
              </a:rPr>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smtClean="0"/>
              <a:t>In a 2014 survey, IT executives listed the “ten hottest skills” they planned to hire for in 2015</a:t>
            </a:r>
          </a:p>
          <a:p>
            <a:r>
              <a:rPr lang="en-US" dirty="0" smtClean="0"/>
              <a:t>Project</a:t>
            </a:r>
            <a:r>
              <a:rPr lang="en-US" dirty="0"/>
              <a:t> </a:t>
            </a:r>
            <a:r>
              <a:rPr lang="en-US" dirty="0" smtClean="0"/>
              <a:t>management was second only to programming and application development</a:t>
            </a:r>
          </a:p>
          <a:p>
            <a:r>
              <a:rPr lang="en-US" dirty="0" smtClean="0"/>
              <a:t>Even </a:t>
            </a:r>
            <a:r>
              <a:rPr lang="en-US" dirty="0"/>
              <a:t>if you choose to stay in a technical role, you still need project management knowledge and skills to help your team and organization</a:t>
            </a:r>
          </a:p>
          <a:p>
            <a:endParaRPr lang="en-US" dirty="0" smtClean="0"/>
          </a:p>
        </p:txBody>
      </p:sp>
      <p:sp>
        <p:nvSpPr>
          <p:cNvPr id="46082" name="Title 1"/>
          <p:cNvSpPr>
            <a:spLocks noGrp="1"/>
          </p:cNvSpPr>
          <p:nvPr>
            <p:ph type="title"/>
          </p:nvPr>
        </p:nvSpPr>
        <p:spPr/>
        <p:txBody>
          <a:bodyPr/>
          <a:lstStyle/>
          <a:p>
            <a:r>
              <a:rPr lang="en-US" dirty="0" smtClean="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smtClean="0">
                <a:solidFill>
                  <a:schemeClr val="accent2">
                    <a:lumMod val="75000"/>
                  </a:schemeClr>
                </a:solidFill>
              </a:rPr>
              <a:t>Table 1-4. Ten Hottest IT Skills</a:t>
            </a:r>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38</a:t>
            </a:fld>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79" y="1828800"/>
            <a:ext cx="8441943" cy="37338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smtClean="0"/>
              <a:t>The profession of project management is growing at a very rapid pace</a:t>
            </a:r>
          </a:p>
          <a:p>
            <a:r>
              <a:rPr lang="en-US" dirty="0" smtClean="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smtClean="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smtClean="0"/>
              <a:t>Many organizations today have a new or renewed interest in project management</a:t>
            </a:r>
          </a:p>
          <a:p>
            <a:pPr>
              <a:spcBef>
                <a:spcPct val="50000"/>
              </a:spcBef>
            </a:pPr>
            <a:r>
              <a:rPr lang="en-US" dirty="0"/>
              <a:t>Worldwide IT spending was $3.8 trillion in 2014, a 3.2 percent increase from 2013 </a:t>
            </a:r>
            <a:r>
              <a:rPr lang="en-US" dirty="0" smtClean="0"/>
              <a:t>spending</a:t>
            </a:r>
          </a:p>
          <a:p>
            <a:pPr>
              <a:spcBef>
                <a:spcPct val="50000"/>
              </a:spcBef>
            </a:pPr>
            <a:r>
              <a:rPr lang="en-US" dirty="0"/>
              <a:t>The Project Management Institute estimates demand for 15.7 million project management jobs from 2010 to 2020, with 6.2 million of those jobs in the United States</a:t>
            </a:r>
            <a:endParaRPr lang="en-US" dirty="0" smtClean="0"/>
          </a:p>
        </p:txBody>
      </p:sp>
      <p:sp>
        <p:nvSpPr>
          <p:cNvPr id="11266" name="Rectangle 2"/>
          <p:cNvSpPr>
            <a:spLocks noGrp="1" noChangeArrowheads="1"/>
          </p:cNvSpPr>
          <p:nvPr>
            <p:ph type="title"/>
          </p:nvPr>
        </p:nvSpPr>
        <p:spPr/>
        <p:txBody>
          <a:bodyPr/>
          <a:lstStyle/>
          <a:p>
            <a:r>
              <a:rPr lang="en-US" dirty="0" smtClean="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3400" y="1371600"/>
            <a:ext cx="8153400" cy="4572000"/>
          </a:xfrm>
        </p:spPr>
        <p:txBody>
          <a:bodyPr/>
          <a:lstStyle/>
          <a:p>
            <a:pPr>
              <a:spcBef>
                <a:spcPct val="100000"/>
              </a:spcBef>
            </a:pPr>
            <a:r>
              <a:rPr lang="en-US" dirty="0" smtClean="0"/>
              <a:t>Some people argue that building the Egyptian pyramids was a project, as was building the Great Wall of China</a:t>
            </a:r>
          </a:p>
          <a:p>
            <a:pPr>
              <a:spcBef>
                <a:spcPct val="100000"/>
              </a:spcBef>
            </a:pPr>
            <a:r>
              <a:rPr lang="en-US" dirty="0" smtClean="0"/>
              <a:t>Most people consider the </a:t>
            </a:r>
            <a:r>
              <a:rPr lang="en-US" b="1" i="1" dirty="0" smtClean="0"/>
              <a:t>Manhattan Project</a:t>
            </a:r>
            <a:r>
              <a:rPr lang="en-US" i="1" dirty="0" smtClean="0"/>
              <a:t> </a:t>
            </a:r>
            <a:r>
              <a:rPr lang="en-US" dirty="0" smtClean="0"/>
              <a:t>to be the first project to use “modern” project management</a:t>
            </a:r>
          </a:p>
          <a:p>
            <a:pPr>
              <a:spcBef>
                <a:spcPct val="100000"/>
              </a:spcBef>
            </a:pPr>
            <a:r>
              <a:rPr lang="en-US" dirty="0" smtClean="0"/>
              <a:t>This three-year, $2 billion (in 1946 dollars) project had a separate project manager and a technical manager</a:t>
            </a:r>
          </a:p>
        </p:txBody>
      </p:sp>
      <p:sp>
        <p:nvSpPr>
          <p:cNvPr id="49154" name="Rectangle 2"/>
          <p:cNvSpPr>
            <a:spLocks noGrp="1" noChangeArrowheads="1"/>
          </p:cNvSpPr>
          <p:nvPr>
            <p:ph type="title"/>
          </p:nvPr>
        </p:nvSpPr>
        <p:spPr/>
        <p:txBody>
          <a:bodyPr/>
          <a:lstStyle/>
          <a:p>
            <a:r>
              <a:rPr lang="en-US" dirty="0" smtClean="0"/>
              <a:t>History of Project Management</a:t>
            </a:r>
          </a:p>
        </p:txBody>
      </p:sp>
      <p:sp>
        <p:nvSpPr>
          <p:cNvPr id="4915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A57D201-D338-4962-996F-577BB3EA9FD5}" type="slidenum">
              <a:rPr lang="en-US"/>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r>
              <a:rPr lang="en-US" sz="3700" dirty="0"/>
              <a:t>Figure 1-6. Sample Gantt Chart Created with Project </a:t>
            </a:r>
            <a:r>
              <a:rPr lang="en-US" sz="3700" dirty="0" smtClean="0"/>
              <a:t>2013</a:t>
            </a:r>
            <a:endParaRPr lang="en-US" sz="3700" dirty="0"/>
          </a:p>
        </p:txBody>
      </p:sp>
      <p:sp>
        <p:nvSpPr>
          <p:cNvPr id="50179"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buFontTx/>
              <a:buNone/>
              <a:defRPr/>
            </a:pPr>
            <a:fld id="{447630D5-4F8B-4AA1-9A4D-ADEFD1F7D765}" type="slidenum">
              <a:rPr lang="en-US"/>
              <a:pPr>
                <a:buFontTx/>
                <a:buNone/>
                <a:defRPr/>
              </a:pPr>
              <a:t>41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2415"/>
            <a:ext cx="8305800" cy="449148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fontAlgn="auto">
              <a:spcAft>
                <a:spcPts val="0"/>
              </a:spcAft>
              <a:defRPr/>
            </a:pPr>
            <a:r>
              <a:rPr lang="en-US" dirty="0" smtClean="0"/>
              <a:t>Figure 1-7. Sample Network Diagram Created with Project 2013</a:t>
            </a:r>
            <a:endParaRPr lang="en-US" dirty="0"/>
          </a:p>
        </p:txBody>
      </p:sp>
      <p:sp>
        <p:nvSpPr>
          <p:cNvPr id="51203"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9DAA97DD-96C0-4ED0-9FA6-40E38A3506E0}" type="slidenum">
              <a:rPr lang="en-US"/>
              <a:pPr>
                <a:buFontTx/>
                <a:buNone/>
                <a:defRPr/>
              </a:pPr>
              <a:t>42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553200" cy="47287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100s, many companies began creating PMOs to help them handle the increasing number and complexity of projects</a:t>
            </a:r>
          </a:p>
          <a:p>
            <a:r>
              <a:rPr lang="en-US" dirty="0"/>
              <a:t>A </a:t>
            </a:r>
            <a:r>
              <a:rPr lang="en-US" b="1" dirty="0"/>
              <a:t>Project </a:t>
            </a:r>
            <a:r>
              <a:rPr lang="en-US" b="1" dirty="0" smtClean="0"/>
              <a:t>Management Office </a:t>
            </a:r>
            <a:r>
              <a:rPr lang="en-US" b="1" dirty="0"/>
              <a:t>(PMO) </a:t>
            </a:r>
            <a:r>
              <a:rPr lang="en-US" dirty="0"/>
              <a:t>is an organizational group responsible for coordinating the </a:t>
            </a:r>
            <a:r>
              <a:rPr lang="en-US" dirty="0" smtClean="0"/>
              <a:t>project management </a:t>
            </a:r>
            <a:r>
              <a:rPr lang="en-US" dirty="0"/>
              <a:t>function throughout an </a:t>
            </a:r>
            <a:r>
              <a:rPr lang="en-US" dirty="0" smtClean="0"/>
              <a:t>organization</a:t>
            </a:r>
            <a:endParaRPr lang="en-US" dirty="0"/>
          </a:p>
        </p:txBody>
      </p:sp>
      <p:sp>
        <p:nvSpPr>
          <p:cNvPr id="3" name="Title 2"/>
          <p:cNvSpPr>
            <a:spLocks noGrp="1"/>
          </p:cNvSpPr>
          <p:nvPr>
            <p:ph type="title"/>
          </p:nvPr>
        </p:nvSpPr>
        <p:spPr/>
        <p:txBody>
          <a:bodyPr>
            <a:normAutofit/>
          </a:bodyPr>
          <a:lstStyle/>
          <a:p>
            <a:r>
              <a:rPr lang="en-US" dirty="0" smtClean="0"/>
              <a:t>Project Management Offices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43</a:t>
            </a:fld>
            <a:endParaRPr lang="en-US" dirty="0"/>
          </a:p>
        </p:txBody>
      </p:sp>
    </p:spTree>
    <p:extLst>
      <p:ext uri="{BB962C8B-B14F-4D97-AF65-F5344CB8AC3E}">
        <p14:creationId xmlns:p14="http://schemas.microsoft.com/office/powerpoint/2010/main" val="1957115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1-8. Growth in the Number of Project Management Offices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44</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5999"/>
          <a:stretch/>
        </p:blipFill>
        <p:spPr>
          <a:xfrm>
            <a:off x="2569436" y="1438215"/>
            <a:ext cx="5486400" cy="5034082"/>
          </a:xfrm>
          <a:prstGeom prst="rect">
            <a:avLst/>
          </a:prstGeom>
        </p:spPr>
      </p:pic>
    </p:spTree>
    <p:extLst>
      <p:ext uri="{BB962C8B-B14F-4D97-AF65-F5344CB8AC3E}">
        <p14:creationId xmlns:p14="http://schemas.microsoft.com/office/powerpoint/2010/main" val="13033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257800"/>
          </a:xfrm>
        </p:spPr>
        <p:txBody>
          <a:bodyPr/>
          <a:lstStyle/>
          <a:p>
            <a:r>
              <a:rPr lang="en-US" dirty="0" smtClean="0"/>
              <a:t>Several </a:t>
            </a:r>
            <a:r>
              <a:rPr lang="en-US" dirty="0"/>
              <a:t>global dynamics are forcing organizations </a:t>
            </a:r>
            <a:r>
              <a:rPr lang="en-US" dirty="0" smtClean="0"/>
              <a:t>to rethink </a:t>
            </a:r>
            <a:r>
              <a:rPr lang="en-US" dirty="0"/>
              <a:t>their practices:</a:t>
            </a:r>
          </a:p>
          <a:p>
            <a:pPr lvl="1"/>
            <a:r>
              <a:rPr lang="en-US" dirty="0" smtClean="0"/>
              <a:t>Talent </a:t>
            </a:r>
            <a:r>
              <a:rPr lang="en-US" dirty="0"/>
              <a:t>development for project and program managers is a top </a:t>
            </a:r>
            <a:r>
              <a:rPr lang="en-US" dirty="0" smtClean="0"/>
              <a:t>concern</a:t>
            </a:r>
          </a:p>
          <a:p>
            <a:pPr lvl="1"/>
            <a:r>
              <a:rPr lang="en-US" dirty="0" smtClean="0"/>
              <a:t>Good </a:t>
            </a:r>
            <a:r>
              <a:rPr lang="en-US" dirty="0"/>
              <a:t>project portfolio management is crucial in tight </a:t>
            </a:r>
            <a:r>
              <a:rPr lang="en-US" dirty="0" smtClean="0"/>
              <a:t>economic conditions</a:t>
            </a:r>
          </a:p>
          <a:p>
            <a:pPr lvl="1"/>
            <a:r>
              <a:rPr lang="en-US" dirty="0" smtClean="0"/>
              <a:t> </a:t>
            </a:r>
            <a:r>
              <a:rPr lang="en-US" dirty="0"/>
              <a:t>Basic project management techniques are core </a:t>
            </a:r>
            <a:r>
              <a:rPr lang="en-US" dirty="0" smtClean="0"/>
              <a:t>competencies</a:t>
            </a:r>
          </a:p>
          <a:p>
            <a:pPr lvl="1"/>
            <a:r>
              <a:rPr lang="en-US" dirty="0" smtClean="0"/>
              <a:t>Organizations </a:t>
            </a:r>
            <a:r>
              <a:rPr lang="en-US" dirty="0"/>
              <a:t>want to use more agile approaches to project </a:t>
            </a:r>
            <a:r>
              <a:rPr lang="en-US" dirty="0" smtClean="0"/>
              <a:t>management</a:t>
            </a:r>
          </a:p>
          <a:p>
            <a:pPr lvl="1"/>
            <a:r>
              <a:rPr lang="en-US" dirty="0" smtClean="0"/>
              <a:t>Benefits </a:t>
            </a:r>
            <a:r>
              <a:rPr lang="en-US" dirty="0"/>
              <a:t>realization of projects is a key </a:t>
            </a:r>
            <a:r>
              <a:rPr lang="en-US" dirty="0" smtClean="0"/>
              <a:t>metric</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45</a:t>
            </a:fld>
            <a:endParaRPr lang="en-US" dirty="0"/>
          </a:p>
        </p:txBody>
      </p:sp>
    </p:spTree>
    <p:extLst>
      <p:ext uri="{BB962C8B-B14F-4D97-AF65-F5344CB8AC3E}">
        <p14:creationId xmlns:p14="http://schemas.microsoft.com/office/powerpoint/2010/main" val="3859166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smtClean="0"/>
              <a:t>The Project </a:t>
            </a:r>
            <a:r>
              <a:rPr lang="en-US" dirty="0"/>
              <a:t>Management Institute (</a:t>
            </a:r>
            <a:r>
              <a:rPr lang="en-US" dirty="0" smtClean="0"/>
              <a:t>PMI) is an international professional society for project managers founded in 1969</a:t>
            </a:r>
          </a:p>
          <a:p>
            <a:pPr marL="274320" indent="-274320" fontAlgn="auto">
              <a:spcBef>
                <a:spcPts val="580"/>
              </a:spcBef>
              <a:spcAft>
                <a:spcPts val="0"/>
              </a:spcAft>
              <a:defRPr/>
            </a:pPr>
            <a:r>
              <a:rPr lang="en-US" dirty="0" smtClean="0"/>
              <a:t>PMI has continued to attract and retain members, reporting more than 449,000 members worldwide by late 2014</a:t>
            </a:r>
          </a:p>
          <a:p>
            <a:pPr marL="274320" indent="-274320" fontAlgn="auto">
              <a:spcBef>
                <a:spcPts val="580"/>
              </a:spcBef>
              <a:spcAft>
                <a:spcPts val="0"/>
              </a:spcAft>
              <a:defRPr/>
            </a:pPr>
            <a:r>
              <a:rPr lang="en-US" dirty="0" smtClean="0"/>
              <a:t>There </a:t>
            </a:r>
            <a:r>
              <a:rPr lang="en-US" dirty="0"/>
              <a:t>are </a:t>
            </a:r>
            <a:r>
              <a:rPr lang="en-US" dirty="0" smtClean="0"/>
              <a:t>communities of practices in </a:t>
            </a:r>
            <a:r>
              <a:rPr lang="en-US" dirty="0"/>
              <a:t>many areas, like </a:t>
            </a:r>
            <a:r>
              <a:rPr lang="en-US" dirty="0" smtClean="0"/>
              <a:t>information systems, financial </a:t>
            </a:r>
            <a:r>
              <a:rPr lang="en-US" dirty="0"/>
              <a:t>services, </a:t>
            </a:r>
            <a:r>
              <a:rPr lang="en-US" dirty="0" smtClean="0"/>
              <a:t>and health care</a:t>
            </a:r>
          </a:p>
          <a:p>
            <a:pPr marL="274320" indent="-274320" fontAlgn="auto">
              <a:spcBef>
                <a:spcPts val="580"/>
              </a:spcBef>
              <a:spcAft>
                <a:spcPts val="0"/>
              </a:spcAft>
              <a:defRPr/>
            </a:pPr>
            <a:r>
              <a:rPr lang="en-US" dirty="0" smtClean="0"/>
              <a:t>Project </a:t>
            </a:r>
            <a:r>
              <a:rPr lang="en-US" dirty="0"/>
              <a:t>management research and certification programs continue to </a:t>
            </a:r>
            <a:r>
              <a:rPr lang="en-US" dirty="0" smtClean="0"/>
              <a:t>grow</a:t>
            </a:r>
          </a:p>
          <a:p>
            <a:pPr marL="274320" indent="-274320" fontAlgn="auto">
              <a:spcBef>
                <a:spcPts val="580"/>
              </a:spcBef>
              <a:spcAft>
                <a:spcPts val="0"/>
              </a:spcAft>
              <a:defRPr/>
            </a:pPr>
            <a:r>
              <a:rPr lang="en-US" dirty="0" smtClean="0"/>
              <a:t>Students can join PMI at a reduced fee and earn the Certified Associate in Project Management (CAPM) certification(see </a:t>
            </a:r>
            <a:r>
              <a:rPr lang="en-US" dirty="0" smtClean="0">
                <a:hlinkClick r:id="rId2"/>
              </a:rPr>
              <a:t>www.pmi.org</a:t>
            </a:r>
            <a:r>
              <a:rPr lang="en-US" dirty="0" smtClean="0"/>
              <a:t> for details)</a:t>
            </a:r>
            <a:endParaRPr lang="en-US" dirty="0"/>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smtClean="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46</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PMI provides certification as a </a:t>
            </a:r>
            <a:r>
              <a:rPr lang="en-US" b="1" dirty="0" smtClean="0"/>
              <a:t>Project Management Professional</a:t>
            </a:r>
            <a:r>
              <a:rPr lang="en-US" dirty="0" smtClean="0"/>
              <a:t> (</a:t>
            </a:r>
            <a:r>
              <a:rPr lang="en-US" b="1" dirty="0" smtClean="0"/>
              <a:t>PMP</a:t>
            </a:r>
            <a:r>
              <a:rPr lang="en-US" dirty="0" smtClean="0"/>
              <a:t>)</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pPr marL="109537" indent="0">
              <a:lnSpc>
                <a:spcPct val="90000"/>
              </a:lnSpc>
              <a:buNone/>
            </a:pPr>
            <a:endParaRPr lang="en-US" dirty="0" smtClean="0"/>
          </a:p>
        </p:txBody>
      </p:sp>
      <p:sp>
        <p:nvSpPr>
          <p:cNvPr id="53250" name="Rectangle 2"/>
          <p:cNvSpPr>
            <a:spLocks noGrp="1" noChangeArrowheads="1"/>
          </p:cNvSpPr>
          <p:nvPr>
            <p:ph type="title"/>
          </p:nvPr>
        </p:nvSpPr>
        <p:spPr/>
        <p:txBody>
          <a:bodyPr>
            <a:normAutofit fontScale="90000"/>
          </a:bodyPr>
          <a:lstStyle/>
          <a:p>
            <a:r>
              <a:rPr lang="en-US" dirty="0" smtClean="0">
                <a:solidFill>
                  <a:schemeClr val="accent2">
                    <a:lumMod val="75000"/>
                  </a:schemeClr>
                </a:solidFill>
              </a:rPr>
              <a:t>Project Management Certification</a:t>
            </a:r>
            <a:endParaRPr lang="en-US" sz="4800" dirty="0" smtClean="0">
              <a:solidFill>
                <a:schemeClr val="accent2">
                  <a:lumMod val="75000"/>
                </a:schemeClr>
              </a:solidFill>
            </a:endParaRPr>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a:t>
            </a:r>
            <a:r>
              <a:rPr lang="en-US" dirty="0" smtClean="0"/>
              <a:t>1-9 </a:t>
            </a:r>
            <a:r>
              <a:rPr lang="en-US" dirty="0"/>
              <a:t>Growth in PMP Certification, </a:t>
            </a:r>
            <a:r>
              <a:rPr lang="en-US" dirty="0" smtClean="0"/>
              <a:t>1993-2014</a:t>
            </a:r>
            <a:endParaRPr lang="en-US" dirty="0"/>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48</a:t>
            </a:fld>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659"/>
          <a:stretch/>
        </p:blipFill>
        <p:spPr>
          <a:xfrm>
            <a:off x="838200" y="1145969"/>
            <a:ext cx="7086600" cy="524191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371600"/>
            <a:ext cx="8305800" cy="4572000"/>
          </a:xfrm>
        </p:spPr>
        <p:txBody>
          <a:bodyPr>
            <a:normAutofit fontScale="92500" lnSpcReduction="10000"/>
          </a:bodyPr>
          <a:lstStyle/>
          <a:p>
            <a:pPr marL="274320" indent="-274320" fontAlgn="auto">
              <a:spcBef>
                <a:spcPct val="100000"/>
              </a:spcBef>
              <a:spcAft>
                <a:spcPts val="0"/>
              </a:spcAft>
              <a:defRPr/>
            </a:pPr>
            <a:r>
              <a:rPr lang="en-US" b="1" dirty="0" smtClean="0"/>
              <a:t>Ethics</a:t>
            </a:r>
            <a:r>
              <a:rPr lang="en-US" dirty="0" smtClean="0"/>
              <a:t>, loosely defined, is a set of principles that guide our decision making based on personal values of what is “right” and “wrong”</a:t>
            </a:r>
          </a:p>
          <a:p>
            <a:pPr marL="274320" indent="-274320" fontAlgn="auto">
              <a:spcBef>
                <a:spcPct val="100000"/>
              </a:spcBef>
              <a:spcAft>
                <a:spcPts val="0"/>
              </a:spcAft>
              <a:defRPr/>
            </a:pPr>
            <a:r>
              <a:rPr lang="en-US" dirty="0" smtClean="0"/>
              <a:t>Project </a:t>
            </a:r>
            <a:r>
              <a:rPr lang="en-US" dirty="0"/>
              <a:t>managers often face ethical dilemmas</a:t>
            </a:r>
          </a:p>
          <a:p>
            <a:pPr marL="274320" indent="-274320" fontAlgn="auto">
              <a:spcBef>
                <a:spcPct val="100000"/>
              </a:spcBef>
              <a:spcAft>
                <a:spcPts val="0"/>
              </a:spcAft>
              <a:defRPr/>
            </a:pPr>
            <a:r>
              <a:rPr lang="en-US" dirty="0"/>
              <a:t>In order to earn PMP certification, applicants must agree to </a:t>
            </a:r>
            <a:r>
              <a:rPr lang="en-US" dirty="0" smtClean="0"/>
              <a:t>PMI’s Code of Ethics and Professional Conduct</a:t>
            </a:r>
            <a:endParaRPr lang="en-US" dirty="0"/>
          </a:p>
          <a:p>
            <a:pPr marL="274320" indent="-274320" fontAlgn="auto">
              <a:spcBef>
                <a:spcPct val="100000"/>
              </a:spcBef>
              <a:spcAft>
                <a:spcPts val="0"/>
              </a:spcAft>
              <a:defRPr/>
            </a:pPr>
            <a:r>
              <a:rPr lang="en-US" dirty="0"/>
              <a:t>Several questions on the PMP exam are related to professional responsibility, including ethics</a:t>
            </a:r>
          </a:p>
          <a:p>
            <a:pPr marL="274320" indent="-274320" fontAlgn="auto">
              <a:spcBef>
                <a:spcPts val="580"/>
              </a:spcBef>
              <a:spcAft>
                <a:spcPts val="0"/>
              </a:spcAft>
              <a:buFont typeface="Wingdings 2"/>
              <a:buChar char=""/>
              <a:defRPr/>
            </a:pPr>
            <a:endParaRPr lang="en-US" dirty="0"/>
          </a:p>
          <a:p>
            <a:pPr marL="274320" indent="-274320" fontAlgn="auto">
              <a:spcBef>
                <a:spcPts val="580"/>
              </a:spcBef>
              <a:spcAft>
                <a:spcPts val="0"/>
              </a:spcAft>
              <a:buFont typeface="Wingdings 2"/>
              <a:buChar char=""/>
              <a:defRPr/>
            </a:pPr>
            <a:endParaRPr lang="en-US" sz="2400" dirty="0"/>
          </a:p>
        </p:txBody>
      </p:sp>
      <p:sp>
        <p:nvSpPr>
          <p:cNvPr id="55298" name="Rectangle 2"/>
          <p:cNvSpPr>
            <a:spLocks noGrp="1" noChangeArrowheads="1"/>
          </p:cNvSpPr>
          <p:nvPr>
            <p:ph type="title"/>
          </p:nvPr>
        </p:nvSpPr>
        <p:spPr/>
        <p:txBody>
          <a:bodyPr/>
          <a:lstStyle/>
          <a:p>
            <a:r>
              <a:rPr lang="en-US" dirty="0" smtClean="0">
                <a:solidFill>
                  <a:schemeClr val="accent2">
                    <a:lumMod val="75000"/>
                  </a:schemeClr>
                </a:solidFill>
              </a:rPr>
              <a:t>Ethics in Project Management</a:t>
            </a:r>
          </a:p>
        </p:txBody>
      </p:sp>
      <p:sp>
        <p:nvSpPr>
          <p:cNvPr id="553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7C4046A5-BB2F-4E24-9CAE-1E52D13FE9F0}"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smtClean="0"/>
              <a:t>In </a:t>
            </a:r>
            <a:r>
              <a:rPr lang="en-US" sz="2400" dirty="0"/>
              <a:t>2013 (the most recent year of PMI’s salary survey), the average salary in U.S. dollars for someone in the project management profession was $108,000 per year in the United States; $134,658 in Australia, (the highest-paid country); and $24,201 in Egypt (the lowest-paid country</a:t>
            </a:r>
            <a:r>
              <a:rPr lang="en-US" sz="2400" dirty="0" smtClean="0"/>
              <a:t>)</a:t>
            </a:r>
          </a:p>
          <a:p>
            <a:r>
              <a:rPr lang="en-US" sz="2400" dirty="0" smtClean="0"/>
              <a:t>The </a:t>
            </a:r>
            <a:r>
              <a:rPr lang="en-US" sz="2400" dirty="0"/>
              <a:t>top skills employers look for in new college graduates are all related to project management: team-work, decision-making, problem-solving, and verbal </a:t>
            </a:r>
            <a:r>
              <a:rPr lang="en-US" sz="2400" dirty="0" smtClean="0"/>
              <a:t>communications</a:t>
            </a:r>
          </a:p>
          <a:p>
            <a:r>
              <a:rPr lang="en-US" sz="2400" dirty="0" smtClean="0"/>
              <a:t>Organizations </a:t>
            </a:r>
            <a:r>
              <a:rPr lang="en-US" sz="2400" dirty="0"/>
              <a:t>waste $109 million for every $1 billion spent on projects, according to PMI’s Pulse of the Profession® report</a:t>
            </a:r>
          </a:p>
        </p:txBody>
      </p:sp>
      <p:sp>
        <p:nvSpPr>
          <p:cNvPr id="12290" name="Rectangle 2"/>
          <p:cNvSpPr>
            <a:spLocks noGrp="1" noChangeArrowheads="1"/>
          </p:cNvSpPr>
          <p:nvPr>
            <p:ph type="title"/>
          </p:nvPr>
        </p:nvSpPr>
        <p:spPr/>
        <p:txBody>
          <a:bodyPr/>
          <a:lstStyle/>
          <a:p>
            <a:r>
              <a:rPr lang="en-US" dirty="0" smtClean="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3D41CD7A-A2F6-4058-84D6-58EE60EAB9B9}"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447800"/>
            <a:ext cx="8534400" cy="4876800"/>
          </a:xfrm>
        </p:spPr>
        <p:txBody>
          <a:bodyPr>
            <a:normAutofit/>
          </a:bodyPr>
          <a:lstStyle/>
          <a:p>
            <a:pPr marL="274320" indent="-274320" algn="just" fontAlgn="auto">
              <a:lnSpc>
                <a:spcPct val="90000"/>
              </a:lnSpc>
              <a:spcBef>
                <a:spcPts val="580"/>
              </a:spcBef>
              <a:spcAft>
                <a:spcPts val="0"/>
              </a:spcAft>
              <a:defRPr/>
            </a:pPr>
            <a:r>
              <a:rPr lang="en-US" dirty="0" smtClean="0"/>
              <a:t>There are hundreds </a:t>
            </a:r>
            <a:r>
              <a:rPr lang="en-US" dirty="0"/>
              <a:t>of different products to assist in performing project management</a:t>
            </a:r>
          </a:p>
          <a:p>
            <a:pPr marL="274320" indent="-274320" fontAlgn="auto">
              <a:lnSpc>
                <a:spcPct val="90000"/>
              </a:lnSpc>
              <a:spcBef>
                <a:spcPts val="580"/>
              </a:spcBef>
              <a:spcAft>
                <a:spcPts val="0"/>
              </a:spcAft>
              <a:defRPr/>
            </a:pPr>
            <a:r>
              <a:rPr lang="en-US" dirty="0"/>
              <a:t>Three main categories of tools:</a:t>
            </a:r>
          </a:p>
          <a:p>
            <a:pPr marL="548640" lvl="1" fontAlgn="auto">
              <a:lnSpc>
                <a:spcPct val="90000"/>
              </a:lnSpc>
              <a:spcBef>
                <a:spcPts val="370"/>
              </a:spcBef>
              <a:spcAft>
                <a:spcPts val="0"/>
              </a:spcAft>
              <a:defRPr/>
            </a:pPr>
            <a:r>
              <a:rPr lang="en-US" dirty="0"/>
              <a:t>Low-end tools: Handle single or smaller projects well, cost under $200 per user</a:t>
            </a:r>
          </a:p>
          <a:p>
            <a:pPr marL="548640" lvl="1" fontAlgn="auto">
              <a:lnSpc>
                <a:spcPct val="90000"/>
              </a:lnSpc>
              <a:spcBef>
                <a:spcPts val="370"/>
              </a:spcBef>
              <a:spcAft>
                <a:spcPts val="0"/>
              </a:spcAft>
              <a:defRPr/>
            </a:pPr>
            <a:r>
              <a:rPr lang="en-US" dirty="0"/>
              <a:t>Midrange tools:  Handle multiple projects and users, cost $</a:t>
            </a:r>
            <a:r>
              <a:rPr lang="en-US" dirty="0" smtClean="0"/>
              <a:t>200-$1,000 </a:t>
            </a:r>
            <a:r>
              <a:rPr lang="en-US" dirty="0"/>
              <a:t>per user, Project </a:t>
            </a:r>
            <a:r>
              <a:rPr lang="en-US" dirty="0" smtClean="0"/>
              <a:t>2013 </a:t>
            </a:r>
            <a:r>
              <a:rPr lang="en-US" dirty="0"/>
              <a:t>most popular</a:t>
            </a:r>
          </a:p>
          <a:p>
            <a:pPr marL="548640" lvl="1" fontAlgn="auto">
              <a:lnSpc>
                <a:spcPct val="90000"/>
              </a:lnSpc>
              <a:spcBef>
                <a:spcPts val="370"/>
              </a:spcBef>
              <a:spcAft>
                <a:spcPts val="0"/>
              </a:spcAft>
              <a:defRPr/>
            </a:pPr>
            <a:r>
              <a:rPr lang="en-US" dirty="0"/>
              <a:t>High-end tools:  Also called enterprise project management software, often licensed on a per-user </a:t>
            </a:r>
            <a:r>
              <a:rPr lang="en-US" dirty="0" smtClean="0"/>
              <a:t>basis</a:t>
            </a:r>
          </a:p>
          <a:p>
            <a:pPr marL="293052" fontAlgn="auto">
              <a:lnSpc>
                <a:spcPct val="90000"/>
              </a:lnSpc>
              <a:spcBef>
                <a:spcPts val="370"/>
              </a:spcBef>
              <a:spcAft>
                <a:spcPts val="0"/>
              </a:spcAft>
              <a:defRPr/>
            </a:pPr>
            <a:r>
              <a:rPr lang="en-US" dirty="0" smtClean="0"/>
              <a:t>Several free or open-source tools are also available</a:t>
            </a:r>
            <a:endParaRPr lang="en-US" dirty="0"/>
          </a:p>
        </p:txBody>
      </p:sp>
      <p:sp>
        <p:nvSpPr>
          <p:cNvPr id="56322" name="Rectangle 2"/>
          <p:cNvSpPr>
            <a:spLocks noGrp="1" noChangeArrowheads="1"/>
          </p:cNvSpPr>
          <p:nvPr>
            <p:ph type="title"/>
          </p:nvPr>
        </p:nvSpPr>
        <p:spPr/>
        <p:txBody>
          <a:bodyPr/>
          <a:lstStyle/>
          <a:p>
            <a:r>
              <a:rPr lang="en-US" dirty="0" smtClean="0">
                <a:solidFill>
                  <a:schemeClr val="accent2">
                    <a:lumMod val="75000"/>
                  </a:schemeClr>
                </a:solidFill>
              </a:rPr>
              <a:t>Project Management Software</a:t>
            </a:r>
          </a:p>
        </p:txBody>
      </p:sp>
      <p:sp>
        <p:nvSpPr>
          <p:cNvPr id="5632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9CAFCC4D-26DF-4CAA-AF9B-7B639F4E8463}" type="slidenum">
              <a:rPr lang="en-US"/>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fontScale="92500" lnSpcReduction="2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t>
            </a:r>
            <a:r>
              <a:rPr lang="en-US" dirty="0" smtClean="0"/>
              <a:t>activities </a:t>
            </a:r>
            <a:r>
              <a:rPr lang="en-US" dirty="0"/>
              <a:t>to meet project requirements</a:t>
            </a:r>
          </a:p>
          <a:p>
            <a:pPr marL="274320" indent="-274320" fontAlgn="auto">
              <a:spcBef>
                <a:spcPts val="580"/>
              </a:spcBef>
              <a:spcAft>
                <a:spcPts val="0"/>
              </a:spcAft>
              <a:defRPr/>
            </a:pPr>
            <a:r>
              <a:rPr lang="en-US" dirty="0" smtClean="0"/>
              <a:t>A program is a group of related projects managed in a coordinated way</a:t>
            </a:r>
          </a:p>
          <a:p>
            <a:pPr marL="274320" indent="-274320" fontAlgn="auto">
              <a:spcBef>
                <a:spcPts val="580"/>
              </a:spcBef>
              <a:spcAft>
                <a:spcPts val="0"/>
              </a:spcAft>
              <a:defRPr/>
            </a:pPr>
            <a:r>
              <a:rPr lang="en-US" dirty="0" smtClean="0"/>
              <a:t>Project portfolio management involves organizing and managing projects and programs as a portfolio of investments</a:t>
            </a:r>
          </a:p>
          <a:p>
            <a:pPr marL="274320" indent="-274320" fontAlgn="auto">
              <a:spcBef>
                <a:spcPts val="580"/>
              </a:spcBef>
              <a:spcAft>
                <a:spcPts val="0"/>
              </a:spcAft>
              <a:defRPr/>
            </a:pPr>
            <a:r>
              <a:rPr lang="en-US" dirty="0" smtClean="0"/>
              <a:t>Project </a:t>
            </a:r>
            <a:r>
              <a:rPr lang="en-US" dirty="0"/>
              <a:t>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smtClean="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51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smtClean="0"/>
              <a:t>IT Projects have a terrible track record, as described in the What Went Wrong?</a:t>
            </a:r>
          </a:p>
          <a:p>
            <a:pPr>
              <a:spcBef>
                <a:spcPct val="100000"/>
              </a:spcBef>
            </a:pPr>
            <a:r>
              <a:rPr lang="en-US" sz="2400" dirty="0" smtClean="0"/>
              <a:t>A 1995 Standish Group study (CHAOS) found that only 16.2% of IT projects were successful in meeting scope, time, and cost goals; over 31% of IT projects were canceled before completion</a:t>
            </a:r>
          </a:p>
          <a:p>
            <a:r>
              <a:rPr lang="en-US" sz="2400" dirty="0" smtClean="0"/>
              <a:t>A PricewaterhouseCoopers study found that overall half of all projects fail and only 2.5% of corporations consistently meet their targets for scope, time, and cost goals for all types of project.</a:t>
            </a:r>
          </a:p>
          <a:p>
            <a:pPr>
              <a:spcBef>
                <a:spcPct val="100000"/>
              </a:spcBef>
            </a:pPr>
            <a:endParaRPr lang="en-US" dirty="0" smtClean="0"/>
          </a:p>
          <a:p>
            <a:pPr>
              <a:spcBef>
                <a:spcPct val="100000"/>
              </a:spcBef>
            </a:pPr>
            <a:endParaRPr lang="en-US" dirty="0" smtClean="0"/>
          </a:p>
          <a:p>
            <a:pPr>
              <a:spcBef>
                <a:spcPct val="100000"/>
              </a:spcBef>
            </a:pPr>
            <a:endParaRPr lang="en-US" dirty="0" smtClean="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smtClean="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3C0BEFF-1FDE-409A-9666-3DA8F0E73CEA}" type="slidenum">
              <a:rPr lang="en-US"/>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smtClean="0"/>
              <a:t>Better control of financial, physical, and human resources</a:t>
            </a:r>
          </a:p>
          <a:p>
            <a:pPr>
              <a:lnSpc>
                <a:spcPct val="90000"/>
              </a:lnSpc>
            </a:pPr>
            <a:r>
              <a:rPr lang="en-US" dirty="0" smtClean="0"/>
              <a:t>Improved customer relations</a:t>
            </a:r>
          </a:p>
          <a:p>
            <a:pPr>
              <a:lnSpc>
                <a:spcPct val="90000"/>
              </a:lnSpc>
            </a:pPr>
            <a:r>
              <a:rPr lang="en-US" dirty="0" smtClean="0"/>
              <a:t>Shorter development times</a:t>
            </a:r>
          </a:p>
          <a:p>
            <a:pPr>
              <a:lnSpc>
                <a:spcPct val="90000"/>
              </a:lnSpc>
            </a:pPr>
            <a:r>
              <a:rPr lang="en-US" dirty="0" smtClean="0"/>
              <a:t>Lower costs</a:t>
            </a:r>
          </a:p>
          <a:p>
            <a:pPr>
              <a:lnSpc>
                <a:spcPct val="90000"/>
              </a:lnSpc>
            </a:pPr>
            <a:r>
              <a:rPr lang="en-US" dirty="0" smtClean="0"/>
              <a:t>Higher quality and increased reliability</a:t>
            </a:r>
          </a:p>
          <a:p>
            <a:pPr>
              <a:lnSpc>
                <a:spcPct val="90000"/>
              </a:lnSpc>
            </a:pPr>
            <a:r>
              <a:rPr lang="en-US" dirty="0" smtClean="0"/>
              <a:t>Higher profit margins</a:t>
            </a:r>
          </a:p>
          <a:p>
            <a:pPr>
              <a:lnSpc>
                <a:spcPct val="90000"/>
              </a:lnSpc>
            </a:pPr>
            <a:r>
              <a:rPr lang="en-US" dirty="0" smtClean="0"/>
              <a:t>Improved productivity</a:t>
            </a:r>
          </a:p>
          <a:p>
            <a:pPr>
              <a:lnSpc>
                <a:spcPct val="90000"/>
              </a:lnSpc>
            </a:pPr>
            <a:r>
              <a:rPr lang="en-US" dirty="0" smtClean="0"/>
              <a:t>Better internal coordination</a:t>
            </a:r>
          </a:p>
          <a:p>
            <a:pPr>
              <a:lnSpc>
                <a:spcPct val="90000"/>
              </a:lnSpc>
            </a:pPr>
            <a:r>
              <a:rPr lang="en-US" dirty="0" smtClean="0"/>
              <a:t>Higher worker morale</a:t>
            </a:r>
          </a:p>
        </p:txBody>
      </p:sp>
      <p:sp>
        <p:nvSpPr>
          <p:cNvPr id="14338" name="Rectangle 2"/>
          <p:cNvSpPr>
            <a:spLocks noGrp="1" noChangeArrowheads="1"/>
          </p:cNvSpPr>
          <p:nvPr>
            <p:ph type="title"/>
          </p:nvPr>
        </p:nvSpPr>
        <p:spPr/>
        <p:txBody>
          <a:bodyPr>
            <a:normAutofit fontScale="90000"/>
          </a:bodyPr>
          <a:lstStyle/>
          <a:p>
            <a:r>
              <a:rPr lang="en-US" dirty="0" smtClean="0">
                <a:solidFill>
                  <a:schemeClr val="accent2">
                    <a:lumMod val="75000"/>
                  </a:schemeClr>
                </a:solidFill>
              </a:rPr>
              <a:t>Advantages of Using Formal </a:t>
            </a:r>
            <a:br>
              <a:rPr lang="en-US" dirty="0" smtClean="0">
                <a:solidFill>
                  <a:schemeClr val="accent2">
                    <a:lumMod val="75000"/>
                  </a:schemeClr>
                </a:solidFill>
              </a:rPr>
            </a:br>
            <a:r>
              <a:rPr lang="en-US" dirty="0" smtClean="0">
                <a:solidFill>
                  <a:schemeClr val="accent2">
                    <a:lumMod val="75000"/>
                  </a:schemeClr>
                </a:solidFill>
              </a:rPr>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smtClean="0"/>
              <a:t>A </a:t>
            </a:r>
            <a:r>
              <a:rPr lang="en-US" b="1" dirty="0" smtClean="0"/>
              <a:t>project</a:t>
            </a:r>
            <a:r>
              <a:rPr lang="en-US" dirty="0" smtClean="0"/>
              <a:t> is “a temporary endeavor undertaken to create a unique product, service, or result” (PMBOK</a:t>
            </a:r>
            <a:r>
              <a:rPr lang="en-US" baseline="30000" dirty="0" smtClean="0">
                <a:cs typeface="Times New Roman" pitchFamily="18" charset="0"/>
              </a:rPr>
              <a:t>®</a:t>
            </a:r>
            <a:r>
              <a:rPr lang="en-US" dirty="0" smtClean="0">
                <a:cs typeface="Times New Roman" pitchFamily="18" charset="0"/>
              </a:rPr>
              <a:t> Guide, Fifth Edition, 2013)</a:t>
            </a:r>
          </a:p>
          <a:p>
            <a:pPr>
              <a:spcBef>
                <a:spcPct val="70000"/>
              </a:spcBef>
            </a:pPr>
            <a:r>
              <a:rPr lang="en-US" dirty="0" smtClean="0"/>
              <a:t>Operations is work done to sustain the business</a:t>
            </a:r>
          </a:p>
          <a:p>
            <a:pPr>
              <a:spcBef>
                <a:spcPct val="70000"/>
              </a:spcBef>
            </a:pPr>
            <a:r>
              <a:rPr lang="en-US" dirty="0" smtClean="0"/>
              <a:t>Projects end when their objectives have been reached or the project has been terminated</a:t>
            </a:r>
          </a:p>
          <a:p>
            <a:pPr>
              <a:spcBef>
                <a:spcPct val="70000"/>
              </a:spcBef>
            </a:pPr>
            <a:r>
              <a:rPr lang="en-US" dirty="0" smtClean="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smtClean="0">
                <a:solidFill>
                  <a:schemeClr val="accent2">
                    <a:lumMod val="75000"/>
                  </a:schemeClr>
                </a:solidFill>
              </a:rPr>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a:t>
            </a:r>
            <a:r>
              <a:rPr lang="en-US" dirty="0" smtClean="0"/>
              <a:t>online</a:t>
            </a:r>
            <a:endParaRPr lang="en-US" dirty="0"/>
          </a:p>
          <a:p>
            <a:r>
              <a:rPr lang="en-US" dirty="0" smtClean="0"/>
              <a:t>A </a:t>
            </a:r>
            <a:r>
              <a:rPr lang="en-US" dirty="0"/>
              <a:t>company develops a driverless </a:t>
            </a:r>
            <a:r>
              <a:rPr lang="en-US" dirty="0" smtClean="0"/>
              <a:t>car</a:t>
            </a:r>
            <a:endParaRPr lang="en-US" dirty="0"/>
          </a:p>
          <a:p>
            <a:r>
              <a:rPr lang="en-US" dirty="0" smtClean="0"/>
              <a:t>A government group develops a system to track child immunizations</a:t>
            </a:r>
          </a:p>
          <a:p>
            <a:r>
              <a:rPr lang="en-US" dirty="0" smtClean="0"/>
              <a:t>A global bank acquires other financial institutions and needs to consolidate systems and procedures</a:t>
            </a:r>
          </a:p>
        </p:txBody>
      </p:sp>
      <p:sp>
        <p:nvSpPr>
          <p:cNvPr id="16386" name="Rectangle 2"/>
          <p:cNvSpPr>
            <a:spLocks noGrp="1" noChangeArrowheads="1"/>
          </p:cNvSpPr>
          <p:nvPr>
            <p:ph type="title"/>
          </p:nvPr>
        </p:nvSpPr>
        <p:spPr/>
        <p:txBody>
          <a:bodyPr/>
          <a:lstStyle/>
          <a:p>
            <a:r>
              <a:rPr lang="en-US" dirty="0" smtClean="0">
                <a:solidFill>
                  <a:schemeClr val="accent2">
                    <a:lumMod val="75000"/>
                  </a:schemeClr>
                </a:solidFill>
              </a:rPr>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2314</TotalTime>
  <Words>3051</Words>
  <Application>Microsoft Office PowerPoint</Application>
  <PresentationFormat>On-screen Show (4:3)</PresentationFormat>
  <Paragraphs>340</Paragraphs>
  <Slides>51</Slides>
  <Notes>2</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Custom Design</vt:lpstr>
      <vt:lpstr>Theme1</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10 Project Management Knowledge Areas</vt:lpstr>
      <vt:lpstr>Project Management Tools and Techniques</vt:lpstr>
      <vt:lpstr>Super Tools</vt:lpstr>
      <vt:lpstr>PowerPoint Presentation</vt:lpstr>
      <vt:lpstr>Project Success</vt:lpstr>
      <vt:lpstr>Table 1-2: What Helps Projects Succeed?*</vt:lpstr>
      <vt:lpstr>Top Three Reasons Why Federal Technology Project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Microsoft project portfolio management capabilities</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Ten Hottest IT Skills</vt:lpstr>
      <vt:lpstr>The Project Management Profession</vt:lpstr>
      <vt:lpstr>History of Project Management</vt:lpstr>
      <vt:lpstr>Figure 1-6. Sample Gantt Chart Created with Project 2013</vt:lpstr>
      <vt:lpstr>Figure 1-7. Sample Network Diagram Created with Project 2013</vt:lpstr>
      <vt:lpstr>Project Management Offices</vt:lpstr>
      <vt:lpstr>Figure 1-8. Growth in the Number of Project Management Offices</vt:lpstr>
      <vt:lpstr>Global Issues</vt:lpstr>
      <vt:lpstr>The Project Management Institute</vt:lpstr>
      <vt:lpstr>Project Management Certification</vt:lpstr>
      <vt:lpstr>Figure 1-9 Growth in PMP Certification, 1993-2014</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ThayNam</cp:lastModifiedBy>
  <cp:revision>193</cp:revision>
  <dcterms:created xsi:type="dcterms:W3CDTF">2001-07-05T23:10:12Z</dcterms:created>
  <dcterms:modified xsi:type="dcterms:W3CDTF">2017-07-23T11:46:03Z</dcterms:modified>
</cp:coreProperties>
</file>