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7"/>
  </p:notesMasterIdLst>
  <p:handoutMasterIdLst>
    <p:handoutMasterId r:id="rId48"/>
  </p:handoutMasterIdLst>
  <p:sldIdLst>
    <p:sldId id="352" r:id="rId3"/>
    <p:sldId id="353" r:id="rId4"/>
    <p:sldId id="354" r:id="rId5"/>
    <p:sldId id="355" r:id="rId6"/>
    <p:sldId id="377" r:id="rId7"/>
    <p:sldId id="357" r:id="rId8"/>
    <p:sldId id="358" r:id="rId9"/>
    <p:sldId id="359" r:id="rId10"/>
    <p:sldId id="360" r:id="rId11"/>
    <p:sldId id="378" r:id="rId12"/>
    <p:sldId id="362" r:id="rId13"/>
    <p:sldId id="384" r:id="rId14"/>
    <p:sldId id="363" r:id="rId15"/>
    <p:sldId id="364" r:id="rId16"/>
    <p:sldId id="380" r:id="rId17"/>
    <p:sldId id="365" r:id="rId18"/>
    <p:sldId id="366" r:id="rId19"/>
    <p:sldId id="381" r:id="rId20"/>
    <p:sldId id="382" r:id="rId21"/>
    <p:sldId id="383" r:id="rId22"/>
    <p:sldId id="367" r:id="rId23"/>
    <p:sldId id="368" r:id="rId24"/>
    <p:sldId id="369" r:id="rId25"/>
    <p:sldId id="370" r:id="rId26"/>
    <p:sldId id="371" r:id="rId27"/>
    <p:sldId id="375" r:id="rId28"/>
    <p:sldId id="372" r:id="rId29"/>
    <p:sldId id="373" r:id="rId30"/>
    <p:sldId id="385" r:id="rId31"/>
    <p:sldId id="386" r:id="rId32"/>
    <p:sldId id="387" r:id="rId33"/>
    <p:sldId id="388" r:id="rId34"/>
    <p:sldId id="389" r:id="rId35"/>
    <p:sldId id="390" r:id="rId36"/>
    <p:sldId id="391" r:id="rId37"/>
    <p:sldId id="392" r:id="rId38"/>
    <p:sldId id="394" r:id="rId39"/>
    <p:sldId id="398" r:id="rId40"/>
    <p:sldId id="393" r:id="rId41"/>
    <p:sldId id="395" r:id="rId42"/>
    <p:sldId id="396" r:id="rId43"/>
    <p:sldId id="397" r:id="rId44"/>
    <p:sldId id="376" r:id="rId45"/>
    <p:sldId id="374"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40" d="100"/>
          <a:sy n="40" d="100"/>
        </p:scale>
        <p:origin x="39"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2"/>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a:t>
            </a:fld>
            <a:endParaRPr lang="en-US" dirty="0"/>
          </a:p>
        </p:txBody>
      </p:sp>
    </p:spTree>
    <p:extLst>
      <p:ext uri="{BB962C8B-B14F-4D97-AF65-F5344CB8AC3E}">
        <p14:creationId xmlns:p14="http://schemas.microsoft.com/office/powerpoint/2010/main" val="363404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58776-FFC7-4B73-A0BE-0A2425E7705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4189FF-18B1-4344-85A1-B95F04828F4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26836F-6D21-40AC-B6D5-970BA9FEF6C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6993DF6-04DE-49F5-85F2-C7A451E1D89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AEAD0689-3C8F-4F33-9924-B2EDADDE082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2B16E2C-66FB-4563-938E-00D3D3F5AFA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2A8D7843-9969-4F8E-A88A-8AA20738ECB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94D1F16-3164-48C9-BE93-46E6222A945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C796DE11-80E7-4489-BDD7-4B19D01BE34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A9D3FB81-A197-44BB-AB72-5222D2F2842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1480CF74-8279-4576-ACBA-9BB46C039DCF}"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E87DE74-A85F-476A-9325-D1A08EC2455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549ACF2-A699-4C96-8233-0925DEF2DF3D}"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E76C7DDF-5D95-44A0-B986-76DC6EDE5C1D}"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06CE3A3-F11B-49E3-BEE8-4D3225E99C0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AC146C4-09F4-4063-8F93-37415FBBF07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AB32D2-24F7-472F-8177-F524451F4F1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CF9F0A-339C-44DA-9176-9317E5A118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11DDD4A-15D1-4B69-A417-FFE46350475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13F3BDB-9CC5-4FB3-99A2-C336C99C471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A669F0F-D523-45AB-8D66-DBDD8D3D261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88335ED-9CF9-4241-8DCB-BE22B81DAF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CCCE6BE-E0BD-4CB7-8472-8F9AEAEF8CA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ECCCE6BE-E0BD-4CB7-8472-8F9AEAEF8CA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www.kathyschwalbe.com/" TargetMode="External"/><Relationship Id="rId2" Type="http://schemas.openxmlformats.org/officeDocument/2006/relationships/hyperlink" Target="http://www.pmtexts.com/"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914400"/>
            <a:ext cx="8839200" cy="1829761"/>
          </a:xfrm>
        </p:spPr>
        <p:txBody>
          <a:bodyPr>
            <a:noAutofit/>
          </a:bodyPr>
          <a:lstStyle/>
          <a:p>
            <a:pPr fontAlgn="auto">
              <a:spcAft>
                <a:spcPts val="0"/>
              </a:spcAft>
              <a:defRPr/>
            </a:pPr>
            <a:r>
              <a:rPr dirty="0" smtClean="0">
                <a:effectLst>
                  <a:outerShdw blurRad="38100" dist="38100" dir="2700000" algn="tl">
                    <a:srgbClr val="FFFFFF"/>
                  </a:outerShdw>
                </a:effectLst>
                <a:latin typeface="Arial Rounded MT Bold" pitchFamily="34" charset="0"/>
              </a:rPr>
              <a:t>Chapter 3:</a:t>
            </a:r>
            <a:br>
              <a:rPr dirty="0" smtClean="0">
                <a:effectLst>
                  <a:outerShdw blurRad="38100" dist="38100" dir="2700000" algn="tl">
                    <a:srgbClr val="FFFFFF"/>
                  </a:outerShdw>
                </a:effectLst>
                <a:latin typeface="Arial Rounded MT Bold" pitchFamily="34" charset="0"/>
              </a:rPr>
            </a:br>
            <a:r>
              <a:rPr sz="4400" dirty="0" smtClean="0">
                <a:effectLst>
                  <a:outerShdw blurRad="38100" dist="38100" dir="2700000" algn="tl">
                    <a:srgbClr val="FFFFFF"/>
                  </a:outerShdw>
                </a:effectLst>
                <a:latin typeface="Arial Rounded MT Bold" pitchFamily="34" charset="0"/>
              </a:rPr>
              <a:t>The Project Management Process Groups: A Case Study</a:t>
            </a: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Autofit/>
          </a:bodyPr>
          <a:lstStyle/>
          <a:p>
            <a:r>
              <a:rPr lang="en-US" sz="4000" dirty="0" smtClean="0"/>
              <a:t>Table 3-1. continued</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10</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57241"/>
            <a:ext cx="5562600" cy="58982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pPr>
            <a:r>
              <a:rPr lang="en-US" dirty="0" smtClean="0"/>
              <a:t>Just as projects are unique, so are approaches to project management</a:t>
            </a:r>
          </a:p>
          <a:p>
            <a:pPr>
              <a:lnSpc>
                <a:spcPct val="90000"/>
              </a:lnSpc>
            </a:pPr>
            <a:r>
              <a:rPr lang="en-US" dirty="0" smtClean="0"/>
              <a:t>Many organizations develop their own project management methodologies, especially for IT projects</a:t>
            </a:r>
          </a:p>
          <a:p>
            <a:pPr>
              <a:lnSpc>
                <a:spcPct val="90000"/>
              </a:lnSpc>
            </a:pPr>
            <a:r>
              <a:rPr lang="en-US" dirty="0" smtClean="0"/>
              <a:t>A </a:t>
            </a:r>
            <a:r>
              <a:rPr lang="en-US" b="1" dirty="0" smtClean="0"/>
              <a:t>methodology</a:t>
            </a:r>
            <a:r>
              <a:rPr lang="en-US" dirty="0" smtClean="0"/>
              <a:t> describes </a:t>
            </a:r>
            <a:r>
              <a:rPr lang="en-US" i="1" dirty="0" smtClean="0"/>
              <a:t>how</a:t>
            </a:r>
            <a:r>
              <a:rPr lang="en-US" dirty="0" smtClean="0"/>
              <a:t> things should be done; a </a:t>
            </a:r>
            <a:r>
              <a:rPr lang="en-US" b="1" dirty="0" smtClean="0"/>
              <a:t>standard</a:t>
            </a:r>
            <a:r>
              <a:rPr lang="en-US" dirty="0" smtClean="0"/>
              <a:t> describes </a:t>
            </a:r>
            <a:r>
              <a:rPr lang="en-US" i="1" dirty="0" smtClean="0"/>
              <a:t>what</a:t>
            </a:r>
            <a:r>
              <a:rPr lang="en-US" dirty="0" smtClean="0"/>
              <a:t> should be done</a:t>
            </a:r>
          </a:p>
          <a:p>
            <a:pPr>
              <a:lnSpc>
                <a:spcPct val="90000"/>
              </a:lnSpc>
            </a:pPr>
            <a:r>
              <a:rPr lang="en-US" dirty="0" smtClean="0"/>
              <a:t>PRINCE2, Agile, RUP, and Six Sigma provide different project management methodologies</a:t>
            </a:r>
          </a:p>
        </p:txBody>
      </p:sp>
      <p:sp>
        <p:nvSpPr>
          <p:cNvPr id="18436" name="Rectangle 2"/>
          <p:cNvSpPr>
            <a:spLocks noGrp="1" noChangeArrowheads="1"/>
          </p:cNvSpPr>
          <p:nvPr>
            <p:ph type="title"/>
          </p:nvPr>
        </p:nvSpPr>
        <p:spPr/>
        <p:txBody>
          <a:bodyPr>
            <a:normAutofit fontScale="90000"/>
          </a:bodyPr>
          <a:lstStyle/>
          <a:p>
            <a:r>
              <a:rPr lang="en-US" dirty="0" smtClean="0"/>
              <a:t>Developing an IT Project Management Methodology</a:t>
            </a:r>
          </a:p>
        </p:txBody>
      </p:sp>
      <p:sp>
        <p:nvSpPr>
          <p:cNvPr id="18434"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54BA1540-2B10-4CE1-8F3A-B02A9467FB53}"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2011 study of organizations across India included the following findings:</a:t>
            </a:r>
          </a:p>
          <a:p>
            <a:pPr lvl="1"/>
            <a:r>
              <a:rPr lang="en-US" sz="2000" dirty="0" smtClean="0"/>
              <a:t>Two-thirds </a:t>
            </a:r>
            <a:r>
              <a:rPr lang="en-US" sz="2000" dirty="0"/>
              <a:t>of organizations in some stage of Agile adoption are realizing </a:t>
            </a:r>
            <a:r>
              <a:rPr lang="en-US" sz="2000" dirty="0" smtClean="0"/>
              <a:t>key software </a:t>
            </a:r>
            <a:r>
              <a:rPr lang="en-US" sz="2000" dirty="0"/>
              <a:t>and business benefits in terms of faster delivery of products to </a:t>
            </a:r>
            <a:r>
              <a:rPr lang="en-US" sz="2000" dirty="0" smtClean="0"/>
              <a:t>the customer</a:t>
            </a:r>
            <a:r>
              <a:rPr lang="en-US" sz="2000" dirty="0"/>
              <a:t>, an improved ability to manage changing requirements, and </a:t>
            </a:r>
            <a:r>
              <a:rPr lang="en-US" sz="2000" dirty="0" smtClean="0"/>
              <a:t>higher quality </a:t>
            </a:r>
            <a:r>
              <a:rPr lang="en-US" sz="2000" dirty="0"/>
              <a:t>and productivity in IT.</a:t>
            </a:r>
          </a:p>
          <a:p>
            <a:pPr lvl="1"/>
            <a:r>
              <a:rPr lang="en-US" sz="2000" dirty="0" smtClean="0"/>
              <a:t>Organizations </a:t>
            </a:r>
            <a:r>
              <a:rPr lang="en-US" sz="2000" dirty="0"/>
              <a:t>struggle with the magnitude of the cultural shift required </a:t>
            </a:r>
            <a:r>
              <a:rPr lang="en-US" sz="2000" dirty="0" smtClean="0"/>
              <a:t>for Agile</a:t>
            </a:r>
            <a:r>
              <a:rPr lang="en-US" sz="2000" dirty="0"/>
              <a:t>, opposition to change, a lack of coaching and help in the Agile </a:t>
            </a:r>
            <a:r>
              <a:rPr lang="en-US" sz="2000" dirty="0" smtClean="0"/>
              <a:t>adoption process</a:t>
            </a:r>
            <a:r>
              <a:rPr lang="en-US" sz="2000" dirty="0"/>
              <a:t>, and a lack of qualified people.</a:t>
            </a:r>
          </a:p>
          <a:p>
            <a:pPr lvl="1"/>
            <a:r>
              <a:rPr lang="en-US" sz="2000" dirty="0" smtClean="0"/>
              <a:t>The </a:t>
            </a:r>
            <a:r>
              <a:rPr lang="en-US" sz="2000" dirty="0"/>
              <a:t>daily stand-up, iteration planning, and release planning are the most </a:t>
            </a:r>
            <a:r>
              <a:rPr lang="en-US" sz="2000" dirty="0" smtClean="0"/>
              <a:t>commonly used </a:t>
            </a:r>
            <a:r>
              <a:rPr lang="en-US" sz="2000" dirty="0"/>
              <a:t>practices, while paired programming and open workspaces are </a:t>
            </a:r>
            <a:r>
              <a:rPr lang="en-US" sz="2000" dirty="0" smtClean="0"/>
              <a:t>not popular</a:t>
            </a:r>
            <a:endParaRPr lang="en-US" sz="2000"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12</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305042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57200" y="152400"/>
            <a:ext cx="8229600" cy="1143000"/>
          </a:xfrm>
        </p:spPr>
        <p:txBody>
          <a:bodyPr/>
          <a:lstStyle/>
          <a:p>
            <a:r>
              <a:rPr lang="en-US" dirty="0" smtClean="0"/>
              <a:t>What Went Right?</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13</a:t>
            </a:fld>
            <a:endParaRPr lang="en-US" dirty="0"/>
          </a:p>
        </p:txBody>
      </p:sp>
      <p:sp>
        <p:nvSpPr>
          <p:cNvPr id="8" name="Footer Placeholder 7"/>
          <p:cNvSpPr>
            <a:spLocks noGrp="1"/>
          </p:cNvSpPr>
          <p:nvPr>
            <p:ph type="ftr" sz="quarter" idx="4294967295"/>
          </p:nvPr>
        </p:nvSpPr>
        <p:spPr>
          <a:xfrm>
            <a:off x="0" y="6492875"/>
            <a:ext cx="2362200" cy="365125"/>
          </a:xfrm>
        </p:spPr>
        <p:txBody>
          <a:bodyPr/>
          <a:lstStyle/>
          <a:p>
            <a:pPr>
              <a:defRPr/>
            </a:pPr>
            <a:r>
              <a:rPr lang="en-US" smtClean="0"/>
              <a:t>Information Technology Project Management, Eighth Edition</a:t>
            </a:r>
            <a:endParaRPr lang="en-US" dirty="0"/>
          </a:p>
        </p:txBody>
      </p:sp>
      <p:sp>
        <p:nvSpPr>
          <p:cNvPr id="19459" name="Rectangle 5"/>
          <p:cNvSpPr>
            <a:spLocks noChangeArrowheads="1"/>
          </p:cNvSpPr>
          <p:nvPr/>
        </p:nvSpPr>
        <p:spPr bwMode="auto">
          <a:xfrm>
            <a:off x="381000" y="1219200"/>
            <a:ext cx="8077200" cy="3192156"/>
          </a:xfrm>
          <a:prstGeom prst="rect">
            <a:avLst/>
          </a:prstGeom>
          <a:noFill/>
          <a:ln w="9525">
            <a:noFill/>
            <a:miter lim="800000"/>
            <a:headEnd/>
            <a:tailEnd/>
          </a:ln>
        </p:spPr>
        <p:txBody>
          <a:bodyPr>
            <a:spAutoFit/>
          </a:bodyPr>
          <a:lstStyle/>
          <a:p>
            <a:pPr marL="365125" indent="-255588">
              <a:lnSpc>
                <a:spcPct val="90000"/>
              </a:lnSpc>
              <a:spcBef>
                <a:spcPts val="400"/>
              </a:spcBef>
              <a:buClr>
                <a:schemeClr val="accent1"/>
              </a:buClr>
              <a:buSzPct val="68000"/>
              <a:buFont typeface="Wingdings 3" pitchFamily="18" charset="2"/>
              <a:buChar char=""/>
            </a:pPr>
            <a:r>
              <a:rPr lang="en-US" sz="2700" dirty="0" smtClean="0">
                <a:latin typeface="+mn-lt"/>
              </a:rPr>
              <a:t>Organizations that excel in project management complete 89 percent of their projects successfully compared to only 36 percent of organizations that do not have good project management processes</a:t>
            </a:r>
          </a:p>
          <a:p>
            <a:pPr marL="365125" indent="-255588">
              <a:lnSpc>
                <a:spcPct val="90000"/>
              </a:lnSpc>
              <a:spcBef>
                <a:spcPts val="400"/>
              </a:spcBef>
              <a:buClr>
                <a:schemeClr val="accent1"/>
              </a:buClr>
              <a:buSzPct val="68000"/>
              <a:buFont typeface="Wingdings 3" pitchFamily="18" charset="2"/>
              <a:buChar char=""/>
            </a:pPr>
            <a:r>
              <a:rPr lang="en-US" sz="2700" dirty="0" smtClean="0">
                <a:latin typeface="+mn-lt"/>
              </a:rPr>
              <a:t>PMI estimates that poor project performance costs over $109 million for every $1 billion invested in projects and programs</a:t>
            </a:r>
            <a:endParaRPr lang="en-US" sz="2700" dirty="0">
              <a:latin typeface="+mn-lt"/>
            </a:endParaRP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304800" y="1828800"/>
            <a:ext cx="8458200" cy="4572000"/>
          </a:xfrm>
        </p:spPr>
        <p:txBody>
          <a:bodyPr/>
          <a:lstStyle/>
          <a:p>
            <a:pPr>
              <a:lnSpc>
                <a:spcPct val="90000"/>
              </a:lnSpc>
            </a:pPr>
            <a:r>
              <a:rPr lang="en-US" dirty="0" smtClean="0"/>
              <a:t>This case study provides an example of what’s involved in initiating, planning, executing, controlling, and closing an IT project</a:t>
            </a:r>
          </a:p>
          <a:p>
            <a:pPr>
              <a:lnSpc>
                <a:spcPct val="90000"/>
              </a:lnSpc>
            </a:pPr>
            <a:r>
              <a:rPr lang="en-US" dirty="0" smtClean="0"/>
              <a:t>You can download templates for creating your own project management documents from the companion Web site for this text or the author’s site</a:t>
            </a:r>
          </a:p>
          <a:p>
            <a:pPr>
              <a:lnSpc>
                <a:spcPct val="90000"/>
              </a:lnSpc>
            </a:pPr>
            <a:r>
              <a:rPr lang="en-US" dirty="0" smtClean="0"/>
              <a:t>Note:  This case study provides a big picture view of managing a project.  Later chapters provide detailed information on each knowledge area</a:t>
            </a:r>
          </a:p>
        </p:txBody>
      </p:sp>
      <p:sp>
        <p:nvSpPr>
          <p:cNvPr id="20484" name="Rectangle 2"/>
          <p:cNvSpPr>
            <a:spLocks noGrp="1" noChangeArrowheads="1"/>
          </p:cNvSpPr>
          <p:nvPr>
            <p:ph type="title"/>
          </p:nvPr>
        </p:nvSpPr>
        <p:spPr/>
        <p:txBody>
          <a:bodyPr>
            <a:normAutofit fontScale="90000"/>
          </a:bodyPr>
          <a:lstStyle/>
          <a:p>
            <a:r>
              <a:rPr lang="en-US" dirty="0" smtClean="0"/>
              <a:t>Case Study:  JWD Consulting’s Project Management Intranet Site (Predictive Approach)</a:t>
            </a:r>
          </a:p>
        </p:txBody>
      </p:sp>
      <p:sp>
        <p:nvSpPr>
          <p:cNvPr id="20482"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D8B0014B-2FB3-4791-89BF-1F17097F3597}"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915400" cy="4525962"/>
          </a:xfrm>
        </p:spPr>
        <p:txBody>
          <a:bodyPr/>
          <a:lstStyle/>
          <a:p>
            <a:r>
              <a:rPr lang="en-US" dirty="0" smtClean="0"/>
              <a:t>It is good practice to lay the groundwork for a project before it officially starts</a:t>
            </a:r>
          </a:p>
          <a:p>
            <a:r>
              <a:rPr lang="en-US" dirty="0" smtClean="0"/>
              <a:t>Senior managers often perform several pre-initiation tasks, including the following:</a:t>
            </a:r>
          </a:p>
          <a:p>
            <a:pPr lvl="1"/>
            <a:r>
              <a:rPr lang="en-US" sz="2000" dirty="0" smtClean="0"/>
              <a:t>Determine the scope, time, and cost constraints for the project</a:t>
            </a:r>
          </a:p>
          <a:p>
            <a:pPr lvl="1"/>
            <a:r>
              <a:rPr lang="en-US" sz="2000" dirty="0" smtClean="0"/>
              <a:t>Identify the project sponsor</a:t>
            </a:r>
          </a:p>
          <a:p>
            <a:pPr lvl="1"/>
            <a:r>
              <a:rPr lang="en-US" sz="2000" dirty="0" smtClean="0"/>
              <a:t>Select the project manager</a:t>
            </a:r>
          </a:p>
          <a:p>
            <a:pPr lvl="1"/>
            <a:r>
              <a:rPr lang="en-US" sz="2000" dirty="0" smtClean="0"/>
              <a:t>Develop a business case for a project (see Table 3-2 for an example)</a:t>
            </a:r>
          </a:p>
          <a:p>
            <a:pPr lvl="1"/>
            <a:r>
              <a:rPr lang="en-US" sz="2000" dirty="0" smtClean="0"/>
              <a:t>Meet with the project manager to review the process and expectations for managing the project</a:t>
            </a:r>
          </a:p>
          <a:p>
            <a:pPr lvl="1"/>
            <a:r>
              <a:rPr lang="en-US" sz="2000" dirty="0" smtClean="0"/>
              <a:t>Determine if the project should be divided into two or more smaller projects</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Project Pre-initiation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15</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81000" y="1295400"/>
            <a:ext cx="8458200" cy="2209800"/>
          </a:xfrm>
        </p:spPr>
        <p:txBody>
          <a:bodyPr/>
          <a:lstStyle/>
          <a:p>
            <a:pPr>
              <a:lnSpc>
                <a:spcPct val="90000"/>
              </a:lnSpc>
            </a:pPr>
            <a:r>
              <a:rPr lang="en-US" dirty="0" smtClean="0"/>
              <a:t>Initiating a project includes recognizing and starting a new project or project phase</a:t>
            </a:r>
          </a:p>
          <a:p>
            <a:pPr>
              <a:lnSpc>
                <a:spcPct val="90000"/>
              </a:lnSpc>
            </a:pPr>
            <a:r>
              <a:rPr lang="en-US" dirty="0" smtClean="0"/>
              <a:t>The main goal is to formally select and start off projects</a:t>
            </a:r>
          </a:p>
          <a:p>
            <a:pPr>
              <a:lnSpc>
                <a:spcPct val="90000"/>
              </a:lnSpc>
            </a:pPr>
            <a:r>
              <a:rPr lang="en-US" dirty="0" smtClean="0"/>
              <a:t>Table 3-3 shows the project initiation knowledge areas, processes, and outputs</a:t>
            </a:r>
          </a:p>
        </p:txBody>
      </p:sp>
      <p:sp>
        <p:nvSpPr>
          <p:cNvPr id="21508" name="Rectangle 2"/>
          <p:cNvSpPr>
            <a:spLocks noGrp="1" noChangeArrowheads="1"/>
          </p:cNvSpPr>
          <p:nvPr>
            <p:ph type="title"/>
          </p:nvPr>
        </p:nvSpPr>
        <p:spPr>
          <a:xfrm>
            <a:off x="381000" y="274638"/>
            <a:ext cx="8305800" cy="944562"/>
          </a:xfrm>
        </p:spPr>
        <p:txBody>
          <a:bodyPr/>
          <a:lstStyle/>
          <a:p>
            <a:r>
              <a:rPr lang="en-US" dirty="0" smtClean="0"/>
              <a:t>Project Initiation</a:t>
            </a:r>
          </a:p>
        </p:txBody>
      </p:sp>
      <p:sp>
        <p:nvSpPr>
          <p:cNvPr id="21506"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0"/>
            <a:ext cx="8839200" cy="11687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Table 3-4. Stakeholder Register</a:t>
            </a:r>
          </a:p>
        </p:txBody>
      </p:sp>
      <p:sp>
        <p:nvSpPr>
          <p:cNvPr id="2253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AD017572-B563-452C-B50E-B941CEE2234C}" type="slidenum">
              <a:rPr lang="en-US"/>
              <a:pPr>
                <a:defRPr/>
              </a:pPr>
              <a:t>17</a:t>
            </a:fld>
            <a:endParaRPr lang="en-US" dirty="0"/>
          </a:p>
        </p:txBody>
      </p:sp>
      <p:pic>
        <p:nvPicPr>
          <p:cNvPr id="22534" name="Picture 6"/>
          <p:cNvPicPr>
            <a:picLocks noChangeAspect="1" noChangeArrowheads="1"/>
          </p:cNvPicPr>
          <p:nvPr/>
        </p:nvPicPr>
        <p:blipFill>
          <a:blip r:embed="rId2"/>
          <a:srcRect l="17500" t="32000" r="22500" b="22000"/>
          <a:stretch>
            <a:fillRect/>
          </a:stretch>
        </p:blipFill>
        <p:spPr bwMode="auto">
          <a:xfrm>
            <a:off x="609600" y="1600200"/>
            <a:ext cx="8110330"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3-4. Stakeholder Management Strategy</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18</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60419" name="Picture 3"/>
          <p:cNvPicPr>
            <a:picLocks noChangeAspect="1" noChangeArrowheads="1"/>
          </p:cNvPicPr>
          <p:nvPr/>
        </p:nvPicPr>
        <p:blipFill>
          <a:blip r:embed="rId2"/>
          <a:srcRect l="17500" t="26000" r="22500" b="36000"/>
          <a:stretch>
            <a:fillRect/>
          </a:stretch>
        </p:blipFill>
        <p:spPr bwMode="auto">
          <a:xfrm>
            <a:off x="609600" y="1600200"/>
            <a:ext cx="7924800" cy="3136900"/>
          </a:xfrm>
          <a:prstGeom prst="rect">
            <a:avLst/>
          </a:prstGeom>
          <a:noFill/>
          <a:ln w="9525">
            <a:noFill/>
            <a:miter lim="800000"/>
            <a:headEnd/>
            <a:tailEnd/>
          </a:ln>
          <a:effectLst/>
        </p:spPr>
      </p:pic>
      <p:sp>
        <p:nvSpPr>
          <p:cNvPr id="8" name="TextBox 7"/>
          <p:cNvSpPr txBox="1"/>
          <p:nvPr/>
        </p:nvSpPr>
        <p:spPr>
          <a:xfrm>
            <a:off x="762000" y="5105400"/>
            <a:ext cx="7893508" cy="430887"/>
          </a:xfrm>
          <a:prstGeom prst="rect">
            <a:avLst/>
          </a:prstGeom>
          <a:noFill/>
        </p:spPr>
        <p:txBody>
          <a:bodyPr wrap="none" rtlCol="0">
            <a:spAutoFit/>
          </a:bodyPr>
          <a:lstStyle/>
          <a:p>
            <a:r>
              <a:rPr lang="en-US" dirty="0" smtClean="0"/>
              <a:t>Contents are often sensitive, so do not publish this document.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See Table 3-6 for an example of a charter</a:t>
            </a:r>
          </a:p>
          <a:p>
            <a:r>
              <a:rPr lang="en-US" dirty="0" smtClean="0"/>
              <a:t>Charters are normally short and include key project information and stakeholder signatures</a:t>
            </a:r>
          </a:p>
          <a:p>
            <a:r>
              <a:rPr lang="en-US" dirty="0" smtClean="0"/>
              <a:t>It’s good practice to hold a </a:t>
            </a:r>
            <a:r>
              <a:rPr lang="en-US" b="1" dirty="0" smtClean="0"/>
              <a:t>kick-off meeting </a:t>
            </a:r>
            <a:r>
              <a:rPr lang="en-US" dirty="0" smtClean="0"/>
              <a:t>at the beginning of a project so that stakeholders can meet each other, review the goals of the project, and discuss future plans</a:t>
            </a:r>
          </a:p>
          <a:p>
            <a:endParaRPr lang="en-US" dirty="0"/>
          </a:p>
        </p:txBody>
      </p:sp>
      <p:sp>
        <p:nvSpPr>
          <p:cNvPr id="3" name="Title 2"/>
          <p:cNvSpPr>
            <a:spLocks noGrp="1"/>
          </p:cNvSpPr>
          <p:nvPr>
            <p:ph type="title"/>
          </p:nvPr>
        </p:nvSpPr>
        <p:spPr/>
        <p:txBody>
          <a:bodyPr>
            <a:noAutofit/>
          </a:bodyPr>
          <a:lstStyle/>
          <a:p>
            <a:r>
              <a:rPr lang="en-US" sz="4000" dirty="0" smtClean="0"/>
              <a:t>Project Charters and Kick-off Meetings</a:t>
            </a:r>
            <a:endParaRPr lang="en-US" sz="4000"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19</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r>
              <a:rPr lang="en-US" dirty="0"/>
              <a:t>Describe the five project management process groups, the typical level </a:t>
            </a:r>
            <a:r>
              <a:rPr lang="en-US" dirty="0" smtClean="0"/>
              <a:t>of activity </a:t>
            </a:r>
            <a:r>
              <a:rPr lang="en-US" dirty="0"/>
              <a:t>for each, and the interactions among them</a:t>
            </a:r>
          </a:p>
          <a:p>
            <a:r>
              <a:rPr lang="en-US" dirty="0" smtClean="0"/>
              <a:t>Understand </a:t>
            </a:r>
            <a:r>
              <a:rPr lang="en-US" dirty="0"/>
              <a:t>how the project management process groups relate to </a:t>
            </a:r>
            <a:r>
              <a:rPr lang="en-US" dirty="0" smtClean="0"/>
              <a:t>the project </a:t>
            </a:r>
            <a:r>
              <a:rPr lang="en-US" dirty="0"/>
              <a:t>management knowledge areas</a:t>
            </a:r>
          </a:p>
          <a:p>
            <a:r>
              <a:rPr lang="en-US" dirty="0" smtClean="0"/>
              <a:t>Discuss </a:t>
            </a:r>
            <a:r>
              <a:rPr lang="en-US" dirty="0"/>
              <a:t>how organizations develop information technology (IT) </a:t>
            </a:r>
            <a:r>
              <a:rPr lang="en-US" dirty="0" smtClean="0"/>
              <a:t>project management </a:t>
            </a:r>
            <a:r>
              <a:rPr lang="en-US" dirty="0"/>
              <a:t>methodologies to meet their needs</a:t>
            </a:r>
            <a:endParaRPr lang="en-US" dirty="0" smtClean="0"/>
          </a:p>
        </p:txBody>
      </p:sp>
      <p:sp>
        <p:nvSpPr>
          <p:cNvPr id="9220"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2</a:t>
            </a:fld>
            <a:endParaRPr lang="en-US" dirty="0"/>
          </a:p>
        </p:txBody>
      </p:sp>
      <p:sp>
        <p:nvSpPr>
          <p:cNvPr id="2" name="Footer Placeholder 1"/>
          <p:cNvSpPr>
            <a:spLocks noGrp="1"/>
          </p:cNvSpPr>
          <p:nvPr>
            <p:ph type="ftr" sz="quarter" idx="4294967295"/>
          </p:nvPr>
        </p:nvSpPr>
        <p:spPr>
          <a:xfrm>
            <a:off x="0" y="6492875"/>
            <a:ext cx="2362200" cy="365125"/>
          </a:xfrm>
        </p:spPr>
        <p:txBody>
          <a:bodyPr/>
          <a:lstStyle/>
          <a:p>
            <a:r>
              <a:rPr lang="en-US" dirty="0" smtClean="0"/>
              <a:t>Information Technology Project Management, Eighth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rmAutofit fontScale="90000"/>
          </a:bodyPr>
          <a:lstStyle/>
          <a:p>
            <a:r>
              <a:rPr lang="en-US" dirty="0" smtClean="0"/>
              <a:t>Figure 3-2. Kick-off Meeting Agenda</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20</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71680"/>
            <a:ext cx="6477000" cy="55090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066800"/>
            <a:ext cx="8458200" cy="4572000"/>
          </a:xfrm>
        </p:spPr>
        <p:txBody>
          <a:bodyPr/>
          <a:lstStyle/>
          <a:p>
            <a:pPr>
              <a:lnSpc>
                <a:spcPct val="90000"/>
              </a:lnSpc>
            </a:pPr>
            <a:r>
              <a:rPr lang="en-US" dirty="0" smtClean="0"/>
              <a:t>The main purpose of project planning is to </a:t>
            </a:r>
            <a:r>
              <a:rPr lang="en-US" i="1" dirty="0" smtClean="0"/>
              <a:t>guide execution</a:t>
            </a:r>
          </a:p>
          <a:p>
            <a:pPr>
              <a:lnSpc>
                <a:spcPct val="90000"/>
              </a:lnSpc>
            </a:pPr>
            <a:r>
              <a:rPr lang="en-US" dirty="0" smtClean="0"/>
              <a:t>Every knowledge area includes planning information (see Table 3-7 on pages </a:t>
            </a:r>
            <a:r>
              <a:rPr lang="en-US" dirty="0" smtClean="0"/>
              <a:t>98-99)</a:t>
            </a:r>
            <a:endParaRPr lang="en-US" dirty="0" smtClean="0"/>
          </a:p>
          <a:p>
            <a:pPr>
              <a:lnSpc>
                <a:spcPct val="90000"/>
              </a:lnSpc>
            </a:pPr>
            <a:r>
              <a:rPr lang="en-US" dirty="0" smtClean="0"/>
              <a:t>Key outputs included in the JWD project include:</a:t>
            </a:r>
          </a:p>
          <a:p>
            <a:pPr lvl="1">
              <a:lnSpc>
                <a:spcPct val="90000"/>
              </a:lnSpc>
            </a:pPr>
            <a:r>
              <a:rPr lang="en-US" dirty="0" smtClean="0"/>
              <a:t>A team contract</a:t>
            </a:r>
          </a:p>
          <a:p>
            <a:pPr lvl="1">
              <a:lnSpc>
                <a:spcPct val="90000"/>
              </a:lnSpc>
            </a:pPr>
            <a:r>
              <a:rPr lang="en-US" dirty="0" smtClean="0"/>
              <a:t>A project scope statement</a:t>
            </a:r>
          </a:p>
          <a:p>
            <a:pPr lvl="1">
              <a:lnSpc>
                <a:spcPct val="90000"/>
              </a:lnSpc>
            </a:pPr>
            <a:r>
              <a:rPr lang="en-US" dirty="0" smtClean="0"/>
              <a:t>A work breakdown structure (WBS)</a:t>
            </a:r>
          </a:p>
          <a:p>
            <a:pPr lvl="1">
              <a:lnSpc>
                <a:spcPct val="90000"/>
              </a:lnSpc>
            </a:pPr>
            <a:r>
              <a:rPr lang="en-US" dirty="0" smtClean="0"/>
              <a:t>A project schedule, in the form of a Gantt chart with all dependencies and resources entered</a:t>
            </a:r>
          </a:p>
          <a:p>
            <a:pPr lvl="1">
              <a:lnSpc>
                <a:spcPct val="90000"/>
              </a:lnSpc>
            </a:pPr>
            <a:r>
              <a:rPr lang="en-US" dirty="0" smtClean="0"/>
              <a:t>A list of prioritized risks (part of a risk register)</a:t>
            </a:r>
          </a:p>
          <a:p>
            <a:pPr>
              <a:lnSpc>
                <a:spcPct val="90000"/>
              </a:lnSpc>
            </a:pPr>
            <a:r>
              <a:rPr lang="en-US" dirty="0" smtClean="0"/>
              <a:t>See sample documents starting on p. </a:t>
            </a:r>
            <a:r>
              <a:rPr lang="en-US" dirty="0" smtClean="0"/>
              <a:t>101</a:t>
            </a:r>
            <a:endParaRPr lang="en-US" dirty="0" smtClean="0"/>
          </a:p>
        </p:txBody>
      </p:sp>
      <p:sp>
        <p:nvSpPr>
          <p:cNvPr id="23556" name="Rectangle 2"/>
          <p:cNvSpPr>
            <a:spLocks noGrp="1" noChangeArrowheads="1"/>
          </p:cNvSpPr>
          <p:nvPr>
            <p:ph type="title"/>
          </p:nvPr>
        </p:nvSpPr>
        <p:spPr>
          <a:xfrm>
            <a:off x="304800" y="228600"/>
            <a:ext cx="8534400" cy="914400"/>
          </a:xfrm>
        </p:spPr>
        <p:txBody>
          <a:bodyPr/>
          <a:lstStyle/>
          <a:p>
            <a:r>
              <a:rPr lang="en-US" dirty="0" smtClean="0"/>
              <a:t>Project Planning</a:t>
            </a:r>
          </a:p>
        </p:txBody>
      </p:sp>
      <p:sp>
        <p:nvSpPr>
          <p:cNvPr id="23554"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76446FF-E348-496B-AE9F-4CFBB14A8659}"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smtClean="0"/>
              <a:t>Figure 3-4. JWD Consulting Intranet Site Project Baseline Gantt Chart</a:t>
            </a:r>
          </a:p>
        </p:txBody>
      </p:sp>
      <p:sp>
        <p:nvSpPr>
          <p:cNvPr id="6" name="Slide Number Placeholder 5"/>
          <p:cNvSpPr>
            <a:spLocks noGrp="1"/>
          </p:cNvSpPr>
          <p:nvPr>
            <p:ph type="sldNum" sz="quarter" idx="11"/>
          </p:nvPr>
        </p:nvSpPr>
        <p:spPr/>
        <p:txBody>
          <a:bodyPr/>
          <a:lstStyle/>
          <a:p>
            <a:pPr>
              <a:defRPr/>
            </a:pPr>
            <a:fld id="{C796DE11-80E7-4489-BDD7-4B19D01BE34D}" type="slidenum">
              <a:rPr lang="en-US" smtClean="0"/>
              <a:pPr>
                <a:defRPr/>
              </a:pPr>
              <a:t>22</a:t>
            </a:fld>
            <a:endParaRPr lang="en-US" dirty="0"/>
          </a:p>
        </p:txBody>
      </p:sp>
      <p:sp>
        <p:nvSpPr>
          <p:cNvPr id="7" name="Footer Placeholder 6"/>
          <p:cNvSpPr>
            <a:spLocks noGrp="1"/>
          </p:cNvSpPr>
          <p:nvPr>
            <p:ph type="ftr" sz="quarter" idx="4294967295"/>
          </p:nvPr>
        </p:nvSpPr>
        <p:spPr>
          <a:xfrm>
            <a:off x="0" y="6492875"/>
            <a:ext cx="2362200" cy="365125"/>
          </a:xfrm>
        </p:spPr>
        <p:txBody>
          <a:bodyPr/>
          <a:lstStyle/>
          <a:p>
            <a:pPr>
              <a:defRPr/>
            </a:pPr>
            <a:r>
              <a:rPr lang="en-US" smtClean="0"/>
              <a:t>Information Technology Project Management, Eighth Edition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8841"/>
            <a:ext cx="8915399" cy="40645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81000" y="274638"/>
            <a:ext cx="8305800" cy="792162"/>
          </a:xfrm>
        </p:spPr>
        <p:txBody>
          <a:bodyPr>
            <a:normAutofit fontScale="90000"/>
          </a:bodyPr>
          <a:lstStyle/>
          <a:p>
            <a:r>
              <a:rPr lang="en-US" dirty="0" smtClean="0"/>
              <a:t>Table. 3-10. List of Prioritized Risks</a:t>
            </a:r>
          </a:p>
        </p:txBody>
      </p:sp>
      <p:sp>
        <p:nvSpPr>
          <p:cNvPr id="25602"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7A0A30AB-D70B-42B2-ADEA-06E774E5A2E9}" type="slidenum">
              <a:rPr lang="en-US"/>
              <a:pPr>
                <a:defRPr/>
              </a:pPr>
              <a:t>23</a:t>
            </a:fld>
            <a:endParaRPr lang="en-US" dirty="0"/>
          </a:p>
        </p:txBody>
      </p:sp>
      <p:pic>
        <p:nvPicPr>
          <p:cNvPr id="25605" name="Picture 7" descr="Tbl03-08"/>
          <p:cNvPicPr>
            <a:picLocks noChangeAspect="1" noChangeArrowheads="1"/>
          </p:cNvPicPr>
          <p:nvPr/>
        </p:nvPicPr>
        <p:blipFill>
          <a:blip r:embed="rId2"/>
          <a:srcRect t="5035"/>
          <a:stretch>
            <a:fillRect/>
          </a:stretch>
        </p:blipFill>
        <p:spPr bwMode="auto">
          <a:xfrm>
            <a:off x="228600" y="1143000"/>
            <a:ext cx="8763000" cy="437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80000"/>
              </a:lnSpc>
            </a:pPr>
            <a:r>
              <a:rPr lang="en-US" dirty="0" smtClean="0"/>
              <a:t>Usually takes the most time and resources to perform project execution </a:t>
            </a:r>
          </a:p>
          <a:p>
            <a:pPr>
              <a:lnSpc>
                <a:spcPct val="80000"/>
              </a:lnSpc>
            </a:pPr>
            <a:r>
              <a:rPr lang="en-US" dirty="0" smtClean="0"/>
              <a:t>Project managers must use their leadership skills to handle the many challenges that occur during project execution</a:t>
            </a:r>
          </a:p>
          <a:p>
            <a:pPr>
              <a:lnSpc>
                <a:spcPct val="80000"/>
              </a:lnSpc>
            </a:pPr>
            <a:r>
              <a:rPr lang="en-US" dirty="0" smtClean="0"/>
              <a:t>Table 3-11 </a:t>
            </a:r>
            <a:r>
              <a:rPr lang="en-US" dirty="0" smtClean="0"/>
              <a:t>lists </a:t>
            </a:r>
            <a:r>
              <a:rPr lang="en-US" dirty="0" smtClean="0"/>
              <a:t>the executing processes and outputs. Many project sponsors and customers focus on deliverables related to providing the products, services, or results desired from the project</a:t>
            </a:r>
          </a:p>
          <a:p>
            <a:pPr>
              <a:lnSpc>
                <a:spcPct val="80000"/>
              </a:lnSpc>
            </a:pPr>
            <a:r>
              <a:rPr lang="en-US" dirty="0" smtClean="0"/>
              <a:t>A milestone </a:t>
            </a:r>
            <a:r>
              <a:rPr lang="en-US" dirty="0" smtClean="0"/>
              <a:t>report can </a:t>
            </a:r>
            <a:r>
              <a:rPr lang="en-US" dirty="0" smtClean="0"/>
              <a:t>help focus on completing major milestones</a:t>
            </a:r>
          </a:p>
        </p:txBody>
      </p:sp>
      <p:sp>
        <p:nvSpPr>
          <p:cNvPr id="26628" name="Rectangle 2"/>
          <p:cNvSpPr>
            <a:spLocks noGrp="1" noChangeArrowheads="1"/>
          </p:cNvSpPr>
          <p:nvPr>
            <p:ph type="title"/>
          </p:nvPr>
        </p:nvSpPr>
        <p:spPr/>
        <p:txBody>
          <a:bodyPr/>
          <a:lstStyle/>
          <a:p>
            <a:r>
              <a:rPr lang="en-US" dirty="0" smtClean="0"/>
              <a:t>Project Executing</a:t>
            </a:r>
          </a:p>
        </p:txBody>
      </p:sp>
      <p:sp>
        <p:nvSpPr>
          <p:cNvPr id="26626"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E98E000D-C36D-44D8-9618-8D9141201FD0}"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81000" y="228600"/>
            <a:ext cx="8686800" cy="411163"/>
          </a:xfrm>
        </p:spPr>
        <p:txBody>
          <a:bodyPr>
            <a:normAutofit fontScale="90000"/>
          </a:bodyPr>
          <a:lstStyle/>
          <a:p>
            <a:r>
              <a:rPr lang="en-US" sz="3600" dirty="0" smtClean="0"/>
              <a:t>Part of Milestone Report (Table </a:t>
            </a:r>
            <a:r>
              <a:rPr lang="en-US" sz="3600" dirty="0" smtClean="0"/>
              <a:t>3-12, </a:t>
            </a:r>
            <a:r>
              <a:rPr lang="en-US" sz="3600" dirty="0" smtClean="0"/>
              <a:t>partial)</a:t>
            </a:r>
          </a:p>
        </p:txBody>
      </p:sp>
      <p:sp>
        <p:nvSpPr>
          <p:cNvPr id="2765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EA4B2BE0-17FD-4B0D-B334-A8081BCC28FF}" type="slidenum">
              <a:rPr lang="en-US"/>
              <a:pPr>
                <a:defRPr/>
              </a:pPr>
              <a:t>25</a:t>
            </a:fld>
            <a:endParaRPr lang="en-US" dirty="0"/>
          </a:p>
        </p:txBody>
      </p:sp>
      <p:pic>
        <p:nvPicPr>
          <p:cNvPr id="27654" name="Picture 6"/>
          <p:cNvPicPr>
            <a:picLocks noChangeAspect="1" noChangeArrowheads="1"/>
          </p:cNvPicPr>
          <p:nvPr/>
        </p:nvPicPr>
        <p:blipFill rotWithShape="1">
          <a:blip r:embed="rId2"/>
          <a:srcRect l="23125" t="16000" r="26875" b="19597"/>
          <a:stretch/>
        </p:blipFill>
        <p:spPr bwMode="auto">
          <a:xfrm>
            <a:off x="1219200" y="838200"/>
            <a:ext cx="6781800" cy="545961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81000" y="1066800"/>
            <a:ext cx="8305800" cy="4572000"/>
          </a:xfrm>
        </p:spPr>
        <p:txBody>
          <a:bodyPr/>
          <a:lstStyle/>
          <a:p>
            <a:r>
              <a:rPr lang="en-US" dirty="0" smtClean="0"/>
              <a:t>One way to learn about best practices in project management is by studying recipients of PMI’s Project of the Year award</a:t>
            </a:r>
          </a:p>
          <a:p>
            <a:r>
              <a:rPr lang="en-US" dirty="0" smtClean="0"/>
              <a:t>The Quartier international de Montreal (QIM), Montreal’s international district, was a 66-acre urban revitalization project in the heart of downtown Montreal</a:t>
            </a:r>
          </a:p>
          <a:p>
            <a:r>
              <a:rPr lang="en-US" dirty="0" smtClean="0"/>
              <a:t>This $90 million, five-year project turned a once unpopular area into a thriving section of the city with a booming real estate market and has generated $770 million in related construction</a:t>
            </a:r>
          </a:p>
        </p:txBody>
      </p:sp>
      <p:sp>
        <p:nvSpPr>
          <p:cNvPr id="28674" name="Title 1"/>
          <p:cNvSpPr>
            <a:spLocks noGrp="1"/>
          </p:cNvSpPr>
          <p:nvPr>
            <p:ph type="title"/>
          </p:nvPr>
        </p:nvSpPr>
        <p:spPr>
          <a:xfrm>
            <a:off x="381000" y="274638"/>
            <a:ext cx="8305800" cy="639762"/>
          </a:xfrm>
        </p:spPr>
        <p:txBody>
          <a:bodyPr>
            <a:normAutofit fontScale="90000"/>
          </a:bodyPr>
          <a:lstStyle/>
          <a:p>
            <a:r>
              <a:rPr lang="en-US" dirty="0" smtClean="0"/>
              <a:t>Best Practice</a:t>
            </a:r>
          </a:p>
        </p:txBody>
      </p:sp>
      <p:sp>
        <p:nvSpPr>
          <p:cNvPr id="28676"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9172956-5799-47CF-8894-605903D236EB}"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524000"/>
            <a:ext cx="8458200" cy="4876800"/>
          </a:xfrm>
        </p:spPr>
        <p:txBody>
          <a:bodyPr/>
          <a:lstStyle/>
          <a:p>
            <a:r>
              <a:rPr lang="en-US" dirty="0" smtClean="0"/>
              <a:t>Involves measuring progress toward project objectives, monitoring deviation from the plan, and taking correction actions</a:t>
            </a:r>
          </a:p>
          <a:p>
            <a:r>
              <a:rPr lang="en-US" dirty="0" smtClean="0"/>
              <a:t>Affects all other process groups and occurs during all phases of the project life cycle</a:t>
            </a:r>
          </a:p>
          <a:p>
            <a:r>
              <a:rPr lang="en-US" dirty="0" smtClean="0"/>
              <a:t>Outputs include performance reports, change requests, and updates to various plans</a:t>
            </a:r>
          </a:p>
          <a:p>
            <a:r>
              <a:rPr lang="en-US" dirty="0" smtClean="0"/>
              <a:t>See Table 3-13</a:t>
            </a:r>
          </a:p>
        </p:txBody>
      </p:sp>
      <p:sp>
        <p:nvSpPr>
          <p:cNvPr id="29700" name="Rectangle 2"/>
          <p:cNvSpPr>
            <a:spLocks noGrp="1" noChangeArrowheads="1"/>
          </p:cNvSpPr>
          <p:nvPr>
            <p:ph type="title"/>
          </p:nvPr>
        </p:nvSpPr>
        <p:spPr/>
        <p:txBody>
          <a:bodyPr>
            <a:normAutofit fontScale="90000"/>
          </a:bodyPr>
          <a:lstStyle/>
          <a:p>
            <a:r>
              <a:rPr lang="en-US" dirty="0" smtClean="0"/>
              <a:t>Project Monitoring and Controlling</a:t>
            </a:r>
          </a:p>
        </p:txBody>
      </p:sp>
      <p:sp>
        <p:nvSpPr>
          <p:cNvPr id="29698"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C5C447AD-2CF7-4B9B-94B9-5E6680F2F27E}"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04800" y="1371600"/>
            <a:ext cx="8458200" cy="5257800"/>
          </a:xfrm>
        </p:spPr>
        <p:txBody>
          <a:bodyPr/>
          <a:lstStyle/>
          <a:p>
            <a:r>
              <a:rPr lang="en-US" dirty="0" smtClean="0"/>
              <a:t>Involves gaining stakeholder and customer acceptance of the final products and services </a:t>
            </a:r>
          </a:p>
          <a:p>
            <a:r>
              <a:rPr lang="en-US" dirty="0" smtClean="0"/>
              <a:t>Even if projects are not completed, they should be closed out to learn from the past</a:t>
            </a:r>
          </a:p>
          <a:p>
            <a:r>
              <a:rPr lang="en-US" dirty="0" smtClean="0"/>
              <a:t>Outputs include project files and lessons-learned reports, part of organizational process assets</a:t>
            </a:r>
          </a:p>
          <a:p>
            <a:r>
              <a:rPr lang="en-US" dirty="0" smtClean="0"/>
              <a:t>Most projects also include a final report and presentation to the sponsor/senior management</a:t>
            </a:r>
          </a:p>
        </p:txBody>
      </p:sp>
      <p:sp>
        <p:nvSpPr>
          <p:cNvPr id="30724" name="Rectangle 2"/>
          <p:cNvSpPr>
            <a:spLocks noGrp="1" noChangeArrowheads="1"/>
          </p:cNvSpPr>
          <p:nvPr>
            <p:ph type="title"/>
          </p:nvPr>
        </p:nvSpPr>
        <p:spPr/>
        <p:txBody>
          <a:bodyPr/>
          <a:lstStyle/>
          <a:p>
            <a:r>
              <a:rPr lang="en-US" dirty="0" smtClean="0"/>
              <a:t>Project Closing</a:t>
            </a:r>
          </a:p>
        </p:txBody>
      </p:sp>
      <p:sp>
        <p:nvSpPr>
          <p:cNvPr id="30722"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FD83BAD-2D16-456B-A291-B3EF43DFB6A9}"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0"/>
            <a:ext cx="8229600" cy="4525962"/>
          </a:xfrm>
        </p:spPr>
        <p:txBody>
          <a:bodyPr/>
          <a:lstStyle/>
          <a:p>
            <a:r>
              <a:rPr lang="en-US" dirty="0" smtClean="0"/>
              <a:t>This section demonstrates a more agile approach to managing the same project</a:t>
            </a:r>
          </a:p>
          <a:p>
            <a:r>
              <a:rPr lang="en-US" dirty="0" smtClean="0"/>
              <a:t>Differences in using an agile approach are highlighted</a:t>
            </a:r>
          </a:p>
          <a:p>
            <a:r>
              <a:rPr lang="en-US" dirty="0"/>
              <a:t>An agile project team typically uses several iterations or deliveries of </a:t>
            </a:r>
            <a:r>
              <a:rPr lang="en-US" dirty="0" smtClean="0"/>
              <a:t>software instead </a:t>
            </a:r>
            <a:r>
              <a:rPr lang="en-US" dirty="0"/>
              <a:t>of waiting until the end of the project to provide one product.</a:t>
            </a:r>
          </a:p>
        </p:txBody>
      </p:sp>
      <p:sp>
        <p:nvSpPr>
          <p:cNvPr id="3" name="Title 2"/>
          <p:cNvSpPr>
            <a:spLocks noGrp="1"/>
          </p:cNvSpPr>
          <p:nvPr>
            <p:ph type="title"/>
          </p:nvPr>
        </p:nvSpPr>
        <p:spPr/>
        <p:txBody>
          <a:bodyPr>
            <a:normAutofit fontScale="90000"/>
          </a:bodyPr>
          <a:lstStyle/>
          <a:p>
            <a:r>
              <a:rPr lang="en-US" dirty="0" smtClean="0"/>
              <a:t>Case Study 2: JWD Consulting’s Project Management Intranet Site (Agile Approach)</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29</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307436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138"/>
            <a:ext cx="8305800" cy="4525962"/>
          </a:xfrm>
        </p:spPr>
        <p:txBody>
          <a:bodyPr/>
          <a:lstStyle/>
          <a:p>
            <a:r>
              <a:rPr lang="en-US" sz="2400" dirty="0"/>
              <a:t>Review a case study of an organization applying the project </a:t>
            </a:r>
            <a:r>
              <a:rPr lang="en-US" sz="2400" dirty="0" smtClean="0"/>
              <a:t>management process </a:t>
            </a:r>
            <a:r>
              <a:rPr lang="en-US" sz="2400" dirty="0"/>
              <a:t>groups to manage an IT project, describe outputs of </a:t>
            </a:r>
            <a:r>
              <a:rPr lang="en-US" sz="2400" dirty="0" smtClean="0"/>
              <a:t>each process </a:t>
            </a:r>
            <a:r>
              <a:rPr lang="en-US" sz="2400" dirty="0"/>
              <a:t>group, and understand the contribution that effective </a:t>
            </a:r>
            <a:r>
              <a:rPr lang="en-US" sz="2400" dirty="0" smtClean="0"/>
              <a:t>initiating, planning</a:t>
            </a:r>
            <a:r>
              <a:rPr lang="en-US" sz="2400" dirty="0"/>
              <a:t>, executing, monitoring and controlling, and closing make </a:t>
            </a:r>
            <a:r>
              <a:rPr lang="en-US" sz="2400" dirty="0" smtClean="0"/>
              <a:t>to project </a:t>
            </a:r>
            <a:r>
              <a:rPr lang="en-US" sz="2400" dirty="0"/>
              <a:t>success</a:t>
            </a:r>
          </a:p>
          <a:p>
            <a:r>
              <a:rPr lang="en-US" sz="2400" dirty="0" smtClean="0"/>
              <a:t>Review </a:t>
            </a:r>
            <a:r>
              <a:rPr lang="en-US" sz="2400" dirty="0"/>
              <a:t>the same case study of a project managed with an agile focus </a:t>
            </a:r>
            <a:r>
              <a:rPr lang="en-US" sz="2400" dirty="0" smtClean="0"/>
              <a:t>to illustrate </a:t>
            </a:r>
            <a:r>
              <a:rPr lang="en-US" sz="2400" dirty="0"/>
              <a:t>the key differences in approaches</a:t>
            </a:r>
          </a:p>
          <a:p>
            <a:r>
              <a:rPr lang="en-US" sz="2400" dirty="0" smtClean="0"/>
              <a:t>Describe </a:t>
            </a:r>
            <a:r>
              <a:rPr lang="en-US" sz="2400" dirty="0"/>
              <a:t>several templates for creating documents for each process group</a:t>
            </a:r>
            <a:endParaRPr lang="en-US" sz="2400" dirty="0" smtClean="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27E8D461-408F-473A-9A18-2FDB84ADBF56}" type="slidenum">
              <a:rPr lang="en-US"/>
              <a:pPr>
                <a:defRPr/>
              </a:pPr>
              <a:t>3</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not a snap decision whether to use an agile approach or not, just like flying or driving somewhere on a trip</a:t>
            </a:r>
          </a:p>
          <a:p>
            <a:r>
              <a:rPr lang="en-US" dirty="0" smtClean="0"/>
              <a:t>Projects </a:t>
            </a:r>
            <a:r>
              <a:rPr lang="en-US" dirty="0"/>
              <a:t>with less rigid </a:t>
            </a:r>
            <a:r>
              <a:rPr lang="en-US" dirty="0" smtClean="0"/>
              <a:t>constraints, experienced </a:t>
            </a:r>
            <a:r>
              <a:rPr lang="en-US" dirty="0"/>
              <a:t>and preferably co-located teams, smaller risks, unclear requirements, </a:t>
            </a:r>
            <a:r>
              <a:rPr lang="en-US" dirty="0" smtClean="0"/>
              <a:t>and more </a:t>
            </a:r>
            <a:r>
              <a:rPr lang="en-US" dirty="0"/>
              <a:t>flexible scheduling would be more compatible with an agile </a:t>
            </a:r>
            <a:r>
              <a:rPr lang="en-US" dirty="0" smtClean="0"/>
              <a:t>approach</a:t>
            </a:r>
          </a:p>
          <a:p>
            <a:r>
              <a:rPr lang="en-US" dirty="0" smtClean="0"/>
              <a:t>The following example uses Scrum roles, artifacts, and ceremonies</a:t>
            </a:r>
            <a:endParaRPr lang="en-US" dirty="0"/>
          </a:p>
        </p:txBody>
      </p:sp>
      <p:sp>
        <p:nvSpPr>
          <p:cNvPr id="3" name="Title 2"/>
          <p:cNvSpPr>
            <a:spLocks noGrp="1"/>
          </p:cNvSpPr>
          <p:nvPr>
            <p:ph type="title"/>
          </p:nvPr>
        </p:nvSpPr>
        <p:spPr/>
        <p:txBody>
          <a:bodyPr/>
          <a:lstStyle/>
          <a:p>
            <a:r>
              <a:rPr lang="en-US" dirty="0" smtClean="0"/>
              <a:t>An Informed Decision</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30</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300679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Product owner</a:t>
            </a:r>
            <a:r>
              <a:rPr lang="en-US" sz="2400" dirty="0"/>
              <a:t>: The person responsible for the business value of the </a:t>
            </a:r>
            <a:r>
              <a:rPr lang="en-US" sz="2400" dirty="0" smtClean="0"/>
              <a:t>project and </a:t>
            </a:r>
            <a:r>
              <a:rPr lang="en-US" sz="2400" dirty="0"/>
              <a:t>for deciding what work to do and in what order, as documented in </a:t>
            </a:r>
            <a:r>
              <a:rPr lang="en-US" sz="2400" dirty="0" smtClean="0"/>
              <a:t>the product backlog.</a:t>
            </a:r>
          </a:p>
          <a:p>
            <a:r>
              <a:rPr lang="en-US" sz="2400" b="1" dirty="0" err="1" smtClean="0"/>
              <a:t>ScrumMaste</a:t>
            </a:r>
            <a:r>
              <a:rPr lang="en-US" sz="2400" dirty="0" err="1" smtClean="0"/>
              <a:t>r</a:t>
            </a:r>
            <a:r>
              <a:rPr lang="en-US" sz="2400" dirty="0"/>
              <a:t>: The person who ensures that the team is productive, </a:t>
            </a:r>
            <a:r>
              <a:rPr lang="en-US" sz="2400" dirty="0" smtClean="0"/>
              <a:t>facilitates the </a:t>
            </a:r>
            <a:r>
              <a:rPr lang="en-US" sz="2400" dirty="0"/>
              <a:t>daily Scrum, enables close cooperation across all roles and functions, </a:t>
            </a:r>
            <a:r>
              <a:rPr lang="en-US" sz="2400" dirty="0" smtClean="0"/>
              <a:t>and removes </a:t>
            </a:r>
            <a:r>
              <a:rPr lang="en-US" sz="2400" dirty="0"/>
              <a:t>barriers that prevent the team from being effective</a:t>
            </a:r>
            <a:r>
              <a:rPr lang="en-US" sz="2400" dirty="0" smtClean="0"/>
              <a:t>. </a:t>
            </a:r>
          </a:p>
          <a:p>
            <a:r>
              <a:rPr lang="en-US" sz="2400" b="1" dirty="0" smtClean="0"/>
              <a:t>Scrum </a:t>
            </a:r>
            <a:r>
              <a:rPr lang="en-US" sz="2400" b="1" dirty="0"/>
              <a:t>team or development team</a:t>
            </a:r>
            <a:r>
              <a:rPr lang="en-US" sz="2400" dirty="0"/>
              <a:t>: A cross-functional team of five to </a:t>
            </a:r>
            <a:r>
              <a:rPr lang="en-US" sz="2400" dirty="0" smtClean="0"/>
              <a:t>nine people </a:t>
            </a:r>
            <a:r>
              <a:rPr lang="en-US" sz="2400" dirty="0"/>
              <a:t>who organize themselves and the work to produce the desired </a:t>
            </a:r>
            <a:r>
              <a:rPr lang="en-US" sz="2400" dirty="0" smtClean="0"/>
              <a:t>results for </a:t>
            </a:r>
            <a:r>
              <a:rPr lang="en-US" sz="2400" dirty="0"/>
              <a:t>each </a:t>
            </a:r>
            <a:r>
              <a:rPr lang="en-US" sz="2400" b="1" dirty="0" smtClean="0"/>
              <a:t>sprint</a:t>
            </a:r>
            <a:r>
              <a:rPr lang="en-US" sz="2400" dirty="0" smtClean="0"/>
              <a:t>, which normally lasts 2-4 weeks.</a:t>
            </a:r>
            <a:endParaRPr lang="en-US" sz="2400" dirty="0"/>
          </a:p>
        </p:txBody>
      </p:sp>
      <p:sp>
        <p:nvSpPr>
          <p:cNvPr id="3" name="Title 2"/>
          <p:cNvSpPr>
            <a:spLocks noGrp="1"/>
          </p:cNvSpPr>
          <p:nvPr>
            <p:ph type="title"/>
          </p:nvPr>
        </p:nvSpPr>
        <p:spPr/>
        <p:txBody>
          <a:bodyPr>
            <a:normAutofit/>
          </a:bodyPr>
          <a:lstStyle/>
          <a:p>
            <a:r>
              <a:rPr lang="en-US" dirty="0" smtClean="0"/>
              <a:t>Scrum Roles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31</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381448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An artifact is a useful object created by people</a:t>
            </a:r>
          </a:p>
          <a:p>
            <a:r>
              <a:rPr lang="en-US" sz="2800" dirty="0" smtClean="0"/>
              <a:t>Scrum artifacts include:</a:t>
            </a:r>
          </a:p>
          <a:p>
            <a:pPr lvl="1"/>
            <a:r>
              <a:rPr lang="en-US" sz="2400" b="1" dirty="0" smtClean="0"/>
              <a:t>Product backlog</a:t>
            </a:r>
            <a:r>
              <a:rPr lang="en-US" sz="2400" dirty="0" smtClean="0"/>
              <a:t>: </a:t>
            </a:r>
            <a:r>
              <a:rPr lang="en-US" sz="2400" dirty="0"/>
              <a:t>A list of features prioritized by business </a:t>
            </a:r>
            <a:r>
              <a:rPr lang="en-US" sz="2400" dirty="0" smtClean="0"/>
              <a:t>value</a:t>
            </a:r>
          </a:p>
          <a:p>
            <a:pPr lvl="1"/>
            <a:r>
              <a:rPr lang="en-US" sz="2400" b="1" dirty="0"/>
              <a:t>Sprint backlog</a:t>
            </a:r>
            <a:r>
              <a:rPr lang="en-US" sz="2400" dirty="0"/>
              <a:t>: The highest-priority items from the product backlog to be completed within a sprint</a:t>
            </a:r>
          </a:p>
          <a:p>
            <a:pPr lvl="1"/>
            <a:r>
              <a:rPr lang="en-US" sz="2400" b="1" dirty="0" err="1"/>
              <a:t>Burndown</a:t>
            </a:r>
            <a:r>
              <a:rPr lang="en-US" sz="2400" b="1" dirty="0"/>
              <a:t> chart</a:t>
            </a:r>
            <a:r>
              <a:rPr lang="en-US" sz="2400" dirty="0"/>
              <a:t>: Shows the cumulative work remaining in a sprint on a </a:t>
            </a:r>
            <a:r>
              <a:rPr lang="en-US" sz="2400" dirty="0" smtClean="0"/>
              <a:t>day-by-day </a:t>
            </a:r>
            <a:r>
              <a:rPr lang="en-US" sz="2400" dirty="0"/>
              <a:t>basis</a:t>
            </a:r>
          </a:p>
        </p:txBody>
      </p:sp>
      <p:sp>
        <p:nvSpPr>
          <p:cNvPr id="3" name="Title 2"/>
          <p:cNvSpPr>
            <a:spLocks noGrp="1"/>
          </p:cNvSpPr>
          <p:nvPr>
            <p:ph type="title"/>
          </p:nvPr>
        </p:nvSpPr>
        <p:spPr/>
        <p:txBody>
          <a:bodyPr/>
          <a:lstStyle/>
          <a:p>
            <a:r>
              <a:rPr lang="en-US" dirty="0" smtClean="0"/>
              <a:t>Scrum Artifacts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32</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213468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4525962"/>
          </a:xfrm>
        </p:spPr>
        <p:txBody>
          <a:bodyPr/>
          <a:lstStyle/>
          <a:p>
            <a:r>
              <a:rPr lang="en-US" sz="2400" dirty="0"/>
              <a:t>Sprint planning session: A meeting with the team to select a set of work </a:t>
            </a:r>
            <a:r>
              <a:rPr lang="en-US" sz="2400" dirty="0" smtClean="0"/>
              <a:t>from the </a:t>
            </a:r>
            <a:r>
              <a:rPr lang="en-US" sz="2400" dirty="0"/>
              <a:t>product backlog to deliver during a sprint. </a:t>
            </a:r>
            <a:endParaRPr lang="en-US" sz="2400" dirty="0" smtClean="0"/>
          </a:p>
          <a:p>
            <a:r>
              <a:rPr lang="en-US" sz="2400" b="1" dirty="0" smtClean="0"/>
              <a:t>Daily </a:t>
            </a:r>
            <a:r>
              <a:rPr lang="en-US" sz="2400" b="1" dirty="0"/>
              <a:t>Scrum</a:t>
            </a:r>
            <a:r>
              <a:rPr lang="en-US" sz="2400" dirty="0"/>
              <a:t>: A short meeting for the development team to share progress </a:t>
            </a:r>
            <a:r>
              <a:rPr lang="en-US" sz="2400" dirty="0" smtClean="0"/>
              <a:t>and challenges </a:t>
            </a:r>
            <a:r>
              <a:rPr lang="en-US" sz="2400" dirty="0"/>
              <a:t>and plan work for the day</a:t>
            </a:r>
            <a:r>
              <a:rPr lang="en-US" sz="2400" dirty="0" smtClean="0"/>
              <a:t>.</a:t>
            </a:r>
          </a:p>
          <a:p>
            <a:r>
              <a:rPr lang="en-US" sz="2400" dirty="0"/>
              <a:t>Sprint reviews: A meeting in which the team demonstrates to the </a:t>
            </a:r>
            <a:r>
              <a:rPr lang="en-US" sz="2400" dirty="0" smtClean="0"/>
              <a:t>product owner </a:t>
            </a:r>
            <a:r>
              <a:rPr lang="en-US" sz="2400" dirty="0"/>
              <a:t>what it has completed during the sprint.</a:t>
            </a:r>
          </a:p>
          <a:p>
            <a:r>
              <a:rPr lang="en-US" sz="2400" dirty="0" smtClean="0"/>
              <a:t> </a:t>
            </a:r>
            <a:r>
              <a:rPr lang="en-US" sz="2400" dirty="0"/>
              <a:t>Sprint retrospectives: A meeting in which the team looks for ways to </a:t>
            </a:r>
            <a:r>
              <a:rPr lang="en-US" sz="2400" dirty="0" smtClean="0"/>
              <a:t>improve the </a:t>
            </a:r>
            <a:r>
              <a:rPr lang="en-US" sz="2400" dirty="0"/>
              <a:t>product and the process based on a review of the actual </a:t>
            </a:r>
            <a:r>
              <a:rPr lang="en-US" sz="2400" dirty="0" smtClean="0"/>
              <a:t>performance of the </a:t>
            </a:r>
            <a:r>
              <a:rPr lang="en-US" sz="2400" dirty="0"/>
              <a:t>development team.</a:t>
            </a:r>
          </a:p>
        </p:txBody>
      </p:sp>
      <p:sp>
        <p:nvSpPr>
          <p:cNvPr id="3" name="Title 2"/>
          <p:cNvSpPr>
            <a:spLocks noGrp="1"/>
          </p:cNvSpPr>
          <p:nvPr>
            <p:ph type="title"/>
          </p:nvPr>
        </p:nvSpPr>
        <p:spPr/>
        <p:txBody>
          <a:bodyPr/>
          <a:lstStyle/>
          <a:p>
            <a:r>
              <a:rPr lang="en-US" dirty="0" smtClean="0"/>
              <a:t>Scrum Ceremonies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33</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Tree>
    <p:extLst>
      <p:ext uri="{BB962C8B-B14F-4D97-AF65-F5344CB8AC3E}">
        <p14:creationId xmlns:p14="http://schemas.microsoft.com/office/powerpoint/2010/main" val="80808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3-5. Scrum Framework and the Process Groups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34</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3999"/>
            <a:ext cx="8686800" cy="4868649"/>
          </a:xfrm>
          <a:prstGeom prst="rect">
            <a:avLst/>
          </a:prstGeom>
        </p:spPr>
      </p:pic>
    </p:spTree>
    <p:extLst>
      <p:ext uri="{BB962C8B-B14F-4D97-AF65-F5344CB8AC3E}">
        <p14:creationId xmlns:p14="http://schemas.microsoft.com/office/powerpoint/2010/main" val="1251750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3-18. unique Scrum Activities by Process Group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162800" cy="4469644"/>
          </a:xfrm>
          <a:prstGeom prst="rect">
            <a:avLst/>
          </a:prstGeom>
        </p:spPr>
      </p:pic>
      <p:sp>
        <p:nvSpPr>
          <p:cNvPr id="8" name="Footer Placeholder 7"/>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9" name="Slide Number Placeholder 8"/>
          <p:cNvSpPr>
            <a:spLocks noGrp="1"/>
          </p:cNvSpPr>
          <p:nvPr>
            <p:ph type="sldNum" sz="quarter" idx="11"/>
          </p:nvPr>
        </p:nvSpPr>
        <p:spPr/>
        <p:txBody>
          <a:bodyPr/>
          <a:lstStyle/>
          <a:p>
            <a:pPr>
              <a:defRPr/>
            </a:pPr>
            <a:fld id="{AEAD0689-3C8F-4F33-9924-B2EDADDE0827}" type="slidenum">
              <a:rPr lang="en-US" smtClean="0"/>
              <a:pPr>
                <a:defRPr/>
              </a:pPr>
              <a:t>35</a:t>
            </a:fld>
            <a:endParaRPr lang="en-US" dirty="0"/>
          </a:p>
        </p:txBody>
      </p:sp>
    </p:spTree>
    <p:extLst>
      <p:ext uri="{BB962C8B-B14F-4D97-AF65-F5344CB8AC3E}">
        <p14:creationId xmlns:p14="http://schemas.microsoft.com/office/powerpoint/2010/main" val="4164275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smtClean="0"/>
              <a:t>Still create a scope statement and can use a Gantt chart for the entire project schedule; other planning similar (risk, etc.)</a:t>
            </a:r>
          </a:p>
          <a:p>
            <a:r>
              <a:rPr lang="en-US" dirty="0" smtClean="0"/>
              <a:t>Different:</a:t>
            </a:r>
          </a:p>
          <a:p>
            <a:pPr lvl="1"/>
            <a:r>
              <a:rPr lang="en-US" dirty="0" smtClean="0"/>
              <a:t>Descriptions of work are identified in the product and sprint backlogs, more detailed work documented in technical stories, estimate a velocity or capacity for each sprint; release roadmap often used for schedule</a:t>
            </a:r>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36</a:t>
            </a:fld>
            <a:endParaRPr lang="en-US" dirty="0"/>
          </a:p>
        </p:txBody>
      </p:sp>
    </p:spTree>
    <p:extLst>
      <p:ext uri="{BB962C8B-B14F-4D97-AF65-F5344CB8AC3E}">
        <p14:creationId xmlns:p14="http://schemas.microsoft.com/office/powerpoint/2010/main" val="118372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3-6. Intranet Site Project Baseline Gantt Chart Using Scrum </a:t>
            </a:r>
            <a:r>
              <a:rPr lang="en-US" dirty="0" err="1" smtClean="0"/>
              <a:t>ApproachApproach</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 y="1219200"/>
            <a:ext cx="9109771" cy="4895193"/>
          </a:xfrm>
          <a:prstGeom prst="rect">
            <a:avLst/>
          </a:prstGeom>
        </p:spPr>
      </p:pic>
      <p:sp>
        <p:nvSpPr>
          <p:cNvPr id="6" name="TextBox 5"/>
          <p:cNvSpPr txBox="1"/>
          <p:nvPr/>
        </p:nvSpPr>
        <p:spPr>
          <a:xfrm>
            <a:off x="6248400" y="2514600"/>
            <a:ext cx="2514600" cy="954107"/>
          </a:xfrm>
          <a:prstGeom prst="rect">
            <a:avLst/>
          </a:prstGeom>
          <a:noFill/>
        </p:spPr>
        <p:txBody>
          <a:bodyPr wrap="square" rtlCol="0">
            <a:spAutoFit/>
          </a:bodyPr>
          <a:lstStyle/>
          <a:p>
            <a:r>
              <a:rPr lang="en-US" sz="2800" b="1" dirty="0" smtClean="0">
                <a:solidFill>
                  <a:srgbClr val="FF0000"/>
                </a:solidFill>
              </a:rPr>
              <a:t>3 software releases vs. 1</a:t>
            </a:r>
            <a:endParaRPr lang="en-US" sz="2800" b="1" dirty="0">
              <a:solidFill>
                <a:srgbClr val="FF0000"/>
              </a:solidFill>
            </a:endParaRPr>
          </a:p>
        </p:txBody>
      </p:sp>
      <p:sp>
        <p:nvSpPr>
          <p:cNvPr id="3" name="Footer Placeholder 2"/>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defRPr/>
            </a:pPr>
            <a:fld id="{AEAD0689-3C8F-4F33-9924-B2EDADDE0827}" type="slidenum">
              <a:rPr lang="en-US" smtClean="0"/>
              <a:pPr>
                <a:defRPr/>
              </a:pPr>
              <a:t>37</a:t>
            </a:fld>
            <a:endParaRPr lang="en-US" dirty="0"/>
          </a:p>
        </p:txBody>
      </p:sp>
    </p:spTree>
    <p:extLst>
      <p:ext uri="{BB962C8B-B14F-4D97-AF65-F5344CB8AC3E}">
        <p14:creationId xmlns:p14="http://schemas.microsoft.com/office/powerpoint/2010/main" val="569091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296400" cy="1143000"/>
          </a:xfrm>
        </p:spPr>
        <p:txBody>
          <a:bodyPr>
            <a:normAutofit fontScale="90000"/>
          </a:bodyPr>
          <a:lstStyle/>
          <a:p>
            <a:r>
              <a:rPr lang="en-US" dirty="0" smtClean="0"/>
              <a:t>Table 3-19. Product and Sprint Backlogs</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38</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 y="1196340"/>
            <a:ext cx="7749540" cy="4465320"/>
          </a:xfrm>
          <a:prstGeom prst="rect">
            <a:avLst/>
          </a:prstGeom>
        </p:spPr>
      </p:pic>
    </p:spTree>
    <p:extLst>
      <p:ext uri="{BB962C8B-B14F-4D97-AF65-F5344CB8AC3E}">
        <p14:creationId xmlns:p14="http://schemas.microsoft.com/office/powerpoint/2010/main" val="1265954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a:t>
            </a:r>
            <a:endParaRPr lang="en-US" dirty="0"/>
          </a:p>
        </p:txBody>
      </p:sp>
      <p:sp>
        <p:nvSpPr>
          <p:cNvPr id="3" name="Content Placeholder 2"/>
          <p:cNvSpPr>
            <a:spLocks noGrp="1"/>
          </p:cNvSpPr>
          <p:nvPr>
            <p:ph idx="1"/>
          </p:nvPr>
        </p:nvSpPr>
        <p:spPr/>
        <p:txBody>
          <a:bodyPr/>
          <a:lstStyle/>
          <a:p>
            <a:r>
              <a:rPr lang="en-US" dirty="0" smtClean="0"/>
              <a:t>Not different </a:t>
            </a:r>
            <a:r>
              <a:rPr lang="en-US" dirty="0"/>
              <a:t>from PMBOK</a:t>
            </a:r>
            <a:r>
              <a:rPr lang="en-US" baseline="30000" dirty="0"/>
              <a:t>®</a:t>
            </a:r>
            <a:r>
              <a:rPr lang="en-US" dirty="0"/>
              <a:t> Guide</a:t>
            </a:r>
          </a:p>
          <a:p>
            <a:pPr lvl="1"/>
            <a:r>
              <a:rPr lang="en-US" dirty="0" smtClean="0"/>
              <a:t>Still produce products, lead people, etc.</a:t>
            </a:r>
          </a:p>
          <a:p>
            <a:r>
              <a:rPr lang="en-US" dirty="0" smtClean="0"/>
              <a:t>Different:</a:t>
            </a:r>
          </a:p>
          <a:p>
            <a:pPr lvl="1"/>
            <a:r>
              <a:rPr lang="en-US" dirty="0" smtClean="0"/>
              <a:t>Produce several releases of software - </a:t>
            </a:r>
            <a:r>
              <a:rPr lang="en-US" dirty="0"/>
              <a:t>users of the new </a:t>
            </a:r>
            <a:r>
              <a:rPr lang="en-US" dirty="0" smtClean="0"/>
              <a:t>software might </a:t>
            </a:r>
            <a:r>
              <a:rPr lang="en-US" dirty="0"/>
              <a:t>be confused by getting </a:t>
            </a:r>
            <a:r>
              <a:rPr lang="en-US" dirty="0" smtClean="0"/>
              <a:t>several </a:t>
            </a:r>
            <a:r>
              <a:rPr lang="en-US" dirty="0"/>
              <a:t>iterations of the product instead of just </a:t>
            </a:r>
            <a:r>
              <a:rPr lang="en-US" dirty="0" smtClean="0"/>
              <a:t>one</a:t>
            </a:r>
          </a:p>
          <a:p>
            <a:pPr lvl="1"/>
            <a:r>
              <a:rPr lang="en-US" dirty="0" smtClean="0"/>
              <a:t>Communications different </a:t>
            </a:r>
            <a:r>
              <a:rPr lang="en-US" dirty="0"/>
              <a:t>because the project team meets every morning, physically or </a:t>
            </a:r>
            <a:r>
              <a:rPr lang="en-US" dirty="0" smtClean="0"/>
              <a:t>virtually</a:t>
            </a:r>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39</a:t>
            </a:fld>
            <a:endParaRPr lang="en-US" dirty="0"/>
          </a:p>
        </p:txBody>
      </p:sp>
    </p:spTree>
    <p:extLst>
      <p:ext uri="{BB962C8B-B14F-4D97-AF65-F5344CB8AC3E}">
        <p14:creationId xmlns:p14="http://schemas.microsoft.com/office/powerpoint/2010/main" val="9167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smtClean="0"/>
              <a:t>A </a:t>
            </a:r>
            <a:r>
              <a:rPr lang="en-US" b="1" dirty="0" smtClean="0"/>
              <a:t>process</a:t>
            </a:r>
            <a:r>
              <a:rPr lang="en-US" dirty="0" smtClean="0"/>
              <a:t> is a series of actions directed toward a particular result</a:t>
            </a:r>
          </a:p>
          <a:p>
            <a:pPr>
              <a:lnSpc>
                <a:spcPct val="90000"/>
              </a:lnSpc>
            </a:pPr>
            <a:r>
              <a:rPr lang="en-US" dirty="0" smtClean="0"/>
              <a:t>Project management can be viewed as a number of interlinked processes</a:t>
            </a:r>
          </a:p>
          <a:p>
            <a:pPr>
              <a:lnSpc>
                <a:spcPct val="90000"/>
              </a:lnSpc>
            </a:pPr>
            <a:r>
              <a:rPr lang="en-US" dirty="0" smtClean="0"/>
              <a:t>The project management process groups include</a:t>
            </a:r>
          </a:p>
          <a:p>
            <a:pPr lvl="1">
              <a:lnSpc>
                <a:spcPct val="90000"/>
              </a:lnSpc>
            </a:pPr>
            <a:r>
              <a:rPr lang="en-US" dirty="0" smtClean="0"/>
              <a:t>initiating processes</a:t>
            </a:r>
          </a:p>
          <a:p>
            <a:pPr lvl="1">
              <a:lnSpc>
                <a:spcPct val="90000"/>
              </a:lnSpc>
            </a:pPr>
            <a:r>
              <a:rPr lang="en-US" dirty="0" smtClean="0"/>
              <a:t>planning processes</a:t>
            </a:r>
          </a:p>
          <a:p>
            <a:pPr lvl="1">
              <a:lnSpc>
                <a:spcPct val="90000"/>
              </a:lnSpc>
            </a:pPr>
            <a:r>
              <a:rPr lang="en-US" dirty="0" smtClean="0"/>
              <a:t>executing processes</a:t>
            </a:r>
          </a:p>
          <a:p>
            <a:pPr lvl="1">
              <a:lnSpc>
                <a:spcPct val="90000"/>
              </a:lnSpc>
            </a:pPr>
            <a:r>
              <a:rPr lang="en-US" dirty="0" smtClean="0"/>
              <a:t>monitoring and controlling processes</a:t>
            </a:r>
          </a:p>
          <a:p>
            <a:pPr lvl="1">
              <a:lnSpc>
                <a:spcPct val="90000"/>
              </a:lnSpc>
            </a:pPr>
            <a:r>
              <a:rPr lang="en-US" dirty="0" smtClean="0"/>
              <a:t>closing processes</a:t>
            </a:r>
          </a:p>
        </p:txBody>
      </p:sp>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5" name="Slide Number Placeholder 4"/>
          <p:cNvSpPr>
            <a:spLocks noGrp="1"/>
          </p:cNvSpPr>
          <p:nvPr>
            <p:ph type="sldNum" sz="quarter" idx="11"/>
          </p:nvPr>
        </p:nvSpPr>
        <p:spPr/>
        <p:txBody>
          <a:bodyPr/>
          <a:lstStyle/>
          <a:p>
            <a:pPr>
              <a:defRPr/>
            </a:pPr>
            <a:fld id="{F8AED908-43D9-4212-A793-D8372221D34A}" type="slidenum">
              <a:rPr lang="en-US"/>
              <a:pPr>
                <a:defRPr/>
              </a:pPr>
              <a:t>4</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Controlling</a:t>
            </a:r>
            <a:endParaRPr lang="en-US" dirty="0"/>
          </a:p>
        </p:txBody>
      </p:sp>
      <p:sp>
        <p:nvSpPr>
          <p:cNvPr id="3" name="Content Placeholder 2"/>
          <p:cNvSpPr>
            <a:spLocks noGrp="1"/>
          </p:cNvSpPr>
          <p:nvPr>
            <p:ph idx="1"/>
          </p:nvPr>
        </p:nvSpPr>
        <p:spPr/>
        <p:txBody>
          <a:bodyPr/>
          <a:lstStyle/>
          <a:p>
            <a:r>
              <a:rPr lang="en-US" dirty="0" smtClean="0"/>
              <a:t>Not </a:t>
            </a:r>
            <a:r>
              <a:rPr lang="en-US" dirty="0"/>
              <a:t>different from PMBOK</a:t>
            </a:r>
            <a:r>
              <a:rPr lang="en-US" baseline="30000" dirty="0"/>
              <a:t>®</a:t>
            </a:r>
            <a:r>
              <a:rPr lang="en-US" dirty="0"/>
              <a:t> Guide </a:t>
            </a:r>
            <a:endParaRPr lang="en-US" dirty="0" smtClean="0"/>
          </a:p>
          <a:p>
            <a:pPr lvl="1"/>
            <a:r>
              <a:rPr lang="en-US" dirty="0" smtClean="0"/>
              <a:t>Still check actual work vs. planned work</a:t>
            </a:r>
          </a:p>
          <a:p>
            <a:r>
              <a:rPr lang="en-US" dirty="0" smtClean="0"/>
              <a:t>Different</a:t>
            </a:r>
          </a:p>
          <a:p>
            <a:pPr lvl="1"/>
            <a:r>
              <a:rPr lang="en-US" dirty="0" smtClean="0"/>
              <a:t>Names of key reviews are the daily Scrum and the sprint review</a:t>
            </a:r>
          </a:p>
          <a:p>
            <a:pPr lvl="1"/>
            <a:r>
              <a:rPr lang="en-US" dirty="0" smtClean="0"/>
              <a:t>A sprint board is used instead of a tracking Gantt chart or other tools</a:t>
            </a:r>
          </a:p>
          <a:p>
            <a:pPr lvl="1"/>
            <a:r>
              <a:rPr lang="en-US" dirty="0" smtClean="0"/>
              <a:t>Use a burndown chart vs. earned value chart</a:t>
            </a:r>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40</a:t>
            </a:fld>
            <a:endParaRPr lang="en-US" dirty="0"/>
          </a:p>
        </p:txBody>
      </p:sp>
    </p:spTree>
    <p:extLst>
      <p:ext uri="{BB962C8B-B14F-4D97-AF65-F5344CB8AC3E}">
        <p14:creationId xmlns:p14="http://schemas.microsoft.com/office/powerpoint/2010/main" val="373853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3-7. </a:t>
            </a:r>
            <a:r>
              <a:rPr lang="en-US" dirty="0" err="1" smtClean="0"/>
              <a:t>Burndown</a:t>
            </a:r>
            <a:r>
              <a:rPr lang="en-US" dirty="0" smtClean="0"/>
              <a:t>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1"/>
            <a:ext cx="7696200" cy="4845756"/>
          </a:xfrm>
          <a:prstGeom prst="rect">
            <a:avLst/>
          </a:prstGeom>
        </p:spPr>
      </p:pic>
      <p:sp>
        <p:nvSpPr>
          <p:cNvPr id="3" name="Footer Placeholder 2"/>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41</a:t>
            </a:fld>
            <a:endParaRPr lang="en-US" dirty="0"/>
          </a:p>
        </p:txBody>
      </p:sp>
    </p:spTree>
    <p:extLst>
      <p:ext uri="{BB962C8B-B14F-4D97-AF65-F5344CB8AC3E}">
        <p14:creationId xmlns:p14="http://schemas.microsoft.com/office/powerpoint/2010/main" val="235093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a:t>
            </a:r>
            <a:r>
              <a:rPr lang="en-US" dirty="0" smtClean="0"/>
              <a:t>Guide</a:t>
            </a:r>
          </a:p>
          <a:p>
            <a:pPr lvl="1"/>
            <a:r>
              <a:rPr lang="en-US" dirty="0" smtClean="0"/>
              <a:t>Focus is still on acceptance of deliverables and reflection</a:t>
            </a:r>
            <a:endParaRPr lang="en-US" dirty="0"/>
          </a:p>
          <a:p>
            <a:r>
              <a:rPr lang="en-US" sz="2800" dirty="0" smtClean="0"/>
              <a:t>Different:</a:t>
            </a:r>
          </a:p>
          <a:p>
            <a:pPr lvl="1"/>
            <a:r>
              <a:rPr lang="en-US" sz="2400" dirty="0" smtClean="0"/>
              <a:t>The </a:t>
            </a:r>
            <a:r>
              <a:rPr lang="en-US" sz="2400" dirty="0"/>
              <a:t>retrospective is similar to a lessons-learned report, but it focuses on a shorter period of time. </a:t>
            </a:r>
            <a:r>
              <a:rPr lang="en-US" sz="2400" dirty="0" smtClean="0"/>
              <a:t>It is </a:t>
            </a:r>
            <a:r>
              <a:rPr lang="en-US" sz="2400" dirty="0"/>
              <a:t>intended to answer two fundamental questions: </a:t>
            </a:r>
          </a:p>
          <a:p>
            <a:pPr lvl="2"/>
            <a:r>
              <a:rPr lang="en-US" sz="2000" dirty="0"/>
              <a:t>What went well during the last sprint that we should continue doing?</a:t>
            </a:r>
          </a:p>
          <a:p>
            <a:pPr lvl="2"/>
            <a:r>
              <a:rPr lang="en-US" sz="2000" dirty="0"/>
              <a:t>What could we do differently to improve the product or process?</a:t>
            </a:r>
          </a:p>
          <a:p>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42</a:t>
            </a:fld>
            <a:endParaRPr lang="en-US" dirty="0"/>
          </a:p>
        </p:txBody>
      </p:sp>
    </p:spTree>
    <p:extLst>
      <p:ext uri="{BB962C8B-B14F-4D97-AF65-F5344CB8AC3E}">
        <p14:creationId xmlns:p14="http://schemas.microsoft.com/office/powerpoint/2010/main" val="2174307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Table 3-20 </a:t>
            </a:r>
            <a:r>
              <a:rPr lang="en-US" dirty="0" smtClean="0"/>
              <a:t>lists </a:t>
            </a:r>
            <a:r>
              <a:rPr lang="en-US" dirty="0" smtClean="0"/>
              <a:t>the templates available on the companion </a:t>
            </a:r>
            <a:r>
              <a:rPr lang="en-US" dirty="0" smtClean="0"/>
              <a:t>website </a:t>
            </a:r>
            <a:r>
              <a:rPr lang="en-US" dirty="0" smtClean="0"/>
              <a:t>and the author’s site </a:t>
            </a:r>
            <a:r>
              <a:rPr lang="en-US" dirty="0" smtClean="0"/>
              <a:t>at </a:t>
            </a:r>
            <a:r>
              <a:rPr lang="en-US" dirty="0" smtClean="0">
                <a:hlinkClick r:id="rId2"/>
              </a:rPr>
              <a:t>www.pmtexts.com</a:t>
            </a:r>
            <a:r>
              <a:rPr lang="en-US" dirty="0" smtClean="0"/>
              <a:t> or </a:t>
            </a:r>
            <a:r>
              <a:rPr lang="en-US" dirty="0" smtClean="0">
                <a:hlinkClick r:id="rId3"/>
              </a:rPr>
              <a:t>www.kathyschwalbe.com</a:t>
            </a:r>
            <a:endParaRPr lang="en-US" dirty="0" smtClean="0"/>
          </a:p>
        </p:txBody>
      </p:sp>
      <p:sp>
        <p:nvSpPr>
          <p:cNvPr id="31746" name="Title 1"/>
          <p:cNvSpPr>
            <a:spLocks noGrp="1"/>
          </p:cNvSpPr>
          <p:nvPr>
            <p:ph type="title"/>
          </p:nvPr>
        </p:nvSpPr>
        <p:spPr/>
        <p:txBody>
          <a:bodyPr/>
          <a:lstStyle/>
          <a:p>
            <a:r>
              <a:rPr lang="en-US" dirty="0" smtClean="0"/>
              <a:t>Templates</a:t>
            </a:r>
          </a:p>
        </p:txBody>
      </p:sp>
      <p:sp>
        <p:nvSpPr>
          <p:cNvPr id="31748"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B33C8F4-4D5A-4375-9A45-E37276847D25}"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228600" y="1295400"/>
            <a:ext cx="8763000" cy="4525962"/>
          </a:xfrm>
        </p:spPr>
        <p:txBody>
          <a:bodyPr/>
          <a:lstStyle/>
          <a:p>
            <a:r>
              <a:rPr lang="en-US" sz="2400" dirty="0" smtClean="0"/>
              <a:t>The five project management process groups are initiating, planning, executing, monitoring and controlling, and closing</a:t>
            </a:r>
          </a:p>
          <a:p>
            <a:r>
              <a:rPr lang="en-US" sz="2400" dirty="0" smtClean="0"/>
              <a:t>You can map the main activities of each process group to the nine knowledge areas</a:t>
            </a:r>
          </a:p>
          <a:p>
            <a:r>
              <a:rPr lang="en-US" sz="2400" dirty="0" smtClean="0"/>
              <a:t>Some organizations develop their own information technology project management methodologies</a:t>
            </a:r>
          </a:p>
          <a:p>
            <a:r>
              <a:rPr lang="en-US" sz="2400" dirty="0" smtClean="0"/>
              <a:t>The JWD Consulting case study provides an example of using the process groups and shows several important project documents</a:t>
            </a:r>
          </a:p>
          <a:p>
            <a:r>
              <a:rPr lang="en-US" sz="2400" dirty="0"/>
              <a:t>The second version of the same case study illustrates </a:t>
            </a:r>
            <a:r>
              <a:rPr lang="en-US" sz="2400" dirty="0" smtClean="0"/>
              <a:t>differences using agile (Scrum). The biggest difference is providing three releases of useable software versus just one</a:t>
            </a:r>
          </a:p>
        </p:txBody>
      </p:sp>
      <p:sp>
        <p:nvSpPr>
          <p:cNvPr id="32772" name="Rectangle 2"/>
          <p:cNvSpPr>
            <a:spLocks noGrp="1" noChangeArrowheads="1"/>
          </p:cNvSpPr>
          <p:nvPr>
            <p:ph type="title"/>
          </p:nvPr>
        </p:nvSpPr>
        <p:spPr/>
        <p:txBody>
          <a:bodyPr/>
          <a:lstStyle/>
          <a:p>
            <a:r>
              <a:rPr lang="en-US" dirty="0" smtClean="0"/>
              <a:t>Chapter Summary</a:t>
            </a:r>
          </a:p>
        </p:txBody>
      </p:sp>
      <p:sp>
        <p:nvSpPr>
          <p:cNvPr id="3277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B151D96-BD4B-49C9-8E2C-53D6B85F0E4F}" type="slidenum">
              <a:rPr lang="en-US"/>
              <a:pPr>
                <a:defRPr/>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3-1. Percentage of Time Spent on Each Process Group</a:t>
            </a:r>
            <a:endParaRPr lang="en-US" dirty="0"/>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smtClean="0"/>
              <a:t>Information Technology Project Management, Eighth Edition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661"/>
          <a:stretch/>
        </p:blipFill>
        <p:spPr>
          <a:xfrm>
            <a:off x="533400" y="1600200"/>
            <a:ext cx="7467600" cy="43676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15"/>
          <p:cNvSpPr>
            <a:spLocks noGrp="1"/>
          </p:cNvSpPr>
          <p:nvPr>
            <p:ph idx="1"/>
          </p:nvPr>
        </p:nvSpPr>
        <p:spPr>
          <a:xfrm>
            <a:off x="228600" y="838200"/>
            <a:ext cx="8686800" cy="4525962"/>
          </a:xfrm>
        </p:spPr>
        <p:txBody>
          <a:bodyPr/>
          <a:lstStyle/>
          <a:p>
            <a:r>
              <a:rPr lang="en-US" sz="2400" dirty="0" smtClean="0"/>
              <a:t>Philip A. Pell, PMP, commented on how the U.S. IRS needed to improve its project management process. “Pure and simple, good, methodology-centric, predictable, and repeatable project management is the SINGLE greatest factor in the success (or in this case failure) of any project… The project manager is ultimately responsible for the success or failure of the project.”*</a:t>
            </a:r>
          </a:p>
          <a:p>
            <a:r>
              <a:rPr lang="en-US" sz="2400" dirty="0" smtClean="0"/>
              <a:t>A 2014 U.S. Government Accountability Office (GAO) report stated that IRS had significant cost and schedule variances in over 68 percent of its major IT projects</a:t>
            </a:r>
          </a:p>
          <a:p>
            <a:endParaRPr lang="en-US" sz="2400" dirty="0" smtClean="0"/>
          </a:p>
          <a:p>
            <a:endParaRPr lang="en-US" dirty="0" smtClean="0"/>
          </a:p>
        </p:txBody>
      </p:sp>
      <p:sp>
        <p:nvSpPr>
          <p:cNvPr id="13314" name="Rectangle 4"/>
          <p:cNvSpPr>
            <a:spLocks noGrp="1" noChangeArrowheads="1"/>
          </p:cNvSpPr>
          <p:nvPr>
            <p:ph type="title"/>
          </p:nvPr>
        </p:nvSpPr>
        <p:spPr>
          <a:xfrm>
            <a:off x="381000" y="0"/>
            <a:ext cx="8229600" cy="1143000"/>
          </a:xfrm>
        </p:spPr>
        <p:txBody>
          <a:bodyPr/>
          <a:lstStyle/>
          <a:p>
            <a:r>
              <a:rPr lang="en-US" dirty="0" smtClean="0"/>
              <a:t>What Went Wrong?</a:t>
            </a:r>
          </a:p>
        </p:txBody>
      </p:sp>
      <p:sp>
        <p:nvSpPr>
          <p:cNvPr id="13" name="Slide Number Placeholder 12"/>
          <p:cNvSpPr>
            <a:spLocks noGrp="1"/>
          </p:cNvSpPr>
          <p:nvPr>
            <p:ph type="sldNum" sz="quarter" idx="11"/>
          </p:nvPr>
        </p:nvSpPr>
        <p:spPr/>
        <p:txBody>
          <a:bodyPr/>
          <a:lstStyle/>
          <a:p>
            <a:pPr>
              <a:defRPr/>
            </a:pPr>
            <a:fld id="{4A766D53-CC03-419B-A0EC-05B67B781B3F}" type="slidenum">
              <a:rPr lang="en-US" smtClean="0"/>
              <a:pPr>
                <a:defRPr/>
              </a:pPr>
              <a:t>6</a:t>
            </a:fld>
            <a:endParaRPr lang="en-US" dirty="0"/>
          </a:p>
        </p:txBody>
      </p:sp>
      <p:sp>
        <p:nvSpPr>
          <p:cNvPr id="13318" name="Text Box 6"/>
          <p:cNvSpPr txBox="1">
            <a:spLocks noChangeArrowheads="1"/>
          </p:cNvSpPr>
          <p:nvPr/>
        </p:nvSpPr>
        <p:spPr bwMode="auto">
          <a:xfrm>
            <a:off x="609600" y="5410200"/>
            <a:ext cx="8382000" cy="646113"/>
          </a:xfrm>
          <a:prstGeom prst="rect">
            <a:avLst/>
          </a:prstGeom>
          <a:noFill/>
          <a:ln w="9525">
            <a:noFill/>
            <a:miter lim="800000"/>
            <a:headEnd/>
            <a:tailEnd/>
          </a:ln>
        </p:spPr>
        <p:txBody>
          <a:bodyPr>
            <a:spAutoFit/>
          </a:bodyPr>
          <a:lstStyle/>
          <a:p>
            <a:r>
              <a:rPr lang="en-US" sz="1800" dirty="0"/>
              <a:t>*Comments posted on CIO Magazine Web site on article “For the  IRS, There’s No EZ Fix,” (April 1, 2004).</a:t>
            </a:r>
          </a:p>
        </p:txBody>
      </p:sp>
      <p:sp>
        <p:nvSpPr>
          <p:cNvPr id="8"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0" y="1295400"/>
            <a:ext cx="8839200" cy="4572000"/>
          </a:xfrm>
        </p:spPr>
        <p:txBody>
          <a:bodyPr/>
          <a:lstStyle/>
          <a:p>
            <a:pPr>
              <a:lnSpc>
                <a:spcPct val="80000"/>
              </a:lnSpc>
              <a:buFontTx/>
              <a:buNone/>
            </a:pPr>
            <a:r>
              <a:rPr lang="en-US" dirty="0" smtClean="0"/>
              <a:t>   </a:t>
            </a:r>
            <a:r>
              <a:rPr lang="en-US" sz="2400" dirty="0" smtClean="0"/>
              <a:t>Just as information technology projects need to follow the project management process groups, so do other projects, such as the production of a movie. Processes involved in making movies might include screenwriting (initiating), producing (planning), acting and directing (executing), editing (monitoring and controlling), and releasing the movie to theaters (closing). Many people enjoy watching the extra features on a DVD that describe how these processes lead to the creation of a movie… This acted “…not as promotional filler but as a serious and meticulously detailed examination of the entire filmmaking process.”*  Project managers in any field know how important it is to follow a good process. </a:t>
            </a:r>
          </a:p>
          <a:p>
            <a:pPr>
              <a:lnSpc>
                <a:spcPct val="80000"/>
              </a:lnSpc>
              <a:buFontTx/>
              <a:buNone/>
            </a:pPr>
            <a:endParaRPr lang="en-US" sz="2400" dirty="0" smtClean="0"/>
          </a:p>
          <a:p>
            <a:pPr>
              <a:lnSpc>
                <a:spcPct val="80000"/>
              </a:lnSpc>
              <a:buFontTx/>
              <a:buNone/>
            </a:pPr>
            <a:r>
              <a:rPr lang="en-US" sz="1800" dirty="0" smtClean="0"/>
              <a:t>     *Jacks, Brian, “Lord of the Rings: The Two Towers Extended Edition (New Line)”, Underground Online (accessed from </a:t>
            </a:r>
            <a:r>
              <a:rPr lang="en-US" sz="1800" i="1" dirty="0" smtClean="0"/>
              <a:t>www.ugo.com</a:t>
            </a:r>
            <a:r>
              <a:rPr lang="en-US" sz="1800" dirty="0" smtClean="0"/>
              <a:t> August 4, </a:t>
            </a:r>
            <a:r>
              <a:rPr lang="en-US" sz="2000" dirty="0" smtClean="0"/>
              <a:t>2004).</a:t>
            </a:r>
          </a:p>
        </p:txBody>
      </p:sp>
      <p:sp>
        <p:nvSpPr>
          <p:cNvPr id="14340" name="Rectangle 2"/>
          <p:cNvSpPr>
            <a:spLocks noGrp="1" noChangeArrowheads="1"/>
          </p:cNvSpPr>
          <p:nvPr>
            <p:ph type="title"/>
          </p:nvPr>
        </p:nvSpPr>
        <p:spPr/>
        <p:txBody>
          <a:bodyPr/>
          <a:lstStyle/>
          <a:p>
            <a:r>
              <a:rPr lang="en-US" dirty="0" smtClean="0"/>
              <a:t>Media Snapshot</a:t>
            </a:r>
          </a:p>
        </p:txBody>
      </p:sp>
      <p:sp>
        <p:nvSpPr>
          <p:cNvPr id="5" name="Slide Number Placeholder 4"/>
          <p:cNvSpPr>
            <a:spLocks noGrp="1"/>
          </p:cNvSpPr>
          <p:nvPr>
            <p:ph type="sldNum" sz="quarter" idx="11"/>
          </p:nvPr>
        </p:nvSpPr>
        <p:spPr/>
        <p:txBody>
          <a:bodyPr/>
          <a:lstStyle/>
          <a:p>
            <a:pPr>
              <a:defRPr/>
            </a:pPr>
            <a:fld id="{2C5F0321-B54D-45FC-949C-582AFB56185A}" type="slidenum">
              <a:rPr lang="en-US"/>
              <a:pPr>
                <a:defRPr/>
              </a:pPr>
              <a:t>7</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lstStyle/>
          <a:p>
            <a:r>
              <a:rPr lang="en-US" dirty="0" smtClean="0"/>
              <a:t>You can map the main activities of each PM process group into the ten knowledge areas using the PMBOK</a:t>
            </a:r>
            <a:r>
              <a:rPr lang="en-US" baseline="30000" dirty="0" smtClean="0">
                <a:cs typeface="Times New Roman" pitchFamily="18" charset="0"/>
              </a:rPr>
              <a:t>®</a:t>
            </a:r>
            <a:r>
              <a:rPr lang="en-US" dirty="0" smtClean="0">
                <a:cs typeface="Times New Roman" pitchFamily="18" charset="0"/>
              </a:rPr>
              <a:t> Guide, Fifth Edition, 2013</a:t>
            </a:r>
          </a:p>
          <a:p>
            <a:r>
              <a:rPr lang="en-US" dirty="0" smtClean="0"/>
              <a:t>Note that there are activities from </a:t>
            </a:r>
            <a:r>
              <a:rPr lang="en-US" u="sng" dirty="0" smtClean="0"/>
              <a:t>each</a:t>
            </a:r>
            <a:r>
              <a:rPr lang="en-US" dirty="0" smtClean="0"/>
              <a:t> knowledge area under the planning process groups</a:t>
            </a:r>
          </a:p>
        </p:txBody>
      </p:sp>
      <p:sp>
        <p:nvSpPr>
          <p:cNvPr id="15364" name="Rectangle 2"/>
          <p:cNvSpPr>
            <a:spLocks noGrp="1" noChangeArrowheads="1"/>
          </p:cNvSpPr>
          <p:nvPr>
            <p:ph type="title"/>
          </p:nvPr>
        </p:nvSpPr>
        <p:spPr/>
        <p:txBody>
          <a:bodyPr>
            <a:normAutofit fontScale="90000"/>
          </a:bodyPr>
          <a:lstStyle/>
          <a:p>
            <a:r>
              <a:rPr lang="en-US" dirty="0" smtClean="0"/>
              <a:t>Mapping the Process Groups to the Knowledge Areas</a:t>
            </a:r>
          </a:p>
        </p:txBody>
      </p:sp>
      <p:sp>
        <p:nvSpPr>
          <p:cNvPr id="5" name="Slide Number Placeholder 4"/>
          <p:cNvSpPr>
            <a:spLocks noGrp="1"/>
          </p:cNvSpPr>
          <p:nvPr>
            <p:ph type="sldNum" sz="quarter" idx="11"/>
          </p:nvPr>
        </p:nvSpPr>
        <p:spPr/>
        <p:txBody>
          <a:bodyPr/>
          <a:lstStyle/>
          <a:p>
            <a:pPr>
              <a:defRPr/>
            </a:pPr>
            <a:fld id="{72CF1CC0-22B0-4822-B97E-4BD2FC87C9B0}" type="slidenum">
              <a:rPr lang="en-US"/>
              <a:pPr>
                <a:defRPr/>
              </a:pPr>
              <a:t>8</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8600" y="0"/>
            <a:ext cx="8610600" cy="1143000"/>
          </a:xfrm>
        </p:spPr>
        <p:txBody>
          <a:bodyPr>
            <a:normAutofit/>
          </a:bodyPr>
          <a:lstStyle/>
          <a:p>
            <a:r>
              <a:rPr lang="en-US" sz="3200" dirty="0" smtClean="0"/>
              <a:t>Table 3-1. Mapping Project Management Process Groups to Knowledge Areas*</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9</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9" name="Footer Placeholder 4"/>
          <p:cNvSpPr>
            <a:spLocks noGrp="1"/>
          </p:cNvSpPr>
          <p:nvPr>
            <p:ph type="ftr" sz="quarter" idx="4294967295"/>
          </p:nvPr>
        </p:nvSpPr>
        <p:spPr bwMode="auto">
          <a:xfrm>
            <a:off x="0" y="6492875"/>
            <a:ext cx="2362200" cy="365125"/>
          </a:xfr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Eighth Edition</a:t>
            </a:r>
            <a:endParaRPr lang="en-US" dirty="0"/>
          </a:p>
        </p:txBody>
      </p:sp>
      <p:sp>
        <p:nvSpPr>
          <p:cNvPr id="11" name="TextBox 10"/>
          <p:cNvSpPr txBox="1"/>
          <p:nvPr/>
        </p:nvSpPr>
        <p:spPr>
          <a:xfrm>
            <a:off x="2895600" y="6088559"/>
            <a:ext cx="5844870" cy="769441"/>
          </a:xfrm>
          <a:prstGeom prst="rect">
            <a:avLst/>
          </a:prstGeom>
          <a:noFill/>
        </p:spPr>
        <p:txBody>
          <a:bodyPr wrap="none" rtlCol="0">
            <a:spAutoFit/>
          </a:bodyPr>
          <a:lstStyle/>
          <a:p>
            <a:r>
              <a:rPr lang="en-US" dirty="0" smtClean="0"/>
              <a:t>*Source</a:t>
            </a:r>
            <a:r>
              <a:rPr lang="en-US" dirty="0"/>
              <a:t>: PMBOK</a:t>
            </a:r>
            <a:r>
              <a:rPr lang="en-US" baseline="30000" dirty="0"/>
              <a:t>®</a:t>
            </a:r>
            <a:r>
              <a:rPr lang="en-US" dirty="0"/>
              <a:t> Guide, </a:t>
            </a:r>
            <a:r>
              <a:rPr lang="en-US" dirty="0" smtClean="0"/>
              <a:t>Fifth Edition</a:t>
            </a:r>
            <a:r>
              <a:rPr lang="en-US" dirty="0"/>
              <a:t>, </a:t>
            </a:r>
            <a:r>
              <a:rPr lang="en-US" dirty="0" smtClean="0"/>
              <a:t>2013.</a:t>
            </a:r>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24" y="1142999"/>
            <a:ext cx="6514688" cy="4945559"/>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2866</TotalTime>
  <Words>2633</Words>
  <Application>Microsoft Office PowerPoint</Application>
  <PresentationFormat>On-screen Show (4:3)</PresentationFormat>
  <Paragraphs>254</Paragraphs>
  <Slides>44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Arial Rounded MT Bold</vt:lpstr>
      <vt:lpstr>Calibri</vt:lpstr>
      <vt:lpstr>Lucida Sans Unicode</vt:lpstr>
      <vt:lpstr>Times New Roman</vt:lpstr>
      <vt:lpstr>Verdana</vt:lpstr>
      <vt:lpstr>Wingdings 2</vt:lpstr>
      <vt:lpstr>Wingdings 3</vt:lpstr>
      <vt:lpstr>Custom Design</vt:lpstr>
      <vt:lpstr>Theme1</vt:lpstr>
      <vt:lpstr>Chapter 3: The Project Management Process Groups: A Case Study</vt:lpstr>
      <vt:lpstr>Learning Objectives</vt:lpstr>
      <vt:lpstr>Learning Objectives</vt:lpstr>
      <vt:lpstr>Project Management Process Groups</vt:lpstr>
      <vt:lpstr>Figure 3-1. Percentage of Time Spent on Each Process Group</vt:lpstr>
      <vt:lpstr>What Went Wrong?</vt:lpstr>
      <vt:lpstr>Media Snapshot</vt:lpstr>
      <vt:lpstr>Mapping the Process Groups to the Knowledge Areas</vt:lpstr>
      <vt:lpstr>Table 3-1. Mapping Project Management Process Groups to Knowledge Areas*</vt:lpstr>
      <vt:lpstr>Table 3-1. continued</vt:lpstr>
      <vt:lpstr>Developing an IT Project Management Methodology</vt:lpstr>
      <vt:lpstr>Global Issues</vt:lpstr>
      <vt:lpstr>What Went Right?</vt:lpstr>
      <vt:lpstr>Case Study:  JWD Consulting’s Project Management Intranet Site (Predictive Approach)</vt:lpstr>
      <vt:lpstr>Project Pre-initiation</vt:lpstr>
      <vt:lpstr>Project Initiation</vt:lpstr>
      <vt:lpstr>Table 3-4. Stakeholder Register</vt:lpstr>
      <vt:lpstr>Table 3-4. Stakeholder Management Strategy</vt:lpstr>
      <vt:lpstr>Project Charters and Kick-off Meetings</vt:lpstr>
      <vt:lpstr>Figure 3-2. Kick-off Meeting Agenda</vt:lpstr>
      <vt:lpstr>Project Planning</vt:lpstr>
      <vt:lpstr>Figure 3-4. JWD Consulting Intranet Site Project Baseline Gantt Chart</vt:lpstr>
      <vt:lpstr>Table. 3-10. List of Prioritized Risks</vt:lpstr>
      <vt:lpstr>Project Executing</vt:lpstr>
      <vt:lpstr>Part of Milestone Report (Table 3-12, partial)</vt:lpstr>
      <vt:lpstr>Best Practice</vt:lpstr>
      <vt:lpstr>Project Monitoring and Controlling</vt:lpstr>
      <vt:lpstr>Project Closing</vt:lpstr>
      <vt:lpstr>Case Study 2: JWD Consulting’s Project Management Intranet Site (Agile Approach)</vt:lpstr>
      <vt:lpstr>An Informed Decision</vt:lpstr>
      <vt:lpstr>Scrum Roles</vt:lpstr>
      <vt:lpstr>Scrum Artifacts</vt:lpstr>
      <vt:lpstr>Scrum Ceremonies</vt:lpstr>
      <vt:lpstr>Figure 3-5. Scrum Framework and the Process Groups</vt:lpstr>
      <vt:lpstr>Table 3-18. unique Scrum Activities by Process Group</vt:lpstr>
      <vt:lpstr>Planning</vt:lpstr>
      <vt:lpstr>Figure 3-6. Intranet Site Project Baseline Gantt Chart Using Scrum ApproachApproach</vt:lpstr>
      <vt:lpstr>Table 3-19. Product and Sprint Backlogs</vt:lpstr>
      <vt:lpstr>Executing</vt:lpstr>
      <vt:lpstr>Monitoring and Controlling</vt:lpstr>
      <vt:lpstr>Figure 3-7. Burndown Chart</vt:lpstr>
      <vt:lpstr>Closing</vt:lpstr>
      <vt:lpstr>Templates</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182</cp:revision>
  <dcterms:created xsi:type="dcterms:W3CDTF">2001-07-05T23:10:12Z</dcterms:created>
  <dcterms:modified xsi:type="dcterms:W3CDTF">2015-09-15T14:59:08Z</dcterms:modified>
</cp:coreProperties>
</file>