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57"/>
  </p:notesMasterIdLst>
  <p:handoutMasterIdLst>
    <p:handoutMasterId r:id="rId58"/>
  </p:handoutMasterIdLst>
  <p:sldIdLst>
    <p:sldId id="257" r:id="rId3"/>
    <p:sldId id="335" r:id="rId4"/>
    <p:sldId id="336" r:id="rId5"/>
    <p:sldId id="338" r:id="rId6"/>
    <p:sldId id="339" r:id="rId7"/>
    <p:sldId id="340" r:id="rId8"/>
    <p:sldId id="387" r:id="rId9"/>
    <p:sldId id="388" r:id="rId10"/>
    <p:sldId id="341" r:id="rId11"/>
    <p:sldId id="391" r:id="rId12"/>
    <p:sldId id="343" r:id="rId13"/>
    <p:sldId id="389"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94" r:id="rId30"/>
    <p:sldId id="392" r:id="rId31"/>
    <p:sldId id="393" r:id="rId32"/>
    <p:sldId id="362" r:id="rId33"/>
    <p:sldId id="364" r:id="rId34"/>
    <p:sldId id="365" r:id="rId35"/>
    <p:sldId id="366" r:id="rId36"/>
    <p:sldId id="369" r:id="rId37"/>
    <p:sldId id="370" r:id="rId38"/>
    <p:sldId id="371" r:id="rId39"/>
    <p:sldId id="398" r:id="rId40"/>
    <p:sldId id="395" r:id="rId41"/>
    <p:sldId id="374" r:id="rId42"/>
    <p:sldId id="375" r:id="rId43"/>
    <p:sldId id="376" r:id="rId44"/>
    <p:sldId id="377" r:id="rId45"/>
    <p:sldId id="378" r:id="rId46"/>
    <p:sldId id="379" r:id="rId47"/>
    <p:sldId id="380" r:id="rId48"/>
    <p:sldId id="381" r:id="rId49"/>
    <p:sldId id="396" r:id="rId50"/>
    <p:sldId id="382" r:id="rId51"/>
    <p:sldId id="383" r:id="rId52"/>
    <p:sldId id="384" r:id="rId53"/>
    <p:sldId id="385" r:id="rId54"/>
    <p:sldId id="397" r:id="rId55"/>
    <p:sldId id="386" r:id="rId5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518" autoAdjust="0"/>
  </p:normalViewPr>
  <p:slideViewPr>
    <p:cSldViewPr>
      <p:cViewPr>
        <p:scale>
          <a:sx n="66" d="100"/>
          <a:sy n="66" d="100"/>
        </p:scale>
        <p:origin x="-134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8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7048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Tree>
    <p:extLst>
      <p:ext uri="{BB962C8B-B14F-4D97-AF65-F5344CB8AC3E}">
        <p14:creationId xmlns:p14="http://schemas.microsoft.com/office/powerpoint/2010/main" val="54572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854DB3-7A57-4181-880A-5215D777BBA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0" y="6492875"/>
            <a:ext cx="2350681" cy="365125"/>
          </a:xfrm>
        </p:spPr>
        <p:txBody>
          <a:bodyPr/>
          <a:lstStyle>
            <a:lvl1pPr algn="l">
              <a:defRPr sz="1200"/>
            </a:lvl1pPr>
            <a:extLst/>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a:xfrm>
            <a:off x="8610600" y="6492875"/>
            <a:ext cx="533400" cy="365125"/>
          </a:xfrm>
        </p:spPr>
        <p:txBody>
          <a:bodyPr/>
          <a:lstStyle>
            <a:lvl1pPr>
              <a:defRPr sz="1200"/>
            </a:lvl1pPr>
            <a:extLst/>
          </a:lstStyle>
          <a:p>
            <a:pPr>
              <a:defRPr/>
            </a:pPr>
            <a:fld id="{1953F6A9-037C-4679-A974-5A2F60203CED}" type="slidenum">
              <a:rPr lang="en-US" smtClean="0"/>
              <a:pPr>
                <a:defRPr/>
              </a:pPr>
              <a:t>‹#›</a:t>
            </a:fld>
            <a:endParaRPr lang="en-US" dirty="0"/>
          </a:p>
        </p:txBody>
      </p:sp>
      <p:sp>
        <p:nvSpPr>
          <p:cNvPr id="7" name="Title 6"/>
          <p:cNvSpPr>
            <a:spLocks noGrp="1"/>
          </p:cNvSpPr>
          <p:nvPr>
            <p:ph type="title"/>
          </p:nvPr>
        </p:nvSpPr>
        <p:spPr/>
        <p:txBody>
          <a:bodyPr rtlCol="0"/>
          <a:lstStyle>
            <a:lvl1pPr>
              <a:defRPr>
                <a:latin typeface="Arial" pitchFamily="34" charset="0"/>
                <a:cs typeface="Arial" pitchFamily="34" charset="0"/>
              </a:defRPr>
            </a:lvl1pPr>
            <a:extLst/>
          </a:lstStyle>
          <a:p>
            <a:r>
              <a:rPr kumimoji="0" lang="en-US" dirty="0" smtClean="0"/>
              <a:t>Click to edit Master title style</a:t>
            </a:r>
            <a:endParaRPr kumimoji="0" lang="en-US" dirty="0"/>
          </a:p>
        </p:txBody>
      </p:sp>
      <p:sp>
        <p:nvSpPr>
          <p:cNvPr id="8" name="TextBox 7"/>
          <p:cNvSpPr txBox="1"/>
          <p:nvPr userDrawn="1"/>
        </p:nvSpPr>
        <p:spPr>
          <a:xfrm>
            <a:off x="4876800" y="6581001"/>
            <a:ext cx="1223412" cy="276999"/>
          </a:xfrm>
          <a:prstGeom prst="rect">
            <a:avLst/>
          </a:prstGeom>
          <a:noFill/>
        </p:spPr>
        <p:txBody>
          <a:bodyPr wrap="none" rtlCol="0">
            <a:spAutoFit/>
          </a:bodyPr>
          <a:lstStyle/>
          <a:p>
            <a:r>
              <a:rPr lang="en-US" sz="1200" dirty="0" smtClean="0"/>
              <a:t>Copyright 2016</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extLst/>
          </a:lstStyle>
          <a:p>
            <a:pPr>
              <a:defRPr/>
            </a:pPr>
            <a:fld id="{27673681-C82D-4D99-8948-365C75EB26F8}"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extLst/>
          </a:lstStyle>
          <a:p>
            <a:pPr>
              <a:defRPr/>
            </a:pPr>
            <a:fld id="{DA50FAF7-8C0D-4DDF-A379-F4FDC17B23A3}"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dirty="0"/>
          </a:p>
        </p:txBody>
      </p:sp>
      <p:sp>
        <p:nvSpPr>
          <p:cNvPr id="8" name="Footer Placeholder 7"/>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extLst/>
          </a:lstStyle>
          <a:p>
            <a:pPr>
              <a:defRPr/>
            </a:pPr>
            <a:fld id="{B06E41F8-23B9-454D-90CC-E31BF8A7FBC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dirty="0"/>
          </a:p>
        </p:txBody>
      </p:sp>
      <p:sp>
        <p:nvSpPr>
          <p:cNvPr id="4" name="Footer Placeholder 3"/>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extLst/>
          </a:lstStyle>
          <a:p>
            <a:pPr>
              <a:defRPr/>
            </a:pPr>
            <a:fld id="{CAB078C3-AD74-4C69-8529-ABFACC42093C}"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extLst/>
          </a:lstStyle>
          <a:p>
            <a:pPr>
              <a:defRPr/>
            </a:pPr>
            <a:fld id="{F6D544F7-41D2-4889-B2EC-B0B2B2B8DC5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extLst/>
          </a:lstStyle>
          <a:p>
            <a:pPr>
              <a:defRPr/>
            </a:pPr>
            <a:fld id="{65EE8385-873D-4308-8CE2-51B606282F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2917F4C6-6F30-47C3-875F-46DAC858CAAF}"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extLst/>
          </a:lstStyle>
          <a:p>
            <a:pPr>
              <a:defRPr/>
            </a:pPr>
            <a:fld id="{13418779-1B42-43E3-AD0F-719051D4209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extLst/>
          </a:lstStyle>
          <a:p>
            <a:pPr>
              <a:defRPr/>
            </a:pPr>
            <a:fld id="{D078B0EE-74BD-464F-A113-BF9301018BF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BD45D22-0321-4823-8238-266049D252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4:</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Integration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10</a:t>
            </a:fld>
            <a:endParaRPr lang="en-US" dirty="0"/>
          </a:p>
        </p:txBody>
      </p:sp>
      <p:sp>
        <p:nvSpPr>
          <p:cNvPr id="5" name="Title 4"/>
          <p:cNvSpPr>
            <a:spLocks noGrp="1"/>
          </p:cNvSpPr>
          <p:nvPr>
            <p:ph type="title"/>
          </p:nvPr>
        </p:nvSpPr>
        <p:spPr>
          <a:xfrm>
            <a:off x="304800" y="152400"/>
            <a:ext cx="8610600" cy="1143000"/>
          </a:xfrm>
        </p:spPr>
        <p:txBody>
          <a:bodyPr>
            <a:noAutofit/>
          </a:bodyPr>
          <a:lstStyle/>
          <a:p>
            <a:r>
              <a:rPr lang="en-US" sz="3200" dirty="0" smtClean="0"/>
              <a:t>Figure 4-2. Mind Map of a SWOT Analysis to Help Identify Potential Projects</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919963" cy="2416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11</a:t>
            </a:fld>
            <a:endParaRPr lang="en-US" dirty="0"/>
          </a:p>
        </p:txBody>
      </p:sp>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7391399" cy="4852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5"/>
          <p:cNvSpPr>
            <a:spLocks noGrp="1"/>
          </p:cNvSpPr>
          <p:nvPr>
            <p:ph idx="1"/>
          </p:nvPr>
        </p:nvSpPr>
        <p:spPr>
          <a:xfrm>
            <a:off x="304800" y="914400"/>
            <a:ext cx="8305800" cy="4572000"/>
          </a:xfrm>
        </p:spPr>
        <p:txBody>
          <a:bodyPr>
            <a:normAutofit/>
          </a:bodyPr>
          <a:lstStyle/>
          <a:p>
            <a:r>
              <a:rPr lang="en-US" sz="2400" dirty="0" smtClean="0"/>
              <a:t>A 2013 survey identified companies most admired for their ability to apply IT-related business capabilities for competitive advantage</a:t>
            </a:r>
          </a:p>
          <a:p>
            <a:r>
              <a:rPr lang="en-US" sz="2400" dirty="0" smtClean="0"/>
              <a:t>Best practices of these companies include:</a:t>
            </a:r>
          </a:p>
          <a:p>
            <a:pPr lvl="1"/>
            <a:r>
              <a:rPr lang="en-US" sz="1800" dirty="0" smtClean="0"/>
              <a:t>Customer-driven IT is essential</a:t>
            </a:r>
          </a:p>
          <a:p>
            <a:pPr lvl="1"/>
            <a:r>
              <a:rPr lang="en-US" sz="1800" dirty="0" smtClean="0"/>
              <a:t>IT can enable branding and customer recruitment</a:t>
            </a:r>
          </a:p>
          <a:p>
            <a:pPr lvl="1"/>
            <a:r>
              <a:rPr lang="en-US" sz="1800" dirty="0" smtClean="0"/>
              <a:t>Keep improving</a:t>
            </a:r>
          </a:p>
          <a:p>
            <a:pPr marL="393192" lvl="1" indent="0">
              <a:buNone/>
            </a:pPr>
            <a:endParaRPr lang="en-US" sz="1600" dirty="0" smtClean="0"/>
          </a:p>
        </p:txBody>
      </p:sp>
      <p:sp>
        <p:nvSpPr>
          <p:cNvPr id="19460" name="Footer Placeholder 2"/>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12</a:t>
            </a:fld>
            <a:endParaRPr lang="en-US" dirty="0"/>
          </a:p>
        </p:txBody>
      </p:sp>
      <p:sp>
        <p:nvSpPr>
          <p:cNvPr id="19458" name="Title 1"/>
          <p:cNvSpPr>
            <a:spLocks noGrp="1"/>
          </p:cNvSpPr>
          <p:nvPr>
            <p:ph type="title"/>
          </p:nvPr>
        </p:nvSpPr>
        <p:spPr>
          <a:xfrm>
            <a:off x="381000" y="152400"/>
            <a:ext cx="8305800" cy="685800"/>
          </a:xfrm>
        </p:spPr>
        <p:txBody>
          <a:bodyPr>
            <a:normAutofit fontScale="90000"/>
          </a:bodyPr>
          <a:lstStyle/>
          <a:p>
            <a:r>
              <a:rPr lang="en-US" dirty="0" smtClean="0"/>
              <a:t>Best Practice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r>
              <a:rPr lang="en-US" dirty="0" smtClean="0"/>
              <a:t>Methods for selecting projects include:</a:t>
            </a:r>
          </a:p>
          <a:p>
            <a:pPr marL="990600" lvl="1" indent="-533400">
              <a:lnSpc>
                <a:spcPct val="90000"/>
              </a:lnSpc>
            </a:pPr>
            <a:r>
              <a:rPr lang="en-US" dirty="0" smtClean="0"/>
              <a:t>focusing on broad organizational needs</a:t>
            </a:r>
          </a:p>
          <a:p>
            <a:pPr marL="990600" lvl="1" indent="-533400">
              <a:lnSpc>
                <a:spcPct val="90000"/>
              </a:lnSpc>
            </a:pPr>
            <a:r>
              <a:rPr lang="en-US" dirty="0" smtClean="0"/>
              <a:t>categorizing information technology projects</a:t>
            </a:r>
          </a:p>
          <a:p>
            <a:pPr marL="990600" lvl="1" indent="-533400">
              <a:lnSpc>
                <a:spcPct val="90000"/>
              </a:lnSpc>
            </a:pPr>
            <a:r>
              <a:rPr lang="en-US" dirty="0" smtClean="0"/>
              <a:t>performing net present value or other financial analyses</a:t>
            </a:r>
          </a:p>
          <a:p>
            <a:pPr marL="990600" lvl="1" indent="-533400">
              <a:lnSpc>
                <a:spcPct val="90000"/>
              </a:lnSpc>
            </a:pPr>
            <a:r>
              <a:rPr lang="en-US" dirty="0" smtClean="0"/>
              <a:t>using a weighted scoring model</a:t>
            </a:r>
          </a:p>
          <a:p>
            <a:pPr marL="990600" lvl="1" indent="-533400">
              <a:lnSpc>
                <a:spcPct val="90000"/>
              </a:lnSpc>
            </a:pPr>
            <a:r>
              <a:rPr lang="en-US" dirty="0" smtClean="0"/>
              <a:t>implementing a balanced scorecard</a:t>
            </a:r>
          </a:p>
          <a:p>
            <a:pPr marL="609600" indent="-609600">
              <a:lnSpc>
                <a:spcPct val="90000"/>
              </a:lnSpc>
            </a:pPr>
            <a:endParaRPr lang="en-US" dirty="0" smtClean="0"/>
          </a:p>
        </p:txBody>
      </p:sp>
      <p:sp>
        <p:nvSpPr>
          <p:cNvPr id="204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13</a:t>
            </a:fld>
            <a:endParaRPr lang="en-US" dirty="0"/>
          </a:p>
        </p:txBody>
      </p:sp>
      <p:sp>
        <p:nvSpPr>
          <p:cNvPr id="20484" name="Rectangle 2"/>
          <p:cNvSpPr>
            <a:spLocks noGrp="1" noChangeArrowheads="1"/>
          </p:cNvSpPr>
          <p:nvPr>
            <p:ph type="title"/>
          </p:nvPr>
        </p:nvSpPr>
        <p:spPr/>
        <p:txBody>
          <a:bodyPr/>
          <a:lstStyle/>
          <a:p>
            <a:r>
              <a:rPr lang="en-US" dirty="0" smtClean="0"/>
              <a:t>Methods for Selecting 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r>
              <a:rPr lang="en-US" dirty="0" smtClean="0"/>
              <a:t>“It is better to measure gold roughly than to count pennies precisely”</a:t>
            </a:r>
          </a:p>
          <a:p>
            <a:pPr>
              <a:lnSpc>
                <a:spcPct val="90000"/>
              </a:lnSpc>
            </a:pPr>
            <a:r>
              <a:rPr lang="en-US" dirty="0" smtClean="0"/>
              <a:t>Three important criteria for projects:</a:t>
            </a:r>
          </a:p>
          <a:p>
            <a:pPr lvl="1">
              <a:lnSpc>
                <a:spcPct val="90000"/>
              </a:lnSpc>
            </a:pPr>
            <a:r>
              <a:rPr lang="en-US" dirty="0" smtClean="0"/>
              <a:t>There is a</a:t>
            </a:r>
            <a:r>
              <a:rPr lang="en-US" b="1" dirty="0" smtClean="0"/>
              <a:t> </a:t>
            </a:r>
            <a:r>
              <a:rPr lang="en-US" b="1" i="1" dirty="0" smtClean="0"/>
              <a:t>need</a:t>
            </a:r>
            <a:r>
              <a:rPr lang="en-US" dirty="0" smtClean="0"/>
              <a:t> for the project</a:t>
            </a:r>
          </a:p>
          <a:p>
            <a:pPr lvl="1">
              <a:lnSpc>
                <a:spcPct val="90000"/>
              </a:lnSpc>
            </a:pPr>
            <a:r>
              <a:rPr lang="en-US" dirty="0" smtClean="0"/>
              <a:t>There are</a:t>
            </a:r>
            <a:r>
              <a:rPr lang="en-US" b="1" dirty="0" smtClean="0"/>
              <a:t> </a:t>
            </a:r>
            <a:r>
              <a:rPr lang="en-US" b="1" i="1" dirty="0" smtClean="0"/>
              <a:t>funds</a:t>
            </a:r>
            <a:r>
              <a:rPr lang="en-US" dirty="0" smtClean="0"/>
              <a:t> available</a:t>
            </a:r>
          </a:p>
          <a:p>
            <a:pPr lvl="1">
              <a:lnSpc>
                <a:spcPct val="90000"/>
              </a:lnSpc>
            </a:pPr>
            <a:r>
              <a:rPr lang="en-US" dirty="0" smtClean="0"/>
              <a:t>There’s a strong </a:t>
            </a:r>
            <a:r>
              <a:rPr lang="en-US" b="1" i="1" dirty="0" smtClean="0"/>
              <a:t>will</a:t>
            </a:r>
            <a:r>
              <a:rPr lang="en-US" b="1" dirty="0" smtClean="0"/>
              <a:t> </a:t>
            </a:r>
            <a:r>
              <a:rPr lang="en-US" dirty="0" smtClean="0"/>
              <a:t>to make the project succeed</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14</a:t>
            </a:fld>
            <a:endParaRPr lang="en-US" dirty="0"/>
          </a:p>
        </p:txBody>
      </p:sp>
      <p:sp>
        <p:nvSpPr>
          <p:cNvPr id="21508" name="Rectangle 2"/>
          <p:cNvSpPr>
            <a:spLocks noGrp="1" noChangeArrowheads="1"/>
          </p:cNvSpPr>
          <p:nvPr>
            <p:ph type="title"/>
          </p:nvPr>
        </p:nvSpPr>
        <p:spPr/>
        <p:txBody>
          <a:bodyPr>
            <a:normAutofit fontScale="90000"/>
          </a:bodyPr>
          <a:lstStyle/>
          <a:p>
            <a:r>
              <a:rPr lang="en-US" dirty="0" smtClean="0"/>
              <a:t>Focusing on Broad</a:t>
            </a:r>
            <a:br>
              <a:rPr lang="en-US" dirty="0" smtClean="0"/>
            </a:br>
            <a:r>
              <a:rPr lang="en-US" dirty="0" smtClean="0"/>
              <a:t>Organizational Needs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en-US" dirty="0" smtClean="0"/>
              <a:t>One categorization is whether the project addresses</a:t>
            </a:r>
          </a:p>
          <a:p>
            <a:pPr lvl="1"/>
            <a:r>
              <a:rPr lang="en-US" dirty="0" smtClean="0"/>
              <a:t> a problem</a:t>
            </a:r>
          </a:p>
          <a:p>
            <a:pPr lvl="1"/>
            <a:r>
              <a:rPr lang="en-US" dirty="0" smtClean="0"/>
              <a:t>an opportunity, or</a:t>
            </a:r>
          </a:p>
          <a:p>
            <a:pPr lvl="1"/>
            <a:r>
              <a:rPr lang="en-US" dirty="0" smtClean="0"/>
              <a:t>a directive</a:t>
            </a:r>
          </a:p>
          <a:p>
            <a:r>
              <a:rPr lang="en-US" dirty="0" smtClean="0"/>
              <a:t>Another categorization is how long it will take to do and when it is needed</a:t>
            </a:r>
          </a:p>
          <a:p>
            <a:r>
              <a:rPr lang="en-US" dirty="0" smtClean="0"/>
              <a:t>Another is the overall priority of the project</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15</a:t>
            </a:fld>
            <a:endParaRPr lang="en-US" dirty="0"/>
          </a:p>
        </p:txBody>
      </p:sp>
      <p:sp>
        <p:nvSpPr>
          <p:cNvPr id="22532" name="Rectangle 2"/>
          <p:cNvSpPr>
            <a:spLocks noGrp="1" noChangeArrowheads="1"/>
          </p:cNvSpPr>
          <p:nvPr>
            <p:ph type="title"/>
          </p:nvPr>
        </p:nvSpPr>
        <p:spPr>
          <a:xfrm>
            <a:off x="304800" y="533400"/>
            <a:ext cx="8610600" cy="673100"/>
          </a:xfrm>
        </p:spPr>
        <p:txBody>
          <a:bodyPr>
            <a:normAutofit fontScale="90000"/>
          </a:bodyPr>
          <a:lstStyle/>
          <a:p>
            <a:r>
              <a:rPr lang="en-US" dirty="0" smtClean="0"/>
              <a:t>Categorizing IT Projects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371600"/>
            <a:ext cx="8763000" cy="4791075"/>
          </a:xfrm>
        </p:spPr>
        <p:txBody>
          <a:bodyPr/>
          <a:lstStyle/>
          <a:p>
            <a:r>
              <a:rPr lang="en-US" dirty="0" smtClean="0"/>
              <a:t>Financial considerations are often an important consideration in selecting projects</a:t>
            </a:r>
          </a:p>
          <a:p>
            <a:r>
              <a:rPr lang="en-US" dirty="0" smtClean="0"/>
              <a:t>Three 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16</a:t>
            </a:fld>
            <a:endParaRPr lang="en-US" dirty="0"/>
          </a:p>
        </p:txBody>
      </p:sp>
      <p:sp>
        <p:nvSpPr>
          <p:cNvPr id="23556" name="Rectangle 2"/>
          <p:cNvSpPr>
            <a:spLocks noGrp="1" noChangeArrowheads="1"/>
          </p:cNvSpPr>
          <p:nvPr>
            <p:ph type="title"/>
          </p:nvPr>
        </p:nvSpPr>
        <p:spPr>
          <a:xfrm>
            <a:off x="457200" y="365125"/>
            <a:ext cx="8686800" cy="615950"/>
          </a:xfrm>
        </p:spPr>
        <p:txBody>
          <a:bodyPr>
            <a:normAutofit fontScale="90000"/>
          </a:bodyPr>
          <a:lstStyle/>
          <a:p>
            <a:r>
              <a:rPr lang="en-US" dirty="0" smtClean="0"/>
              <a:t>Financial Analysis of Projects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228600" y="1143000"/>
            <a:ext cx="8567738" cy="4791075"/>
          </a:xfrm>
        </p:spPr>
        <p:txBody>
          <a:bodyPr/>
          <a:lstStyle/>
          <a:p>
            <a:r>
              <a:rPr lang="en-US" b="1" dirty="0" smtClean="0"/>
              <a:t>Net present value</a:t>
            </a:r>
            <a:r>
              <a:rPr lang="en-US" dirty="0" smtClean="0"/>
              <a:t> (NPV) analysis is a method of calculating the expected net monetary gain or loss from a project by discounting all expected future cash inflows and outflows to the present point in time</a:t>
            </a:r>
          </a:p>
          <a:p>
            <a:r>
              <a:rPr lang="en-US" dirty="0" smtClean="0"/>
              <a:t>Projects with a positive NPV should be considered if financial value is a key criterion</a:t>
            </a:r>
          </a:p>
          <a:p>
            <a:r>
              <a:rPr lang="en-US" dirty="0" smtClean="0"/>
              <a:t>The higher the NPV, the better</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17</a:t>
            </a:fld>
            <a:endParaRPr lang="en-US" dirty="0"/>
          </a:p>
        </p:txBody>
      </p:sp>
      <p:sp>
        <p:nvSpPr>
          <p:cNvPr id="24580" name="Rectangle 2"/>
          <p:cNvSpPr>
            <a:spLocks noGrp="1" noChangeArrowheads="1"/>
          </p:cNvSpPr>
          <p:nvPr>
            <p:ph type="title"/>
          </p:nvPr>
        </p:nvSpPr>
        <p:spPr>
          <a:xfrm>
            <a:off x="457200" y="365125"/>
            <a:ext cx="8686800" cy="615950"/>
          </a:xfrm>
        </p:spPr>
        <p:txBody>
          <a:bodyPr>
            <a:normAutofit fontScale="90000"/>
          </a:bodyPr>
          <a:lstStyle/>
          <a:p>
            <a:r>
              <a:rPr lang="en-US" dirty="0" smtClean="0"/>
              <a:t>Net Present Value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p>
            <a:pPr>
              <a:defRPr/>
            </a:pPr>
            <a:fld id="{CAB078C3-AD74-4C69-8529-ABFACC42093C}" type="slidenum">
              <a:rPr lang="en-US" smtClean="0"/>
              <a:pPr>
                <a:defRPr/>
              </a:pPr>
              <a:t>18</a:t>
            </a:fld>
            <a:endParaRPr lang="en-US" dirty="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Figure 4-4. Net Present Value Example</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20367"/>
            <a:ext cx="8981154" cy="51042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26626" name="Rectangle 2"/>
          <p:cNvSpPr>
            <a:spLocks noGrp="1" noChangeArrowheads="1"/>
          </p:cNvSpPr>
          <p:nvPr>
            <p:ph type="title"/>
          </p:nvPr>
        </p:nvSpPr>
        <p:spPr>
          <a:xfrm>
            <a:off x="228600" y="152400"/>
            <a:ext cx="8763000" cy="1143000"/>
          </a:xfrm>
        </p:spPr>
        <p:txBody>
          <a:bodyPr>
            <a:noAutofit/>
          </a:bodyPr>
          <a:lstStyle/>
          <a:p>
            <a:r>
              <a:rPr lang="en-US" sz="3200" dirty="0" smtClean="0"/>
              <a:t>Figure 4-5. JWD Consulting NPV Example</a:t>
            </a:r>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6035"/>
            <a:ext cx="7863628" cy="4795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1447800"/>
            <a:ext cx="8458200" cy="4572000"/>
          </a:xfrm>
        </p:spPr>
        <p:txBody>
          <a:bodyPr>
            <a:normAutofit lnSpcReduction="10000"/>
          </a:bodyPr>
          <a:lstStyle/>
          <a:p>
            <a:r>
              <a:rPr lang="en-US" dirty="0"/>
              <a:t>Describe an overall framework for project integration management as </a:t>
            </a:r>
            <a:r>
              <a:rPr lang="en-US" dirty="0" smtClean="0"/>
              <a:t>it relates </a:t>
            </a:r>
            <a:r>
              <a:rPr lang="en-US" dirty="0"/>
              <a:t>to the other project management knowledge areas and the </a:t>
            </a:r>
            <a:r>
              <a:rPr lang="en-US" dirty="0" smtClean="0"/>
              <a:t>project life </a:t>
            </a:r>
            <a:r>
              <a:rPr lang="en-US" dirty="0"/>
              <a:t>cycle</a:t>
            </a:r>
          </a:p>
          <a:p>
            <a:r>
              <a:rPr lang="en-US" dirty="0" smtClean="0"/>
              <a:t>Discuss </a:t>
            </a:r>
            <a:r>
              <a:rPr lang="en-US" dirty="0"/>
              <a:t>the strategic planning process and apply different project </a:t>
            </a:r>
            <a:r>
              <a:rPr lang="en-US" dirty="0" smtClean="0"/>
              <a:t>selection methods</a:t>
            </a:r>
            <a:endParaRPr lang="en-US" dirty="0"/>
          </a:p>
          <a:p>
            <a:r>
              <a:rPr lang="en-US" dirty="0" smtClean="0"/>
              <a:t>Explain </a:t>
            </a:r>
            <a:r>
              <a:rPr lang="en-US" dirty="0"/>
              <a:t>the importance of creating a project charter to formally </a:t>
            </a:r>
            <a:r>
              <a:rPr lang="en-US" dirty="0" smtClean="0"/>
              <a:t>initiate projects</a:t>
            </a:r>
          </a:p>
          <a:p>
            <a:r>
              <a:rPr lang="en-US" dirty="0"/>
              <a:t>Describe project management plan development, understand the </a:t>
            </a:r>
            <a:r>
              <a:rPr lang="en-US" dirty="0" smtClean="0"/>
              <a:t>content of </a:t>
            </a:r>
            <a:r>
              <a:rPr lang="en-US" dirty="0"/>
              <a:t>these plans, and review approaches for creating them</a:t>
            </a:r>
            <a:endParaRPr lang="en-US" dirty="0" smtClean="0"/>
          </a:p>
        </p:txBody>
      </p:sp>
      <p:sp>
        <p:nvSpPr>
          <p:cNvPr id="92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B6EE30CD-489B-4D2B-B7A4-DAB20CFFC566}" type="slidenum">
              <a:rPr lang="en-US"/>
              <a:pPr>
                <a:defRPr/>
              </a:pPr>
              <a:t>2</a:t>
            </a:fld>
            <a:endParaRPr lang="en-US" dirty="0"/>
          </a:p>
        </p:txBody>
      </p:sp>
      <p:sp>
        <p:nvSpPr>
          <p:cNvPr id="9220" name="Rectangle 2"/>
          <p:cNvSpPr>
            <a:spLocks noGrp="1" noChangeArrowheads="1"/>
          </p:cNvSpPr>
          <p:nvPr>
            <p:ph type="title"/>
          </p:nvPr>
        </p:nvSpPr>
        <p:spPr/>
        <p:txBody>
          <a:bodyPr/>
          <a:lstStyle/>
          <a:p>
            <a:r>
              <a:rPr lang="en-US" dirty="0" smtClean="0"/>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381000" y="12954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(see text for details)</a:t>
            </a:r>
          </a:p>
          <a:p>
            <a:pPr>
              <a:lnSpc>
                <a:spcPct val="90000"/>
              </a:lnSpc>
            </a:pPr>
            <a:r>
              <a:rPr lang="en-US" dirty="0" smtClean="0"/>
              <a:t>Notes:  Some organizations consider the investment year as year 0, while others start in year 1.  Some people entered costs as negative numbers, while others do not.  Check with your organization for their preferences</a:t>
            </a:r>
          </a:p>
        </p:txBody>
      </p:sp>
      <p:sp>
        <p:nvSpPr>
          <p:cNvPr id="276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20</a:t>
            </a:fld>
            <a:endParaRPr lang="en-US" dirty="0"/>
          </a:p>
        </p:txBody>
      </p:sp>
      <p:sp>
        <p:nvSpPr>
          <p:cNvPr id="27652" name="Rectangle 2"/>
          <p:cNvSpPr>
            <a:spLocks noGrp="1" noChangeArrowheads="1"/>
          </p:cNvSpPr>
          <p:nvPr>
            <p:ph type="title"/>
          </p:nvPr>
        </p:nvSpPr>
        <p:spPr/>
        <p:txBody>
          <a:bodyPr/>
          <a:lstStyle/>
          <a:p>
            <a:r>
              <a:rPr lang="en-US" dirty="0" smtClean="0"/>
              <a:t>NPV Calculations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228600" y="1066800"/>
            <a:ext cx="8458200" cy="4572000"/>
          </a:xfrm>
        </p:spPr>
        <p:txBody>
          <a:bodyPr>
            <a:normAutofit lnSpcReduction="10000"/>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r>
              <a:rPr lang="en-US" dirty="0" smtClean="0"/>
              <a:t>   ROI = (total discounted benefits - total discounted costs) / discounted costs</a:t>
            </a:r>
          </a:p>
          <a:p>
            <a:pPr>
              <a:lnSpc>
                <a:spcPct val="90000"/>
              </a:lnSpc>
            </a:pPr>
            <a:r>
              <a:rPr lang="en-US" dirty="0" smtClean="0"/>
              <a:t>The higher the ROI, the better	</a:t>
            </a:r>
          </a:p>
          <a:p>
            <a:pPr>
              <a:lnSpc>
                <a:spcPct val="90000"/>
              </a:lnSpc>
            </a:pPr>
            <a:r>
              <a:rPr lang="en-US" dirty="0" smtClean="0"/>
              <a:t>Many organizations have a </a:t>
            </a:r>
            <a:r>
              <a:rPr lang="en-US" b="1" dirty="0" smtClean="0"/>
              <a:t>required rate of return </a:t>
            </a:r>
            <a:r>
              <a:rPr lang="en-US" dirty="0" smtClean="0"/>
              <a:t>or minimum acceptable rate of return on investment for projects	</a:t>
            </a:r>
          </a:p>
          <a:p>
            <a:pPr>
              <a:lnSpc>
                <a:spcPct val="90000"/>
              </a:lnSpc>
            </a:pPr>
            <a:r>
              <a:rPr lang="en-US" b="1" dirty="0" smtClean="0"/>
              <a:t>Internal rate of return </a:t>
            </a:r>
            <a:r>
              <a:rPr lang="en-US" dirty="0" smtClean="0"/>
              <a:t>(IRR) can by calculated by finding the discount rate that makes the NPV equal to zero	</a:t>
            </a:r>
          </a:p>
          <a:p>
            <a:pPr lvl="1">
              <a:lnSpc>
                <a:spcPct val="90000"/>
              </a:lnSpc>
              <a:buFontTx/>
              <a:buNone/>
            </a:pPr>
            <a:endParaRPr lang="en-US" dirty="0" smtClean="0"/>
          </a:p>
        </p:txBody>
      </p:sp>
      <p:sp>
        <p:nvSpPr>
          <p:cNvPr id="286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21</a:t>
            </a:fld>
            <a:endParaRPr lang="en-US" dirty="0"/>
          </a:p>
        </p:txBody>
      </p:sp>
      <p:sp>
        <p:nvSpPr>
          <p:cNvPr id="28676" name="Rectangle 2"/>
          <p:cNvSpPr>
            <a:spLocks noGrp="1" noChangeArrowheads="1"/>
          </p:cNvSpPr>
          <p:nvPr>
            <p:ph type="title"/>
          </p:nvPr>
        </p:nvSpPr>
        <p:spPr>
          <a:xfrm>
            <a:off x="381000" y="292100"/>
            <a:ext cx="8763000" cy="674688"/>
          </a:xfrm>
        </p:spPr>
        <p:txBody>
          <a:bodyPr>
            <a:normAutofit fontScale="90000"/>
          </a:bodyPr>
          <a:lstStyle/>
          <a:p>
            <a:r>
              <a:rPr lang="en-US" sz="4800" dirty="0" smtClean="0"/>
              <a:t>Return on Investment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066800"/>
            <a:ext cx="8077200" cy="4876800"/>
          </a:xfrm>
        </p:spPr>
        <p:txBody>
          <a:bodyPr/>
          <a:lstStyle/>
          <a:p>
            <a:pPr>
              <a:lnSpc>
                <a:spcPct val="90000"/>
              </a:lnSpc>
            </a:pPr>
            <a:r>
              <a:rPr lang="en-US" dirty="0" smtClean="0"/>
              <a:t>Another important financial consideration is payback analysis</a:t>
            </a:r>
          </a:p>
          <a:p>
            <a:pPr>
              <a:lnSpc>
                <a:spcPct val="90000"/>
              </a:lnSpc>
            </a:pPr>
            <a:r>
              <a:rPr lang="en-US" dirty="0" smtClean="0"/>
              <a:t>The </a:t>
            </a:r>
            <a:r>
              <a:rPr lang="en-US" b="1" dirty="0" smtClean="0"/>
              <a:t>payback period</a:t>
            </a:r>
            <a:r>
              <a:rPr lang="en-US" dirty="0" smtClean="0"/>
              <a:t> is the amount of time it will take to recoup, in the form of net cash inflows, the total dollars invested in a project</a:t>
            </a:r>
          </a:p>
          <a:p>
            <a:pPr>
              <a:lnSpc>
                <a:spcPct val="90000"/>
              </a:lnSpc>
            </a:pPr>
            <a:r>
              <a:rPr lang="en-US" dirty="0" smtClean="0"/>
              <a:t>Payback occurs when the net cumulative discounted benefits equals the costs</a:t>
            </a:r>
          </a:p>
          <a:p>
            <a:pPr>
              <a:lnSpc>
                <a:spcPct val="90000"/>
              </a:lnSpc>
            </a:pPr>
            <a:r>
              <a:rPr lang="en-US" dirty="0" smtClean="0"/>
              <a:t>Many organizations want IT projects to have a fairly short payback period</a:t>
            </a:r>
          </a:p>
          <a:p>
            <a:pPr>
              <a:lnSpc>
                <a:spcPct val="90000"/>
              </a:lnSpc>
              <a:buFontTx/>
              <a:buNone/>
            </a:pPr>
            <a:endParaRPr lang="en-US" dirty="0" smtClean="0"/>
          </a:p>
        </p:txBody>
      </p:sp>
      <p:sp>
        <p:nvSpPr>
          <p:cNvPr id="296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22</a:t>
            </a:fld>
            <a:endParaRPr lang="en-US" dirty="0"/>
          </a:p>
        </p:txBody>
      </p:sp>
      <p:sp>
        <p:nvSpPr>
          <p:cNvPr id="29700" name="Rectangle 2"/>
          <p:cNvSpPr>
            <a:spLocks noGrp="1" noChangeArrowheads="1"/>
          </p:cNvSpPr>
          <p:nvPr>
            <p:ph type="title"/>
          </p:nvPr>
        </p:nvSpPr>
        <p:spPr>
          <a:xfrm>
            <a:off x="533400" y="292100"/>
            <a:ext cx="8610600" cy="674688"/>
          </a:xfrm>
        </p:spPr>
        <p:txBody>
          <a:bodyPr>
            <a:normAutofit fontScale="90000"/>
          </a:bodyPr>
          <a:lstStyle/>
          <a:p>
            <a:r>
              <a:rPr lang="en-US" sz="4800" dirty="0" smtClean="0"/>
              <a:t>Payback 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23</a:t>
            </a:fld>
            <a:endParaRPr lang="en-US" dirty="0"/>
          </a:p>
        </p:txBody>
      </p:sp>
      <p:sp>
        <p:nvSpPr>
          <p:cNvPr id="30722" name="Rectangle 2"/>
          <p:cNvSpPr>
            <a:spLocks noGrp="1" noChangeArrowheads="1"/>
          </p:cNvSpPr>
          <p:nvPr>
            <p:ph type="title"/>
          </p:nvPr>
        </p:nvSpPr>
        <p:spPr/>
        <p:txBody>
          <a:bodyPr>
            <a:normAutofit fontScale="90000"/>
          </a:bodyPr>
          <a:lstStyle/>
          <a:p>
            <a:r>
              <a:rPr lang="en-US" dirty="0" smtClean="0"/>
              <a:t>Figure 4-6. Charting the Payback Period</a:t>
            </a:r>
            <a:endParaRPr lang="en-US" sz="4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90387"/>
            <a:ext cx="6781799" cy="48818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304800" y="9906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criteria important to the project selection process</a:t>
            </a:r>
          </a:p>
          <a:p>
            <a:pPr marL="1371600" lvl="2" indent="-457200">
              <a:lnSpc>
                <a:spcPct val="90000"/>
              </a:lnSpc>
              <a:buClrTx/>
            </a:pPr>
            <a:r>
              <a:rPr lang="en-US" dirty="0" smtClean="0"/>
              <a:t>Assign weights (percentages) to each criterion so they add up to 100%</a:t>
            </a:r>
          </a:p>
          <a:p>
            <a:pPr marL="1371600" lvl="2" indent="-457200">
              <a:lnSpc>
                <a:spcPct val="90000"/>
              </a:lnSpc>
              <a:buClrTx/>
            </a:pPr>
            <a:r>
              <a:rPr lang="en-US" dirty="0" smtClean="0"/>
              <a:t>Assign scores to each criterion for each project</a:t>
            </a:r>
          </a:p>
          <a:p>
            <a:pPr marL="1371600" lvl="2" indent="-457200">
              <a:lnSpc>
                <a:spcPct val="90000"/>
              </a:lnSpc>
              <a:buClrTx/>
            </a:pPr>
            <a:r>
              <a:rPr lang="en-US" dirty="0" smtClean="0"/>
              <a:t>Multiply the scores by the weights and get the total weighted scores</a:t>
            </a:r>
          </a:p>
          <a:p>
            <a:pPr marL="609600" indent="-609600">
              <a:lnSpc>
                <a:spcPct val="90000"/>
              </a:lnSpc>
            </a:pPr>
            <a:r>
              <a:rPr lang="en-US" dirty="0" smtClean="0"/>
              <a:t>The higher the weighted score, the better</a:t>
            </a:r>
          </a:p>
        </p:txBody>
      </p:sp>
      <p:sp>
        <p:nvSpPr>
          <p:cNvPr id="317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24</a:t>
            </a:fld>
            <a:endParaRPr lang="en-US" dirty="0"/>
          </a:p>
        </p:txBody>
      </p:sp>
      <p:sp>
        <p:nvSpPr>
          <p:cNvPr id="31748" name="Rectangle 2"/>
          <p:cNvSpPr>
            <a:spLocks noGrp="1" noChangeArrowheads="1"/>
          </p:cNvSpPr>
          <p:nvPr>
            <p:ph type="title"/>
          </p:nvPr>
        </p:nvSpPr>
        <p:spPr>
          <a:xfrm>
            <a:off x="304800" y="304800"/>
            <a:ext cx="8839200" cy="673100"/>
          </a:xfrm>
        </p:spPr>
        <p:txBody>
          <a:bodyPr>
            <a:normAutofit fontScale="90000"/>
          </a:bodyPr>
          <a:lstStyle/>
          <a:p>
            <a:r>
              <a:rPr lang="en-US" dirty="0" smtClean="0"/>
              <a:t>Weighted Scoring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25</a:t>
            </a:fld>
            <a:endParaRPr lang="en-US" dirty="0"/>
          </a:p>
        </p:txBody>
      </p:sp>
      <p:sp>
        <p:nvSpPr>
          <p:cNvPr id="3277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4-7. Sample Weighted Scoring Model for Project Selection</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45243"/>
            <a:ext cx="5638800" cy="5512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a:xfrm>
            <a:off x="304800" y="1447800"/>
            <a:ext cx="8458200" cy="4572000"/>
          </a:xfrm>
        </p:spPr>
        <p:txBody>
          <a:bodyPr/>
          <a:lstStyle/>
          <a:p>
            <a:pPr>
              <a:lnSpc>
                <a:spcPct val="90000"/>
              </a:lnSpc>
            </a:pPr>
            <a:r>
              <a:rPr lang="en-US" dirty="0" smtClean="0"/>
              <a:t>Drs. Robert Kaplan and David Norton developed this approach to help select and manage projects that align with business strategy</a:t>
            </a:r>
          </a:p>
          <a:p>
            <a:pPr>
              <a:lnSpc>
                <a:spcPct val="90000"/>
              </a:lnSpc>
            </a:pPr>
            <a:r>
              <a:rPr lang="en-US" dirty="0" smtClean="0"/>
              <a:t>A </a:t>
            </a:r>
            <a:r>
              <a:rPr lang="en-US" b="1" dirty="0" smtClean="0"/>
              <a:t>balanced scorecard</a:t>
            </a:r>
          </a:p>
          <a:p>
            <a:pPr lvl="1">
              <a:lnSpc>
                <a:spcPct val="90000"/>
              </a:lnSpc>
            </a:pPr>
            <a:r>
              <a:rPr lang="en-US" dirty="0" smtClean="0"/>
              <a:t>is a methodology that converts an organization’s value drivers, such as customer service, innovation, operational efficiency, and financial performance, to a series of defined metrics</a:t>
            </a:r>
          </a:p>
          <a:p>
            <a:pPr>
              <a:lnSpc>
                <a:spcPct val="90000"/>
              </a:lnSpc>
            </a:pPr>
            <a:r>
              <a:rPr lang="en-US" dirty="0" smtClean="0"/>
              <a:t>See www.balancedscorecard.org for more information</a:t>
            </a:r>
          </a:p>
        </p:txBody>
      </p:sp>
      <p:sp>
        <p:nvSpPr>
          <p:cNvPr id="337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26</a:t>
            </a:fld>
            <a:endParaRPr lang="en-US" dirty="0"/>
          </a:p>
        </p:txBody>
      </p:sp>
      <p:sp>
        <p:nvSpPr>
          <p:cNvPr id="33796" name="Rectangle 2"/>
          <p:cNvSpPr>
            <a:spLocks noGrp="1" noChangeArrowheads="1"/>
          </p:cNvSpPr>
          <p:nvPr>
            <p:ph type="title"/>
          </p:nvPr>
        </p:nvSpPr>
        <p:spPr>
          <a:xfrm>
            <a:off x="457200" y="274638"/>
            <a:ext cx="8534400" cy="1143000"/>
          </a:xfrm>
        </p:spPr>
        <p:txBody>
          <a:bodyPr>
            <a:normAutofit fontScale="90000"/>
          </a:bodyPr>
          <a:lstStyle/>
          <a:p>
            <a:r>
              <a:rPr lang="en-US" dirty="0" smtClean="0"/>
              <a:t>Implementing a Balanced Scorecard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533400" y="1143000"/>
            <a:ext cx="8153400" cy="5181600"/>
          </a:xfrm>
        </p:spPr>
        <p:txBody>
          <a:bodyPr/>
          <a:lstStyle/>
          <a:p>
            <a:pPr>
              <a:lnSpc>
                <a:spcPct val="90000"/>
              </a:lnSpc>
            </a:pPr>
            <a:r>
              <a:rPr lang="en-US" dirty="0" smtClean="0"/>
              <a:t>After deciding what project to work on, it is important to let the rest of the organization know</a:t>
            </a:r>
          </a:p>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a:p>
            <a:pPr>
              <a:lnSpc>
                <a:spcPct val="90000"/>
              </a:lnSpc>
            </a:pPr>
            <a:r>
              <a:rPr lang="en-US" dirty="0" smtClean="0"/>
              <a:t>Key project stakeholders should sign a project charter to acknowledge agreement on the need and intent of the project; a signed charter is a key output of project integration management</a:t>
            </a:r>
          </a:p>
        </p:txBody>
      </p:sp>
      <p:sp>
        <p:nvSpPr>
          <p:cNvPr id="358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27</a:t>
            </a:fld>
            <a:endParaRPr lang="en-US" dirty="0"/>
          </a:p>
        </p:txBody>
      </p:sp>
      <p:sp>
        <p:nvSpPr>
          <p:cNvPr id="35844" name="Rectangle 2"/>
          <p:cNvSpPr>
            <a:spLocks noGrp="1" noChangeArrowheads="1"/>
          </p:cNvSpPr>
          <p:nvPr>
            <p:ph type="title"/>
          </p:nvPr>
        </p:nvSpPr>
        <p:spPr>
          <a:xfrm>
            <a:off x="304800" y="381000"/>
            <a:ext cx="9144000" cy="673100"/>
          </a:xfrm>
        </p:spPr>
        <p:txBody>
          <a:bodyPr>
            <a:normAutofit fontScale="90000"/>
          </a:bodyPr>
          <a:lstStyle/>
          <a:p>
            <a:r>
              <a:rPr lang="en-US" sz="4800" dirty="0" smtClean="0"/>
              <a:t>Developing a Project Charter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project statement of work</a:t>
            </a:r>
          </a:p>
          <a:p>
            <a:r>
              <a:rPr lang="en-US" dirty="0" smtClean="0"/>
              <a:t>A business case</a:t>
            </a:r>
          </a:p>
          <a:p>
            <a:r>
              <a:rPr lang="en-US" dirty="0" smtClean="0"/>
              <a:t>Agreements</a:t>
            </a:r>
          </a:p>
          <a:p>
            <a:r>
              <a:rPr lang="en-US" dirty="0" smtClean="0"/>
              <a:t>Enterprise environmental factors</a:t>
            </a:r>
          </a:p>
          <a:p>
            <a:r>
              <a:rPr lang="en-US" b="1" dirty="0" smtClean="0"/>
              <a:t>Organizational process assets</a:t>
            </a:r>
            <a:r>
              <a:rPr lang="en-US" dirty="0" smtClean="0"/>
              <a:t>, which include formal and informal plans, policies, procedures, guidelines, information systems, financial systems, management systems, lessons learned, and historical information</a:t>
            </a:r>
          </a:p>
          <a:p>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28</a:t>
            </a:fld>
            <a:endParaRPr lang="en-US" dirty="0"/>
          </a:p>
        </p:txBody>
      </p:sp>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Tree>
    <p:extLst>
      <p:ext uri="{BB962C8B-B14F-4D97-AF65-F5344CB8AC3E}">
        <p14:creationId xmlns:p14="http://schemas.microsoft.com/office/powerpoint/2010/main" val="2052486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29</a:t>
            </a:fld>
            <a:endParaRPr lang="en-US" dirty="0"/>
          </a:p>
        </p:txBody>
      </p:sp>
      <p:sp>
        <p:nvSpPr>
          <p:cNvPr id="5" name="Title 4"/>
          <p:cNvSpPr>
            <a:spLocks noGrp="1"/>
          </p:cNvSpPr>
          <p:nvPr>
            <p:ph type="title"/>
          </p:nvPr>
        </p:nvSpPr>
        <p:spPr>
          <a:xfrm>
            <a:off x="152400" y="274638"/>
            <a:ext cx="8763000" cy="1143000"/>
          </a:xfrm>
        </p:spPr>
        <p:txBody>
          <a:bodyPr>
            <a:normAutofit fontScale="90000"/>
          </a:bodyPr>
          <a:lstStyle/>
          <a:p>
            <a:r>
              <a:rPr lang="en-US" sz="3600" dirty="0" smtClean="0"/>
              <a:t>Table 4-1. Project Charter for the DNA-Sequencing Instrument Completion Project</a:t>
            </a:r>
            <a:r>
              <a:rPr lang="en-US" dirty="0" smtClean="0"/>
              <a:t/>
            </a:r>
            <a:br>
              <a:rPr lang="en-US" dirty="0" smtClean="0"/>
            </a:br>
            <a:endParaRPr lang="en-US" dirty="0"/>
          </a:p>
        </p:txBody>
      </p:sp>
      <p:pic>
        <p:nvPicPr>
          <p:cNvPr id="88066" name="Picture 2"/>
          <p:cNvPicPr>
            <a:picLocks noChangeAspect="1" noChangeArrowheads="1"/>
          </p:cNvPicPr>
          <p:nvPr/>
        </p:nvPicPr>
        <p:blipFill>
          <a:blip r:embed="rId2"/>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328"/>
            <a:ext cx="8382000" cy="4690872"/>
          </a:xfrm>
        </p:spPr>
        <p:txBody>
          <a:bodyPr>
            <a:normAutofit fontScale="92500" lnSpcReduction="20000"/>
          </a:bodyPr>
          <a:lstStyle/>
          <a:p>
            <a:r>
              <a:rPr lang="en-US" dirty="0"/>
              <a:t>Explain project execution, its relationship to project planning, the </a:t>
            </a:r>
            <a:r>
              <a:rPr lang="en-US" dirty="0" smtClean="0"/>
              <a:t>factors related </a:t>
            </a:r>
            <a:r>
              <a:rPr lang="en-US" dirty="0"/>
              <a:t>to successful results, and tools and techniques to assist in </a:t>
            </a:r>
            <a:r>
              <a:rPr lang="en-US" dirty="0" smtClean="0"/>
              <a:t>directing and </a:t>
            </a:r>
            <a:r>
              <a:rPr lang="en-US" dirty="0"/>
              <a:t>managing project work</a:t>
            </a:r>
          </a:p>
          <a:p>
            <a:r>
              <a:rPr lang="en-US" dirty="0" smtClean="0"/>
              <a:t>Describe </a:t>
            </a:r>
            <a:r>
              <a:rPr lang="en-US" dirty="0"/>
              <a:t>the process of monitoring and controlling a project</a:t>
            </a:r>
          </a:p>
          <a:p>
            <a:r>
              <a:rPr lang="en-US" dirty="0" smtClean="0"/>
              <a:t>Understand </a:t>
            </a:r>
            <a:r>
              <a:rPr lang="en-US" dirty="0"/>
              <a:t>the integrated change control process, planning for </a:t>
            </a:r>
            <a:r>
              <a:rPr lang="en-US" dirty="0" smtClean="0"/>
              <a:t>and managing </a:t>
            </a:r>
            <a:r>
              <a:rPr lang="en-US" dirty="0"/>
              <a:t>changes on information technology (IT) projects, and </a:t>
            </a:r>
            <a:r>
              <a:rPr lang="en-US" dirty="0" smtClean="0"/>
              <a:t>developing and </a:t>
            </a:r>
            <a:r>
              <a:rPr lang="en-US" dirty="0"/>
              <a:t>using a change control system</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management</a:t>
            </a:r>
            <a:endParaRPr lang="en-US" dirty="0" smtClean="0"/>
          </a:p>
        </p:txBody>
      </p:sp>
      <p:sp>
        <p:nvSpPr>
          <p:cNvPr id="102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6DA413B7-C3AB-4BA8-9874-CC909DD0207D}" type="slidenum">
              <a:rPr lang="en-US"/>
              <a:pPr>
                <a:defRPr/>
              </a:pPr>
              <a:t>3</a:t>
            </a:fld>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30</a:t>
            </a:fld>
            <a:endParaRPr lang="en-US" dirty="0"/>
          </a:p>
        </p:txBody>
      </p:sp>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pic>
        <p:nvPicPr>
          <p:cNvPr id="89090" name="Picture 2"/>
          <p:cNvPicPr>
            <a:picLocks noChangeAspect="1" noChangeArrowheads="1"/>
          </p:cNvPicPr>
          <p:nvPr/>
        </p:nvPicPr>
        <p:blipFill>
          <a:blip r:embed="rId2"/>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81000" y="1371600"/>
            <a:ext cx="8186738" cy="47910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r>
              <a:rPr lang="en-US" dirty="0" smtClean="0"/>
              <a:t>Plans created in the other knowledge areas are subsidiary parts of the overall project management plan</a:t>
            </a:r>
            <a:endParaRPr lang="en-US" i="1" dirty="0" smtClean="0"/>
          </a:p>
        </p:txBody>
      </p:sp>
      <p:sp>
        <p:nvSpPr>
          <p:cNvPr id="389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31</a:t>
            </a:fld>
            <a:endParaRPr lang="en-US" dirty="0"/>
          </a:p>
        </p:txBody>
      </p:sp>
      <p:sp>
        <p:nvSpPr>
          <p:cNvPr id="38916" name="Rectangle 2"/>
          <p:cNvSpPr>
            <a:spLocks noGrp="1" noChangeArrowheads="1"/>
          </p:cNvSpPr>
          <p:nvPr>
            <p:ph type="title"/>
          </p:nvPr>
        </p:nvSpPr>
        <p:spPr/>
        <p:txBody>
          <a:bodyPr>
            <a:normAutofit fontScale="90000"/>
          </a:bodyPr>
          <a:lstStyle/>
          <a:p>
            <a:r>
              <a:rPr lang="en-US" dirty="0" smtClean="0"/>
              <a:t>Developing a Project Management Plan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533400" y="1524000"/>
            <a:ext cx="8186738" cy="4791075"/>
          </a:xfrm>
        </p:spPr>
        <p:txBody>
          <a:bodyPr/>
          <a:lstStyle/>
          <a:p>
            <a:r>
              <a:rPr lang="en-US" dirty="0" smtClean="0"/>
              <a:t>Introduction or overview of the project</a:t>
            </a:r>
          </a:p>
          <a:p>
            <a:r>
              <a:rPr lang="en-US" dirty="0" smtClean="0"/>
              <a:t>Description of how the project is organized</a:t>
            </a:r>
          </a:p>
          <a:p>
            <a:r>
              <a:rPr lang="en-US" dirty="0" smtClean="0"/>
              <a:t>Management and technical processes used on the project</a:t>
            </a:r>
          </a:p>
          <a:p>
            <a:r>
              <a:rPr lang="en-US" dirty="0" smtClean="0"/>
              <a:t>Work to be done, schedule, and budget information</a:t>
            </a:r>
          </a:p>
        </p:txBody>
      </p:sp>
      <p:sp>
        <p:nvSpPr>
          <p:cNvPr id="399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9DFA013D-BAF6-4C0C-9785-08FC13FA94EA}" type="slidenum">
              <a:rPr lang="en-US"/>
              <a:pPr>
                <a:defRPr/>
              </a:pPr>
              <a:t>32</a:t>
            </a:fld>
            <a:endParaRPr lang="en-US" dirty="0"/>
          </a:p>
        </p:txBody>
      </p:sp>
      <p:sp>
        <p:nvSpPr>
          <p:cNvPr id="39940" name="Rectangle 2"/>
          <p:cNvSpPr>
            <a:spLocks noGrp="1" noChangeArrowheads="1"/>
          </p:cNvSpPr>
          <p:nvPr>
            <p:ph type="title"/>
          </p:nvPr>
        </p:nvSpPr>
        <p:spPr>
          <a:xfrm>
            <a:off x="381000" y="152400"/>
            <a:ext cx="8763000" cy="1143000"/>
          </a:xfrm>
        </p:spPr>
        <p:txBody>
          <a:bodyPr>
            <a:normAutofit fontScale="90000"/>
          </a:bodyPr>
          <a:lstStyle/>
          <a:p>
            <a:r>
              <a:rPr lang="en-US" dirty="0" smtClean="0"/>
              <a:t>Common Elements of a Project Management Plan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33</a:t>
            </a:fld>
            <a:endParaRPr lang="en-US" dirty="0"/>
          </a:p>
        </p:txBody>
      </p:sp>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pic>
        <p:nvPicPr>
          <p:cNvPr id="40965" name="Picture 7" descr="Tbl04-01.bmp"/>
          <p:cNvPicPr>
            <a:picLocks noChangeAspect="1"/>
          </p:cNvPicPr>
          <p:nvPr/>
        </p:nvPicPr>
        <p:blipFill>
          <a:blip r:embed="rId2"/>
          <a:srcRect t="5533"/>
          <a:stretch>
            <a:fillRect/>
          </a:stretch>
        </p:blipFill>
        <p:spPr bwMode="auto">
          <a:xfrm>
            <a:off x="533400" y="1447800"/>
            <a:ext cx="7854950" cy="46402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idx="1"/>
          </p:nvPr>
        </p:nvSpPr>
        <p:spPr>
          <a:xfrm>
            <a:off x="0" y="9906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4198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34</a:t>
            </a:fld>
            <a:endParaRPr lang="en-US" dirty="0"/>
          </a:p>
        </p:txBody>
      </p:sp>
      <p:sp>
        <p:nvSpPr>
          <p:cNvPr id="41988" name="Rectangle 2"/>
          <p:cNvSpPr>
            <a:spLocks noGrp="1" noChangeArrowheads="1"/>
          </p:cNvSpPr>
          <p:nvPr>
            <p:ph type="title"/>
          </p:nvPr>
        </p:nvSpPr>
        <p:spPr>
          <a:xfrm>
            <a:off x="457200" y="0"/>
            <a:ext cx="8686800" cy="838200"/>
          </a:xfrm>
        </p:spPr>
        <p:txBody>
          <a:bodyPr/>
          <a:lstStyle/>
          <a:p>
            <a:r>
              <a:rPr lang="en-US" dirty="0" smtClean="0"/>
              <a:t>What the Winners Do</a:t>
            </a:r>
          </a:p>
        </p:txBody>
      </p:sp>
      <p:sp>
        <p:nvSpPr>
          <p:cNvPr id="41990" name="Text Box 4"/>
          <p:cNvSpPr txBox="1">
            <a:spLocks noChangeArrowheads="1"/>
          </p:cNvSpPr>
          <p:nvPr/>
        </p:nvSpPr>
        <p:spPr bwMode="auto">
          <a:xfrm>
            <a:off x="274638" y="5029200"/>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304800" y="1143000"/>
            <a:ext cx="8186738" cy="4791075"/>
          </a:xfrm>
        </p:spPr>
        <p:txBody>
          <a:bodyPr/>
          <a:lstStyle/>
          <a:p>
            <a:r>
              <a:rPr lang="en-US" dirty="0" smtClean="0"/>
              <a:t>Involves managing and performing the work described in the project management plan</a:t>
            </a:r>
          </a:p>
          <a:p>
            <a:r>
              <a:rPr lang="en-US" dirty="0" smtClean="0"/>
              <a:t>The majority of time and money is usually spent on execution</a:t>
            </a:r>
          </a:p>
          <a:p>
            <a:r>
              <a:rPr lang="en-US" dirty="0" smtClean="0"/>
              <a:t>The application area of the project directly affects project execution because the products of the project are produced during execution</a:t>
            </a:r>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35</a:t>
            </a:fld>
            <a:endParaRPr lang="en-US" dirty="0"/>
          </a:p>
        </p:txBody>
      </p:sp>
      <p:sp>
        <p:nvSpPr>
          <p:cNvPr id="45060" name="Rectangle 2"/>
          <p:cNvSpPr>
            <a:spLocks noGrp="1" noChangeArrowheads="1"/>
          </p:cNvSpPr>
          <p:nvPr>
            <p:ph type="title"/>
          </p:nvPr>
        </p:nvSpPr>
        <p:spPr>
          <a:xfrm>
            <a:off x="381000" y="152400"/>
            <a:ext cx="8305800" cy="914400"/>
          </a:xfrm>
        </p:spPr>
        <p:txBody>
          <a:bodyPr>
            <a:normAutofit fontScale="90000"/>
          </a:bodyPr>
          <a:lstStyle/>
          <a:p>
            <a:r>
              <a:rPr lang="en-US" dirty="0" smtClean="0"/>
              <a:t>Directing and Managing Project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r>
              <a:rPr lang="en-US" dirty="0" smtClean="0"/>
              <a:t>Those who will do the work should help to plan the work</a:t>
            </a:r>
          </a:p>
          <a:p>
            <a:r>
              <a:rPr lang="en-US" dirty="0" smtClean="0"/>
              <a:t>Project managers must solicit input from the team to develop realistic plans</a:t>
            </a:r>
          </a:p>
        </p:txBody>
      </p:sp>
      <p:sp>
        <p:nvSpPr>
          <p:cNvPr id="460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F40BE96C-17B6-4520-AECC-26039ACE6158}" type="slidenum">
              <a:rPr lang="en-US"/>
              <a:pPr>
                <a:defRPr/>
              </a:pPr>
              <a:t>36</a:t>
            </a:fld>
            <a:endParaRPr lang="en-US" dirty="0"/>
          </a:p>
        </p:txBody>
      </p:sp>
      <p:sp>
        <p:nvSpPr>
          <p:cNvPr id="46084" name="Rectangle 2"/>
          <p:cNvSpPr>
            <a:spLocks noGrp="1" noChangeArrowheads="1"/>
          </p:cNvSpPr>
          <p:nvPr>
            <p:ph type="title"/>
          </p:nvPr>
        </p:nvSpPr>
        <p:spPr/>
        <p:txBody>
          <a:bodyPr>
            <a:normAutofit fontScale="90000"/>
          </a:bodyPr>
          <a:lstStyle/>
          <a:p>
            <a:r>
              <a:rPr lang="en-US" dirty="0" smtClean="0"/>
              <a:t>Coordinating Planning and Execution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idx="1"/>
          </p:nvPr>
        </p:nvSpPr>
        <p:spPr>
          <a:xfrm>
            <a:off x="381000" y="15240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r>
              <a:rPr lang="en-US" dirty="0" smtClean="0"/>
              <a:t>Organizational culture can help project execution by</a:t>
            </a:r>
          </a:p>
          <a:p>
            <a:pPr lvl="1">
              <a:lnSpc>
                <a:spcPct val="90000"/>
              </a:lnSpc>
            </a:pPr>
            <a:r>
              <a:rPr lang="en-US" dirty="0" smtClean="0"/>
              <a:t>providing guidelines and templates</a:t>
            </a:r>
          </a:p>
          <a:p>
            <a:pPr lvl="1">
              <a:lnSpc>
                <a:spcPct val="90000"/>
              </a:lnSpc>
            </a:pPr>
            <a:r>
              <a:rPr lang="en-US" dirty="0" smtClean="0"/>
              <a:t>tracking performance based on plans</a:t>
            </a:r>
          </a:p>
          <a:p>
            <a:pPr>
              <a:lnSpc>
                <a:spcPct val="90000"/>
              </a:lnSpc>
            </a:pPr>
            <a:r>
              <a:rPr lang="en-US" dirty="0" smtClean="0"/>
              <a:t>Project managers may still need to break the rules to meet project goals, and senior managers must support those actions</a:t>
            </a:r>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37</a:t>
            </a:fld>
            <a:endParaRPr lang="en-US" dirty="0"/>
          </a:p>
        </p:txBody>
      </p:sp>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2015 PMI report found that only 12 percent of organizations were considered to be high performers</a:t>
            </a:r>
          </a:p>
          <a:p>
            <a:r>
              <a:rPr lang="en-US" dirty="0" smtClean="0"/>
              <a:t>Percentage remained unchanged in past few years</a:t>
            </a:r>
          </a:p>
          <a:p>
            <a:r>
              <a:rPr lang="en-US" dirty="0" smtClean="0"/>
              <a:t>Organizations must make major cultural changes to improve</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38</a:t>
            </a:fld>
            <a:endParaRPr lang="en-US" dirty="0"/>
          </a:p>
        </p:txBody>
      </p:sp>
      <p:sp>
        <p:nvSpPr>
          <p:cNvPr id="5" name="Title 4"/>
          <p:cNvSpPr>
            <a:spLocks noGrp="1"/>
          </p:cNvSpPr>
          <p:nvPr>
            <p:ph type="title"/>
          </p:nvPr>
        </p:nvSpPr>
        <p:spPr/>
        <p:txBody>
          <a:bodyPr/>
          <a:lstStyle/>
          <a:p>
            <a:r>
              <a:rPr lang="en-US" dirty="0" smtClean="0"/>
              <a:t>What Went Right?</a:t>
            </a:r>
            <a:endParaRPr lang="en-US" dirty="0"/>
          </a:p>
        </p:txBody>
      </p:sp>
    </p:spTree>
    <p:extLst>
      <p:ext uri="{BB962C8B-B14F-4D97-AF65-F5344CB8AC3E}">
        <p14:creationId xmlns:p14="http://schemas.microsoft.com/office/powerpoint/2010/main" val="170398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often helpful for IT project managers to have prior technical experience</a:t>
            </a:r>
          </a:p>
          <a:p>
            <a:r>
              <a:rPr lang="en-US" dirty="0" smtClean="0"/>
              <a:t>On small projects, the project manager may be required to perform some of the technical work or mentor team members to complete the projects</a:t>
            </a:r>
          </a:p>
          <a:p>
            <a:r>
              <a:rPr lang="en-US" dirty="0" smtClean="0"/>
              <a:t>On large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39</a:t>
            </a:fld>
            <a:endParaRPr lang="en-US" dirty="0"/>
          </a:p>
        </p:txBody>
      </p:sp>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Tree>
    <p:extLst>
      <p:ext uri="{BB962C8B-B14F-4D97-AF65-F5344CB8AC3E}">
        <p14:creationId xmlns:p14="http://schemas.microsoft.com/office/powerpoint/2010/main" val="58914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(See opening case for a real example)</a:t>
            </a:r>
          </a:p>
          <a:p>
            <a:r>
              <a:rPr lang="en-US" dirty="0" smtClean="0"/>
              <a:t>Project integration management is </a:t>
            </a:r>
            <a:r>
              <a:rPr lang="en-US" i="1" dirty="0" smtClean="0"/>
              <a:t>not</a:t>
            </a:r>
            <a:r>
              <a:rPr lang="en-US" dirty="0" smtClean="0"/>
              <a:t> the same thing as software integration</a:t>
            </a:r>
          </a:p>
        </p:txBody>
      </p:sp>
      <p:sp>
        <p:nvSpPr>
          <p:cNvPr id="1229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4</a:t>
            </a:fld>
            <a:endParaRPr lang="en-US" dirty="0"/>
          </a:p>
        </p:txBody>
      </p:sp>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524000"/>
            <a:ext cx="8610600" cy="4791075"/>
          </a:xfrm>
        </p:spPr>
        <p:txBody>
          <a:bodyPr>
            <a:normAutofit/>
          </a:bodyPr>
          <a:lstStyle/>
          <a:p>
            <a:pPr>
              <a:lnSpc>
                <a:spcPct val="80000"/>
              </a:lnSpc>
            </a:pPr>
            <a:r>
              <a:rPr lang="en-US" sz="2400" b="1" dirty="0" smtClean="0"/>
              <a:t>Expert judgment</a:t>
            </a:r>
            <a:r>
              <a:rPr lang="en-US" sz="2400" dirty="0" smtClean="0"/>
              <a:t>: Experts can help project managers and their teams make many decisions related to project execution</a:t>
            </a:r>
          </a:p>
          <a:p>
            <a:r>
              <a:rPr lang="en-US" sz="2400" b="1" dirty="0" smtClean="0"/>
              <a:t>Meetings: </a:t>
            </a:r>
            <a:r>
              <a:rPr lang="en-US" sz="2400" dirty="0"/>
              <a:t>Meetings allow people to develop relationships, pick up on </a:t>
            </a:r>
            <a:r>
              <a:rPr lang="en-US" sz="2400" dirty="0" smtClean="0"/>
              <a:t>important body </a:t>
            </a:r>
            <a:r>
              <a:rPr lang="en-US" sz="2400" dirty="0"/>
              <a:t>language or tone of voice, and have a dialogue to help </a:t>
            </a:r>
            <a:r>
              <a:rPr lang="en-US" sz="2400" dirty="0" smtClean="0"/>
              <a:t>resolve problems</a:t>
            </a:r>
            <a:r>
              <a:rPr lang="en-US" sz="2400" dirty="0"/>
              <a:t>.</a:t>
            </a:r>
            <a:endParaRPr lang="en-US" sz="2400" b="1" dirty="0" smtClean="0"/>
          </a:p>
          <a:p>
            <a:pPr>
              <a:lnSpc>
                <a:spcPct val="80000"/>
              </a:lnSpc>
            </a:pPr>
            <a:r>
              <a:rPr lang="en-US" sz="2400" b="1" dirty="0" smtClean="0"/>
              <a:t>Project management information systems</a:t>
            </a:r>
            <a:r>
              <a:rPr lang="en-US" sz="2400" dirty="0" smtClean="0"/>
              <a:t>: There are hundreds of project management software products available on the market today, and many organizations are moving toward powerful enterprise project management systems that are accessible via the Internet</a:t>
            </a:r>
          </a:p>
          <a:p>
            <a:pPr>
              <a:lnSpc>
                <a:spcPct val="80000"/>
              </a:lnSpc>
            </a:pPr>
            <a:r>
              <a:rPr lang="en-US" sz="2400" dirty="0" smtClean="0"/>
              <a:t>See the What Went Right? example of Kuala Lumpur’s Integrated Transport Information System on p. 169</a:t>
            </a:r>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40</a:t>
            </a:fld>
            <a:endParaRPr lang="en-US" dirty="0"/>
          </a:p>
        </p:txBody>
      </p:sp>
      <p:sp>
        <p:nvSpPr>
          <p:cNvPr id="49156" name="Rectangle 2"/>
          <p:cNvSpPr>
            <a:spLocks noGrp="1" noChangeArrowheads="1"/>
          </p:cNvSpPr>
          <p:nvPr>
            <p:ph type="title"/>
          </p:nvPr>
        </p:nvSpPr>
        <p:spPr/>
        <p:txBody>
          <a:bodyPr>
            <a:normAutofit fontScale="90000"/>
          </a:bodyPr>
          <a:lstStyle/>
          <a:p>
            <a:r>
              <a:rPr lang="en-US" dirty="0" smtClean="0"/>
              <a:t>Project Execution Tools and Techniques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a:xfrm>
            <a:off x="533400" y="1295400"/>
            <a:ext cx="8186738" cy="50292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41</a:t>
            </a:fld>
            <a:endParaRPr lang="en-US" dirty="0"/>
          </a:p>
        </p:txBody>
      </p:sp>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28600" y="914400"/>
            <a:ext cx="8458200" cy="4864291"/>
          </a:xfrm>
        </p:spPr>
        <p:txBody>
          <a:bodyPr>
            <a:normAutofit fontScale="77500" lnSpcReduction="20000"/>
          </a:bodyPr>
          <a:lstStyle/>
          <a:p>
            <a:pPr indent="457200">
              <a:tabLst>
                <a:tab pos="762000" algn="l"/>
              </a:tabLst>
            </a:pPr>
            <a:r>
              <a:rPr lang="en-US" sz="2800" dirty="0" smtClean="0">
                <a:cs typeface="Times New Roman" pitchFamily="18" charset="0"/>
              </a:rPr>
              <a:t>The 2002 Olympic Winter Games and Paralympics took five years to plan and cost more than $1.9 billion. PMI awarded the Salt Lake Organizing Committee (SLOC) the Project of the Year award for delivering world-class games.</a:t>
            </a:r>
            <a:endParaRPr lang="en-US" sz="2800" dirty="0" smtClean="0"/>
          </a:p>
          <a:p>
            <a:pPr indent="457200" eaLnBrk="0" hangingPunct="0">
              <a:tabLst>
                <a:tab pos="762000" algn="l"/>
              </a:tabLst>
            </a:pPr>
            <a:r>
              <a:rPr lang="en-US" sz="2800" dirty="0" smtClean="0">
                <a:cs typeface="Times New Roman" pitchFamily="18" charset="0"/>
              </a:rPr>
              <a:t>Four years before the Games began, the SLOC used a Primavera software-based system with a cascading color-coded WBS to integrate planning…The SLOC also used an Executive Roadmap, a one-page list of the top 100 Games-wide activities, to keep executives apprised of progress. Activities were tied to detailed project information within each department’s schedule. A 90-day highlighter showed which managers were accountable for each integrated activity. </a:t>
            </a:r>
          </a:p>
          <a:p>
            <a:pPr indent="457200" eaLnBrk="0" hangingPunct="0">
              <a:tabLst>
                <a:tab pos="762000" algn="l"/>
              </a:tabLst>
            </a:pPr>
            <a:r>
              <a:rPr lang="en-US" sz="2800" dirty="0" smtClean="0">
                <a:cs typeface="Times New Roman" pitchFamily="18" charset="0"/>
              </a:rPr>
              <a:t>Fraser Bullock, SLOC Chief Operating Officer and Chief, said, “We knew when we were on and off schedule and where we had to apply additional resources. The interrelation of the functions meant they could not run in isolation—it was a smoothly running machine.”*</a:t>
            </a:r>
            <a:r>
              <a:rPr lang="en-US" sz="2800" dirty="0" smtClean="0"/>
              <a:t> </a:t>
            </a:r>
          </a:p>
          <a:p>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p>
            <a:pPr>
              <a:defRPr/>
            </a:pPr>
            <a:fld id="{CAB078C3-AD74-4C69-8529-ABFACC42093C}" type="slidenum">
              <a:rPr lang="en-US" smtClean="0"/>
              <a:pPr>
                <a:defRPr/>
              </a:pPr>
              <a:t>42</a:t>
            </a:fld>
            <a:endParaRPr lang="en-US" dirty="0"/>
          </a:p>
        </p:txBody>
      </p:sp>
      <p:sp>
        <p:nvSpPr>
          <p:cNvPr id="51202" name="Rectangle 4"/>
          <p:cNvSpPr>
            <a:spLocks noGrp="1" noChangeArrowheads="1"/>
          </p:cNvSpPr>
          <p:nvPr>
            <p:ph type="title"/>
          </p:nvPr>
        </p:nvSpPr>
        <p:spPr>
          <a:xfrm>
            <a:off x="457200" y="0"/>
            <a:ext cx="8229600" cy="914400"/>
          </a:xfrm>
        </p:spPr>
        <p:txBody>
          <a:bodyPr/>
          <a:lstStyle/>
          <a:p>
            <a:r>
              <a:rPr lang="en-US" dirty="0" smtClean="0"/>
              <a:t>Media Snapshot</a:t>
            </a:r>
          </a:p>
        </p:txBody>
      </p:sp>
      <p:sp>
        <p:nvSpPr>
          <p:cNvPr id="51204" name="Text Box 8"/>
          <p:cNvSpPr txBox="1">
            <a:spLocks noChangeArrowheads="1"/>
          </p:cNvSpPr>
          <p:nvPr/>
        </p:nvSpPr>
        <p:spPr bwMode="auto">
          <a:xfrm>
            <a:off x="533400" y="5638800"/>
            <a:ext cx="8458200" cy="430887"/>
          </a:xfrm>
          <a:prstGeom prst="rect">
            <a:avLst/>
          </a:prstGeom>
          <a:noFill/>
          <a:ln w="9525">
            <a:noFill/>
            <a:miter lim="800000"/>
            <a:headEnd/>
            <a:tailEnd/>
          </a:ln>
        </p:spPr>
        <p:txBody>
          <a:bodyPr wrap="square">
            <a:spAutoFit/>
          </a:bodyPr>
          <a:lstStyle/>
          <a:p>
            <a:r>
              <a:rPr lang="en-US" sz="1800" dirty="0"/>
              <a:t>*Foti, Ross, “The Best Winter Olympics, Period,” PM Network (January 2004) 23.</a:t>
            </a:r>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222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43</a:t>
            </a:fld>
            <a:endParaRPr lang="en-US" dirty="0"/>
          </a:p>
        </p:txBody>
      </p:sp>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 Stakeholders rarely agreed up-front on the project scope, and time and cost estimates were inaccurate</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44</a:t>
            </a:fld>
            <a:endParaRPr lang="en-US" dirty="0"/>
          </a:p>
        </p:txBody>
      </p:sp>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457200" y="1481328"/>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45</a:t>
            </a:fld>
            <a:endParaRPr lang="en-US" dirty="0"/>
          </a:p>
        </p:txBody>
      </p:sp>
      <p:sp>
        <p:nvSpPr>
          <p:cNvPr id="54276" name="Rectangle 2"/>
          <p:cNvSpPr>
            <a:spLocks noGrp="1" noChangeArrowheads="1"/>
          </p:cNvSpPr>
          <p:nvPr>
            <p:ph type="title"/>
          </p:nvPr>
        </p:nvSpPr>
        <p:spPr/>
        <p:txBody>
          <a:bodyPr/>
          <a:lstStyle/>
          <a:p>
            <a:r>
              <a:rPr lang="en-US" dirty="0" smtClean="0"/>
              <a:t>Change Control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r>
              <a:rPr lang="en-US" dirty="0" smtClean="0"/>
              <a:t>A </a:t>
            </a:r>
            <a:r>
              <a:rPr lang="en-US" b="1" dirty="0"/>
              <a:t>change control </a:t>
            </a:r>
            <a:r>
              <a:rPr lang="en-US" b="1" dirty="0" smtClean="0"/>
              <a:t>board </a:t>
            </a:r>
            <a:r>
              <a:rPr lang="en-US" dirty="0" smtClean="0"/>
              <a:t>is a formal group of people responsible for approving or rejecting changes on a project</a:t>
            </a:r>
          </a:p>
          <a:p>
            <a:r>
              <a:rPr lang="en-US" dirty="0" smtClean="0"/>
              <a:t>CCBs provide guidelines for preparing change requests, evaluate change requests, and manage the implementation of approved changes</a:t>
            </a:r>
          </a:p>
          <a:p>
            <a:r>
              <a:rPr lang="en-US" dirty="0" smtClean="0"/>
              <a:t>Includes stakeholders from the entire organization</a:t>
            </a:r>
          </a:p>
        </p:txBody>
      </p:sp>
      <p:sp>
        <p:nvSpPr>
          <p:cNvPr id="552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46</a:t>
            </a:fld>
            <a:endParaRPr lang="en-US" dirty="0"/>
          </a:p>
        </p:txBody>
      </p:sp>
      <p:sp>
        <p:nvSpPr>
          <p:cNvPr id="55300" name="Rectangle 2"/>
          <p:cNvSpPr>
            <a:spLocks noGrp="1" noChangeArrowheads="1"/>
          </p:cNvSpPr>
          <p:nvPr>
            <p:ph type="title"/>
          </p:nvPr>
        </p:nvSpPr>
        <p:spPr/>
        <p:txBody>
          <a:bodyPr/>
          <a:lstStyle/>
          <a:p>
            <a:r>
              <a:rPr lang="en-US" dirty="0" smtClean="0"/>
              <a:t>Change Control Board (CCB)</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r>
              <a:rPr lang="en-US" dirty="0" smtClean="0"/>
              <a:t>Some CCBs only meet occasionally, so it may take too long for changes to occur</a:t>
            </a:r>
          </a:p>
          <a:p>
            <a:r>
              <a:rPr lang="en-US" dirty="0" smtClean="0"/>
              <a:t>Some organizations have policies in place for time-sensitive changes</a:t>
            </a:r>
          </a:p>
          <a:p>
            <a:pPr lvl="1"/>
            <a:r>
              <a:rPr lang="en-US" dirty="0" smtClean="0"/>
              <a:t>“48-hour policy” allows project team members to make decisions, then they have 48 hours to reverse the decision pending senior management approval</a:t>
            </a:r>
          </a:p>
          <a:p>
            <a:pPr lvl="1"/>
            <a:r>
              <a:rPr lang="en-US" dirty="0" smtClean="0"/>
              <a:t>Delegate changes to the lowest level possible, but keep everyone informed of changes</a:t>
            </a:r>
          </a:p>
        </p:txBody>
      </p:sp>
      <p:sp>
        <p:nvSpPr>
          <p:cNvPr id="5632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96169F49-7017-498E-9A3E-E7143631DB8B}" type="slidenum">
              <a:rPr lang="en-US"/>
              <a:pPr>
                <a:defRPr/>
              </a:pPr>
              <a:t>47</a:t>
            </a:fld>
            <a:endParaRPr lang="en-US" dirty="0"/>
          </a:p>
        </p:txBody>
      </p:sp>
      <p:sp>
        <p:nvSpPr>
          <p:cNvPr id="56324" name="Rectangle 2"/>
          <p:cNvSpPr>
            <a:spLocks noGrp="1" noChangeArrowheads="1"/>
          </p:cNvSpPr>
          <p:nvPr>
            <p:ph type="title"/>
          </p:nvPr>
        </p:nvSpPr>
        <p:spPr/>
        <p:txBody>
          <a:bodyPr/>
          <a:lstStyle/>
          <a:p>
            <a:r>
              <a:rPr lang="en-US" dirty="0" smtClean="0"/>
              <a:t>Making Timely Changes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Rapid changes in technology, such as the increased use of mobile roaming for </a:t>
            </a:r>
            <a:r>
              <a:rPr lang="en-US" dirty="0" smtClean="0"/>
              <a:t>communications, often </a:t>
            </a:r>
            <a:r>
              <a:rPr lang="en-US" dirty="0"/>
              <a:t>cause governments around the world to take action. </a:t>
            </a:r>
            <a:endParaRPr lang="en-US" dirty="0" smtClean="0"/>
          </a:p>
          <a:p>
            <a:r>
              <a:rPr lang="en-US" dirty="0" smtClean="0"/>
              <a:t>Incompatible hardware, software</a:t>
            </a:r>
            <a:r>
              <a:rPr lang="en-US" dirty="0"/>
              <a:t>, and networks can make communications difficult in some regions, and </a:t>
            </a:r>
            <a:r>
              <a:rPr lang="en-US" dirty="0" smtClean="0"/>
              <a:t>a lack </a:t>
            </a:r>
            <a:r>
              <a:rPr lang="en-US" dirty="0"/>
              <a:t>of competition can cause prices to soar. </a:t>
            </a:r>
            <a:endParaRPr lang="en-US" dirty="0" smtClean="0"/>
          </a:p>
          <a:p>
            <a:r>
              <a:rPr lang="en-US" dirty="0" smtClean="0"/>
              <a:t>Fortunately</a:t>
            </a:r>
            <a:r>
              <a:rPr lang="en-US" dirty="0"/>
              <a:t>, a group called the </a:t>
            </a:r>
            <a:r>
              <a:rPr lang="en-US" dirty="0" err="1" smtClean="0"/>
              <a:t>Organisation</a:t>
            </a:r>
            <a:r>
              <a:rPr lang="en-US" dirty="0" smtClean="0"/>
              <a:t> for </a:t>
            </a:r>
            <a:r>
              <a:rPr lang="en-US" dirty="0"/>
              <a:t>Economic Co-operation and Development (OECD) promotes policies that will </a:t>
            </a:r>
            <a:r>
              <a:rPr lang="en-US" dirty="0" smtClean="0"/>
              <a:t>improve the </a:t>
            </a:r>
            <a:r>
              <a:rPr lang="en-US" dirty="0"/>
              <a:t>economic and social well-being of people around the world. </a:t>
            </a:r>
            <a:endParaRPr lang="en-US" dirty="0" smtClean="0"/>
          </a:p>
          <a:p>
            <a:r>
              <a:rPr lang="en-US" dirty="0" smtClean="0"/>
              <a:t>In </a:t>
            </a:r>
            <a:r>
              <a:rPr lang="en-US" dirty="0"/>
              <a:t>February 2012, </a:t>
            </a:r>
            <a:r>
              <a:rPr lang="en-US" dirty="0" smtClean="0"/>
              <a:t>the OECD </a:t>
            </a:r>
            <a:r>
              <a:rPr lang="en-US" dirty="0"/>
              <a:t>called upon its members’ governments to boost competition in </a:t>
            </a:r>
            <a:r>
              <a:rPr lang="en-US" dirty="0" smtClean="0"/>
              <a:t>international mobile </a:t>
            </a:r>
            <a:r>
              <a:rPr lang="en-US" dirty="0"/>
              <a:t>roaming markets</a:t>
            </a:r>
            <a:r>
              <a:rPr lang="en-US" dirty="0" smtClean="0"/>
              <a:t>.</a:t>
            </a:r>
          </a:p>
          <a:p>
            <a:r>
              <a:rPr lang="en-US" dirty="0" smtClean="0"/>
              <a:t>By the end of 2013, wireless broadband penetration grew to 72.4% in the OECD area</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48</a:t>
            </a:fld>
            <a:endParaRPr lang="en-US" dirty="0"/>
          </a:p>
        </p:txBody>
      </p:sp>
      <p:sp>
        <p:nvSpPr>
          <p:cNvPr id="5" name="Title 4"/>
          <p:cNvSpPr>
            <a:spLocks noGrp="1"/>
          </p:cNvSpPr>
          <p:nvPr>
            <p:ph type="title"/>
          </p:nvPr>
        </p:nvSpPr>
        <p:spPr/>
        <p:txBody>
          <a:bodyPr/>
          <a:lstStyle/>
          <a:p>
            <a:r>
              <a:rPr lang="en-US" dirty="0" smtClean="0"/>
              <a:t>Global Issues</a:t>
            </a:r>
            <a:endParaRPr lang="en-US" dirty="0"/>
          </a:p>
        </p:txBody>
      </p:sp>
    </p:spTree>
    <p:extLst>
      <p:ext uri="{BB962C8B-B14F-4D97-AF65-F5344CB8AC3E}">
        <p14:creationId xmlns:p14="http://schemas.microsoft.com/office/powerpoint/2010/main" val="141476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a:xfrm>
            <a:off x="228600" y="1143000"/>
            <a:ext cx="8186738" cy="4791075"/>
          </a:xfrm>
        </p:spPr>
        <p:txBody>
          <a:bodyPr/>
          <a:lstStyle/>
          <a:p>
            <a:pPr>
              <a:lnSpc>
                <a:spcPct val="90000"/>
              </a:lnSpc>
            </a:pPr>
            <a:r>
              <a:rPr lang="en-US" b="1" dirty="0" smtClean="0"/>
              <a:t>Configuration management </a:t>
            </a:r>
            <a:r>
              <a:rPr lang="en-US" dirty="0" smtClean="0"/>
              <a:t>ensures that the descriptions of the project’s products are correct and complete</a:t>
            </a:r>
          </a:p>
          <a:p>
            <a:pPr>
              <a:lnSpc>
                <a:spcPct val="90000"/>
              </a:lnSpc>
            </a:pPr>
            <a:r>
              <a:rPr lang="en-US" dirty="0" smtClean="0"/>
              <a:t>Involves identifying and controlling the functional and physical design characteristics of products and their support documentation</a:t>
            </a:r>
          </a:p>
          <a:p>
            <a:pPr>
              <a:lnSpc>
                <a:spcPct val="90000"/>
              </a:lnSpc>
            </a:pPr>
            <a:r>
              <a:rPr lang="en-US" dirty="0" smtClean="0"/>
              <a:t>Configuration management specialists identify and document configuration requirements, control changes, record and report changes, and audit the products to verify conformance to requirements</a:t>
            </a:r>
          </a:p>
          <a:p>
            <a:pPr>
              <a:lnSpc>
                <a:spcPct val="90000"/>
              </a:lnSpc>
            </a:pPr>
            <a:r>
              <a:rPr lang="en-US" dirty="0" smtClean="0"/>
              <a:t>See www.icmhq.com for more information</a:t>
            </a:r>
          </a:p>
        </p:txBody>
      </p:sp>
      <p:sp>
        <p:nvSpPr>
          <p:cNvPr id="573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49</a:t>
            </a:fld>
            <a:endParaRPr lang="en-US" dirty="0"/>
          </a:p>
        </p:txBody>
      </p:sp>
      <p:sp>
        <p:nvSpPr>
          <p:cNvPr id="57348" name="Rectangle 2"/>
          <p:cNvSpPr>
            <a:spLocks noGrp="1" noChangeArrowheads="1"/>
          </p:cNvSpPr>
          <p:nvPr>
            <p:ph type="title"/>
          </p:nvPr>
        </p:nvSpPr>
        <p:spPr>
          <a:xfrm>
            <a:off x="381000" y="152400"/>
            <a:ext cx="8305800" cy="914400"/>
          </a:xfrm>
        </p:spPr>
        <p:txBody>
          <a:bodyPr/>
          <a:lstStyle/>
          <a:p>
            <a:r>
              <a:rPr lang="en-US" dirty="0" smtClean="0"/>
              <a:t>Configuration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228600" y="1371600"/>
            <a:ext cx="8491538" cy="4791075"/>
          </a:xfrm>
        </p:spPr>
        <p:txBody>
          <a:bodyPr>
            <a:normAutofit/>
          </a:bodyPr>
          <a:lstStyle/>
          <a:p>
            <a:r>
              <a:rPr lang="en-US" dirty="0"/>
              <a:t>1. Developing the project charter involves working with stakeholders to </a:t>
            </a:r>
            <a:r>
              <a:rPr lang="en-US" dirty="0" smtClean="0"/>
              <a:t>create the </a:t>
            </a:r>
            <a:r>
              <a:rPr lang="en-US" dirty="0"/>
              <a:t>document that formally authorizes a project—the charter.</a:t>
            </a:r>
          </a:p>
          <a:p>
            <a:r>
              <a:rPr lang="en-US" dirty="0"/>
              <a:t>2. Developing the project management plan involves coordinating all </a:t>
            </a:r>
            <a:r>
              <a:rPr lang="en-US" dirty="0" smtClean="0"/>
              <a:t>planning efforts </a:t>
            </a:r>
            <a:r>
              <a:rPr lang="en-US" dirty="0"/>
              <a:t>to create a consistent, coherent document—the project </a:t>
            </a:r>
            <a:r>
              <a:rPr lang="en-US" dirty="0" smtClean="0"/>
              <a:t>management plan</a:t>
            </a:r>
            <a:r>
              <a:rPr lang="en-US" dirty="0"/>
              <a:t>.</a:t>
            </a:r>
          </a:p>
          <a:p>
            <a:r>
              <a:rPr lang="en-US" dirty="0"/>
              <a:t>3. Directing and managing project work involves carrying out the </a:t>
            </a:r>
            <a:r>
              <a:rPr lang="en-US" dirty="0" smtClean="0"/>
              <a:t>project management </a:t>
            </a:r>
            <a:r>
              <a:rPr lang="en-US" dirty="0"/>
              <a:t>plan by performing the activities included in it.</a:t>
            </a:r>
            <a:endParaRPr lang="en-US" dirty="0" smtClean="0"/>
          </a:p>
        </p:txBody>
      </p:sp>
      <p:sp>
        <p:nvSpPr>
          <p:cNvPr id="133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5</a:t>
            </a:fld>
            <a:endParaRPr lang="en-US" dirty="0"/>
          </a:p>
        </p:txBody>
      </p:sp>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50</a:t>
            </a:fld>
            <a:endParaRPr lang="en-US" dirty="0"/>
          </a:p>
        </p:txBody>
      </p:sp>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pic>
        <p:nvPicPr>
          <p:cNvPr id="58373" name="Picture 6" descr="Tbl04-03.bmp"/>
          <p:cNvPicPr>
            <a:picLocks noChangeAspect="1"/>
          </p:cNvPicPr>
          <p:nvPr/>
        </p:nvPicPr>
        <p:blipFill>
          <a:blip r:embed="rId2"/>
          <a:srcRect t="6976"/>
          <a:stretch>
            <a:fillRect/>
          </a:stretch>
        </p:blipFill>
        <p:spPr bwMode="auto">
          <a:xfrm>
            <a:off x="560388" y="1981200"/>
            <a:ext cx="8213725" cy="3048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51</a:t>
            </a:fld>
            <a:endParaRPr lang="en-US" dirty="0"/>
          </a:p>
        </p:txBody>
      </p:sp>
      <p:sp>
        <p:nvSpPr>
          <p:cNvPr id="59396" name="Rectangle 2"/>
          <p:cNvSpPr>
            <a:spLocks noGrp="1" noChangeArrowheads="1"/>
          </p:cNvSpPr>
          <p:nvPr>
            <p:ph type="title"/>
          </p:nvPr>
        </p:nvSpPr>
        <p:spPr/>
        <p:txBody>
          <a:bodyPr/>
          <a:lstStyle/>
          <a:p>
            <a:r>
              <a:rPr lang="en-US" dirty="0" smtClean="0"/>
              <a:t>Closing Projects or Phases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idx="1"/>
          </p:nvPr>
        </p:nvSpPr>
        <p:spPr>
          <a:xfrm>
            <a:off x="381000" y="15240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Documents can be created with word processing software</a:t>
            </a:r>
          </a:p>
          <a:p>
            <a:pPr lvl="1">
              <a:lnSpc>
                <a:spcPct val="90000"/>
              </a:lnSpc>
            </a:pPr>
            <a:r>
              <a:rPr lang="en-US" dirty="0" smtClean="0"/>
              <a:t>Presentations are created with presentation software</a:t>
            </a:r>
          </a:p>
          <a:p>
            <a:pPr lvl="1">
              <a:lnSpc>
                <a:spcPct val="90000"/>
              </a:lnSpc>
            </a:pPr>
            <a:r>
              <a:rPr lang="en-US" dirty="0" smtClean="0"/>
              <a:t>Tracking can be done with spreadsheets or databases</a:t>
            </a:r>
          </a:p>
          <a:p>
            <a:pPr lvl="1">
              <a:lnSpc>
                <a:spcPct val="90000"/>
              </a:lnSpc>
            </a:pPr>
            <a:r>
              <a:rPr lang="en-US" dirty="0" smtClean="0"/>
              <a:t>Communication software can facilitate communications</a:t>
            </a:r>
          </a:p>
          <a:p>
            <a:pPr lvl="1">
              <a:lnSpc>
                <a:spcPct val="90000"/>
              </a:lnSpc>
            </a:pPr>
            <a:r>
              <a:rPr lang="en-US" dirty="0" smtClean="0"/>
              <a:t>Project management software can pull everything together and show detailed and summarized information</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52</a:t>
            </a:fld>
            <a:endParaRPr lang="en-US" dirty="0"/>
          </a:p>
        </p:txBody>
      </p:sp>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Eighth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53</a:t>
            </a:fld>
            <a:endParaRPr lang="en-US" dirty="0"/>
          </a:p>
        </p:txBody>
      </p:sp>
      <p:sp>
        <p:nvSpPr>
          <p:cNvPr id="5" name="Title 4"/>
          <p:cNvSpPr>
            <a:spLocks noGrp="1"/>
          </p:cNvSpPr>
          <p:nvPr>
            <p:ph type="title"/>
          </p:nvPr>
        </p:nvSpPr>
        <p:spPr/>
        <p:txBody>
          <a:bodyPr>
            <a:normAutofit fontScale="90000"/>
          </a:bodyPr>
          <a:lstStyle/>
          <a:p>
            <a:r>
              <a:rPr lang="en-US" dirty="0" smtClean="0"/>
              <a:t>Figure 4-8. Sample Portfolio Management Software Screen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44" y="1447800"/>
            <a:ext cx="7439511" cy="4630002"/>
          </a:xfrm>
          <a:prstGeom prst="rect">
            <a:avLst/>
          </a:prstGeom>
        </p:spPr>
      </p:pic>
      <p:sp>
        <p:nvSpPr>
          <p:cNvPr id="7" name="TextBox 6"/>
          <p:cNvSpPr txBox="1"/>
          <p:nvPr/>
        </p:nvSpPr>
        <p:spPr>
          <a:xfrm>
            <a:off x="2895600" y="6023060"/>
            <a:ext cx="4470391" cy="430887"/>
          </a:xfrm>
          <a:prstGeom prst="rect">
            <a:avLst/>
          </a:prstGeom>
          <a:noFill/>
        </p:spPr>
        <p:txBody>
          <a:bodyPr wrap="none" rtlCol="0">
            <a:spAutoFit/>
          </a:bodyPr>
          <a:lstStyle/>
          <a:p>
            <a:r>
              <a:rPr lang="en-US" dirty="0" smtClean="0"/>
              <a:t>Source: www.projectmanager.com</a:t>
            </a:r>
            <a:endParaRPr lang="en-US" dirty="0"/>
          </a:p>
        </p:txBody>
      </p:sp>
    </p:spTree>
    <p:extLst>
      <p:ext uri="{BB962C8B-B14F-4D97-AF65-F5344CB8AC3E}">
        <p14:creationId xmlns:p14="http://schemas.microsoft.com/office/powerpoint/2010/main" val="959903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54</a:t>
            </a:fld>
            <a:endParaRPr lang="en-US" dirty="0"/>
          </a:p>
        </p:txBody>
      </p:sp>
      <p:sp>
        <p:nvSpPr>
          <p:cNvPr id="61444" name="Rectangle 2"/>
          <p:cNvSpPr>
            <a:spLocks noGrp="1" noChangeArrowheads="1"/>
          </p:cNvSpPr>
          <p:nvPr>
            <p:ph type="title"/>
          </p:nvPr>
        </p:nvSpPr>
        <p:spPr/>
        <p:txBody>
          <a:bodyPr/>
          <a:lstStyle/>
          <a:p>
            <a:r>
              <a:rPr lang="en-US" dirty="0" smtClean="0"/>
              <a:t>Chapter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457200" y="1676400"/>
            <a:ext cx="8229600" cy="4330891"/>
          </a:xfrm>
        </p:spPr>
        <p:txBody>
          <a:bodyPr>
            <a:normAutofit/>
          </a:bodyPr>
          <a:lstStyle/>
          <a:p>
            <a:r>
              <a:rPr lang="en-US" dirty="0"/>
              <a:t>Monitoring and controlling project work involves overseeing activities </a:t>
            </a:r>
            <a:r>
              <a:rPr lang="en-US" dirty="0" smtClean="0"/>
              <a:t>to meet </a:t>
            </a:r>
            <a:r>
              <a:rPr lang="en-US" dirty="0"/>
              <a:t>the performance objectives of the </a:t>
            </a:r>
            <a:r>
              <a:rPr lang="en-US" dirty="0" smtClean="0"/>
              <a:t>project</a:t>
            </a:r>
          </a:p>
          <a:p>
            <a:r>
              <a:rPr lang="en-US" dirty="0"/>
              <a:t>Performing integrated change control involves identifying, evaluating, </a:t>
            </a:r>
            <a:r>
              <a:rPr lang="en-US" dirty="0" smtClean="0"/>
              <a:t>and managing </a:t>
            </a:r>
            <a:r>
              <a:rPr lang="en-US" dirty="0"/>
              <a:t>changes throughout the project life cycle. </a:t>
            </a:r>
            <a:endParaRPr lang="en-US" dirty="0" smtClean="0"/>
          </a:p>
          <a:p>
            <a:r>
              <a:rPr lang="en-US" dirty="0" smtClean="0"/>
              <a:t>Closing </a:t>
            </a:r>
            <a:r>
              <a:rPr lang="en-US" dirty="0"/>
              <a:t>the project or phase involves finalizing all activities to formally close </a:t>
            </a:r>
            <a:r>
              <a:rPr lang="en-US" dirty="0" smtClean="0"/>
              <a:t>the project </a:t>
            </a:r>
            <a:r>
              <a:rPr lang="en-US" dirty="0"/>
              <a:t>or phase.</a:t>
            </a:r>
            <a:endParaRPr lang="en-US" dirty="0" smtClean="0"/>
          </a:p>
        </p:txBody>
      </p:sp>
      <p:sp>
        <p:nvSpPr>
          <p:cNvPr id="143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2D4A2C9D-D88A-4E49-9868-C35180CCD6D8}" type="slidenum">
              <a:rPr lang="en-US"/>
              <a:pPr>
                <a:defRPr/>
              </a:pPr>
              <a:t>6</a:t>
            </a:fld>
            <a:endParaRPr lang="en-US" dirty="0"/>
          </a:p>
        </p:txBody>
      </p:sp>
      <p:sp>
        <p:nvSpPr>
          <p:cNvPr id="14340" name="Rectangle 2"/>
          <p:cNvSpPr>
            <a:spLocks noGrp="1" noChangeArrowheads="1"/>
          </p:cNvSpPr>
          <p:nvPr>
            <p:ph type="title"/>
          </p:nvPr>
        </p:nvSpPr>
        <p:spPr/>
        <p:txBody>
          <a:bodyPr>
            <a:normAutofit fontScale="90000"/>
          </a:bodyPr>
          <a:lstStyle/>
          <a:p>
            <a:r>
              <a:rPr lang="en-US" dirty="0" smtClean="0"/>
              <a:t>Project Integration Management Processes (cont’d)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7</a:t>
            </a:fld>
            <a:endParaRPr lang="en-US" dirty="0"/>
          </a:p>
        </p:txBody>
      </p:sp>
      <p:sp>
        <p:nvSpPr>
          <p:cNvPr id="15362" name="Title 1"/>
          <p:cNvSpPr>
            <a:spLocks noGrp="1"/>
          </p:cNvSpPr>
          <p:nvPr>
            <p:ph type="title"/>
          </p:nvPr>
        </p:nvSpPr>
        <p:spPr/>
        <p:txBody>
          <a:bodyPr>
            <a:normAutofit fontScale="90000"/>
          </a:bodyPr>
          <a:lstStyle/>
          <a:p>
            <a:r>
              <a:rPr lang="en-US" dirty="0" smtClean="0"/>
              <a:t>Figure 4-1. Project Integration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02761" cy="4999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228600" y="914400"/>
            <a:ext cx="8686800" cy="4572000"/>
          </a:xfrm>
        </p:spPr>
        <p:txBody>
          <a:bodyPr>
            <a:normAutofit/>
          </a:bodyPr>
          <a:lstStyle/>
          <a:p>
            <a:r>
              <a:rPr lang="en-US" sz="2400" dirty="0" smtClean="0"/>
              <a:t>The Surrey police force began looking into replacing its criminal intelligence system in 2005, but the project was finally cancelled in 2013, and the old system was replaced with a much less expensive one used by thirteen other forces</a:t>
            </a:r>
          </a:p>
          <a:p>
            <a:r>
              <a:rPr lang="en-US" sz="2400" dirty="0" smtClean="0"/>
              <a:t>The person in charge of the project would not take responsibility for it</a:t>
            </a:r>
          </a:p>
          <a:p>
            <a:r>
              <a:rPr lang="en-US" sz="2400" dirty="0" smtClean="0"/>
              <a:t>An audit report said the project was beyond their in-house capabilities and experience</a:t>
            </a:r>
          </a:p>
          <a:p>
            <a:r>
              <a:rPr lang="en-US" sz="2400" dirty="0" smtClean="0"/>
              <a:t>Organizations must make the right staffing/outsourcing decisions</a:t>
            </a:r>
          </a:p>
        </p:txBody>
      </p:sp>
      <p:sp>
        <p:nvSpPr>
          <p:cNvPr id="1638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D6C05437-B6EB-4851-9DA4-1E65B79A3298}" type="slidenum">
              <a:rPr lang="en-US" smtClean="0"/>
              <a:pPr>
                <a:defRPr/>
              </a:pPr>
              <a:t>8</a:t>
            </a:fld>
            <a:endParaRPr lang="en-US" dirty="0"/>
          </a:p>
        </p:txBody>
      </p:sp>
      <p:sp>
        <p:nvSpPr>
          <p:cNvPr id="16386" name="Title 1"/>
          <p:cNvSpPr>
            <a:spLocks noGrp="1"/>
          </p:cNvSpPr>
          <p:nvPr>
            <p:ph type="title"/>
          </p:nvPr>
        </p:nvSpPr>
        <p:spPr>
          <a:xfrm>
            <a:off x="381000" y="152400"/>
            <a:ext cx="8305800" cy="685800"/>
          </a:xfrm>
        </p:spPr>
        <p:txBody>
          <a:bodyPr>
            <a:normAutofit fontScale="90000"/>
          </a:bodyPr>
          <a:lstStyle/>
          <a:p>
            <a:r>
              <a:rPr lang="en-US" dirty="0" smtClean="0"/>
              <a:t>What Went Wrong?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381000" y="1371600"/>
            <a:ext cx="8534400" cy="4572000"/>
          </a:xfrm>
        </p:spPr>
        <p:txBody>
          <a:bodyPr/>
          <a:lstStyle/>
          <a:p>
            <a:r>
              <a:rPr lang="en-US" b="1" dirty="0" smtClean="0"/>
              <a:t>Strategic planning</a:t>
            </a:r>
            <a:r>
              <a:rPr lang="en-US" dirty="0" smtClean="0"/>
              <a:t> involves determining long-term objectives, predicting future trends, and projecting the need for new products and services</a:t>
            </a:r>
          </a:p>
          <a:p>
            <a:r>
              <a:rPr lang="en-US" dirty="0" smtClean="0"/>
              <a:t>Organizations often perform a </a:t>
            </a:r>
            <a:r>
              <a:rPr lang="en-US" b="1" dirty="0" smtClean="0"/>
              <a:t>SWOT analysis</a:t>
            </a:r>
          </a:p>
          <a:p>
            <a:pPr lvl="1"/>
            <a:r>
              <a:rPr lang="en-US" dirty="0" smtClean="0"/>
              <a:t>analyzing </a:t>
            </a:r>
            <a:r>
              <a:rPr lang="en-US" b="1" dirty="0" smtClean="0"/>
              <a:t>S</a:t>
            </a:r>
            <a:r>
              <a:rPr lang="en-US" dirty="0" smtClean="0"/>
              <a:t>trengths, </a:t>
            </a:r>
            <a:r>
              <a:rPr lang="en-US" b="1" dirty="0" smtClean="0"/>
              <a:t>W</a:t>
            </a:r>
            <a:r>
              <a:rPr lang="en-US" dirty="0" smtClean="0"/>
              <a:t>eaknesses, </a:t>
            </a:r>
            <a:r>
              <a:rPr lang="en-US" b="1" dirty="0" smtClean="0"/>
              <a:t>O</a:t>
            </a:r>
            <a:r>
              <a:rPr lang="en-US" dirty="0" smtClean="0"/>
              <a:t>pportunities, and </a:t>
            </a:r>
            <a:r>
              <a:rPr lang="en-US" b="1" dirty="0" smtClean="0"/>
              <a:t>T</a:t>
            </a:r>
            <a:r>
              <a:rPr lang="en-US" dirty="0" smtClean="0"/>
              <a:t>hreats</a:t>
            </a:r>
          </a:p>
          <a:p>
            <a:r>
              <a:rPr lang="en-US" dirty="0" smtClean="0"/>
              <a:t>As part of strategic planning, organizations</a:t>
            </a:r>
          </a:p>
          <a:p>
            <a:pPr lvl="1"/>
            <a:r>
              <a:rPr lang="en-US" dirty="0" smtClean="0"/>
              <a:t>identify potential projects</a:t>
            </a:r>
          </a:p>
          <a:p>
            <a:pPr lvl="1"/>
            <a:r>
              <a:rPr lang="en-US" dirty="0" smtClean="0"/>
              <a:t>use realistic methods to select which projects to work on</a:t>
            </a:r>
          </a:p>
          <a:p>
            <a:pPr lvl="1"/>
            <a:r>
              <a:rPr lang="en-US" dirty="0" smtClean="0"/>
              <a:t>formalize project initiation by issuing a project charter</a:t>
            </a:r>
          </a:p>
          <a:p>
            <a:pPr lvl="1"/>
            <a:endParaRPr lang="en-US" dirty="0" smtClean="0"/>
          </a:p>
        </p:txBody>
      </p:sp>
      <p:sp>
        <p:nvSpPr>
          <p:cNvPr id="1741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9</a:t>
            </a:fld>
            <a:endParaRPr lang="en-US" dirty="0"/>
          </a:p>
        </p:txBody>
      </p:sp>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2239</TotalTime>
  <Words>3218</Words>
  <Application>Microsoft Office PowerPoint</Application>
  <PresentationFormat>On-screen Show (4:3)</PresentationFormat>
  <Paragraphs>338</Paragraphs>
  <Slides>54</Slides>
  <Notes>2</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Concourse</vt:lpstr>
      <vt:lpstr>Chapter 4: Project Integration Management</vt:lpstr>
      <vt:lpstr>Learning Objectives</vt:lpstr>
      <vt:lpstr>Learning Objectives</vt:lpstr>
      <vt:lpstr>The Key to Overall Project Success: Good Project Integration Management</vt:lpstr>
      <vt:lpstr>Project Integration Management Processes</vt:lpstr>
      <vt:lpstr>Project Integration Management Processes (cont’d)</vt:lpstr>
      <vt:lpstr>Figure 4-1. Project Integration Management Summary</vt:lpstr>
      <vt:lpstr>What Went Wrong?</vt:lpstr>
      <vt:lpstr>Strategic Planning and Project Selection</vt:lpstr>
      <vt:lpstr>Figure 4-2. Mind Map of a SWOT Analysis to Help Identify Potential Projects</vt:lpstr>
      <vt:lpstr>Figure 4-3. Information Technology Planning Process</vt:lpstr>
      <vt:lpstr>Best Practice</vt:lpstr>
      <vt:lpstr>Methods for Selecting Projects</vt:lpstr>
      <vt:lpstr>Focusing on Broad Organizational Needs</vt:lpstr>
      <vt:lpstr>Categorizing IT Projects</vt:lpstr>
      <vt:lpstr>Financial Analysis of Projects</vt:lpstr>
      <vt:lpstr>Net Present Value Analysis</vt:lpstr>
      <vt:lpstr>Figure 4-4. Net Present Value Example</vt:lpstr>
      <vt:lpstr>Figure 4-5. JWD Consulting NPV Example</vt:lpstr>
      <vt:lpstr>NPV Calculations</vt:lpstr>
      <vt:lpstr>Return on Investment</vt:lpstr>
      <vt:lpstr>Payback Analysis</vt:lpstr>
      <vt:lpstr>Figure 4-6. Charting the Payback Period</vt:lpstr>
      <vt:lpstr>Weighted Scoring Model</vt:lpstr>
      <vt:lpstr>Figure 4-7. Sample Weighted Scoring Model for Project Selection</vt:lpstr>
      <vt:lpstr>Implementing a Balanced Scorecard</vt:lpstr>
      <vt:lpstr>Developing a Project Charter</vt:lpstr>
      <vt:lpstr>Inputs for Developing a Project Charter</vt:lpstr>
      <vt:lpstr>Table 4-1. Project Charter for the DNA-Sequencing Instrument Completion Project </vt:lpstr>
      <vt:lpstr>Table 4-1. Project Charter (cont.)</vt:lpstr>
      <vt:lpstr>Developing a Project Management Plan</vt:lpstr>
      <vt:lpstr>Common Elements of a Project Management Plan</vt:lpstr>
      <vt:lpstr>Table 4-2. Sample Contents for a Software Project Management Plan (SPMP)</vt:lpstr>
      <vt:lpstr>What the Winners Do</vt:lpstr>
      <vt:lpstr>Directing and Managing Project Work</vt:lpstr>
      <vt:lpstr>Coordinating Planning and Execution</vt:lpstr>
      <vt:lpstr>Providing Leadership and a Supportive Culture</vt:lpstr>
      <vt:lpstr>What Went Right?</vt:lpstr>
      <vt:lpstr>Capitalizing on Product, Business, and Application Area Knowledge</vt:lpstr>
      <vt:lpstr>Project Execution Tools and Techniques</vt:lpstr>
      <vt:lpstr>Monitoring and Controlling Project Work</vt:lpstr>
      <vt:lpstr>Media Snapshot</vt:lpstr>
      <vt:lpstr>Performing Integrated Change Control</vt:lpstr>
      <vt:lpstr>Change Control on Information Technology Projects</vt:lpstr>
      <vt:lpstr>Change Control System</vt:lpstr>
      <vt:lpstr>Change Control Board (CCB)</vt:lpstr>
      <vt:lpstr>Making Timely Changes</vt:lpstr>
      <vt:lpstr>Global Issues</vt:lpstr>
      <vt:lpstr>Configuration Management</vt:lpstr>
      <vt:lpstr>Table 4-3. Suggestions for Performing Integrated Change Control</vt:lpstr>
      <vt:lpstr>Closing Projects or Phases</vt:lpstr>
      <vt:lpstr>Using Software to Assist in Project Integration Management</vt:lpstr>
      <vt:lpstr>Figure 4-8. Sample Portfolio Management Software Screen</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ThayNam</cp:lastModifiedBy>
  <cp:revision>166</cp:revision>
  <dcterms:created xsi:type="dcterms:W3CDTF">2001-07-05T23:10:12Z</dcterms:created>
  <dcterms:modified xsi:type="dcterms:W3CDTF">2017-07-25T09:37:00Z</dcterms:modified>
</cp:coreProperties>
</file>