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45"/>
  </p:notesMasterIdLst>
  <p:handoutMasterIdLst>
    <p:handoutMasterId r:id="rId46"/>
  </p:handoutMasterIdLst>
  <p:sldIdLst>
    <p:sldId id="257" r:id="rId3"/>
    <p:sldId id="334" r:id="rId4"/>
    <p:sldId id="335" r:id="rId5"/>
    <p:sldId id="336" r:id="rId6"/>
    <p:sldId id="337" r:id="rId7"/>
    <p:sldId id="364" r:id="rId8"/>
    <p:sldId id="375" r:id="rId9"/>
    <p:sldId id="376" r:id="rId10"/>
    <p:sldId id="377" r:id="rId11"/>
    <p:sldId id="382" r:id="rId12"/>
    <p:sldId id="368" r:id="rId13"/>
    <p:sldId id="372" r:id="rId14"/>
    <p:sldId id="383" r:id="rId15"/>
    <p:sldId id="369" r:id="rId16"/>
    <p:sldId id="378" r:id="rId17"/>
    <p:sldId id="371" r:id="rId18"/>
    <p:sldId id="341" r:id="rId19"/>
    <p:sldId id="379" r:id="rId20"/>
    <p:sldId id="342" r:id="rId21"/>
    <p:sldId id="343" r:id="rId22"/>
    <p:sldId id="344" r:id="rId23"/>
    <p:sldId id="345" r:id="rId24"/>
    <p:sldId id="346" r:id="rId25"/>
    <p:sldId id="348" r:id="rId26"/>
    <p:sldId id="349" r:id="rId27"/>
    <p:sldId id="350" r:id="rId28"/>
    <p:sldId id="351" r:id="rId29"/>
    <p:sldId id="352" r:id="rId30"/>
    <p:sldId id="374" r:id="rId31"/>
    <p:sldId id="354" r:id="rId32"/>
    <p:sldId id="380" r:id="rId33"/>
    <p:sldId id="355" r:id="rId34"/>
    <p:sldId id="356" r:id="rId35"/>
    <p:sldId id="366" r:id="rId36"/>
    <p:sldId id="357" r:id="rId37"/>
    <p:sldId id="381" r:id="rId38"/>
    <p:sldId id="358" r:id="rId39"/>
    <p:sldId id="359" r:id="rId40"/>
    <p:sldId id="360" r:id="rId41"/>
    <p:sldId id="361" r:id="rId42"/>
    <p:sldId id="362" r:id="rId43"/>
    <p:sldId id="363" r:id="rId4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1887" autoAdjust="0"/>
  </p:normalViewPr>
  <p:slideViewPr>
    <p:cSldViewPr>
      <p:cViewPr varScale="1">
        <p:scale>
          <a:sx n="67" d="100"/>
          <a:sy n="67" d="100"/>
        </p:scale>
        <p:origin x="1197"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65B926E-4E70-4E7C-A492-D0CDF3C7E1CF}" type="slidenum">
              <a:rPr lang="en-US"/>
              <a:pPr>
                <a:defRPr/>
              </a:pPr>
              <a:t>‹#›</a:t>
            </a:fld>
            <a:endParaRPr lang="en-US" dirty="0"/>
          </a:p>
        </p:txBody>
      </p:sp>
    </p:spTree>
    <p:extLst>
      <p:ext uri="{BB962C8B-B14F-4D97-AF65-F5344CB8AC3E}">
        <p14:creationId xmlns:p14="http://schemas.microsoft.com/office/powerpoint/2010/main" val="3321804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B628D5B-A7C7-42E0-BFEE-8A6E6DE4D620}" type="slidenum">
              <a:rPr lang="en-US"/>
              <a:pPr>
                <a:defRPr/>
              </a:pPr>
              <a:t>‹#›</a:t>
            </a:fld>
            <a:endParaRPr lang="en-US" dirty="0"/>
          </a:p>
        </p:txBody>
      </p:sp>
    </p:spTree>
    <p:extLst>
      <p:ext uri="{BB962C8B-B14F-4D97-AF65-F5344CB8AC3E}">
        <p14:creationId xmlns:p14="http://schemas.microsoft.com/office/powerpoint/2010/main" val="2182300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dirty="0" smtClean="0"/>
          </a:p>
        </p:txBody>
      </p:sp>
      <p:sp>
        <p:nvSpPr>
          <p:cNvPr id="45060" name="Slide Number Placeholder 3"/>
          <p:cNvSpPr>
            <a:spLocks noGrp="1"/>
          </p:cNvSpPr>
          <p:nvPr>
            <p:ph type="sldNum" sz="quarter" idx="5"/>
          </p:nvPr>
        </p:nvSpPr>
        <p:spPr>
          <a:noFill/>
        </p:spPr>
        <p:txBody>
          <a:bodyPr/>
          <a:lstStyle/>
          <a:p>
            <a:fld id="{135203A4-082A-4448-BDB0-5CDB74643CD1}" type="slidenum">
              <a:rPr lang="en-US" smtClean="0"/>
              <a:pPr/>
              <a:t>1</a:t>
            </a:fld>
            <a:endParaRPr lang="en-US" dirty="0" smtClean="0"/>
          </a:p>
        </p:txBody>
      </p:sp>
    </p:spTree>
    <p:extLst>
      <p:ext uri="{BB962C8B-B14F-4D97-AF65-F5344CB8AC3E}">
        <p14:creationId xmlns:p14="http://schemas.microsoft.com/office/powerpoint/2010/main" val="62169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2</a:t>
            </a:fld>
            <a:endParaRPr lang="en-US" dirty="0"/>
          </a:p>
        </p:txBody>
      </p:sp>
    </p:spTree>
    <p:extLst>
      <p:ext uri="{BB962C8B-B14F-4D97-AF65-F5344CB8AC3E}">
        <p14:creationId xmlns:p14="http://schemas.microsoft.com/office/powerpoint/2010/main" val="344414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ED858-41DD-4669-ACD0-0FE909D2C42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D8AF82-58A6-4B0A-99BE-3E241868A7E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03D3F4-A0D0-405E-A767-F9A123F7238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5381041-9C54-49A7-A924-29D217AD23D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smtClean="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6C0B31-47C3-49FD-8211-A1EA24F16913}"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56DBD78-0C1C-4E39-B25C-2D86EF84190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F4B7A325-B10B-44F9-8D64-D11C845FEE9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28A81CF-9A71-4B4A-A02C-DA98461234B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7E326B0-0E99-4EB4-8F79-0134171EA74C}"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5E64789-22BD-4B66-9BFC-904BA6707DB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20D16DA-79A3-43C0-A698-4D27A49B6CE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D0B4DA7-581C-40A3-BCB4-1307A955BB7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C14E0A1E-657D-490E-9262-79448EA4878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5FA4337-D482-4795-909A-B265FCB8FB7E}"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C3E4BF0-CDDD-45AA-8761-673D8D9691C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8358C7-1EB0-4EEF-A9D9-DA49F859DE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E9A965-858B-487F-8735-1765BCABB5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704951A-0E7C-4F14-91E3-D33D5B465BB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F80014F-D774-4519-B844-A2F39E4FCBD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394E5C8-07BC-403D-807B-67B7EC9217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CE72DE-727C-44FD-8C4B-6A992740AE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56261B2-E792-4CCC-9B27-651612F41BC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3329071-3EF5-4489-AD01-960B23CCFC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3329071-3EF5-4489-AD01-960B23CCFC6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www.myki.com.au/"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295400"/>
            <a:ext cx="83058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5:</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Scope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1850" y="2647156"/>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Projected number of jobs for business analysts expected to increase 19 percent by 2022</a:t>
            </a:r>
          </a:p>
          <a:p>
            <a:r>
              <a:rPr lang="en-US" dirty="0" smtClean="0"/>
              <a:t>Only 49 percent of survey respondents had the resources in place to do requirements management properly and 53 percent failed to use a formal process to validate requirements</a:t>
            </a:r>
          </a:p>
          <a:p>
            <a:r>
              <a:rPr lang="en-US" dirty="0" smtClean="0"/>
              <a:t>There are several certifications available for business analysis to help meet this need</a:t>
            </a:r>
            <a:endParaRPr lang="en-US" dirty="0"/>
          </a:p>
        </p:txBody>
      </p:sp>
      <p:sp>
        <p:nvSpPr>
          <p:cNvPr id="3" name="Title 2"/>
          <p:cNvSpPr>
            <a:spLocks noGrp="1"/>
          </p:cNvSpPr>
          <p:nvPr>
            <p:ph type="title"/>
          </p:nvPr>
        </p:nvSpPr>
        <p:spPr/>
        <p:txBody>
          <a:bodyPr/>
          <a:lstStyle/>
          <a:p>
            <a:r>
              <a:rPr lang="en-US" dirty="0" smtClean="0"/>
              <a:t>What Went Right?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10</a:t>
            </a:fld>
            <a:endParaRPr lang="en-US" dirty="0"/>
          </a:p>
        </p:txBody>
      </p:sp>
    </p:spTree>
    <p:extLst>
      <p:ext uri="{BB962C8B-B14F-4D97-AF65-F5344CB8AC3E}">
        <p14:creationId xmlns:p14="http://schemas.microsoft.com/office/powerpoint/2010/main" val="214135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2"/>
          </a:xfrm>
        </p:spPr>
        <p:txBody>
          <a:bodyPr/>
          <a:lstStyle/>
          <a:p>
            <a:r>
              <a:rPr lang="en-US" dirty="0" smtClean="0"/>
              <a:t>For some IT projects, it is helpful to divide requirements development into categories called elicitation, analysis, specification, and validation </a:t>
            </a:r>
          </a:p>
          <a:p>
            <a:r>
              <a:rPr lang="en-US" dirty="0" smtClean="0"/>
              <a:t>It is important to use an iterative approach to defining requirements since they are often unclear early in a project</a:t>
            </a:r>
          </a:p>
          <a:p>
            <a:endParaRPr lang="en-US" dirty="0"/>
          </a:p>
        </p:txBody>
      </p:sp>
      <p:sp>
        <p:nvSpPr>
          <p:cNvPr id="3" name="Title 2"/>
          <p:cNvSpPr>
            <a:spLocks noGrp="1"/>
          </p:cNvSpPr>
          <p:nvPr>
            <p:ph type="title"/>
          </p:nvPr>
        </p:nvSpPr>
        <p:spPr/>
        <p:txBody>
          <a:bodyPr/>
          <a:lstStyle/>
          <a:p>
            <a:r>
              <a:rPr lang="en-US" dirty="0" smtClean="0"/>
              <a:t>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5-2. Relative Cost to Correct a Software Requirement Defect</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12</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0668"/>
          <a:stretch/>
        </p:blipFill>
        <p:spPr>
          <a:xfrm>
            <a:off x="1600199" y="1066800"/>
            <a:ext cx="6673849" cy="5181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Book called “How Google Tests Software” describes how Google changed their culture as quality rests on the shoulders of those writing the code; they don’t rely on testers to ensure quality</a:t>
            </a:r>
          </a:p>
          <a:p>
            <a:r>
              <a:rPr lang="en-US" dirty="0" smtClean="0"/>
              <a:t>Google also does not believe in fads of buzzwords, including Agile</a:t>
            </a:r>
            <a:endParaRPr lang="en-US" dirty="0"/>
          </a:p>
        </p:txBody>
      </p:sp>
      <p:sp>
        <p:nvSpPr>
          <p:cNvPr id="3" name="Title 2"/>
          <p:cNvSpPr>
            <a:spLocks noGrp="1"/>
          </p:cNvSpPr>
          <p:nvPr>
            <p:ph type="title"/>
          </p:nvPr>
        </p:nvSpPr>
        <p:spPr/>
        <p:txBody>
          <a:bodyPr/>
          <a:lstStyle/>
          <a:p>
            <a:r>
              <a:rPr lang="en-US" dirty="0" smtClean="0"/>
              <a:t>Best Practice</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13</a:t>
            </a:fld>
            <a:endParaRPr lang="en-US" dirty="0"/>
          </a:p>
        </p:txBody>
      </p:sp>
    </p:spTree>
    <p:extLst>
      <p:ext uri="{BB962C8B-B14F-4D97-AF65-F5344CB8AC3E}">
        <p14:creationId xmlns:p14="http://schemas.microsoft.com/office/powerpoint/2010/main" val="61657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4525962"/>
          </a:xfrm>
        </p:spPr>
        <p:txBody>
          <a:bodyPr/>
          <a:lstStyle/>
          <a:p>
            <a:r>
              <a:rPr lang="en-US" dirty="0" smtClean="0"/>
              <a:t>Interviewing </a:t>
            </a:r>
          </a:p>
          <a:p>
            <a:r>
              <a:rPr lang="en-US" dirty="0" smtClean="0"/>
              <a:t>Focus groups and facilitated workshops</a:t>
            </a:r>
          </a:p>
          <a:p>
            <a:r>
              <a:rPr lang="en-US" dirty="0" smtClean="0"/>
              <a:t>Using group creativity and decision-making techniques</a:t>
            </a:r>
          </a:p>
          <a:p>
            <a:r>
              <a:rPr lang="en-US" dirty="0" smtClean="0"/>
              <a:t>Questionnaires and surveys </a:t>
            </a:r>
          </a:p>
          <a:p>
            <a:r>
              <a:rPr lang="en-US" dirty="0" smtClean="0"/>
              <a:t>Observation </a:t>
            </a:r>
          </a:p>
          <a:p>
            <a:r>
              <a:rPr lang="en-US" dirty="0" smtClean="0"/>
              <a:t>Prototyping </a:t>
            </a:r>
          </a:p>
          <a:p>
            <a:r>
              <a:rPr lang="en-US" b="1" dirty="0" smtClean="0"/>
              <a:t>Benchmarking</a:t>
            </a:r>
            <a:r>
              <a:rPr lang="en-US" dirty="0"/>
              <a:t>, or generating ideas by comparing specific project practices or </a:t>
            </a:r>
            <a:r>
              <a:rPr lang="en-US" dirty="0" smtClean="0"/>
              <a:t>product characteristics </a:t>
            </a:r>
            <a:r>
              <a:rPr lang="en-US" dirty="0"/>
              <a:t>to those of other projects or products inside or outside the </a:t>
            </a:r>
            <a:r>
              <a:rPr lang="en-US" dirty="0" smtClean="0"/>
              <a:t>performing organization</a:t>
            </a:r>
            <a:r>
              <a:rPr lang="en-US" dirty="0"/>
              <a:t>, can also be used to collect </a:t>
            </a:r>
            <a:r>
              <a:rPr lang="en-US" dirty="0" smtClean="0"/>
              <a:t>requirements</a:t>
            </a:r>
          </a:p>
          <a:p>
            <a:endParaRPr lang="en-US" dirty="0"/>
          </a:p>
        </p:txBody>
      </p:sp>
      <p:sp>
        <p:nvSpPr>
          <p:cNvPr id="3" name="Title 2"/>
          <p:cNvSpPr>
            <a:spLocks noGrp="1"/>
          </p:cNvSpPr>
          <p:nvPr>
            <p:ph type="title"/>
          </p:nvPr>
        </p:nvSpPr>
        <p:spPr>
          <a:xfrm>
            <a:off x="304800" y="0"/>
            <a:ext cx="8686800" cy="1143000"/>
          </a:xfrm>
        </p:spPr>
        <p:txBody>
          <a:bodyPr>
            <a:normAutofit fontScale="90000"/>
          </a:bodyPr>
          <a:lstStyle/>
          <a:p>
            <a:r>
              <a:rPr lang="en-US" dirty="0" smtClean="0"/>
              <a:t>Methods for 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284"/>
            <a:ext cx="8686800" cy="4525962"/>
          </a:xfrm>
        </p:spPr>
        <p:txBody>
          <a:bodyPr/>
          <a:lstStyle/>
          <a:p>
            <a:r>
              <a:rPr lang="en-US" dirty="0"/>
              <a:t>Eighty-eight percent of the software projects involved enhancing </a:t>
            </a:r>
            <a:r>
              <a:rPr lang="en-US" dirty="0" smtClean="0"/>
              <a:t>existing products </a:t>
            </a:r>
            <a:r>
              <a:rPr lang="en-US" dirty="0"/>
              <a:t>instead of creating new </a:t>
            </a:r>
            <a:r>
              <a:rPr lang="en-US" dirty="0" smtClean="0"/>
              <a:t>ones</a:t>
            </a:r>
          </a:p>
          <a:p>
            <a:r>
              <a:rPr lang="en-US" dirty="0"/>
              <a:t>Eighty-six percent of respondents said that customer satisfaction was the </a:t>
            </a:r>
            <a:r>
              <a:rPr lang="en-US" dirty="0" smtClean="0"/>
              <a:t>most important </a:t>
            </a:r>
            <a:r>
              <a:rPr lang="en-US" dirty="0"/>
              <a:t>metric for measuring the success of development </a:t>
            </a:r>
            <a:r>
              <a:rPr lang="en-US" dirty="0" smtClean="0"/>
              <a:t>projects</a:t>
            </a:r>
            <a:endParaRPr lang="en-US" dirty="0"/>
          </a:p>
          <a:p>
            <a:r>
              <a:rPr lang="en-US" dirty="0"/>
              <a:t>Eighty-three percent of software development teams still use Microsoft </a:t>
            </a:r>
            <a:r>
              <a:rPr lang="en-US" dirty="0" smtClean="0"/>
              <a:t>Office applications </a:t>
            </a:r>
            <a:r>
              <a:rPr lang="en-US" dirty="0"/>
              <a:t>such as Word and Excel as their main tools to </a:t>
            </a:r>
            <a:r>
              <a:rPr lang="en-US" dirty="0" smtClean="0"/>
              <a:t>communicate requirements</a:t>
            </a:r>
            <a:endParaRPr lang="en-US" dirty="0"/>
          </a:p>
        </p:txBody>
      </p:sp>
      <p:sp>
        <p:nvSpPr>
          <p:cNvPr id="3" name="Title 2"/>
          <p:cNvSpPr>
            <a:spLocks noGrp="1"/>
          </p:cNvSpPr>
          <p:nvPr>
            <p:ph type="title"/>
          </p:nvPr>
        </p:nvSpPr>
        <p:spPr/>
        <p:txBody>
          <a:bodyPr>
            <a:normAutofit fontScale="90000"/>
          </a:bodyPr>
          <a:lstStyle/>
          <a:p>
            <a:r>
              <a:rPr lang="en-US" dirty="0" smtClean="0"/>
              <a:t>Statistics on Requirements for </a:t>
            </a:r>
            <a:br>
              <a:rPr lang="en-US" dirty="0" smtClean="0"/>
            </a:br>
            <a:r>
              <a:rPr lang="en-US" dirty="0" smtClean="0"/>
              <a:t>Software Projects (2011 Survey)*</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15</a:t>
            </a:fld>
            <a:endParaRPr lang="en-US" dirty="0"/>
          </a:p>
        </p:txBody>
      </p:sp>
      <p:sp>
        <p:nvSpPr>
          <p:cNvPr id="6" name="TextBox 5"/>
          <p:cNvSpPr txBox="1"/>
          <p:nvPr/>
        </p:nvSpPr>
        <p:spPr>
          <a:xfrm>
            <a:off x="685800" y="5775364"/>
            <a:ext cx="7584192" cy="369332"/>
          </a:xfrm>
          <a:prstGeom prst="rect">
            <a:avLst/>
          </a:prstGeom>
          <a:noFill/>
        </p:spPr>
        <p:txBody>
          <a:bodyPr wrap="none" rtlCol="0">
            <a:spAutoFit/>
          </a:bodyPr>
          <a:lstStyle/>
          <a:p>
            <a:r>
              <a:rPr lang="en-US" sz="1800" dirty="0" smtClean="0"/>
              <a:t>*John </a:t>
            </a:r>
            <a:r>
              <a:rPr lang="en-US" sz="1800" dirty="0"/>
              <a:t>Simpson, “2011: The State of Requirements Management” (2011).</a:t>
            </a:r>
          </a:p>
        </p:txBody>
      </p:sp>
    </p:spTree>
    <p:extLst>
      <p:ext uri="{BB962C8B-B14F-4D97-AF65-F5344CB8AC3E}">
        <p14:creationId xmlns:p14="http://schemas.microsoft.com/office/powerpoint/2010/main" val="332759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2"/>
          </a:xfrm>
        </p:spPr>
        <p:txBody>
          <a:bodyPr/>
          <a:lstStyle/>
          <a:p>
            <a:r>
              <a:rPr lang="en-US" sz="2400" dirty="0" smtClean="0"/>
              <a:t>A </a:t>
            </a:r>
            <a:r>
              <a:rPr lang="en-US" sz="2400" b="1" dirty="0" smtClean="0"/>
              <a:t>requirements traceability matrix (RTM) </a:t>
            </a:r>
            <a:r>
              <a:rPr lang="en-US" sz="2400" dirty="0" smtClean="0"/>
              <a:t>is a table that lists requirements, various attributes of each requirement, and the status of the requirements to ensure that all requirements are addressed</a:t>
            </a:r>
          </a:p>
          <a:p>
            <a:r>
              <a:rPr lang="en-US" sz="2400" dirty="0" smtClean="0"/>
              <a:t>Table 5-1. Sample entry in an RTM</a:t>
            </a:r>
          </a:p>
          <a:p>
            <a:pPr lvl="1"/>
            <a:endParaRPr lang="en-US" dirty="0" smtClean="0"/>
          </a:p>
          <a:p>
            <a:endParaRPr lang="en-US" dirty="0"/>
          </a:p>
        </p:txBody>
      </p:sp>
      <p:sp>
        <p:nvSpPr>
          <p:cNvPr id="3" name="Title 2"/>
          <p:cNvSpPr>
            <a:spLocks noGrp="1"/>
          </p:cNvSpPr>
          <p:nvPr>
            <p:ph type="title"/>
          </p:nvPr>
        </p:nvSpPr>
        <p:spPr>
          <a:xfrm>
            <a:off x="457200" y="0"/>
            <a:ext cx="8229600" cy="1143000"/>
          </a:xfrm>
        </p:spPr>
        <p:txBody>
          <a:bodyPr>
            <a:normAutofit fontScale="90000"/>
          </a:bodyPr>
          <a:lstStyle/>
          <a:p>
            <a:r>
              <a:rPr lang="en-US" dirty="0" smtClean="0"/>
              <a:t>Requirements Traceability Matrix</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16</a:t>
            </a:fld>
            <a:endParaRPr lang="en-US" dirty="0"/>
          </a:p>
        </p:txBody>
      </p:sp>
      <p:pic>
        <p:nvPicPr>
          <p:cNvPr id="6" name="Picture 2"/>
          <p:cNvPicPr>
            <a:picLocks noChangeAspect="1" noChangeArrowheads="1"/>
          </p:cNvPicPr>
          <p:nvPr/>
        </p:nvPicPr>
        <p:blipFill>
          <a:blip r:embed="rId2"/>
          <a:srcRect l="17500" t="39000" r="23125" b="40000"/>
          <a:stretch>
            <a:fillRect/>
          </a:stretch>
        </p:blipFill>
        <p:spPr bwMode="auto">
          <a:xfrm>
            <a:off x="285747" y="3200400"/>
            <a:ext cx="8617857" cy="1905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52400" y="1447800"/>
            <a:ext cx="8686800" cy="4343400"/>
          </a:xfrm>
        </p:spPr>
        <p:txBody>
          <a:bodyPr/>
          <a:lstStyle/>
          <a:p>
            <a:r>
              <a:rPr lang="en-US" b="1" dirty="0" smtClean="0"/>
              <a:t>Project </a:t>
            </a:r>
            <a:r>
              <a:rPr lang="en-US" b="1" dirty="0"/>
              <a:t>scope statements </a:t>
            </a:r>
            <a:r>
              <a:rPr lang="en-US" dirty="0"/>
              <a:t>should include at least a </a:t>
            </a:r>
            <a:r>
              <a:rPr lang="en-US" dirty="0" smtClean="0"/>
              <a:t>product scope </a:t>
            </a:r>
            <a:r>
              <a:rPr lang="en-US" dirty="0"/>
              <a:t>description, product user acceptance criteria, and detailed information on all </a:t>
            </a:r>
            <a:r>
              <a:rPr lang="en-US" dirty="0" smtClean="0"/>
              <a:t>project deliverables</a:t>
            </a:r>
            <a:r>
              <a:rPr lang="en-US" dirty="0"/>
              <a:t>. It is also helpful to document other scope-related information, such as </a:t>
            </a:r>
            <a:r>
              <a:rPr lang="en-US" dirty="0" smtClean="0"/>
              <a:t>the project </a:t>
            </a:r>
            <a:r>
              <a:rPr lang="en-US" dirty="0"/>
              <a:t>boundaries, constraints, and assumptions. The project scope statement should </a:t>
            </a:r>
            <a:r>
              <a:rPr lang="en-US" dirty="0" smtClean="0"/>
              <a:t>also reference </a:t>
            </a:r>
            <a:r>
              <a:rPr lang="en-US" dirty="0"/>
              <a:t>supporting documents, such as product specifications </a:t>
            </a:r>
            <a:endParaRPr lang="en-US" dirty="0" smtClean="0"/>
          </a:p>
          <a:p>
            <a:r>
              <a:rPr lang="en-US" dirty="0" smtClean="0"/>
              <a:t>As time progresses, the scope of a project should become more clear and specific</a:t>
            </a:r>
          </a:p>
        </p:txBody>
      </p:sp>
      <p:sp>
        <p:nvSpPr>
          <p:cNvPr id="18434" name="Rectangle 2"/>
          <p:cNvSpPr>
            <a:spLocks noGrp="1" noChangeArrowheads="1"/>
          </p:cNvSpPr>
          <p:nvPr>
            <p:ph type="title"/>
          </p:nvPr>
        </p:nvSpPr>
        <p:spPr>
          <a:xfrm>
            <a:off x="533400" y="152400"/>
            <a:ext cx="8610600" cy="1311275"/>
          </a:xfrm>
        </p:spPr>
        <p:txBody>
          <a:bodyPr>
            <a:normAutofit/>
          </a:bodyPr>
          <a:lstStyle/>
          <a:p>
            <a:r>
              <a:rPr lang="en-US" dirty="0" smtClean="0"/>
              <a:t>Defining Scope</a:t>
            </a:r>
          </a:p>
        </p:txBody>
      </p:sp>
      <p:sp>
        <p:nvSpPr>
          <p:cNvPr id="1843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F1335457-D0D4-42C9-897C-5B0BA910BCFA}"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normAutofit fontScale="90000"/>
          </a:bodyPr>
          <a:lstStyle/>
          <a:p>
            <a:r>
              <a:rPr lang="en-US" dirty="0" smtClean="0"/>
              <a:t>Table 5-2. Sample Project Charter (partial)</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4" y="1219200"/>
            <a:ext cx="7692671" cy="5257800"/>
          </a:xfrm>
          <a:prstGeom prst="rect">
            <a:avLst/>
          </a:prstGeom>
        </p:spPr>
      </p:pic>
    </p:spTree>
    <p:extLst>
      <p:ext uri="{BB962C8B-B14F-4D97-AF65-F5344CB8AC3E}">
        <p14:creationId xmlns:p14="http://schemas.microsoft.com/office/powerpoint/2010/main" val="179704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0" y="0"/>
            <a:ext cx="9144000" cy="1143000"/>
          </a:xfrm>
        </p:spPr>
        <p:txBody>
          <a:bodyPr>
            <a:normAutofit/>
          </a:bodyPr>
          <a:lstStyle/>
          <a:p>
            <a:r>
              <a:rPr lang="en-US" sz="3600" dirty="0" smtClean="0"/>
              <a:t>Table 5-3: Further Defining Project Scope</a:t>
            </a:r>
          </a:p>
        </p:txBody>
      </p:sp>
      <p:sp>
        <p:nvSpPr>
          <p:cNvPr id="1945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5408CF9A-C8EF-404E-A6D1-AAA46EE490CD}" type="slidenum">
              <a:rPr lang="en-US" smtClean="0"/>
              <a:pPr>
                <a:buFontTx/>
                <a:buNone/>
                <a:defRPr/>
              </a:pPr>
              <a:t>19</a:t>
            </a:fld>
            <a:endParaRPr lang="en-US" dirty="0"/>
          </a:p>
        </p:txBody>
      </p:sp>
      <p:pic>
        <p:nvPicPr>
          <p:cNvPr id="2050" name="Picture 2"/>
          <p:cNvPicPr>
            <a:picLocks noChangeAspect="1" noChangeArrowheads="1"/>
          </p:cNvPicPr>
          <p:nvPr/>
        </p:nvPicPr>
        <p:blipFill>
          <a:blip r:embed="rId2"/>
          <a:srcRect l="17500" t="37000" r="22500" b="17000"/>
          <a:stretch>
            <a:fillRect/>
          </a:stretch>
        </p:blipFill>
        <p:spPr bwMode="auto">
          <a:xfrm>
            <a:off x="304800" y="1371600"/>
            <a:ext cx="8428383" cy="4038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066800"/>
            <a:ext cx="8763000" cy="4572000"/>
          </a:xfrm>
        </p:spPr>
        <p:txBody>
          <a:bodyPr/>
          <a:lstStyle/>
          <a:p>
            <a:r>
              <a:rPr lang="en-US" dirty="0" smtClean="0"/>
              <a:t>Understand </a:t>
            </a:r>
            <a:r>
              <a:rPr lang="en-US" dirty="0"/>
              <a:t>the importance of good project scope </a:t>
            </a:r>
            <a:r>
              <a:rPr lang="en-US" dirty="0" smtClean="0"/>
              <a:t>management </a:t>
            </a:r>
          </a:p>
          <a:p>
            <a:r>
              <a:rPr lang="en-US" dirty="0" smtClean="0"/>
              <a:t>Describe </a:t>
            </a:r>
            <a:r>
              <a:rPr lang="en-US" dirty="0"/>
              <a:t>the process of planning scope </a:t>
            </a:r>
            <a:r>
              <a:rPr lang="en-US" dirty="0" smtClean="0"/>
              <a:t>management</a:t>
            </a:r>
          </a:p>
          <a:p>
            <a:r>
              <a:rPr lang="en-US" dirty="0" smtClean="0"/>
              <a:t>Discuss </a:t>
            </a:r>
            <a:r>
              <a:rPr lang="en-US" dirty="0"/>
              <a:t>methods for collecting and documenting requirements to </a:t>
            </a:r>
            <a:r>
              <a:rPr lang="en-US" dirty="0" smtClean="0"/>
              <a:t>meet stakeholder </a:t>
            </a:r>
            <a:r>
              <a:rPr lang="en-US" dirty="0"/>
              <a:t>needs and </a:t>
            </a:r>
            <a:r>
              <a:rPr lang="en-US" dirty="0" smtClean="0"/>
              <a:t>expectations </a:t>
            </a:r>
          </a:p>
          <a:p>
            <a:r>
              <a:rPr lang="en-US" dirty="0" smtClean="0"/>
              <a:t>Explain </a:t>
            </a:r>
            <a:r>
              <a:rPr lang="en-US" dirty="0"/>
              <a:t>the scope definition process and describe the contents of </a:t>
            </a:r>
            <a:r>
              <a:rPr lang="en-US" dirty="0" smtClean="0"/>
              <a:t>a project </a:t>
            </a:r>
            <a:r>
              <a:rPr lang="en-US" dirty="0"/>
              <a:t>scope statement</a:t>
            </a:r>
          </a:p>
          <a:p>
            <a:r>
              <a:rPr lang="en-US" dirty="0" smtClean="0"/>
              <a:t>Discuss </a:t>
            </a:r>
            <a:r>
              <a:rPr lang="en-US" dirty="0"/>
              <a:t>the process for creating a work breakdown structure using </a:t>
            </a:r>
            <a:r>
              <a:rPr lang="en-US" dirty="0" smtClean="0"/>
              <a:t>the analogy</a:t>
            </a:r>
            <a:r>
              <a:rPr lang="en-US" dirty="0"/>
              <a:t>, top-down, bottom-up, and mind-mapping approaches</a:t>
            </a:r>
            <a:endParaRPr lang="en-US" dirty="0" smtClean="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1219200"/>
            <a:ext cx="8229600" cy="4525962"/>
          </a:xfrm>
        </p:spPr>
        <p:txBody>
          <a:bodyPr/>
          <a:lstStyle/>
          <a:p>
            <a:pPr>
              <a:buFont typeface="Wingdings" pitchFamily="2" charset="2"/>
              <a:buChar char="Ø"/>
            </a:pPr>
            <a:r>
              <a:rPr lang="en-US" sz="2400" dirty="0" smtClean="0"/>
              <a:t>Inaccurate requirements gathering continues to be one of the main causes of project failure</a:t>
            </a:r>
          </a:p>
          <a:p>
            <a:pPr>
              <a:buFont typeface="Wingdings" pitchFamily="2" charset="2"/>
              <a:buChar char="Ø"/>
            </a:pPr>
            <a:r>
              <a:rPr lang="en-US" sz="2400" dirty="0" smtClean="0"/>
              <a:t>For every dollar spent on projects and programs, 5.1 percent is wasted due to poor requirements management</a:t>
            </a:r>
          </a:p>
          <a:p>
            <a:pPr>
              <a:buFont typeface="Wingdings" pitchFamily="2" charset="2"/>
              <a:buChar char="Ø"/>
            </a:pPr>
            <a:r>
              <a:rPr lang="en-US" sz="2400" dirty="0" smtClean="0"/>
              <a:t>Organizations need to develop people, processes, and culture to improve requirements </a:t>
            </a:r>
            <a:r>
              <a:rPr lang="en-US" sz="2400" dirty="0" err="1" smtClean="0"/>
              <a:t>mangement</a:t>
            </a:r>
            <a:endParaRPr lang="en-US" sz="2400" dirty="0"/>
          </a:p>
        </p:txBody>
      </p:sp>
      <p:sp>
        <p:nvSpPr>
          <p:cNvPr id="20482" name="Rectangle 4"/>
          <p:cNvSpPr>
            <a:spLocks noGrp="1" noChangeArrowheads="1"/>
          </p:cNvSpPr>
          <p:nvPr>
            <p:ph type="title"/>
          </p:nvPr>
        </p:nvSpPr>
        <p:spPr/>
        <p:txBody>
          <a:bodyPr/>
          <a:lstStyle/>
          <a:p>
            <a:r>
              <a:rPr lang="en-US" dirty="0" smtClean="0"/>
              <a:t>Media Snapshot</a:t>
            </a:r>
          </a:p>
        </p:txBody>
      </p:sp>
      <p:sp>
        <p:nvSpPr>
          <p:cNvPr id="2048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DB7E528-7D95-4978-8FAC-322DA1431BC4}" type="slidenum">
              <a:rPr lang="en-US" smtClean="0"/>
              <a:pPr>
                <a:buFontTx/>
                <a:buNone/>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 y="1219200"/>
            <a:ext cx="9144000" cy="4525962"/>
          </a:xfrm>
        </p:spPr>
        <p:txBody>
          <a:bodyPr/>
          <a:lstStyle/>
          <a:p>
            <a:r>
              <a:rPr lang="en-US" dirty="0" smtClean="0"/>
              <a:t>A </a:t>
            </a:r>
            <a:r>
              <a:rPr lang="en-US" b="1" dirty="0" smtClean="0"/>
              <a:t>WBS</a:t>
            </a:r>
            <a:r>
              <a:rPr lang="en-US" dirty="0" smtClean="0"/>
              <a:t> is a deliverable-oriented grouping of the work involved in a project that defines the total scope of the project</a:t>
            </a:r>
          </a:p>
          <a:p>
            <a:r>
              <a:rPr lang="en-US" dirty="0" smtClean="0"/>
              <a:t>WBS is a foundation document that provides the basis for planning and managing project schedules, costs, resources, and changes</a:t>
            </a:r>
          </a:p>
          <a:p>
            <a:r>
              <a:rPr lang="en-US" b="1" dirty="0" smtClean="0"/>
              <a:t>Decomposition</a:t>
            </a:r>
            <a:r>
              <a:rPr lang="en-US" dirty="0" smtClean="0"/>
              <a:t> is subdividing project deliverables into smaller pieces</a:t>
            </a:r>
          </a:p>
          <a:p>
            <a:r>
              <a:rPr lang="en-US" dirty="0" smtClean="0"/>
              <a:t>A </a:t>
            </a:r>
            <a:r>
              <a:rPr lang="en-US" b="1" dirty="0" smtClean="0"/>
              <a:t>work package </a:t>
            </a:r>
            <a:r>
              <a:rPr lang="en-US" dirty="0" smtClean="0"/>
              <a:t>is a task at the lowest level of the WBS</a:t>
            </a:r>
          </a:p>
          <a:p>
            <a:r>
              <a:rPr lang="en-US" dirty="0"/>
              <a:t>The </a:t>
            </a:r>
            <a:r>
              <a:rPr lang="en-US" b="1" dirty="0"/>
              <a:t>scope baseline </a:t>
            </a:r>
            <a:r>
              <a:rPr lang="en-US" dirty="0"/>
              <a:t>includes </a:t>
            </a:r>
            <a:r>
              <a:rPr lang="en-US" dirty="0" smtClean="0"/>
              <a:t>the approved </a:t>
            </a:r>
            <a:r>
              <a:rPr lang="en-US" dirty="0"/>
              <a:t>project scope statement and its associated WBS and WBS dictionary</a:t>
            </a:r>
            <a:endParaRPr lang="en-US" dirty="0" smtClean="0"/>
          </a:p>
        </p:txBody>
      </p:sp>
      <p:sp>
        <p:nvSpPr>
          <p:cNvPr id="21506" name="Rectangle 2"/>
          <p:cNvSpPr>
            <a:spLocks noGrp="1" noChangeArrowheads="1"/>
          </p:cNvSpPr>
          <p:nvPr>
            <p:ph type="title"/>
          </p:nvPr>
        </p:nvSpPr>
        <p:spPr>
          <a:xfrm>
            <a:off x="457200" y="0"/>
            <a:ext cx="8229600" cy="1143000"/>
          </a:xfrm>
        </p:spPr>
        <p:txBody>
          <a:bodyPr>
            <a:normAutofit fontScale="90000"/>
          </a:bodyPr>
          <a:lstStyle/>
          <a:p>
            <a:r>
              <a:rPr lang="en-US" dirty="0" smtClean="0"/>
              <a:t>Creating the Work Breakdown Structure (WBS)</a:t>
            </a:r>
          </a:p>
        </p:txBody>
      </p:sp>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t>Figure 5-3. Sample Intranet WBS</a:t>
            </a:r>
            <a:br>
              <a:rPr lang="en-US" dirty="0" smtClean="0"/>
            </a:br>
            <a:r>
              <a:rPr lang="en-US" dirty="0" smtClean="0"/>
              <a:t>Organized by Product </a:t>
            </a:r>
          </a:p>
        </p:txBody>
      </p:sp>
      <p:sp>
        <p:nvSpPr>
          <p:cNvPr id="2253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2ACE893-EA2F-459E-9FB0-1B7C6C3FEF79}" type="slidenum">
              <a:rPr lang="en-US" smtClean="0"/>
              <a:pPr>
                <a:buFontTx/>
                <a:buNone/>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793283" cy="33703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0"/>
            <a:ext cx="8534400" cy="1143000"/>
          </a:xfrm>
        </p:spPr>
        <p:txBody>
          <a:bodyPr>
            <a:normAutofit fontScale="90000"/>
          </a:bodyPr>
          <a:lstStyle/>
          <a:p>
            <a:r>
              <a:rPr lang="en-US" dirty="0" smtClean="0"/>
              <a:t>Figure 5-4. Sample Intranet WBS</a:t>
            </a:r>
            <a:br>
              <a:rPr lang="en-US" dirty="0" smtClean="0"/>
            </a:br>
            <a:r>
              <a:rPr lang="en-US" dirty="0" smtClean="0"/>
              <a:t>Organized by Phase</a:t>
            </a:r>
          </a:p>
        </p:txBody>
      </p:sp>
      <p:sp>
        <p:nvSpPr>
          <p:cNvPr id="235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DCEA2F6-9510-4648-BF26-FB2B9CF1D7D0}" type="slidenum">
              <a:rPr lang="en-US" smtClean="0"/>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248834"/>
            <a:ext cx="5343415" cy="53805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5-5. Intranet WBS and Gantt Chart in Microsoft Project</a:t>
            </a:r>
            <a:endParaRPr lang="en-US" dirty="0" smtClean="0"/>
          </a:p>
        </p:txBody>
      </p:sp>
      <p:sp>
        <p:nvSpPr>
          <p:cNvPr id="25604"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9" name="Slide Number Placeholder 8"/>
          <p:cNvSpPr>
            <a:spLocks noGrp="1"/>
          </p:cNvSpPr>
          <p:nvPr>
            <p:ph type="sldNum" sz="quarter" idx="11"/>
          </p:nvPr>
        </p:nvSpPr>
        <p:spPr/>
        <p:txBody>
          <a:bodyPr/>
          <a:lstStyle/>
          <a:p>
            <a:pPr>
              <a:buFontTx/>
              <a:buNone/>
              <a:defRPr/>
            </a:pPr>
            <a:fld id="{809ADCBE-97A5-4BA6-AFB0-CF093DB72B93}" type="slidenum">
              <a:rPr lang="en-US" smtClean="0"/>
              <a:pPr>
                <a:buFontTx/>
                <a:buNone/>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54254"/>
            <a:ext cx="8686799" cy="434949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5-6.  Intranet Gantt Chart Organized by Project Management Process Groups</a:t>
            </a:r>
          </a:p>
        </p:txBody>
      </p:sp>
      <p:sp>
        <p:nvSpPr>
          <p:cNvPr id="2662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820F5C6-A4C1-4D7E-A231-19207F5EA576}" type="slidenum">
              <a:rPr lang="en-US" smtClean="0"/>
              <a:pPr>
                <a:buFontTx/>
                <a:buNone/>
                <a:defRPr/>
              </a:pPr>
              <a:t>25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78695"/>
            <a:ext cx="8686799" cy="458097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normAutofit fontScale="90000"/>
          </a:bodyPr>
          <a:lstStyle/>
          <a:p>
            <a:r>
              <a:rPr lang="en-US" dirty="0" smtClean="0"/>
              <a:t>Table 5-4: Executing Tasks for JWD Consulting’s WBS</a:t>
            </a:r>
          </a:p>
        </p:txBody>
      </p:sp>
      <p:sp>
        <p:nvSpPr>
          <p:cNvPr id="2765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8C1A61A9-5EC9-4C2A-85A9-B91C2F396B45}" type="slidenum">
              <a:rPr lang="en-US" smtClean="0"/>
              <a:pPr>
                <a:buFontTx/>
                <a:buNone/>
                <a:defRPr/>
              </a:pPr>
              <a:t>26</a:t>
            </a:fld>
            <a:endParaRPr lang="en-US" dirty="0"/>
          </a:p>
        </p:txBody>
      </p:sp>
      <p:pic>
        <p:nvPicPr>
          <p:cNvPr id="27651" name="Picture 3"/>
          <p:cNvPicPr>
            <a:picLocks noChangeAspect="1" noChangeArrowheads="1"/>
          </p:cNvPicPr>
          <p:nvPr/>
        </p:nvPicPr>
        <p:blipFill>
          <a:blip r:embed="rId2"/>
          <a:srcRect t="5244"/>
          <a:stretch>
            <a:fillRect/>
          </a:stretch>
        </p:blipFill>
        <p:spPr bwMode="auto">
          <a:xfrm>
            <a:off x="762000" y="1143000"/>
            <a:ext cx="7162800" cy="50911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04800" y="838200"/>
            <a:ext cx="8458200" cy="4410075"/>
          </a:xfrm>
        </p:spPr>
        <p:txBody>
          <a:bodyPr/>
          <a:lstStyle/>
          <a:p>
            <a:pPr>
              <a:lnSpc>
                <a:spcPct val="90000"/>
              </a:lnSpc>
            </a:pPr>
            <a:r>
              <a:rPr lang="en-US" dirty="0" smtClean="0"/>
              <a:t>Using guidelines: Some organizations, like the DOD, provide guidelines for preparing WBSs</a:t>
            </a:r>
          </a:p>
          <a:p>
            <a:pPr>
              <a:lnSpc>
                <a:spcPct val="90000"/>
              </a:lnSpc>
            </a:pPr>
            <a:r>
              <a:rPr lang="en-US" dirty="0" smtClean="0"/>
              <a:t>The </a:t>
            </a:r>
            <a:r>
              <a:rPr lang="en-US" b="1" dirty="0" smtClean="0"/>
              <a:t>analogy approach</a:t>
            </a:r>
            <a:r>
              <a:rPr lang="en-US" dirty="0" smtClean="0"/>
              <a:t>: Review WBSs of similar projects and tailor to your project</a:t>
            </a:r>
          </a:p>
          <a:p>
            <a:pPr>
              <a:lnSpc>
                <a:spcPct val="90000"/>
              </a:lnSpc>
            </a:pPr>
            <a:r>
              <a:rPr lang="en-US" dirty="0" smtClean="0"/>
              <a:t>The </a:t>
            </a:r>
            <a:r>
              <a:rPr lang="en-US" b="1" dirty="0" smtClean="0"/>
              <a:t>top-down approach</a:t>
            </a:r>
            <a:r>
              <a:rPr lang="en-US" dirty="0" smtClean="0"/>
              <a:t>: Start with the largest items of the project and break them down</a:t>
            </a:r>
          </a:p>
          <a:p>
            <a:pPr>
              <a:lnSpc>
                <a:spcPct val="90000"/>
              </a:lnSpc>
            </a:pPr>
            <a:r>
              <a:rPr lang="en-US" dirty="0" smtClean="0"/>
              <a:t>The </a:t>
            </a:r>
            <a:r>
              <a:rPr lang="en-US" b="1" dirty="0" smtClean="0"/>
              <a:t>bottom-up approach</a:t>
            </a:r>
            <a:r>
              <a:rPr lang="en-US" dirty="0" smtClean="0"/>
              <a:t>: Start with the specific tasks and roll them up</a:t>
            </a:r>
          </a:p>
          <a:p>
            <a:pPr>
              <a:lnSpc>
                <a:spcPct val="90000"/>
              </a:lnSpc>
            </a:pPr>
            <a:r>
              <a:rPr lang="en-US" dirty="0" smtClean="0"/>
              <a:t>Mind-mapping approach:  </a:t>
            </a:r>
            <a:r>
              <a:rPr lang="en-US" b="1" dirty="0" smtClean="0"/>
              <a:t>Mind mapping </a:t>
            </a:r>
            <a:r>
              <a:rPr lang="en-US" dirty="0" smtClean="0"/>
              <a:t>is a technique that uses branches radiating out from a core idea to structure thoughts and ideas</a:t>
            </a:r>
          </a:p>
        </p:txBody>
      </p:sp>
      <p:sp>
        <p:nvSpPr>
          <p:cNvPr id="28674" name="Rectangle 2"/>
          <p:cNvSpPr>
            <a:spLocks noGrp="1" noChangeArrowheads="1"/>
          </p:cNvSpPr>
          <p:nvPr>
            <p:ph type="title"/>
          </p:nvPr>
        </p:nvSpPr>
        <p:spPr>
          <a:xfrm>
            <a:off x="87313" y="152400"/>
            <a:ext cx="9056687" cy="533400"/>
          </a:xfrm>
        </p:spPr>
        <p:txBody>
          <a:bodyPr>
            <a:normAutofit fontScale="90000"/>
          </a:bodyPr>
          <a:lstStyle/>
          <a:p>
            <a:r>
              <a:rPr lang="en-US" dirty="0" smtClean="0"/>
              <a:t>Approaches to Developing WBSs</a:t>
            </a:r>
          </a:p>
        </p:txBody>
      </p:sp>
      <p:sp>
        <p:nvSpPr>
          <p:cNvPr id="2867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09856F29-EB62-4BC1-BFDE-CF95752C2E71}"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5-7. Sample Mind-Mapping Approach for Creating a WBS</a:t>
            </a:r>
          </a:p>
        </p:txBody>
      </p:sp>
      <p:sp>
        <p:nvSpPr>
          <p:cNvPr id="2970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6E36C33-50F9-4823-96DE-C86D336AEB83}" type="slidenum">
              <a:rPr lang="en-US" smtClean="0"/>
              <a:pPr>
                <a:buFontTx/>
                <a:buNone/>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2273175"/>
            <a:ext cx="8991600" cy="230122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5-8. Gantt Charts With WBS Generated From a Mind Map</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599"/>
            <a:ext cx="3735393" cy="49081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395412"/>
            <a:ext cx="4283046" cy="44300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051"/>
          <p:cNvSpPr>
            <a:spLocks noGrp="1" noChangeArrowheads="1"/>
          </p:cNvSpPr>
          <p:nvPr>
            <p:ph idx="1"/>
          </p:nvPr>
        </p:nvSpPr>
        <p:spPr/>
        <p:txBody>
          <a:bodyPr/>
          <a:lstStyle/>
          <a:p>
            <a:r>
              <a:rPr lang="en-US" dirty="0"/>
              <a:t>Explain the importance of validating scope and how it relates to </a:t>
            </a:r>
            <a:r>
              <a:rPr lang="en-US" dirty="0" smtClean="0"/>
              <a:t>defining and </a:t>
            </a:r>
            <a:r>
              <a:rPr lang="en-US" dirty="0"/>
              <a:t>controlling scope</a:t>
            </a:r>
          </a:p>
          <a:p>
            <a:r>
              <a:rPr lang="en-US" dirty="0" smtClean="0"/>
              <a:t>Understand </a:t>
            </a:r>
            <a:r>
              <a:rPr lang="en-US" dirty="0"/>
              <a:t>the importance of controlling scope and approaches </a:t>
            </a:r>
            <a:r>
              <a:rPr lang="en-US" dirty="0" smtClean="0"/>
              <a:t>for preventing </a:t>
            </a:r>
            <a:r>
              <a:rPr lang="en-US" dirty="0"/>
              <a:t>scope-related problems on information technology (</a:t>
            </a:r>
            <a:r>
              <a:rPr lang="en-US" dirty="0" smtClean="0"/>
              <a:t>IT) projects</a:t>
            </a:r>
            <a:endParaRPr lang="en-US" dirty="0"/>
          </a:p>
          <a:p>
            <a:r>
              <a:rPr lang="en-US" dirty="0" smtClean="0"/>
              <a:t>Describe </a:t>
            </a:r>
            <a:r>
              <a:rPr lang="en-US" dirty="0"/>
              <a:t>how software can assist in project scope management</a:t>
            </a:r>
            <a:endParaRPr lang="en-US" dirty="0" smtClean="0"/>
          </a:p>
        </p:txBody>
      </p:sp>
      <p:sp>
        <p:nvSpPr>
          <p:cNvPr id="10242" name="Rectangle 2050"/>
          <p:cNvSpPr>
            <a:spLocks noGrp="1" noChangeArrowheads="1"/>
          </p:cNvSpPr>
          <p:nvPr>
            <p:ph type="title"/>
          </p:nvPr>
        </p:nvSpPr>
        <p:spPr/>
        <p:txBody>
          <a:bodyPr>
            <a:normAutofit/>
          </a:bodyPr>
          <a:lstStyle/>
          <a:p>
            <a:r>
              <a:rPr lang="en-US" sz="4000" dirty="0" smtClean="0"/>
              <a:t>Learning Objectives</a:t>
            </a:r>
          </a:p>
        </p:txBody>
      </p:sp>
      <p:sp>
        <p:nvSpPr>
          <p:cNvPr id="102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7D2974E1-487E-4F53-A395-5E67E1DEB0EE}"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Many WBS tasks are vague and must be explained more so people know what to do and can estimate how long it will take and what it will cost to do the work</a:t>
            </a:r>
          </a:p>
          <a:p>
            <a:r>
              <a:rPr lang="en-US" dirty="0" smtClean="0"/>
              <a:t>A </a:t>
            </a:r>
            <a:r>
              <a:rPr lang="en-US" b="1" dirty="0" smtClean="0"/>
              <a:t>WBS dictionary</a:t>
            </a:r>
            <a:r>
              <a:rPr lang="en-US" dirty="0" smtClean="0"/>
              <a:t> is a document that describes detailed information about each WBS item</a:t>
            </a:r>
          </a:p>
        </p:txBody>
      </p:sp>
      <p:sp>
        <p:nvSpPr>
          <p:cNvPr id="31746" name="Rectangle 2"/>
          <p:cNvSpPr>
            <a:spLocks noGrp="1" noChangeArrowheads="1"/>
          </p:cNvSpPr>
          <p:nvPr>
            <p:ph type="title"/>
          </p:nvPr>
        </p:nvSpPr>
        <p:spPr/>
        <p:txBody>
          <a:bodyPr>
            <a:normAutofit fontScale="90000"/>
          </a:bodyPr>
          <a:lstStyle/>
          <a:p>
            <a:r>
              <a:rPr lang="en-US" dirty="0" smtClean="0"/>
              <a:t>The WBS Dictionary and Scope Baseline</a:t>
            </a:r>
          </a:p>
        </p:txBody>
      </p:sp>
      <p:sp>
        <p:nvSpPr>
          <p:cNvPr id="3174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EE501A8D-5261-4758-A526-F64B18DE3C4A}"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Table 5-5. Sample WBS Dictionary Entry</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8353540" cy="4800600"/>
          </a:xfrm>
          <a:prstGeom prst="rect">
            <a:avLst/>
          </a:prstGeom>
        </p:spPr>
      </p:pic>
    </p:spTree>
    <p:extLst>
      <p:ext uri="{BB962C8B-B14F-4D97-AF65-F5344CB8AC3E}">
        <p14:creationId xmlns:p14="http://schemas.microsoft.com/office/powerpoint/2010/main" val="846718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447800"/>
            <a:ext cx="8458200" cy="4486275"/>
          </a:xfrm>
        </p:spPr>
        <p:txBody>
          <a:bodyPr/>
          <a:lstStyle/>
          <a:p>
            <a:pPr>
              <a:lnSpc>
                <a:spcPct val="80000"/>
              </a:lnSpc>
            </a:pPr>
            <a:r>
              <a:rPr lang="en-US" dirty="0" smtClean="0"/>
              <a:t>A unit of work should appear at only one place in the WBS.</a:t>
            </a:r>
          </a:p>
          <a:p>
            <a:pPr>
              <a:lnSpc>
                <a:spcPct val="80000"/>
              </a:lnSpc>
            </a:pPr>
            <a:r>
              <a:rPr lang="en-US" dirty="0" smtClean="0"/>
              <a:t>The work content of a WBS item is the sum of the WBS items below it</a:t>
            </a:r>
          </a:p>
          <a:p>
            <a:pPr>
              <a:lnSpc>
                <a:spcPct val="80000"/>
              </a:lnSpc>
            </a:pPr>
            <a:r>
              <a:rPr lang="en-US" dirty="0" smtClean="0"/>
              <a:t>A WBS item is the responsibility of only one individual, even though many people may be working on it</a:t>
            </a:r>
          </a:p>
          <a:p>
            <a:pPr>
              <a:lnSpc>
                <a:spcPct val="80000"/>
              </a:lnSpc>
            </a:pPr>
            <a:r>
              <a:rPr lang="en-US" dirty="0" smtClean="0"/>
              <a:t>The WBS must be consistent with the way in which work is actually going to be performed; it should serve the project team first, and other purposes only if practical</a:t>
            </a:r>
          </a:p>
        </p:txBody>
      </p:sp>
      <p:sp>
        <p:nvSpPr>
          <p:cNvPr id="32770" name="Rectangle 2"/>
          <p:cNvSpPr>
            <a:spLocks noGrp="1" noChangeArrowheads="1"/>
          </p:cNvSpPr>
          <p:nvPr>
            <p:ph type="title"/>
          </p:nvPr>
        </p:nvSpPr>
        <p:spPr>
          <a:xfrm>
            <a:off x="304800" y="457200"/>
            <a:ext cx="8839200" cy="579438"/>
          </a:xfrm>
        </p:spPr>
        <p:txBody>
          <a:bodyPr>
            <a:normAutofit fontScale="90000"/>
          </a:bodyPr>
          <a:lstStyle/>
          <a:p>
            <a:r>
              <a:rPr lang="en-US" dirty="0" smtClean="0"/>
              <a:t>Advice for Creating a WBS and WBS Dictionary</a:t>
            </a:r>
          </a:p>
        </p:txBody>
      </p:sp>
      <p:sp>
        <p:nvSpPr>
          <p:cNvPr id="32773"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9" name="Slide Number Placeholder 8"/>
          <p:cNvSpPr>
            <a:spLocks noGrp="1"/>
          </p:cNvSpPr>
          <p:nvPr>
            <p:ph type="sldNum" sz="quarter" idx="11"/>
          </p:nvPr>
        </p:nvSpPr>
        <p:spPr/>
        <p:txBody>
          <a:bodyPr/>
          <a:lstStyle/>
          <a:p>
            <a:pPr>
              <a:defRPr/>
            </a:pPr>
            <a:fld id="{B6F72AF9-5374-4551-89AC-FBC63BB2CA11}"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lnSpc>
                <a:spcPct val="90000"/>
              </a:lnSpc>
            </a:pPr>
            <a:r>
              <a:rPr lang="en-US" dirty="0" smtClean="0"/>
              <a:t>Project team members should be involved in developing the WBS to ensure consistency and buy-in</a:t>
            </a:r>
          </a:p>
          <a:p>
            <a:pPr>
              <a:lnSpc>
                <a:spcPct val="90000"/>
              </a:lnSpc>
            </a:pPr>
            <a:r>
              <a:rPr lang="en-US" dirty="0" smtClean="0"/>
              <a:t>Each WBS item must be documented in a WBS dictionary to ensure accurate understanding of the scope of work included and not included in that item</a:t>
            </a:r>
          </a:p>
          <a:p>
            <a:pPr>
              <a:lnSpc>
                <a:spcPct val="90000"/>
              </a:lnSpc>
            </a:pPr>
            <a:r>
              <a:rPr lang="en-US" dirty="0" smtClean="0"/>
              <a:t>The WBS must be a flexible tool to accommodate inevitable changes while properly maintaining control of the work content in the project according to the scope statement</a:t>
            </a:r>
            <a:endParaRPr lang="en-US" sz="2400" dirty="0" smtClean="0"/>
          </a:p>
        </p:txBody>
      </p:sp>
      <p:sp>
        <p:nvSpPr>
          <p:cNvPr id="33794" name="Rectangle 2"/>
          <p:cNvSpPr>
            <a:spLocks noGrp="1" noChangeArrowheads="1"/>
          </p:cNvSpPr>
          <p:nvPr>
            <p:ph type="title"/>
          </p:nvPr>
        </p:nvSpPr>
        <p:spPr/>
        <p:txBody>
          <a:bodyPr>
            <a:normAutofit fontScale="90000"/>
          </a:bodyPr>
          <a:lstStyle/>
          <a:p>
            <a:r>
              <a:rPr lang="en-US" dirty="0" smtClean="0"/>
              <a:t>Advice for Creating a WBS and WBS Dictionary (cont’d)</a:t>
            </a:r>
          </a:p>
        </p:txBody>
      </p:sp>
      <p:sp>
        <p:nvSpPr>
          <p:cNvPr id="3379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F03AC4FF-16DA-4EC5-897F-1B0559347D89}"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A project scope that is too broad and grandiose can cause severe problems</a:t>
            </a:r>
          </a:p>
          <a:p>
            <a:pPr lvl="1"/>
            <a:r>
              <a:rPr lang="en-US" dirty="0" smtClean="0"/>
              <a:t>Scope creep and an overemphasis on technology for technology’s sake resulted in the bankruptcy of a large pharmaceutical firm, Texas-based FoxMeyer Drug</a:t>
            </a:r>
          </a:p>
          <a:p>
            <a:pPr lvl="1"/>
            <a:r>
              <a:rPr lang="en-US" dirty="0" smtClean="0"/>
              <a:t>In 2001, McDonald’s fast-food chain initiated a project to create an intranet that would connect its headquarters with all of its restaurants to provide detailed operational information in real time. After spending $170 million on consultants and initial implementation planning, McDonald’s realized that the project was too much to handle and terminated it</a:t>
            </a:r>
          </a:p>
          <a:p>
            <a:endParaRPr lang="en-US" dirty="0" smtClean="0"/>
          </a:p>
        </p:txBody>
      </p:sp>
      <p:sp>
        <p:nvSpPr>
          <p:cNvPr id="34818" name="Title 1"/>
          <p:cNvSpPr>
            <a:spLocks noGrp="1"/>
          </p:cNvSpPr>
          <p:nvPr>
            <p:ph type="title"/>
          </p:nvPr>
        </p:nvSpPr>
        <p:spPr/>
        <p:txBody>
          <a:bodyPr/>
          <a:lstStyle/>
          <a:p>
            <a:r>
              <a:rPr lang="en-US" dirty="0" smtClean="0"/>
              <a:t>What Went Wrong?</a:t>
            </a:r>
          </a:p>
        </p:txBody>
      </p:sp>
      <p:sp>
        <p:nvSpPr>
          <p:cNvPr id="3482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3E13A010-08C9-439B-9056-DD5B8E3BD166}"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 y="1295400"/>
            <a:ext cx="8686800" cy="4791075"/>
          </a:xfrm>
        </p:spPr>
        <p:txBody>
          <a:bodyPr/>
          <a:lstStyle/>
          <a:p>
            <a:pPr>
              <a:lnSpc>
                <a:spcPct val="90000"/>
              </a:lnSpc>
            </a:pPr>
            <a:r>
              <a:rPr lang="en-US" dirty="0" smtClean="0"/>
              <a:t>It is very difficult to create a good scope statement and WBS for a project</a:t>
            </a:r>
          </a:p>
          <a:p>
            <a:pPr>
              <a:lnSpc>
                <a:spcPct val="90000"/>
              </a:lnSpc>
            </a:pPr>
            <a:r>
              <a:rPr lang="en-US" dirty="0" smtClean="0"/>
              <a:t>It is even more difficult to verify project scope and minimize scope changes</a:t>
            </a:r>
          </a:p>
          <a:p>
            <a:pPr>
              <a:lnSpc>
                <a:spcPct val="90000"/>
              </a:lnSpc>
            </a:pPr>
            <a:r>
              <a:rPr lang="en-US" b="1" dirty="0" smtClean="0"/>
              <a:t>Scope validation </a:t>
            </a:r>
            <a:r>
              <a:rPr lang="en-US" dirty="0" smtClean="0"/>
              <a:t>involves formal acceptance of the completed project deliverables</a:t>
            </a:r>
          </a:p>
          <a:p>
            <a:pPr>
              <a:lnSpc>
                <a:spcPct val="90000"/>
              </a:lnSpc>
            </a:pPr>
            <a:r>
              <a:rPr lang="en-US" dirty="0" smtClean="0"/>
              <a:t>Acceptance is often achieved by a customer inspection and then sign-off on key deliverables</a:t>
            </a:r>
            <a:endParaRPr lang="en-US" sz="2400" dirty="0" smtClean="0"/>
          </a:p>
        </p:txBody>
      </p:sp>
      <p:sp>
        <p:nvSpPr>
          <p:cNvPr id="35842" name="Rectangle 2"/>
          <p:cNvSpPr>
            <a:spLocks noGrp="1" noChangeArrowheads="1"/>
          </p:cNvSpPr>
          <p:nvPr>
            <p:ph type="title"/>
          </p:nvPr>
        </p:nvSpPr>
        <p:spPr/>
        <p:txBody>
          <a:bodyPr/>
          <a:lstStyle/>
          <a:p>
            <a:r>
              <a:rPr lang="en-US" dirty="0" smtClean="0"/>
              <a:t>Validating Scope</a:t>
            </a:r>
          </a:p>
        </p:txBody>
      </p:sp>
      <p:sp>
        <p:nvSpPr>
          <p:cNvPr id="358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41615BF9-3FF1-4053-BEA1-4C2B00685CB3}"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countries have had difficulties controlling the scope of large projects, </a:t>
            </a:r>
            <a:r>
              <a:rPr lang="en-US" dirty="0" smtClean="0"/>
              <a:t>especially those </a:t>
            </a:r>
            <a:r>
              <a:rPr lang="en-US" dirty="0"/>
              <a:t>that involve advanced technologies and many different </a:t>
            </a:r>
            <a:r>
              <a:rPr lang="en-US" dirty="0" smtClean="0"/>
              <a:t>users</a:t>
            </a:r>
          </a:p>
          <a:p>
            <a:r>
              <a:rPr lang="en-US" dirty="0" smtClean="0"/>
              <a:t>For </a:t>
            </a:r>
            <a:r>
              <a:rPr lang="en-US" dirty="0"/>
              <a:t>example, </a:t>
            </a:r>
            <a:r>
              <a:rPr lang="en-US" dirty="0" smtClean="0"/>
              <a:t>the state </a:t>
            </a:r>
            <a:r>
              <a:rPr lang="en-US" dirty="0"/>
              <a:t>government of Victoria, Australia, has a Web site for its public transportation </a:t>
            </a:r>
            <a:r>
              <a:rPr lang="en-US" dirty="0" smtClean="0"/>
              <a:t>smart card </a:t>
            </a:r>
            <a:r>
              <a:rPr lang="en-US" dirty="0"/>
              <a:t>at </a:t>
            </a:r>
            <a:r>
              <a:rPr lang="en-US" dirty="0">
                <a:hlinkClick r:id="rId2"/>
              </a:rPr>
              <a:t>www.myki.com.au</a:t>
            </a:r>
            <a:r>
              <a:rPr lang="en-US" dirty="0" smtClean="0"/>
              <a:t>.</a:t>
            </a:r>
          </a:p>
          <a:p>
            <a:r>
              <a:rPr lang="en-US" dirty="0" smtClean="0"/>
              <a:t>There were many problems in developing and implementing the smart card</a:t>
            </a:r>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36</a:t>
            </a:fld>
            <a:endParaRPr lang="en-US" dirty="0"/>
          </a:p>
        </p:txBody>
      </p:sp>
    </p:spTree>
    <p:extLst>
      <p:ext uri="{BB962C8B-B14F-4D97-AF65-F5344CB8AC3E}">
        <p14:creationId xmlns:p14="http://schemas.microsoft.com/office/powerpoint/2010/main" val="673664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Scope control involves controlling changes to the project scope</a:t>
            </a:r>
          </a:p>
          <a:p>
            <a:r>
              <a:rPr lang="en-US" dirty="0" smtClean="0"/>
              <a:t>Goals of scope control are to</a:t>
            </a:r>
          </a:p>
          <a:p>
            <a:pPr lvl="1"/>
            <a:r>
              <a:rPr lang="en-US" dirty="0" smtClean="0"/>
              <a:t>influence the factors that cause scope changes</a:t>
            </a:r>
          </a:p>
          <a:p>
            <a:pPr lvl="1"/>
            <a:r>
              <a:rPr lang="en-US" dirty="0" smtClean="0"/>
              <a:t>assure changes are processed according to procedures developed as part of integrated change control, and</a:t>
            </a:r>
          </a:p>
          <a:p>
            <a:pPr lvl="1"/>
            <a:r>
              <a:rPr lang="en-US" dirty="0" smtClean="0"/>
              <a:t>manage changes when they occur</a:t>
            </a:r>
          </a:p>
          <a:p>
            <a:r>
              <a:rPr lang="en-US" b="1" dirty="0" smtClean="0"/>
              <a:t>Variance</a:t>
            </a:r>
            <a:r>
              <a:rPr lang="en-US" dirty="0" smtClean="0"/>
              <a:t> is the difference between planned and actual performance</a:t>
            </a:r>
          </a:p>
        </p:txBody>
      </p:sp>
      <p:sp>
        <p:nvSpPr>
          <p:cNvPr id="36866" name="Rectangle 2"/>
          <p:cNvSpPr>
            <a:spLocks noGrp="1" noChangeArrowheads="1"/>
          </p:cNvSpPr>
          <p:nvPr>
            <p:ph type="title"/>
          </p:nvPr>
        </p:nvSpPr>
        <p:spPr/>
        <p:txBody>
          <a:bodyPr/>
          <a:lstStyle/>
          <a:p>
            <a:r>
              <a:rPr lang="en-US" dirty="0" smtClean="0"/>
              <a:t>Controlling Scope</a:t>
            </a:r>
          </a:p>
        </p:txBody>
      </p:sp>
      <p:sp>
        <p:nvSpPr>
          <p:cNvPr id="368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FA2787EA-4FDC-4AD1-A8FA-09B43D31602B}"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04800" y="838200"/>
            <a:ext cx="8305800" cy="4572000"/>
          </a:xfrm>
        </p:spPr>
        <p:txBody>
          <a:bodyPr/>
          <a:lstStyle/>
          <a:p>
            <a:r>
              <a:rPr lang="en-US" dirty="0" smtClean="0"/>
              <a:t>Develop a good project selection process and insist that sponsors are from the user organization</a:t>
            </a:r>
          </a:p>
          <a:p>
            <a:r>
              <a:rPr lang="en-US" dirty="0" smtClean="0"/>
              <a:t>Have users on the project team in important roles</a:t>
            </a:r>
          </a:p>
          <a:p>
            <a:r>
              <a:rPr lang="en-US" dirty="0" smtClean="0"/>
              <a:t>Have regular meetings with defined agendas, and have users sign off on key deliverables presented at meetings</a:t>
            </a:r>
          </a:p>
          <a:p>
            <a:r>
              <a:rPr lang="en-US" dirty="0" smtClean="0"/>
              <a:t>Deliver something to users and sponsors on a regular basis</a:t>
            </a:r>
          </a:p>
          <a:p>
            <a:r>
              <a:rPr lang="en-US" dirty="0" smtClean="0"/>
              <a:t>Don’t promise to deliver when you know you can’t</a:t>
            </a:r>
          </a:p>
          <a:p>
            <a:r>
              <a:rPr lang="en-US" dirty="0" smtClean="0"/>
              <a:t>Co-locate users with developers</a:t>
            </a:r>
          </a:p>
          <a:p>
            <a:endParaRPr lang="en-US" dirty="0" smtClean="0"/>
          </a:p>
        </p:txBody>
      </p:sp>
      <p:sp>
        <p:nvSpPr>
          <p:cNvPr id="38914" name="Rectangle 2"/>
          <p:cNvSpPr>
            <a:spLocks noGrp="1" noChangeArrowheads="1"/>
          </p:cNvSpPr>
          <p:nvPr>
            <p:ph type="title"/>
          </p:nvPr>
        </p:nvSpPr>
        <p:spPr>
          <a:xfrm>
            <a:off x="381000" y="274638"/>
            <a:ext cx="8763000" cy="487362"/>
          </a:xfrm>
        </p:spPr>
        <p:txBody>
          <a:bodyPr>
            <a:normAutofit fontScale="90000"/>
          </a:bodyPr>
          <a:lstStyle/>
          <a:p>
            <a:r>
              <a:rPr lang="en-US" dirty="0" smtClean="0"/>
              <a:t>Suggestions for Improving User Input</a:t>
            </a:r>
          </a:p>
        </p:txBody>
      </p:sp>
      <p:sp>
        <p:nvSpPr>
          <p:cNvPr id="3891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72C4DB84-AA51-438C-AA95-367BB6DAAC23}"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04800" y="1524000"/>
            <a:ext cx="8458200" cy="4572000"/>
          </a:xfrm>
        </p:spPr>
        <p:txBody>
          <a:bodyPr/>
          <a:lstStyle/>
          <a:p>
            <a:pPr>
              <a:lnSpc>
                <a:spcPct val="90000"/>
              </a:lnSpc>
            </a:pPr>
            <a:r>
              <a:rPr lang="en-US" dirty="0" smtClean="0"/>
              <a:t>Develop and follow a requirements management process</a:t>
            </a:r>
          </a:p>
          <a:p>
            <a:pPr>
              <a:lnSpc>
                <a:spcPct val="90000"/>
              </a:lnSpc>
            </a:pPr>
            <a:r>
              <a:rPr lang="en-US" dirty="0" smtClean="0"/>
              <a:t>Use techniques such as prototyping, use case modeling, and JAD to get more user involvement</a:t>
            </a:r>
          </a:p>
          <a:p>
            <a:pPr>
              <a:lnSpc>
                <a:spcPct val="90000"/>
              </a:lnSpc>
            </a:pPr>
            <a:r>
              <a:rPr lang="en-US" dirty="0" smtClean="0"/>
              <a:t>Put requirements in writing and keep them current</a:t>
            </a:r>
          </a:p>
          <a:p>
            <a:pPr>
              <a:lnSpc>
                <a:spcPct val="90000"/>
              </a:lnSpc>
            </a:pPr>
            <a:r>
              <a:rPr lang="en-US" dirty="0" smtClean="0"/>
              <a:t>Create a requirements management database for documenting and controlling requirements</a:t>
            </a:r>
          </a:p>
        </p:txBody>
      </p:sp>
      <p:sp>
        <p:nvSpPr>
          <p:cNvPr id="39938" name="Rectangle 2"/>
          <p:cNvSpPr>
            <a:spLocks noGrp="1" noChangeArrowheads="1"/>
          </p:cNvSpPr>
          <p:nvPr>
            <p:ph type="title"/>
          </p:nvPr>
        </p:nvSpPr>
        <p:spPr>
          <a:xfrm>
            <a:off x="304800" y="0"/>
            <a:ext cx="8458200" cy="1311275"/>
          </a:xfrm>
        </p:spPr>
        <p:txBody>
          <a:bodyPr/>
          <a:lstStyle/>
          <a:p>
            <a:r>
              <a:rPr lang="en-US" sz="3600" dirty="0" smtClean="0"/>
              <a:t>Suggestions for Reducing Incomplete and Changing Requirements</a:t>
            </a:r>
          </a:p>
        </p:txBody>
      </p:sp>
      <p:sp>
        <p:nvSpPr>
          <p:cNvPr id="3994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86E3A240-C080-4FF8-AF08-5F5AF592E99F}"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28600" y="1066800"/>
            <a:ext cx="8415338" cy="5334000"/>
          </a:xfrm>
        </p:spPr>
        <p:txBody>
          <a:bodyPr/>
          <a:lstStyle/>
          <a:p>
            <a:r>
              <a:rPr lang="en-US" b="1" dirty="0" smtClean="0"/>
              <a:t>Scope</a:t>
            </a:r>
            <a:r>
              <a:rPr lang="en-US" dirty="0" smtClean="0"/>
              <a:t> refers to </a:t>
            </a:r>
            <a:r>
              <a:rPr lang="en-US" i="1" dirty="0" smtClean="0"/>
              <a:t>all</a:t>
            </a:r>
            <a:r>
              <a:rPr lang="en-US" dirty="0" smtClean="0"/>
              <a:t> the work involved in creating the products of the project and the processes used to create them</a:t>
            </a:r>
          </a:p>
          <a:p>
            <a:r>
              <a:rPr lang="en-US" dirty="0" smtClean="0"/>
              <a:t> A </a:t>
            </a:r>
            <a:r>
              <a:rPr lang="en-US" b="1" dirty="0" smtClean="0"/>
              <a:t>deliverable</a:t>
            </a:r>
            <a:r>
              <a:rPr lang="en-US" dirty="0" smtClean="0"/>
              <a:t> is a product produced as part of a project, such as hardware or software, planning documents, or meeting minutes</a:t>
            </a:r>
          </a:p>
          <a:p>
            <a:r>
              <a:rPr lang="en-US" dirty="0" smtClean="0"/>
              <a:t>Project scope management includes the processes involved in defining and controlling what is or is not included in a project</a:t>
            </a:r>
          </a:p>
        </p:txBody>
      </p:sp>
      <p:sp>
        <p:nvSpPr>
          <p:cNvPr id="11266" name="Rectangle 2"/>
          <p:cNvSpPr>
            <a:spLocks noGrp="1" noChangeArrowheads="1"/>
          </p:cNvSpPr>
          <p:nvPr>
            <p:ph type="title"/>
          </p:nvPr>
        </p:nvSpPr>
        <p:spPr>
          <a:xfrm>
            <a:off x="457200" y="0"/>
            <a:ext cx="8686800" cy="914400"/>
          </a:xfrm>
        </p:spPr>
        <p:txBody>
          <a:bodyPr>
            <a:normAutofit fontScale="90000"/>
          </a:bodyPr>
          <a:lstStyle/>
          <a:p>
            <a:r>
              <a:rPr lang="en-US" dirty="0" smtClean="0"/>
              <a:t>What is Project Scope Management?</a:t>
            </a:r>
          </a:p>
        </p:txBody>
      </p:sp>
      <p:sp>
        <p:nvSpPr>
          <p:cNvPr id="112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B025C1AB-8807-4B29-B4CC-E824C132B47E}"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en-US" dirty="0" smtClean="0"/>
              <a:t>Provide adequate testing and conduct testing throughout the project life cycle</a:t>
            </a:r>
          </a:p>
          <a:p>
            <a:r>
              <a:rPr lang="en-US" dirty="0" smtClean="0"/>
              <a:t>Review changes from a systems perspective</a:t>
            </a:r>
          </a:p>
          <a:p>
            <a:r>
              <a:rPr lang="en-US" dirty="0" smtClean="0"/>
              <a:t>Emphasize completion dates to help focus on what’s most important</a:t>
            </a:r>
          </a:p>
          <a:p>
            <a:r>
              <a:rPr lang="en-US" dirty="0" smtClean="0"/>
              <a:t>Allocate resources specifically for handling change requests/enhancements like NWA did with ResNet</a:t>
            </a:r>
          </a:p>
          <a:p>
            <a:pPr>
              <a:buFontTx/>
              <a:buNone/>
            </a:pPr>
            <a:endParaRPr lang="en-US" dirty="0" smtClean="0"/>
          </a:p>
        </p:txBody>
      </p:sp>
      <p:sp>
        <p:nvSpPr>
          <p:cNvPr id="40962" name="Rectangle 2"/>
          <p:cNvSpPr>
            <a:spLocks noGrp="1" noChangeArrowheads="1"/>
          </p:cNvSpPr>
          <p:nvPr>
            <p:ph type="title"/>
          </p:nvPr>
        </p:nvSpPr>
        <p:spPr/>
        <p:txBody>
          <a:bodyPr>
            <a:normAutofit fontScale="90000"/>
          </a:bodyPr>
          <a:lstStyle/>
          <a:p>
            <a:r>
              <a:rPr lang="en-US" sz="3600" dirty="0" smtClean="0"/>
              <a:t>Suggestions for Reducing Incomplete and Changing Requirements (cont’d)</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AB3DB899-9DAE-4E06-9164-E573618AC31A}"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lnSpc>
                <a:spcPct val="90000"/>
              </a:lnSpc>
            </a:pPr>
            <a:r>
              <a:rPr lang="en-US" dirty="0" smtClean="0"/>
              <a:t>Word-processing software helps create several scope-related documents</a:t>
            </a:r>
          </a:p>
          <a:p>
            <a:pPr>
              <a:lnSpc>
                <a:spcPct val="90000"/>
              </a:lnSpc>
            </a:pPr>
            <a:r>
              <a:rPr lang="en-US" dirty="0" smtClean="0"/>
              <a:t>Spreadsheets help to perform financial calculations, weighed scoring models, and develop charts and graphs</a:t>
            </a:r>
          </a:p>
          <a:p>
            <a:pPr>
              <a:lnSpc>
                <a:spcPct val="90000"/>
              </a:lnSpc>
            </a:pPr>
            <a:r>
              <a:rPr lang="en-US" dirty="0" smtClean="0"/>
              <a:t>Communication software like e-mail and the Web help clarify and communicate scope information</a:t>
            </a:r>
          </a:p>
          <a:p>
            <a:pPr>
              <a:lnSpc>
                <a:spcPct val="90000"/>
              </a:lnSpc>
            </a:pPr>
            <a:r>
              <a:rPr lang="en-US" dirty="0" smtClean="0"/>
              <a:t>Project management software helps in creating a WBS, the basis for tasks on a Gantt chart</a:t>
            </a:r>
          </a:p>
          <a:p>
            <a:pPr>
              <a:lnSpc>
                <a:spcPct val="90000"/>
              </a:lnSpc>
            </a:pPr>
            <a:r>
              <a:rPr lang="en-US" dirty="0" smtClean="0"/>
              <a:t>Specialized software is available to assist in project scope management</a:t>
            </a:r>
          </a:p>
        </p:txBody>
      </p:sp>
      <p:sp>
        <p:nvSpPr>
          <p:cNvPr id="41986" name="Rectangle 2"/>
          <p:cNvSpPr>
            <a:spLocks noGrp="1" noChangeArrowheads="1"/>
          </p:cNvSpPr>
          <p:nvPr>
            <p:ph type="title"/>
          </p:nvPr>
        </p:nvSpPr>
        <p:spPr/>
        <p:txBody>
          <a:bodyPr>
            <a:normAutofit fontScale="90000"/>
          </a:bodyPr>
          <a:lstStyle/>
          <a:p>
            <a:r>
              <a:rPr lang="en-US" dirty="0" smtClean="0"/>
              <a:t>Using Software to Assist in Project Scope Management</a:t>
            </a:r>
          </a:p>
        </p:txBody>
      </p:sp>
      <p:sp>
        <p:nvSpPr>
          <p:cNvPr id="4198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47E216C4-EF62-4EFC-A55E-A4A4892C98D9}"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dirty="0" smtClean="0"/>
              <a:t>Project scope management includes the processes required to ensure that the project addresses all the work required, and only the work required, to complete the project successfully</a:t>
            </a:r>
          </a:p>
          <a:p>
            <a:r>
              <a:rPr lang="en-US" dirty="0" smtClean="0"/>
              <a:t>Main processes include</a:t>
            </a:r>
          </a:p>
          <a:p>
            <a:pPr lvl="1"/>
            <a:r>
              <a:rPr lang="en-US" dirty="0" smtClean="0"/>
              <a:t>Define scope management</a:t>
            </a:r>
          </a:p>
          <a:p>
            <a:pPr lvl="1"/>
            <a:r>
              <a:rPr lang="en-US" dirty="0" smtClean="0"/>
              <a:t>Collect requirements</a:t>
            </a:r>
          </a:p>
          <a:p>
            <a:pPr lvl="1"/>
            <a:r>
              <a:rPr lang="en-US" dirty="0" smtClean="0"/>
              <a:t>Define scope</a:t>
            </a:r>
          </a:p>
          <a:p>
            <a:pPr lvl="1"/>
            <a:r>
              <a:rPr lang="en-US" dirty="0" smtClean="0"/>
              <a:t>Create WBS</a:t>
            </a:r>
          </a:p>
          <a:p>
            <a:pPr lvl="1"/>
            <a:r>
              <a:rPr lang="en-US" dirty="0" smtClean="0"/>
              <a:t>Validate scope</a:t>
            </a:r>
          </a:p>
          <a:p>
            <a:pPr lvl="1"/>
            <a:r>
              <a:rPr lang="en-US" dirty="0" smtClean="0"/>
              <a:t>Control scope</a:t>
            </a:r>
          </a:p>
        </p:txBody>
      </p:sp>
      <p:sp>
        <p:nvSpPr>
          <p:cNvPr id="43010" name="Rectangle 2"/>
          <p:cNvSpPr>
            <a:spLocks noGrp="1" noChangeArrowheads="1"/>
          </p:cNvSpPr>
          <p:nvPr>
            <p:ph type="title"/>
          </p:nvPr>
        </p:nvSpPr>
        <p:spPr/>
        <p:txBody>
          <a:bodyPr/>
          <a:lstStyle/>
          <a:p>
            <a:r>
              <a:rPr lang="en-US" dirty="0" smtClean="0"/>
              <a:t>Chapter Summary</a:t>
            </a:r>
          </a:p>
        </p:txBody>
      </p:sp>
      <p:sp>
        <p:nvSpPr>
          <p:cNvPr id="4301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5B88E6DB-F3C7-46D8-83C9-70FD224F3622}" type="slidenum">
              <a:rPr lang="en-US" smtClean="0"/>
              <a:pPr>
                <a:defRPr/>
              </a:pPr>
              <a:t>42</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4287" y="609600"/>
            <a:ext cx="9144000" cy="4953000"/>
          </a:xfrm>
        </p:spPr>
        <p:txBody>
          <a:bodyPr/>
          <a:lstStyle/>
          <a:p>
            <a:r>
              <a:rPr lang="en-US" sz="2400" b="1" dirty="0" smtClean="0"/>
              <a:t>Planning scope: </a:t>
            </a:r>
            <a:r>
              <a:rPr lang="en-US" sz="2400" dirty="0"/>
              <a:t>determining how the project’s scope</a:t>
            </a:r>
          </a:p>
          <a:p>
            <a:r>
              <a:rPr lang="en-US" sz="2400" dirty="0"/>
              <a:t>and requirements will be </a:t>
            </a:r>
            <a:r>
              <a:rPr lang="en-US" sz="2400" dirty="0" smtClean="0"/>
              <a:t>managed</a:t>
            </a:r>
            <a:endParaRPr lang="en-US" sz="2400" b="1" dirty="0" smtClean="0"/>
          </a:p>
          <a:p>
            <a:r>
              <a:rPr lang="en-US" sz="2400" b="1" dirty="0" smtClean="0"/>
              <a:t>Collecting requirements: </a:t>
            </a:r>
            <a:r>
              <a:rPr lang="en-US" sz="2400" dirty="0" smtClean="0"/>
              <a:t>defining and documenting the features and functions of the products produced during the project as well as the processes used for creating them</a:t>
            </a:r>
          </a:p>
          <a:p>
            <a:r>
              <a:rPr lang="en-US" sz="2400" b="1" dirty="0" smtClean="0"/>
              <a:t>Defining scope:</a:t>
            </a:r>
            <a:r>
              <a:rPr lang="en-US" sz="2400" dirty="0" smtClean="0"/>
              <a:t> reviewing the project charter, requirements documents, and organizational process assets to create a scope statement</a:t>
            </a:r>
          </a:p>
          <a:p>
            <a:r>
              <a:rPr lang="en-US" sz="2400" b="1" dirty="0" smtClean="0"/>
              <a:t>Creating the WBS:</a:t>
            </a:r>
            <a:r>
              <a:rPr lang="en-US" sz="2400" dirty="0" smtClean="0"/>
              <a:t> subdividing the major project deliverables into smaller, more manageable components</a:t>
            </a:r>
          </a:p>
          <a:p>
            <a:r>
              <a:rPr lang="en-US" sz="2400" b="1" dirty="0" smtClean="0"/>
              <a:t>Validating scope</a:t>
            </a:r>
            <a:r>
              <a:rPr lang="en-US" sz="2400" dirty="0" smtClean="0"/>
              <a:t>: formalizing acceptance of the project deliverables</a:t>
            </a:r>
          </a:p>
          <a:p>
            <a:r>
              <a:rPr lang="en-US" sz="2400" b="1" dirty="0" smtClean="0"/>
              <a:t>Controlling scope: </a:t>
            </a:r>
            <a:r>
              <a:rPr lang="en-US" sz="2400" dirty="0" smtClean="0"/>
              <a:t>controlling changes to project scope throughout the life of the project</a:t>
            </a:r>
          </a:p>
        </p:txBody>
      </p:sp>
      <p:sp>
        <p:nvSpPr>
          <p:cNvPr id="12290" name="Rectangle 2"/>
          <p:cNvSpPr>
            <a:spLocks noGrp="1" noChangeArrowheads="1"/>
          </p:cNvSpPr>
          <p:nvPr>
            <p:ph type="title"/>
          </p:nvPr>
        </p:nvSpPr>
        <p:spPr>
          <a:xfrm>
            <a:off x="228600" y="28575"/>
            <a:ext cx="8915400" cy="519113"/>
          </a:xfrm>
        </p:spPr>
        <p:txBody>
          <a:bodyPr>
            <a:normAutofit fontScale="90000"/>
          </a:bodyPr>
          <a:lstStyle/>
          <a:p>
            <a:r>
              <a:rPr lang="en-US" dirty="0" smtClean="0"/>
              <a:t>Project Scope Management Processes</a:t>
            </a:r>
            <a:endParaRPr lang="en-US" sz="5400" dirty="0" smtClean="0"/>
          </a:p>
        </p:txBody>
      </p:sp>
      <p:sp>
        <p:nvSpPr>
          <p:cNvPr id="1229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defRPr/>
            </a:pPr>
            <a:fld id="{1180FD82-E557-4AEA-BC1F-775718A59924}"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4287"/>
            <a:ext cx="8229600" cy="1143000"/>
          </a:xfrm>
        </p:spPr>
        <p:txBody>
          <a:bodyPr>
            <a:normAutofit fontScale="90000"/>
          </a:bodyPr>
          <a:lstStyle/>
          <a:p>
            <a:r>
              <a:rPr lang="en-US" dirty="0" smtClean="0"/>
              <a:t>Figure 5-1. Project Scope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40AD864-FDC7-4ED6-B06B-A92A86C98EC5}"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93675"/>
            <a:ext cx="7744442" cy="5283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project team </a:t>
            </a:r>
            <a:r>
              <a:rPr lang="en-US" dirty="0"/>
              <a:t>uses expert judgment and meetings to develop two important outputs: the </a:t>
            </a:r>
            <a:r>
              <a:rPr lang="en-US" dirty="0" smtClean="0"/>
              <a:t>scope management </a:t>
            </a:r>
            <a:r>
              <a:rPr lang="en-US" dirty="0"/>
              <a:t>plan and the requirements management </a:t>
            </a:r>
            <a:r>
              <a:rPr lang="en-US" dirty="0" smtClean="0"/>
              <a:t>plan</a:t>
            </a:r>
            <a:endParaRPr lang="en-US" dirty="0"/>
          </a:p>
          <a:p>
            <a:r>
              <a:rPr lang="en-US" dirty="0"/>
              <a:t>The scope management plan is a subsidiary part of the project management plan</a:t>
            </a:r>
          </a:p>
        </p:txBody>
      </p:sp>
      <p:sp>
        <p:nvSpPr>
          <p:cNvPr id="3" name="Title 2"/>
          <p:cNvSpPr>
            <a:spLocks noGrp="1"/>
          </p:cNvSpPr>
          <p:nvPr>
            <p:ph type="title"/>
          </p:nvPr>
        </p:nvSpPr>
        <p:spPr/>
        <p:txBody>
          <a:bodyPr/>
          <a:lstStyle/>
          <a:p>
            <a:r>
              <a:rPr lang="en-US" dirty="0" smtClean="0"/>
              <a:t>Planning Scope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7</a:t>
            </a:fld>
            <a:endParaRPr lang="en-US" dirty="0"/>
          </a:p>
        </p:txBody>
      </p:sp>
    </p:spTree>
    <p:extLst>
      <p:ext uri="{BB962C8B-B14F-4D97-AF65-F5344CB8AC3E}">
        <p14:creationId xmlns:p14="http://schemas.microsoft.com/office/powerpoint/2010/main" val="192344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to prepare a detailed project scope </a:t>
            </a:r>
            <a:r>
              <a:rPr lang="en-US" dirty="0" smtClean="0"/>
              <a:t>statement</a:t>
            </a:r>
          </a:p>
          <a:p>
            <a:r>
              <a:rPr lang="en-US" dirty="0"/>
              <a:t>How to create a </a:t>
            </a:r>
            <a:r>
              <a:rPr lang="en-US" dirty="0" smtClean="0"/>
              <a:t>WBS</a:t>
            </a:r>
          </a:p>
          <a:p>
            <a:r>
              <a:rPr lang="en-US" dirty="0"/>
              <a:t>How to maintain and approve the </a:t>
            </a:r>
            <a:r>
              <a:rPr lang="en-US" dirty="0" smtClean="0"/>
              <a:t>WBS</a:t>
            </a:r>
          </a:p>
          <a:p>
            <a:r>
              <a:rPr lang="en-US" dirty="0"/>
              <a:t>How to obtain formal acceptance of the completed project </a:t>
            </a:r>
            <a:r>
              <a:rPr lang="en-US" dirty="0" smtClean="0"/>
              <a:t>deliverables</a:t>
            </a:r>
          </a:p>
          <a:p>
            <a:r>
              <a:rPr lang="en-US" dirty="0"/>
              <a:t>How to control requests for changes to the project scope</a:t>
            </a:r>
          </a:p>
        </p:txBody>
      </p:sp>
      <p:sp>
        <p:nvSpPr>
          <p:cNvPr id="3" name="Title 2"/>
          <p:cNvSpPr>
            <a:spLocks noGrp="1"/>
          </p:cNvSpPr>
          <p:nvPr>
            <p:ph type="title"/>
          </p:nvPr>
        </p:nvSpPr>
        <p:spPr/>
        <p:txBody>
          <a:bodyPr>
            <a:normAutofit fontScale="90000"/>
          </a:bodyPr>
          <a:lstStyle/>
          <a:p>
            <a:r>
              <a:rPr lang="en-US" dirty="0" smtClean="0"/>
              <a:t>Scope Management Plan Contents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8</a:t>
            </a:fld>
            <a:endParaRPr lang="en-US" dirty="0"/>
          </a:p>
        </p:txBody>
      </p:sp>
    </p:spTree>
    <p:extLst>
      <p:ext uri="{BB962C8B-B14F-4D97-AF65-F5344CB8AC3E}">
        <p14:creationId xmlns:p14="http://schemas.microsoft.com/office/powerpoint/2010/main" val="294630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PMBOK® Guide, Fifth Edition, describes requirements as “conditions or </a:t>
            </a:r>
            <a:r>
              <a:rPr lang="en-US" dirty="0" smtClean="0"/>
              <a:t>capabilities that </a:t>
            </a:r>
            <a:r>
              <a:rPr lang="en-US" dirty="0"/>
              <a:t>must be met by the project or present in the product, service, or result to </a:t>
            </a:r>
            <a:r>
              <a:rPr lang="en-US" dirty="0" smtClean="0"/>
              <a:t>satisfy an </a:t>
            </a:r>
            <a:r>
              <a:rPr lang="en-US" dirty="0"/>
              <a:t>agreement or other formally imposed </a:t>
            </a:r>
            <a:r>
              <a:rPr lang="en-US" dirty="0" smtClean="0"/>
              <a:t>specification”</a:t>
            </a:r>
          </a:p>
          <a:p>
            <a:r>
              <a:rPr lang="en-US" dirty="0" smtClean="0"/>
              <a:t>The </a:t>
            </a:r>
            <a:r>
              <a:rPr lang="en-US" b="1" dirty="0" smtClean="0"/>
              <a:t>requirements management plan </a:t>
            </a:r>
            <a:r>
              <a:rPr lang="en-US" dirty="0"/>
              <a:t>documents how project requirements will </a:t>
            </a:r>
            <a:r>
              <a:rPr lang="en-US" dirty="0" smtClean="0"/>
              <a:t>be analyzed</a:t>
            </a:r>
            <a:r>
              <a:rPr lang="en-US" dirty="0"/>
              <a:t>, documented, and </a:t>
            </a:r>
            <a:r>
              <a:rPr lang="en-US" dirty="0" smtClean="0"/>
              <a:t>managed</a:t>
            </a:r>
            <a:endParaRPr lang="en-US" dirty="0"/>
          </a:p>
        </p:txBody>
      </p:sp>
      <p:sp>
        <p:nvSpPr>
          <p:cNvPr id="3" name="Title 2"/>
          <p:cNvSpPr>
            <a:spLocks noGrp="1"/>
          </p:cNvSpPr>
          <p:nvPr>
            <p:ph type="title"/>
          </p:nvPr>
        </p:nvSpPr>
        <p:spPr/>
        <p:txBody>
          <a:bodyPr/>
          <a:lstStyle/>
          <a:p>
            <a:r>
              <a:rPr lang="en-US" dirty="0" smtClean="0"/>
              <a:t>Requirements Management Plan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9</a:t>
            </a:fld>
            <a:endParaRPr lang="en-US" dirty="0"/>
          </a:p>
        </p:txBody>
      </p:sp>
    </p:spTree>
    <p:extLst>
      <p:ext uri="{BB962C8B-B14F-4D97-AF65-F5344CB8AC3E}">
        <p14:creationId xmlns:p14="http://schemas.microsoft.com/office/powerpoint/2010/main" val="38158779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2046</TotalTime>
  <Words>2281</Words>
  <Application>Microsoft Office PowerPoint</Application>
  <PresentationFormat>On-screen Show (4:3)</PresentationFormat>
  <Paragraphs>242</Paragraphs>
  <Slides>42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5: Project Scope Management</vt:lpstr>
      <vt:lpstr>Learning Objectives</vt:lpstr>
      <vt:lpstr>Learning Objectives</vt:lpstr>
      <vt:lpstr>What is Project Scope Management?</vt:lpstr>
      <vt:lpstr>Project Scope Management Processes</vt:lpstr>
      <vt:lpstr>Figure 5-1. Project Scope Management Summary</vt:lpstr>
      <vt:lpstr>Planning Scope Management</vt:lpstr>
      <vt:lpstr>Scope Management Plan Contents</vt:lpstr>
      <vt:lpstr>Requirements Management Plan</vt:lpstr>
      <vt:lpstr>What Went Right?</vt:lpstr>
      <vt:lpstr>Collecting Requirements</vt:lpstr>
      <vt:lpstr>Figure 5-2. Relative Cost to Correct a Software Requirement Defect </vt:lpstr>
      <vt:lpstr>Best Practice</vt:lpstr>
      <vt:lpstr>Methods for Collecting Requirements</vt:lpstr>
      <vt:lpstr>Statistics on Requirements for  Software Projects (2011 Survey)*</vt:lpstr>
      <vt:lpstr>Requirements Traceability Matrix</vt:lpstr>
      <vt:lpstr>Defining Scope</vt:lpstr>
      <vt:lpstr>Table 5-2. Sample Project Charter (partial)</vt:lpstr>
      <vt:lpstr>Table 5-3: Further Defining Project Scope</vt:lpstr>
      <vt:lpstr>Media Snapshot</vt:lpstr>
      <vt:lpstr>Creating the Work Breakdown Structure (WBS)</vt:lpstr>
      <vt:lpstr>Figure 5-3. Sample Intranet WBS Organized by Product </vt:lpstr>
      <vt:lpstr>Figure 5-4. Sample Intranet WBS Organized by Phase</vt:lpstr>
      <vt:lpstr>Figure 5-5. Intranet WBS and Gantt Chart in Microsoft Project</vt:lpstr>
      <vt:lpstr>Figure 5-6.  Intranet Gantt Chart Organized by Project Management Process Groups</vt:lpstr>
      <vt:lpstr>Table 5-4: Executing Tasks for JWD Consulting’s WBS</vt:lpstr>
      <vt:lpstr>Approaches to Developing WBSs</vt:lpstr>
      <vt:lpstr>Figure 5-7. Sample Mind-Mapping Approach for Creating a WBS</vt:lpstr>
      <vt:lpstr>Figure 5-8. Gantt Charts With WBS Generated From a Mind Map </vt:lpstr>
      <vt:lpstr>The WBS Dictionary and Scope Baseline</vt:lpstr>
      <vt:lpstr>Table 5-5. Sample WBS Dictionary Entry</vt:lpstr>
      <vt:lpstr>Advice for Creating a WBS and WBS Dictionary</vt:lpstr>
      <vt:lpstr>Advice for Creating a WBS and WBS Dictionary (cont’d)</vt:lpstr>
      <vt:lpstr>What Went Wrong?</vt:lpstr>
      <vt:lpstr>Validating Scope</vt:lpstr>
      <vt:lpstr>Global Issues</vt:lpstr>
      <vt:lpstr>Controlling Scope</vt:lpstr>
      <vt:lpstr>Suggestions for Improving User Input</vt:lpstr>
      <vt:lpstr>Suggestions for Reducing Incomplete and Changing Requirements</vt:lpstr>
      <vt:lpstr>Suggestions for Reducing Incomplete and Changing Requirements (cont’d)</vt:lpstr>
      <vt:lpstr>Using Software to Assist in Project Scope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155</cp:revision>
  <dcterms:created xsi:type="dcterms:W3CDTF">2001-07-05T23:10:12Z</dcterms:created>
  <dcterms:modified xsi:type="dcterms:W3CDTF">2015-09-15T18:08:52Z</dcterms:modified>
</cp:coreProperties>
</file>