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3" r:id="rId2"/>
  </p:sldMasterIdLst>
  <p:notesMasterIdLst>
    <p:notesMasterId r:id="rId44"/>
  </p:notesMasterIdLst>
  <p:handoutMasterIdLst>
    <p:handoutMasterId r:id="rId45"/>
  </p:handoutMasterIdLst>
  <p:sldIdLst>
    <p:sldId id="257" r:id="rId3"/>
    <p:sldId id="335" r:id="rId4"/>
    <p:sldId id="334" r:id="rId5"/>
    <p:sldId id="336" r:id="rId6"/>
    <p:sldId id="337" r:id="rId7"/>
    <p:sldId id="338" r:id="rId8"/>
    <p:sldId id="339" r:id="rId9"/>
    <p:sldId id="371" r:id="rId10"/>
    <p:sldId id="340" r:id="rId11"/>
    <p:sldId id="378" r:id="rId12"/>
    <p:sldId id="372" r:id="rId13"/>
    <p:sldId id="342" r:id="rId14"/>
    <p:sldId id="343" r:id="rId15"/>
    <p:sldId id="375" r:id="rId16"/>
    <p:sldId id="344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53" r:id="rId25"/>
    <p:sldId id="379" r:id="rId26"/>
    <p:sldId id="354" r:id="rId27"/>
    <p:sldId id="355" r:id="rId28"/>
    <p:sldId id="356" r:id="rId29"/>
    <p:sldId id="358" r:id="rId30"/>
    <p:sldId id="359" r:id="rId31"/>
    <p:sldId id="360" r:id="rId32"/>
    <p:sldId id="361" r:id="rId33"/>
    <p:sldId id="362" r:id="rId34"/>
    <p:sldId id="363" r:id="rId35"/>
    <p:sldId id="365" r:id="rId36"/>
    <p:sldId id="376" r:id="rId37"/>
    <p:sldId id="377" r:id="rId38"/>
    <p:sldId id="366" r:id="rId39"/>
    <p:sldId id="367" r:id="rId40"/>
    <p:sldId id="368" r:id="rId41"/>
    <p:sldId id="380" r:id="rId42"/>
    <p:sldId id="37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79" d="100"/>
          <a:sy n="79" d="100"/>
        </p:scale>
        <p:origin x="114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98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51687C-7F23-40DE-8D48-D682CBC4E6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0CC8A-ABB7-482E-8C2B-4DE6C9A0F6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525E1F-A032-423F-903A-16FD4F3765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37A066-44AD-455E-B081-1C1240CB7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F0624A-B2D8-4066-82F2-4F9B939B16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210C-D799-4DEA-B074-B161F3F07B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11EE30-4E94-41E2-BBFA-34D8BC8494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C28D2F6-FB43-47CA-8ED3-D0D73BE959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DA2E-8059-4A99-806C-B8590C0997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C2F3D-9BB1-46BB-9A9F-B7ED53867B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E60384C-C024-4815-83EE-8847E615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229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7: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Cost Management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30611"/>
            <a:ext cx="2646400" cy="327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measure ROI unless you have a benefits measurement process in place</a:t>
            </a:r>
          </a:p>
          <a:p>
            <a:r>
              <a:rPr lang="en-US" dirty="0" smtClean="0"/>
              <a:t>A 2015 report by PMI found:</a:t>
            </a:r>
          </a:p>
          <a:p>
            <a:pPr lvl="1"/>
            <a:r>
              <a:rPr lang="en-US" dirty="0" smtClean="0"/>
              <a:t>Only 20 percent of organizations report having a high level of benefits realization maturity</a:t>
            </a:r>
          </a:p>
          <a:p>
            <a:pPr lvl="1"/>
            <a:r>
              <a:rPr lang="en-US" dirty="0" smtClean="0"/>
              <a:t>39 percent of high-performing organizations report high benefits realization maturity compared to 9 percent of low performers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25962"/>
          </a:xfrm>
        </p:spPr>
        <p:txBody>
          <a:bodyPr/>
          <a:lstStyle/>
          <a:p>
            <a:r>
              <a:rPr lang="en-US" sz="2400" dirty="0" smtClean="0"/>
              <a:t>Investing in green IT and other initiatives has helped both the environment and companies’ bottom lines</a:t>
            </a:r>
          </a:p>
          <a:p>
            <a:r>
              <a:rPr lang="en-US" sz="2400" dirty="0" smtClean="0"/>
              <a:t>Michael Dell, CEO of Dell, reached his goal to make his company “carbon neutral” in 2008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of March 2012, Dell had helped its customers </a:t>
            </a:r>
            <a:r>
              <a:rPr lang="en-US" sz="2400" dirty="0" smtClean="0"/>
              <a:t>save almost </a:t>
            </a:r>
            <a:r>
              <a:rPr lang="en-US" sz="2400" dirty="0"/>
              <a:t>$7 billion in energy </a:t>
            </a:r>
            <a:r>
              <a:rPr lang="en-US" sz="2400" dirty="0" smtClean="0"/>
              <a:t>costs</a:t>
            </a:r>
          </a:p>
          <a:p>
            <a:r>
              <a:rPr lang="en-US" sz="2400" dirty="0" smtClean="0"/>
              <a:t>In 2014 Dell reported being on track toward reaching their goal of recovering 2 billion pounds of used electronics by 2020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2970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E58CD8-E280-47AC-BE24-C116B1FA11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Tangible 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those costs or benefits that an organization can easily measure in dollars 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Intangible costs</a:t>
            </a:r>
            <a:r>
              <a:rPr lang="en-US" dirty="0" smtClean="0"/>
              <a:t> or </a:t>
            </a:r>
            <a:r>
              <a:rPr lang="en-US" b="1" dirty="0" smtClean="0"/>
              <a:t>benefits</a:t>
            </a:r>
            <a:r>
              <a:rPr lang="en-US" dirty="0" smtClean="0"/>
              <a:t> are costs or benefits that are difficult to measure in monetary terms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Direct costs</a:t>
            </a:r>
            <a:r>
              <a:rPr lang="en-US" dirty="0" smtClean="0"/>
              <a:t> are costs that can be directly related to producing the products and services of the project 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Indirect costs</a:t>
            </a:r>
            <a:r>
              <a:rPr lang="en-US" dirty="0" smtClean="0"/>
              <a:t> are costs that are not directly related to the products or services of the project, but are indirectly related to performing the project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Sunk cost </a:t>
            </a:r>
            <a:r>
              <a:rPr lang="en-US" dirty="0" smtClean="0"/>
              <a:t>is money that has been spent in the past; when deciding what projects to invest in or continue, you should </a:t>
            </a:r>
            <a:r>
              <a:rPr lang="en-US" i="1" dirty="0" smtClean="0"/>
              <a:t>not</a:t>
            </a:r>
            <a:r>
              <a:rPr lang="en-US" dirty="0" smtClean="0"/>
              <a:t> include sunk costs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Types of Costs and Benefits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B3F714-30BF-4029-B3DF-B4C71CA793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/>
              <a:t>Learning curve theory</a:t>
            </a:r>
            <a:r>
              <a:rPr lang="en-US" dirty="0" smtClean="0"/>
              <a:t> states that when many items are produced repetitively, the unit cost of those items decreases in a regular pattern as more units are produced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Reserves</a:t>
            </a:r>
            <a:r>
              <a:rPr lang="en-US" dirty="0" smtClean="0"/>
              <a:t> are dollars included in a cost estimate to mitigate cost risk by allowing for future situations that are difficult to predict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Contingency reserves</a:t>
            </a:r>
            <a:r>
              <a:rPr lang="en-US" dirty="0" smtClean="0"/>
              <a:t> allow for future situations that may be partially planned for (sometimes called </a:t>
            </a:r>
            <a:r>
              <a:rPr lang="en-US" b="1" dirty="0" smtClean="0"/>
              <a:t>known unknowns</a:t>
            </a:r>
            <a:r>
              <a:rPr lang="en-US" dirty="0" smtClean="0"/>
              <a:t>) and are included in the project cost baseline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Management reserves</a:t>
            </a:r>
            <a:r>
              <a:rPr lang="en-US" dirty="0" smtClean="0"/>
              <a:t> allow for future situations that are unpredictable (sometimes called </a:t>
            </a:r>
            <a:r>
              <a:rPr lang="en-US" b="1" dirty="0" smtClean="0"/>
              <a:t>unknown unknowns</a:t>
            </a:r>
            <a:r>
              <a:rPr lang="en-US" dirty="0" smtClean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More Basic Principles of Cost Management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29A66E-B55B-4BF5-AD2A-2A3550D95B5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team uses expert judgment, analytical techniques, and meetings to develop the </a:t>
            </a:r>
            <a:r>
              <a:rPr lang="en-US" dirty="0" smtClean="0"/>
              <a:t>cost management </a:t>
            </a:r>
            <a:r>
              <a:rPr lang="en-US" dirty="0"/>
              <a:t>plan</a:t>
            </a:r>
          </a:p>
          <a:p>
            <a:r>
              <a:rPr lang="en-US" dirty="0"/>
              <a:t>A </a:t>
            </a:r>
            <a:r>
              <a:rPr lang="en-US" dirty="0" smtClean="0"/>
              <a:t>cost </a:t>
            </a:r>
            <a:r>
              <a:rPr lang="en-US" dirty="0"/>
              <a:t>management plan includes: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accuracy and units of measure</a:t>
            </a:r>
          </a:p>
          <a:p>
            <a:pPr lvl="1"/>
            <a:r>
              <a:rPr lang="en-US" dirty="0" smtClean="0"/>
              <a:t>Organizational procedure links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thresholds</a:t>
            </a:r>
          </a:p>
          <a:p>
            <a:pPr lvl="1"/>
            <a:r>
              <a:rPr lang="en-US" dirty="0"/>
              <a:t>Rules of performance measurement</a:t>
            </a:r>
          </a:p>
          <a:p>
            <a:pPr lvl="1"/>
            <a:r>
              <a:rPr lang="en-US" dirty="0"/>
              <a:t>Reporting formats</a:t>
            </a:r>
          </a:p>
          <a:p>
            <a:pPr lvl="1"/>
            <a:r>
              <a:rPr lang="en-US" dirty="0"/>
              <a:t>Process descriptions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Cost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take cost estimates seriously if they want to complete projects within budget constraints</a:t>
            </a:r>
          </a:p>
          <a:p>
            <a:r>
              <a:rPr lang="en-US" dirty="0" smtClean="0"/>
              <a:t>It’s important to know the types of cost estimates, how to prepare cost estimates, and typical problems associated with IT cost estimates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4721FD-A3A0-4E27-912F-6F8645958C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7-1. Types of Cost Estimates</a:t>
            </a:r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2A4FAAA-2A73-4318-BAD7-1E94D370EBD7}" type="slidenum">
              <a:rPr lang="en-US" smtClean="0"/>
              <a:pPr>
                <a:buFontTx/>
                <a:buNone/>
                <a:defRPr/>
              </a:pPr>
              <a:t>16</a:t>
            </a:fld>
            <a:endParaRPr lang="en-US" dirty="0"/>
          </a:p>
        </p:txBody>
      </p:sp>
      <p:pic>
        <p:nvPicPr>
          <p:cNvPr id="33797" name="Picture 7" descr="Tbl07-02.bmp"/>
          <p:cNvPicPr>
            <a:picLocks noChangeAspect="1"/>
          </p:cNvPicPr>
          <p:nvPr/>
        </p:nvPicPr>
        <p:blipFill>
          <a:blip r:embed="rId2"/>
          <a:srcRect t="9091"/>
          <a:stretch>
            <a:fillRect/>
          </a:stretch>
        </p:blipFill>
        <p:spPr bwMode="auto">
          <a:xfrm>
            <a:off x="352425" y="2057400"/>
            <a:ext cx="84391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382000" cy="4525962"/>
          </a:xfrm>
        </p:spPr>
        <p:txBody>
          <a:bodyPr/>
          <a:lstStyle/>
          <a:p>
            <a:r>
              <a:rPr lang="en-US" dirty="0"/>
              <a:t>The number and type of cost estimates vary by application area. </a:t>
            </a:r>
            <a:r>
              <a:rPr lang="en-US" dirty="0" smtClean="0"/>
              <a:t>The Association </a:t>
            </a:r>
            <a:r>
              <a:rPr lang="en-US" dirty="0"/>
              <a:t>for the Advancement of Cost Engineering </a:t>
            </a:r>
            <a:r>
              <a:rPr lang="en-US" dirty="0" smtClean="0"/>
              <a:t>International </a:t>
            </a:r>
            <a:r>
              <a:rPr lang="en-US" dirty="0"/>
              <a:t>identifies </a:t>
            </a:r>
            <a:r>
              <a:rPr lang="en-US" dirty="0" smtClean="0"/>
              <a:t>five types </a:t>
            </a:r>
            <a:r>
              <a:rPr lang="en-US" dirty="0"/>
              <a:t>of cost estimates for construction projects: order of magnitude, conceptual, </a:t>
            </a:r>
            <a:r>
              <a:rPr lang="en-US" dirty="0" smtClean="0"/>
              <a:t>preliminary, definitive</a:t>
            </a:r>
            <a:r>
              <a:rPr lang="en-US" dirty="0"/>
              <a:t>, and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Estimates </a:t>
            </a:r>
            <a:r>
              <a:rPr lang="en-US" dirty="0"/>
              <a:t>are usually done at </a:t>
            </a:r>
            <a:r>
              <a:rPr lang="en-US" dirty="0" smtClean="0"/>
              <a:t>various stages </a:t>
            </a:r>
            <a:r>
              <a:rPr lang="en-US" dirty="0"/>
              <a:t>of a project and should become more accurate as time </a:t>
            </a:r>
            <a:r>
              <a:rPr lang="en-US" dirty="0" smtClean="0"/>
              <a:t>progresses</a:t>
            </a:r>
          </a:p>
          <a:p>
            <a:r>
              <a:rPr lang="en-US" dirty="0" smtClean="0"/>
              <a:t>A large percentage of total project costs are often labor costs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More on Cost Estimates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84E3-0E6E-4069-8DD7-515ABC3FF3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7-2. Maximum FTE by Department by Year</a:t>
            </a:r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6E4E9EB-E461-4C0D-B1E5-5BBE892EF26C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/>
          <a:srcRect l="17500" t="43000" r="22500" b="28000"/>
          <a:stretch>
            <a:fillRect/>
          </a:stretch>
        </p:blipFill>
        <p:spPr bwMode="auto">
          <a:xfrm>
            <a:off x="304800" y="1905000"/>
            <a:ext cx="8458200" cy="25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05800" cy="5334000"/>
          </a:xfrm>
        </p:spPr>
        <p:txBody>
          <a:bodyPr/>
          <a:lstStyle/>
          <a:p>
            <a:r>
              <a:rPr lang="en-US" smtClean="0"/>
              <a:t>Basic tools and techniques for cost estimates:</a:t>
            </a:r>
          </a:p>
          <a:p>
            <a:pPr lvl="1"/>
            <a:r>
              <a:rPr lang="en-US" b="1" smtClean="0"/>
              <a:t>Analogous </a:t>
            </a:r>
            <a:r>
              <a:rPr lang="en-US" smtClean="0"/>
              <a:t>or</a:t>
            </a:r>
            <a:r>
              <a:rPr lang="en-US" b="1" smtClean="0"/>
              <a:t> top-down estimates: </a:t>
            </a:r>
            <a:r>
              <a:rPr lang="en-US" smtClean="0"/>
              <a:t>use the actual cost of a previous, similar project as the basis for estimating the cost of the current project </a:t>
            </a:r>
          </a:p>
          <a:p>
            <a:pPr lvl="1"/>
            <a:r>
              <a:rPr lang="en-US" b="1" smtClean="0"/>
              <a:t>Bottom-up estimates:</a:t>
            </a:r>
            <a:r>
              <a:rPr lang="en-US" smtClean="0"/>
              <a:t> involve estimating individual work items or activities and summing them to get a project total </a:t>
            </a:r>
          </a:p>
          <a:p>
            <a:pPr lvl="1"/>
            <a:r>
              <a:rPr lang="en-US" b="1" smtClean="0"/>
              <a:t>Parametric modeling </a:t>
            </a:r>
            <a:r>
              <a:rPr lang="en-US" smtClean="0"/>
              <a:t>uses project characteristics (parameters) in a mathematical model to estimate project costs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52463"/>
          </a:xfrm>
        </p:spPr>
        <p:txBody>
          <a:bodyPr>
            <a:normAutofit fontScale="90000"/>
          </a:bodyPr>
          <a:lstStyle/>
          <a:p>
            <a:r>
              <a:rPr lang="en-US" smtClean="0"/>
              <a:t>Cost Estimation Tools and Techniques</a:t>
            </a:r>
            <a:endParaRPr lang="en-US" sz="480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CA1164-1E66-4728-BD22-9CEFEE3019E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project cost management</a:t>
            </a:r>
          </a:p>
          <a:p>
            <a:r>
              <a:rPr lang="en-US" dirty="0" smtClean="0"/>
              <a:t>Explain </a:t>
            </a:r>
            <a:r>
              <a:rPr lang="en-US" dirty="0"/>
              <a:t>basic project cost management principles, concepts, and terms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cost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different types of cost estimates and methods for preparing them</a:t>
            </a:r>
            <a:endParaRPr lang="en-US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FE848D-4656-45B6-9A98-5B95985B24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Estimates are done too quickly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lack estimating experience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Human beings are biased toward underestimation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Management desires accuracy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Typical Problems with IT Cost Estimates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44AFA2-5261-400E-B694-205D28302F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572000"/>
          </a:xfrm>
        </p:spPr>
        <p:txBody>
          <a:bodyPr/>
          <a:lstStyle/>
          <a:p>
            <a:r>
              <a:rPr lang="en-US" dirty="0" smtClean="0"/>
              <a:t>See the text for a detailed example of creating a cost estimate for the Surveyor Pro project described in the opening case</a:t>
            </a:r>
          </a:p>
          <a:p>
            <a:r>
              <a:rPr lang="en-US" dirty="0" smtClean="0"/>
              <a:t>Before creating an estimate, know what it will be used for, gather as much information as possible, and clarify the ground rules and assumptions for the estimate</a:t>
            </a:r>
          </a:p>
          <a:p>
            <a:r>
              <a:rPr lang="en-US" dirty="0" smtClean="0"/>
              <a:t>If possible, estimate costs by major WBS categories</a:t>
            </a:r>
          </a:p>
          <a:p>
            <a:r>
              <a:rPr lang="en-US" dirty="0" smtClean="0"/>
              <a:t>Create a cost model to make it easy to make changes to  and document the estimate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smtClean="0"/>
              <a:t>Sample Cost Estimate</a:t>
            </a:r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89100D-62CE-45A5-8F36-EA508C727B8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Figure 7-2. Surveyor Pro Project Cost Estimate</a:t>
            </a:r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0618DA8-A2F6-4956-A9FC-B37EA1B1ABA1}" type="slidenum">
              <a:rPr lang="en-US" smtClean="0"/>
              <a:pPr>
                <a:buFontTx/>
                <a:buNone/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4820"/>
            <a:ext cx="7696199" cy="57856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7-3. Surveyor Pro Software Development Estimate</a:t>
            </a:r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BD7AE8-2AE4-4923-88E4-A0ECF81B017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9"/>
          <a:stretch/>
        </p:blipFill>
        <p:spPr>
          <a:xfrm>
            <a:off x="961449" y="1048471"/>
            <a:ext cx="7619999" cy="494605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Alvin Alexander wrote a book called </a:t>
            </a:r>
            <a:r>
              <a:rPr lang="en-US" i="1" dirty="0" smtClean="0"/>
              <a:t>Cost Estimating in an Agile Development Environment </a:t>
            </a:r>
            <a:r>
              <a:rPr lang="en-US" dirty="0" smtClean="0"/>
              <a:t>in 2015</a:t>
            </a:r>
          </a:p>
          <a:p>
            <a:r>
              <a:rPr lang="en-US" dirty="0" smtClean="0"/>
              <a:t>Function points are a means of measuring software size in terms that are meaningful to end users</a:t>
            </a:r>
          </a:p>
          <a:p>
            <a:r>
              <a:rPr lang="en-US" dirty="0" smtClean="0"/>
              <a:t>User stories are a common way to describe requirements in a simple, concise way</a:t>
            </a:r>
          </a:p>
          <a:p>
            <a:r>
              <a:rPr lang="en-US" dirty="0" smtClean="0"/>
              <a:t>Developers can analyze user stories to estimate function points and person-hours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5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4791075"/>
          </a:xfrm>
        </p:spPr>
        <p:txBody>
          <a:bodyPr/>
          <a:lstStyle/>
          <a:p>
            <a:r>
              <a:rPr lang="en-US" dirty="0" smtClean="0"/>
              <a:t>Cost budgeting involves allocating the project cost estimate to individual work items over time</a:t>
            </a:r>
          </a:p>
          <a:p>
            <a:r>
              <a:rPr lang="en-US" dirty="0" smtClean="0"/>
              <a:t>The WBS is a required input to the cost budgeting process since it defines the work items</a:t>
            </a:r>
          </a:p>
          <a:p>
            <a:r>
              <a:rPr lang="en-US" dirty="0" smtClean="0"/>
              <a:t>Important goal is to produce a </a:t>
            </a:r>
            <a:r>
              <a:rPr lang="en-US" b="1" dirty="0" smtClean="0"/>
              <a:t>cost baseline</a:t>
            </a:r>
            <a:endParaRPr lang="en-US" dirty="0" smtClean="0"/>
          </a:p>
          <a:p>
            <a:pPr lvl="1"/>
            <a:r>
              <a:rPr lang="en-US" dirty="0" smtClean="0"/>
              <a:t>a time-phased budget that project managers use to measure and monitor cost performance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0"/>
            <a:ext cx="8967787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the Budget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A85C03-A3EA-4B00-B6AA-9DC4B996F94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Figure 7-4. Surveyor Pro Project Cost Baseline</a:t>
            </a:r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5328D6-3EB7-4C2A-8389-762E5618835F}" type="slidenum">
              <a:rPr lang="en-US" smtClean="0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1" y="1538428"/>
            <a:ext cx="8872929" cy="37955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153400" cy="4724400"/>
          </a:xfrm>
        </p:spPr>
        <p:txBody>
          <a:bodyPr/>
          <a:lstStyle/>
          <a:p>
            <a:r>
              <a:rPr lang="en-US" dirty="0" smtClean="0"/>
              <a:t>Project cost control includes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r>
              <a:rPr lang="en-US" dirty="0" smtClean="0"/>
              <a:t>Many organizations around the globe have problems with cost control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Costs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CC44F1-BF8B-46B8-A195-54FF54A895E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724400"/>
          </a:xfrm>
        </p:spPr>
        <p:txBody>
          <a:bodyPr/>
          <a:lstStyle/>
          <a:p>
            <a:r>
              <a:rPr lang="en-US" b="1" smtClean="0"/>
              <a:t>EVM </a:t>
            </a:r>
            <a:r>
              <a:rPr lang="en-US" smtClean="0"/>
              <a:t>is a project performance measurement technique that integrates scope, time, and cost data</a:t>
            </a:r>
          </a:p>
          <a:p>
            <a:r>
              <a:rPr lang="en-US" smtClean="0"/>
              <a:t>Given a </a:t>
            </a:r>
            <a:r>
              <a:rPr lang="en-US" b="1" smtClean="0"/>
              <a:t>baseline</a:t>
            </a:r>
            <a:r>
              <a:rPr lang="en-US" smtClean="0"/>
              <a:t> (original plan plus approved changes), you can determine how well the project is meeting its goals</a:t>
            </a:r>
          </a:p>
          <a:p>
            <a:r>
              <a:rPr lang="en-US" smtClean="0"/>
              <a:t>You must enter actual information periodically to use EVM</a:t>
            </a:r>
          </a:p>
          <a:p>
            <a:r>
              <a:rPr lang="en-US" smtClean="0"/>
              <a:t>More and more organizations around the world are using EVM to help control project costs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0"/>
            <a:ext cx="9056687" cy="1066800"/>
          </a:xfrm>
        </p:spPr>
        <p:txBody>
          <a:bodyPr/>
          <a:lstStyle/>
          <a:p>
            <a:r>
              <a:rPr lang="en-US" smtClean="0"/>
              <a:t>Earned Value Management (EVM)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7946CA-C215-4819-A905-54A78399ECD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3058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/>
              <a:t>planned value (PV),</a:t>
            </a:r>
            <a:r>
              <a:rPr lang="en-US" sz="2400" smtClean="0"/>
              <a:t> formerly called the budgeted cost of work scheduled (BCWS), also called the budget, is that portion of the approved total cost estimate planned to be spent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Actual cost (AC),</a:t>
            </a:r>
            <a:r>
              <a:rPr lang="en-US" sz="2400" smtClean="0"/>
              <a:t> formerly called actual cost of work performed (ACWP), is the total of direct and indirect costs incurred in accomplishing work on an activity during a given period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/>
              <a:t>earned value (EV),</a:t>
            </a:r>
            <a:r>
              <a:rPr lang="en-US" sz="2400" smtClean="0"/>
              <a:t> formerly called the budgeted cost of work performed (BCWP), is an estimate of the value of the physical work actually completed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EV is based on the original planned costs for the project or activity and the rate at which the team is completing work on the project or activity to date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0"/>
            <a:ext cx="8791575" cy="1066800"/>
          </a:xfrm>
        </p:spPr>
        <p:txBody>
          <a:bodyPr/>
          <a:lstStyle/>
          <a:p>
            <a:r>
              <a:rPr lang="en-US" smtClean="0"/>
              <a:t>Earned Value Management Terms</a:t>
            </a:r>
          </a:p>
        </p:txBody>
      </p:sp>
      <p:sp>
        <p:nvSpPr>
          <p:cNvPr id="471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695B36-0208-4B95-A7C4-58E4F7CCDE9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processes of determining a budget and preparing a </a:t>
            </a:r>
            <a:r>
              <a:rPr lang="en-US" dirty="0" smtClean="0"/>
              <a:t>cost estimate </a:t>
            </a:r>
            <a:r>
              <a:rPr lang="en-US" dirty="0"/>
              <a:t>for an information technology (IT) project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benefits of earned value management and project </a:t>
            </a:r>
            <a:r>
              <a:rPr lang="en-US" dirty="0" smtClean="0"/>
              <a:t>portfolio management </a:t>
            </a:r>
            <a:r>
              <a:rPr lang="en-US" dirty="0"/>
              <a:t>to assist in cost control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project </a:t>
            </a:r>
            <a:r>
              <a:rPr lang="en-US" dirty="0" smtClean="0"/>
              <a:t>cost management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F2BE13-B8EC-4E09-AC3C-C8DB49323D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Rate of performance (RP)</a:t>
            </a:r>
            <a:r>
              <a:rPr lang="en-US" dirty="0" smtClean="0"/>
              <a:t> is the ratio of actual work completed to the percentage of work planned to have been completed at any given time during the life of the project or activity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Brenda Taylor, Senior Project Manager in South Africa, suggests this term and approach for estimating earned value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completed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Rate of Performance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4B07C6-11A8-4378-B4E1-6924D9FD37C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Table 7-3. Earned Value Calculations for One Activity After Week One</a:t>
            </a:r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49D5155-323A-470F-B813-49DA0B850D04}" type="slidenum">
              <a:rPr lang="en-US" smtClean="0"/>
              <a:pPr>
                <a:buFontTx/>
                <a:buNone/>
                <a:defRPr/>
              </a:pPr>
              <a:t>31</a:t>
            </a:fld>
            <a:endParaRPr lang="en-US" dirty="0"/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2"/>
          <a:srcRect t="7692"/>
          <a:stretch>
            <a:fillRect/>
          </a:stretch>
        </p:blipFill>
        <p:spPr bwMode="auto">
          <a:xfrm>
            <a:off x="457200" y="1981200"/>
            <a:ext cx="81708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7-4. Earned Value Formulas</a:t>
            </a:r>
          </a:p>
        </p:txBody>
      </p:sp>
      <p:sp>
        <p:nvSpPr>
          <p:cNvPr id="50180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53D8F8D-F344-4FCC-9B51-C16CF2F205EA}" type="slidenum">
              <a:rPr lang="en-US" smtClean="0"/>
              <a:pPr>
                <a:buFontTx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35480"/>
            <a:ext cx="7909560" cy="31767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r>
              <a:rPr lang="en-US" dirty="0" smtClean="0"/>
              <a:t>Negative numbers for cost and schedule variance indicate problems in those areas</a:t>
            </a:r>
          </a:p>
          <a:p>
            <a:r>
              <a:rPr lang="en-US" dirty="0" smtClean="0"/>
              <a:t>CPI and SPI less than 100% indicate problems</a:t>
            </a:r>
          </a:p>
          <a:p>
            <a:r>
              <a:rPr lang="en-US" dirty="0" smtClean="0"/>
              <a:t>Problems mean the project is costing more than planned (over budget) or taking longer than planned (behind schedule)</a:t>
            </a:r>
          </a:p>
          <a:p>
            <a:r>
              <a:rPr lang="en-US" dirty="0" smtClean="0"/>
              <a:t>The CPI can be used to calculate the </a:t>
            </a:r>
            <a:r>
              <a:rPr lang="en-US" b="1" dirty="0" smtClean="0"/>
              <a:t>estimate at completion</a:t>
            </a:r>
            <a:r>
              <a:rPr lang="en-US" dirty="0" smtClean="0"/>
              <a:t> (EAC)—an estimate of what it will cost to complete the project based on performance to date. The </a:t>
            </a:r>
            <a:r>
              <a:rPr lang="en-US" b="1" dirty="0" smtClean="0"/>
              <a:t>budget at completion </a:t>
            </a:r>
            <a:r>
              <a:rPr lang="en-US" dirty="0" smtClean="0"/>
              <a:t>(BAC) is the original total budget for the project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Rules of Thumb for Earned Value Numbers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C67A2F-9BE4-4AF6-8001-1C9C4CFBD02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Figure 7-5. Earned Value Chart for Project after Five Months</a:t>
            </a:r>
            <a:endParaRPr lang="en-US" sz="4400" dirty="0" smtClean="0"/>
          </a:p>
        </p:txBody>
      </p:sp>
      <p:sp>
        <p:nvSpPr>
          <p:cNvPr id="52228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Information Technology Project Management, Eighth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E04C3C6-BB24-4544-A1A3-D1F90A65C7D9}" type="slidenum">
              <a:rPr lang="en-US" smtClean="0"/>
              <a:pPr>
                <a:buFontTx/>
                <a:buNone/>
                <a:defRPr/>
              </a:pPr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030395"/>
            <a:ext cx="8386763" cy="53989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458200" cy="4525962"/>
          </a:xfrm>
        </p:spPr>
        <p:txBody>
          <a:bodyPr/>
          <a:lstStyle/>
          <a:p>
            <a:r>
              <a:rPr lang="en-US" dirty="0"/>
              <a:t>EVM is used worldwide, and it is particularly popular in the Middle East, </a:t>
            </a:r>
            <a:r>
              <a:rPr lang="en-US" dirty="0" smtClean="0"/>
              <a:t>South Asia</a:t>
            </a:r>
            <a:r>
              <a:rPr lang="en-US" dirty="0"/>
              <a:t>, Canada, and </a:t>
            </a:r>
            <a:r>
              <a:rPr lang="en-US" dirty="0" smtClean="0"/>
              <a:t>Europe</a:t>
            </a:r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countries require EVM for large defense or government projects, as </a:t>
            </a:r>
            <a:r>
              <a:rPr lang="en-US" dirty="0" smtClean="0"/>
              <a:t>shown in </a:t>
            </a:r>
            <a:r>
              <a:rPr lang="en-US" dirty="0"/>
              <a:t>Figure </a:t>
            </a:r>
            <a:r>
              <a:rPr lang="en-US" dirty="0" smtClean="0"/>
              <a:t>7-6</a:t>
            </a:r>
            <a:endParaRPr lang="en-US" dirty="0"/>
          </a:p>
          <a:p>
            <a:r>
              <a:rPr lang="en-US" dirty="0" smtClean="0"/>
              <a:t>EVM </a:t>
            </a:r>
            <a:r>
              <a:rPr lang="en-US" dirty="0"/>
              <a:t>is also used in such private-industry sectors as IT, construction, </a:t>
            </a:r>
            <a:r>
              <a:rPr lang="en-US" dirty="0" smtClean="0"/>
              <a:t>energy, and </a:t>
            </a:r>
            <a:r>
              <a:rPr lang="en-US" dirty="0"/>
              <a:t>manufacturing.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most private companies have not yet </a:t>
            </a:r>
            <a:r>
              <a:rPr lang="en-US" dirty="0" smtClean="0"/>
              <a:t>applied EVM </a:t>
            </a:r>
            <a:r>
              <a:rPr lang="en-US" dirty="0"/>
              <a:t>to their projects because management does not require it, feeling it is </a:t>
            </a:r>
            <a:r>
              <a:rPr lang="en-US" dirty="0" smtClean="0"/>
              <a:t>too complex </a:t>
            </a:r>
            <a:r>
              <a:rPr lang="en-US" dirty="0"/>
              <a:t>and not cost </a:t>
            </a:r>
            <a:r>
              <a:rPr lang="en-US" dirty="0" smtClean="0"/>
              <a:t>effective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7-6. Earned Value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0869"/>
            <a:ext cx="6096000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Five levels for project portfolio management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Put all your projects in one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Prioritize the projects in your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Divide your projects into two or three budgets based on type of investment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Automate the repository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Apply modern portfolio theory, including risk-return tools that map project risk on a curve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smtClean="0"/>
              <a:t>Project Portfolio Management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21A130-C013-4760-9556-12A1046F5AD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Schlumberger saved $3 million in one year by organizing 120 information technology projects into a portfolio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Reduced redundant projects and coordinated those with overlap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IT projects can be huge investments, so it makes sense to view them as portfolios and track their progress as a whole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Benefits of Portfolio Management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F7ABF-A998-4CFD-9998-CB7606B55CC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Spreadsheets are a common tool for resource planning, cost estimating, cost budgeting, and cost control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Many companies use more sophisticated and centralized financial applications software for cost information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management software has many cost-related features, especially enterprise PM software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Portfolio management software can help reduce costs</a:t>
            </a:r>
          </a:p>
        </p:txBody>
      </p:sp>
      <p:sp>
        <p:nvSpPr>
          <p:cNvPr id="56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Software to Assist in Cost Management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0DBF3-1D0E-45B6-B5E1-D9CD88B7854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dirty="0" smtClean="0"/>
              <a:t>IT projects have a poor track record for meeting budget goals</a:t>
            </a:r>
          </a:p>
          <a:p>
            <a:r>
              <a:rPr lang="en-US" dirty="0" smtClean="0"/>
              <a:t>A cost </a:t>
            </a:r>
            <a:r>
              <a:rPr lang="en-US" b="1" dirty="0" smtClean="0"/>
              <a:t>overrun</a:t>
            </a:r>
            <a:r>
              <a:rPr lang="en-US" dirty="0" smtClean="0"/>
              <a:t> is the additional percentage or dollar amount by which actual costs exceed estimates </a:t>
            </a:r>
          </a:p>
          <a:p>
            <a:r>
              <a:rPr lang="en-US" dirty="0" smtClean="0"/>
              <a:t>A 2011 Harvard Business Review study reported an average cost overrun of 27 percent. </a:t>
            </a:r>
            <a:r>
              <a:rPr lang="en-US" dirty="0"/>
              <a:t>The most important finding </a:t>
            </a:r>
            <a:r>
              <a:rPr lang="en-US" dirty="0" smtClean="0"/>
              <a:t>was </a:t>
            </a:r>
            <a:r>
              <a:rPr lang="en-US" dirty="0"/>
              <a:t>the discovery of a large number of gigantic </a:t>
            </a:r>
            <a:r>
              <a:rPr lang="en-US" dirty="0" smtClean="0"/>
              <a:t>overages or “black swans”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Importance of Project Cost Management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916D9C-FD52-4A89-BBE6-8CD46D2D32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2014 Gartner report says the market continues to grow, with annual sales over $1.65 billion in 2014 report. The pace of change is driving the demand for enterprise software to help manage projects</a:t>
            </a:r>
          </a:p>
          <a:p>
            <a:r>
              <a:rPr lang="en-US" dirty="0" smtClean="0"/>
              <a:t>Forrester estimates ROIs of 250 percent from PPM tools</a:t>
            </a:r>
          </a:p>
          <a:p>
            <a:r>
              <a:rPr lang="en-US" dirty="0" smtClean="0"/>
              <a:t>Pfizer and Ford use PPM software to improve transparency of the many projects they manage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Studies on PPM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A05F08-4D91-4DD3-AB44-190E2F0DE43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8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cost management is a traditionally weak area of IT projects, and project managers must work to improve their ability to deliver projects within approved budgets</a:t>
            </a:r>
          </a:p>
          <a:p>
            <a:r>
              <a:rPr lang="en-US" dirty="0" smtClean="0"/>
              <a:t>Main processes include</a:t>
            </a:r>
          </a:p>
          <a:p>
            <a:pPr lvl="1"/>
            <a:r>
              <a:rPr lang="en-US" dirty="0" smtClean="0"/>
              <a:t>Plan cost management</a:t>
            </a:r>
          </a:p>
          <a:p>
            <a:pPr lvl="1"/>
            <a:r>
              <a:rPr lang="en-US" dirty="0" smtClean="0"/>
              <a:t>Estimate costs</a:t>
            </a:r>
          </a:p>
          <a:p>
            <a:pPr lvl="1"/>
            <a:r>
              <a:rPr lang="en-US" dirty="0" smtClean="0"/>
              <a:t>Determine the budget</a:t>
            </a:r>
          </a:p>
          <a:p>
            <a:pPr lvl="1"/>
            <a:r>
              <a:rPr lang="en-US" dirty="0" smtClean="0"/>
              <a:t>Control costs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9A07A5-AED4-4C39-9781-B4BD2FA607D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72000"/>
          </a:xfrm>
        </p:spPr>
        <p:txBody>
          <a:bodyPr/>
          <a:lstStyle/>
          <a:p>
            <a:r>
              <a:rPr lang="en-US" sz="2400" dirty="0" smtClean="0"/>
              <a:t>The United Kingdom’s National Health Service IT modernization program was called the greatest IT disaster in history with an estimated </a:t>
            </a:r>
            <a:r>
              <a:rPr lang="en-US" sz="2400" b="1" dirty="0" smtClean="0"/>
              <a:t>$26 billion overrun</a:t>
            </a:r>
            <a:endParaRPr lang="en-US" sz="2400" dirty="0"/>
          </a:p>
          <a:p>
            <a:r>
              <a:rPr lang="en-US" sz="2400" dirty="0" smtClean="0"/>
              <a:t>The program had problems due to incompatible systems, resistance from physicians, and arguments among contractors about who’s responsible for what</a:t>
            </a:r>
          </a:p>
          <a:p>
            <a:r>
              <a:rPr lang="en-US" sz="2400" dirty="0" smtClean="0"/>
              <a:t>It was finally scrapped in 2011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2F13C-0A62-464E-8548-D708B7A503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791075"/>
          </a:xfrm>
        </p:spPr>
        <p:txBody>
          <a:bodyPr/>
          <a:lstStyle/>
          <a:p>
            <a:r>
              <a:rPr lang="en-US" b="1" smtClean="0"/>
              <a:t>Cost</a:t>
            </a:r>
            <a:r>
              <a:rPr lang="en-US" smtClean="0"/>
              <a:t> is a resource sacrificed or foregone to achieve a specific objective or something given up in exchange</a:t>
            </a:r>
          </a:p>
          <a:p>
            <a:r>
              <a:rPr lang="en-US" smtClean="0"/>
              <a:t>Costs are usually measured in monetary units like dollars</a:t>
            </a:r>
          </a:p>
          <a:p>
            <a:r>
              <a:rPr lang="en-US" b="1" smtClean="0"/>
              <a:t>Project cost management </a:t>
            </a:r>
            <a:r>
              <a:rPr lang="en-US" smtClean="0"/>
              <a:t>includes the processes required to ensure that the project is completed within an approved budget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Cost and Project Cost Management?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382000" cy="4791075"/>
          </a:xfrm>
        </p:spPr>
        <p:txBody>
          <a:bodyPr/>
          <a:lstStyle/>
          <a:p>
            <a:r>
              <a:rPr lang="en-US" b="1" dirty="0"/>
              <a:t>Planning cost management </a:t>
            </a:r>
            <a:r>
              <a:rPr lang="en-US" dirty="0" smtClean="0"/>
              <a:t>:determining </a:t>
            </a:r>
            <a:r>
              <a:rPr lang="en-US" dirty="0"/>
              <a:t>the policies, </a:t>
            </a:r>
            <a:r>
              <a:rPr lang="en-US" dirty="0" smtClean="0"/>
              <a:t>procedures, and </a:t>
            </a:r>
            <a:r>
              <a:rPr lang="en-US" dirty="0"/>
              <a:t>documentation that will be used for planning, executing, and </a:t>
            </a:r>
            <a:r>
              <a:rPr lang="en-US" dirty="0" smtClean="0"/>
              <a:t>controlling project </a:t>
            </a:r>
            <a:r>
              <a:rPr lang="en-US" dirty="0"/>
              <a:t>cost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Estimating costs:</a:t>
            </a:r>
            <a:r>
              <a:rPr lang="en-US" dirty="0" smtClean="0"/>
              <a:t> developing an approximation or estimate of the costs of the resources needed to complete a project</a:t>
            </a:r>
          </a:p>
          <a:p>
            <a:r>
              <a:rPr lang="en-US" b="1" dirty="0" smtClean="0"/>
              <a:t>Determining the budget:</a:t>
            </a:r>
            <a:r>
              <a:rPr lang="en-US" dirty="0" smtClean="0"/>
              <a:t> allocating the overall cost estimate to individual work items to establish a baseline for measuring performance</a:t>
            </a:r>
          </a:p>
          <a:p>
            <a:r>
              <a:rPr lang="en-US" b="1" dirty="0" smtClean="0"/>
              <a:t>Controlling costs:</a:t>
            </a:r>
            <a:r>
              <a:rPr lang="en-US" dirty="0" smtClean="0"/>
              <a:t> controlling changes to the project budget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Project Cost Management Processes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7-1. Project Cost Management Summary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A29298-A740-4C0B-A086-304C9031AE0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581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en-US" smtClean="0"/>
              <a:t>Most members of an executive board better understand and are more interested in financial terms than IT terms , so IT project managers must speak their language</a:t>
            </a:r>
          </a:p>
          <a:p>
            <a:pPr lvl="1"/>
            <a:r>
              <a:rPr lang="en-US" b="1" smtClean="0"/>
              <a:t>Profits</a:t>
            </a:r>
            <a:r>
              <a:rPr lang="en-US" smtClean="0"/>
              <a:t> are revenues minus expenditures</a:t>
            </a:r>
          </a:p>
          <a:p>
            <a:pPr lvl="1"/>
            <a:r>
              <a:rPr lang="en-US" b="1" smtClean="0"/>
              <a:t>Profit margin </a:t>
            </a:r>
            <a:r>
              <a:rPr lang="en-US" smtClean="0"/>
              <a:t>is the ratio of revenues to profits</a:t>
            </a:r>
          </a:p>
          <a:p>
            <a:pPr lvl="1"/>
            <a:r>
              <a:rPr lang="en-US" b="1" smtClean="0"/>
              <a:t>Life cycle costing </a:t>
            </a:r>
            <a:r>
              <a:rPr lang="en-US" smtClean="0"/>
              <a:t>considers the total cost of ownership, or development plus support costs, for a project </a:t>
            </a:r>
          </a:p>
          <a:p>
            <a:pPr lvl="1"/>
            <a:r>
              <a:rPr lang="en-US" b="1" smtClean="0"/>
              <a:t>Cash flow analysis</a:t>
            </a:r>
            <a:r>
              <a:rPr lang="en-US" smtClean="0"/>
              <a:t> determines the estimated annual costs and benefits for a project and the resulting annual cash flow</a:t>
            </a:r>
            <a:endParaRPr lang="en-US" sz="3200" smtClean="0"/>
          </a:p>
          <a:p>
            <a:endParaRPr lang="en-US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Principles of Cost Management</a:t>
            </a:r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DC5289-8C18-4B08-95ED-9153050721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2481</Words>
  <Application>Microsoft Office PowerPoint</Application>
  <PresentationFormat>On-screen Show (4:3)</PresentationFormat>
  <Paragraphs>247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7: Project Cost Management</vt:lpstr>
      <vt:lpstr>Learning Objectives</vt:lpstr>
      <vt:lpstr>Learning Objectives</vt:lpstr>
      <vt:lpstr>The Importance of Project Cost Management</vt:lpstr>
      <vt:lpstr>What Went Wrong?</vt:lpstr>
      <vt:lpstr>What is Cost and Project Cost Management?</vt:lpstr>
      <vt:lpstr>Project Cost Management Processes</vt:lpstr>
      <vt:lpstr>Figure 7-1. Project Cost Management Summary</vt:lpstr>
      <vt:lpstr>Basic Principles of Cost Management</vt:lpstr>
      <vt:lpstr>Media Snapshot</vt:lpstr>
      <vt:lpstr>What Went Right?</vt:lpstr>
      <vt:lpstr>Types of Costs and Benefits</vt:lpstr>
      <vt:lpstr>More Basic Principles of Cost Management</vt:lpstr>
      <vt:lpstr>Planning Cost Management</vt:lpstr>
      <vt:lpstr>Estimating Costs</vt:lpstr>
      <vt:lpstr>Table 7-1. Types of Cost Estimates</vt:lpstr>
      <vt:lpstr>More on Cost Estimates</vt:lpstr>
      <vt:lpstr>Table 7-2. Maximum FTE by Department by Year</vt:lpstr>
      <vt:lpstr>Cost Estimation Tools and Techniques</vt:lpstr>
      <vt:lpstr>Typical Problems with IT Cost Estimates</vt:lpstr>
      <vt:lpstr>Sample Cost Estimate</vt:lpstr>
      <vt:lpstr>Figure 7-2. Surveyor Pro Project Cost Estimate</vt:lpstr>
      <vt:lpstr>Figure 7-3. Surveyor Pro Software Development Estimate</vt:lpstr>
      <vt:lpstr>Best Practice</vt:lpstr>
      <vt:lpstr>Determining the Budget</vt:lpstr>
      <vt:lpstr>Figure 7-4. Surveyor Pro Project Cost Baseline</vt:lpstr>
      <vt:lpstr>Controlling Costs</vt:lpstr>
      <vt:lpstr>Earned Value Management (EVM)</vt:lpstr>
      <vt:lpstr>Earned Value Management Terms</vt:lpstr>
      <vt:lpstr>Rate of Performance</vt:lpstr>
      <vt:lpstr>Table 7-3. Earned Value Calculations for One Activity After Week One</vt:lpstr>
      <vt:lpstr>Table 7-4. Earned Value Formulas</vt:lpstr>
      <vt:lpstr>Rules of Thumb for Earned Value Numbers</vt:lpstr>
      <vt:lpstr>Figure 7-5. Earned Value Chart for Project after Five Months</vt:lpstr>
      <vt:lpstr>Global Issues</vt:lpstr>
      <vt:lpstr>Figure 7-6. Earned Value Usage</vt:lpstr>
      <vt:lpstr>Project Portfolio Management</vt:lpstr>
      <vt:lpstr>Benefits of Portfolio Management</vt:lpstr>
      <vt:lpstr>Using Software to Assist in Cost Management</vt:lpstr>
      <vt:lpstr>Recent Studies on PPM Software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VB Yoshara</cp:lastModifiedBy>
  <cp:revision>164</cp:revision>
  <dcterms:created xsi:type="dcterms:W3CDTF">2001-07-05T23:10:12Z</dcterms:created>
  <dcterms:modified xsi:type="dcterms:W3CDTF">2019-11-10T10:05:45Z</dcterms:modified>
</cp:coreProperties>
</file>