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70"/>
  </p:notesMasterIdLst>
  <p:handoutMasterIdLst>
    <p:handoutMasterId r:id="rId71"/>
  </p:handoutMasterIdLst>
  <p:sldIdLst>
    <p:sldId id="257" r:id="rId3"/>
    <p:sldId id="334" r:id="rId4"/>
    <p:sldId id="335" r:id="rId5"/>
    <p:sldId id="336" r:id="rId6"/>
    <p:sldId id="337" r:id="rId7"/>
    <p:sldId id="338" r:id="rId8"/>
    <p:sldId id="339" r:id="rId9"/>
    <p:sldId id="390" r:id="rId10"/>
    <p:sldId id="340" r:id="rId11"/>
    <p:sldId id="342" r:id="rId12"/>
    <p:sldId id="343" r:id="rId13"/>
    <p:sldId id="344" r:id="rId14"/>
    <p:sldId id="408" r:id="rId15"/>
    <p:sldId id="346" r:id="rId16"/>
    <p:sldId id="391" r:id="rId17"/>
    <p:sldId id="392" r:id="rId18"/>
    <p:sldId id="364" r:id="rId19"/>
    <p:sldId id="365" r:id="rId20"/>
    <p:sldId id="366" r:id="rId21"/>
    <p:sldId id="393" r:id="rId22"/>
    <p:sldId id="403" r:id="rId23"/>
    <p:sldId id="395" r:id="rId24"/>
    <p:sldId id="396" r:id="rId25"/>
    <p:sldId id="397" r:id="rId26"/>
    <p:sldId id="398" r:id="rId27"/>
    <p:sldId id="347" r:id="rId28"/>
    <p:sldId id="348" r:id="rId29"/>
    <p:sldId id="399" r:id="rId30"/>
    <p:sldId id="400" r:id="rId31"/>
    <p:sldId id="404" r:id="rId32"/>
    <p:sldId id="405" r:id="rId33"/>
    <p:sldId id="349" r:id="rId34"/>
    <p:sldId id="401" r:id="rId35"/>
    <p:sldId id="350" r:id="rId36"/>
    <p:sldId id="351" r:id="rId37"/>
    <p:sldId id="352" r:id="rId38"/>
    <p:sldId id="353" r:id="rId39"/>
    <p:sldId id="355" r:id="rId40"/>
    <p:sldId id="356" r:id="rId41"/>
    <p:sldId id="357" r:id="rId42"/>
    <p:sldId id="358" r:id="rId43"/>
    <p:sldId id="359" r:id="rId44"/>
    <p:sldId id="406" r:id="rId45"/>
    <p:sldId id="361" r:id="rId46"/>
    <p:sldId id="363" r:id="rId47"/>
    <p:sldId id="367" r:id="rId48"/>
    <p:sldId id="368" r:id="rId49"/>
    <p:sldId id="369" r:id="rId50"/>
    <p:sldId id="371" r:id="rId51"/>
    <p:sldId id="372" r:id="rId52"/>
    <p:sldId id="373" r:id="rId53"/>
    <p:sldId id="375" r:id="rId54"/>
    <p:sldId id="376" r:id="rId55"/>
    <p:sldId id="407" r:id="rId56"/>
    <p:sldId id="377" r:id="rId57"/>
    <p:sldId id="378" r:id="rId58"/>
    <p:sldId id="379" r:id="rId59"/>
    <p:sldId id="381" r:id="rId60"/>
    <p:sldId id="382" r:id="rId61"/>
    <p:sldId id="383" r:id="rId62"/>
    <p:sldId id="384" r:id="rId63"/>
    <p:sldId id="385" r:id="rId64"/>
    <p:sldId id="386" r:id="rId65"/>
    <p:sldId id="387" r:id="rId66"/>
    <p:sldId id="402" r:id="rId67"/>
    <p:sldId id="388" r:id="rId68"/>
    <p:sldId id="389" r:id="rId6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39" d="100"/>
          <a:sy n="39" d="100"/>
        </p:scale>
        <p:origin x="39"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extLst>
      <p:ext uri="{BB962C8B-B14F-4D97-AF65-F5344CB8AC3E}">
        <p14:creationId xmlns:p14="http://schemas.microsoft.com/office/powerpoint/2010/main" val="96376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5</a:t>
            </a:fld>
            <a:endParaRPr lang="en-US" dirty="0"/>
          </a:p>
        </p:txBody>
      </p:sp>
    </p:spTree>
    <p:extLst>
      <p:ext uri="{BB962C8B-B14F-4D97-AF65-F5344CB8AC3E}">
        <p14:creationId xmlns:p14="http://schemas.microsoft.com/office/powerpoint/2010/main" val="137461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28C206E-A81E-40E9-A6A3-A83CD71EEC9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5EA6CB9E-84A0-45DA-81C2-C3F66A5CA276}"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8B88E397-22E9-4312-8417-493F9DFFCEB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C586D89-9D2B-4FE0-85E8-99D6D71EDAB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C897986-E65C-47D6-9688-05105290B6C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EEC1763-9698-418F-8D31-FAB1D8D79D1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36A36603-1135-40FA-A0BC-093F4CF4391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4A1F818-4800-4080-991F-A0F6C4C6C68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8E42CA0-050B-4AB7-87A1-8D44934CD7A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A319BD9-98F9-44D7-A680-A8B68E79D6B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2E687EA-8FFD-4F60-8B8D-F03D410A869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6EE55E-B41D-4258-BEDF-F2FB3719710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600200"/>
            <a:ext cx="8610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8:</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Quality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930611"/>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876800"/>
          </a:xfrm>
        </p:spPr>
        <p:txBody>
          <a:bodyPr/>
          <a:lstStyle/>
          <a:p>
            <a:r>
              <a:rPr lang="en-US" sz="2400" b="1" dirty="0" smtClean="0"/>
              <a:t>Functionality</a:t>
            </a:r>
            <a:r>
              <a:rPr lang="en-US" sz="2400" dirty="0" smtClean="0"/>
              <a:t> is the degree to which a system performs its intended function</a:t>
            </a:r>
          </a:p>
          <a:p>
            <a:r>
              <a:rPr lang="en-US" sz="2400" b="1" dirty="0" smtClean="0"/>
              <a:t>Features</a:t>
            </a:r>
            <a:r>
              <a:rPr lang="en-US" sz="2400" dirty="0" smtClean="0"/>
              <a:t> are the system’s special characteristics that appeal to users</a:t>
            </a:r>
          </a:p>
          <a:p>
            <a:r>
              <a:rPr lang="en-US" sz="2400" b="1" dirty="0" smtClean="0"/>
              <a:t>System</a:t>
            </a:r>
            <a:r>
              <a:rPr lang="en-US" sz="2400" dirty="0" smtClean="0"/>
              <a:t> </a:t>
            </a:r>
            <a:r>
              <a:rPr lang="en-US" sz="2400" b="1" dirty="0" smtClean="0"/>
              <a:t>outputs</a:t>
            </a:r>
            <a:r>
              <a:rPr lang="en-US" sz="2400" dirty="0" smtClean="0"/>
              <a:t> are the screens and reports the system generates</a:t>
            </a:r>
          </a:p>
          <a:p>
            <a:r>
              <a:rPr lang="en-US" sz="2400" b="1" dirty="0" smtClean="0"/>
              <a:t>Performance</a:t>
            </a:r>
            <a:r>
              <a:rPr lang="en-US" sz="2400" dirty="0" smtClean="0"/>
              <a:t> addresses how well a product or service performs the customer’s intended use </a:t>
            </a:r>
          </a:p>
          <a:p>
            <a:r>
              <a:rPr lang="en-US" sz="2400" b="1" dirty="0" smtClean="0"/>
              <a:t>Reliability</a:t>
            </a:r>
            <a:r>
              <a:rPr lang="en-US" sz="2400" dirty="0" smtClean="0"/>
              <a:t> is the ability of a product or service to perform as expected under normal conditions</a:t>
            </a:r>
          </a:p>
          <a:p>
            <a:r>
              <a:rPr lang="en-US" sz="2400" b="1" dirty="0" smtClean="0"/>
              <a:t>Maintainability</a:t>
            </a:r>
            <a:r>
              <a:rPr lang="en-US" sz="2400" dirty="0" smtClean="0"/>
              <a:t> addresses the ease of performing maintenance on a product</a:t>
            </a:r>
          </a:p>
        </p:txBody>
      </p:sp>
      <p:sp>
        <p:nvSpPr>
          <p:cNvPr id="18434" name="Rectangle 2"/>
          <p:cNvSpPr>
            <a:spLocks noGrp="1" noChangeArrowheads="1"/>
          </p:cNvSpPr>
          <p:nvPr>
            <p:ph type="title"/>
          </p:nvPr>
        </p:nvSpPr>
        <p:spPr/>
        <p:txBody>
          <a:bodyPr/>
          <a:lstStyle/>
          <a:p>
            <a:r>
              <a:rPr lang="en-US" dirty="0" smtClean="0"/>
              <a:t>Scope Aspects of IT Projects</a:t>
            </a:r>
          </a:p>
        </p:txBody>
      </p:sp>
      <p:sp>
        <p:nvSpPr>
          <p:cNvPr id="184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A6CB4B6-255F-4F8D-9830-CD23385BB24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1676400"/>
            <a:ext cx="8763000" cy="4572000"/>
          </a:xfrm>
        </p:spPr>
        <p:txBody>
          <a:bodyPr/>
          <a:lstStyle/>
          <a:p>
            <a:pPr>
              <a:spcBef>
                <a:spcPct val="100000"/>
              </a:spcBef>
            </a:pPr>
            <a:r>
              <a:rPr lang="en-US" dirty="0" smtClean="0"/>
              <a:t>Project managers are ultimately responsible for quality management on their projects</a:t>
            </a:r>
          </a:p>
          <a:p>
            <a:pPr>
              <a:spcBef>
                <a:spcPct val="100000"/>
              </a:spcBef>
            </a:pPr>
            <a:r>
              <a:rPr lang="en-US" dirty="0" smtClean="0"/>
              <a:t>Several organizations and references can help project managers and their teams understand quality</a:t>
            </a:r>
          </a:p>
          <a:p>
            <a:pPr lvl="1">
              <a:spcBef>
                <a:spcPct val="100000"/>
              </a:spcBef>
            </a:pPr>
            <a:r>
              <a:rPr lang="en-US" dirty="0" smtClean="0"/>
              <a:t>International Organization for Standardization (www.iso.org)</a:t>
            </a:r>
          </a:p>
          <a:p>
            <a:pPr lvl="1">
              <a:spcBef>
                <a:spcPct val="100000"/>
              </a:spcBef>
            </a:pPr>
            <a:r>
              <a:rPr lang="en-US" dirty="0" smtClean="0"/>
              <a:t>IEEE (www.ieee.org)</a:t>
            </a:r>
          </a:p>
          <a:p>
            <a:pPr lvl="1">
              <a:buFont typeface="Wingdings" pitchFamily="2" charset="2"/>
              <a:buNone/>
            </a:pPr>
            <a:endParaRPr lang="en-US" dirty="0" smtClean="0"/>
          </a:p>
        </p:txBody>
      </p:sp>
      <p:sp>
        <p:nvSpPr>
          <p:cNvPr id="19458" name="Rectangle 2"/>
          <p:cNvSpPr>
            <a:spLocks noGrp="1" noChangeArrowheads="1"/>
          </p:cNvSpPr>
          <p:nvPr>
            <p:ph type="title"/>
          </p:nvPr>
        </p:nvSpPr>
        <p:spPr/>
        <p:txBody>
          <a:bodyPr>
            <a:normAutofit fontScale="90000"/>
          </a:bodyPr>
          <a:lstStyle/>
          <a:p>
            <a:r>
              <a:rPr lang="en-US" dirty="0" smtClean="0"/>
              <a:t>Who’s Responsible for the Quality </a:t>
            </a:r>
            <a:br>
              <a:rPr lang="en-US" dirty="0" smtClean="0"/>
            </a:br>
            <a:r>
              <a:rPr lang="en-US" dirty="0" smtClean="0"/>
              <a:t>of Projects?</a:t>
            </a:r>
          </a:p>
        </p:txBody>
      </p:sp>
      <p:sp>
        <p:nvSpPr>
          <p:cNvPr id="194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C3F607C-2128-4D98-BE27-CA32B82E791A}"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147393"/>
            <a:ext cx="8686800" cy="5181600"/>
          </a:xfrm>
        </p:spPr>
        <p:txBody>
          <a:bodyPr/>
          <a:lstStyle/>
          <a:p>
            <a:pPr>
              <a:spcBef>
                <a:spcPct val="40000"/>
              </a:spcBef>
            </a:pPr>
            <a:r>
              <a:rPr lang="en-US" sz="2000" b="1" dirty="0" smtClean="0"/>
              <a:t>Quality assurance </a:t>
            </a:r>
            <a:r>
              <a:rPr lang="en-US" sz="2000" dirty="0" smtClean="0"/>
              <a:t>includes all the activities related to satisfying the relevant quality standards for a project</a:t>
            </a:r>
          </a:p>
          <a:p>
            <a:pPr>
              <a:spcBef>
                <a:spcPct val="40000"/>
              </a:spcBef>
            </a:pPr>
            <a:r>
              <a:rPr lang="en-US" sz="2000" dirty="0" smtClean="0"/>
              <a:t>Another goal of quality assurance is continuous quality </a:t>
            </a:r>
            <a:r>
              <a:rPr lang="en-US" sz="2000" dirty="0" smtClean="0"/>
              <a:t>improvement. </a:t>
            </a:r>
            <a:r>
              <a:rPr lang="en-US" sz="2000" b="1" dirty="0" smtClean="0"/>
              <a:t>Kaizen</a:t>
            </a:r>
            <a:r>
              <a:rPr lang="en-US" sz="2000" dirty="0" smtClean="0"/>
              <a:t> is the Japanese word for improvement or change for the better</a:t>
            </a:r>
          </a:p>
          <a:p>
            <a:pPr>
              <a:spcBef>
                <a:spcPct val="40000"/>
              </a:spcBef>
            </a:pPr>
            <a:r>
              <a:rPr lang="en-US" sz="2000" b="1" dirty="0" smtClean="0"/>
              <a:t>Lean</a:t>
            </a:r>
            <a:r>
              <a:rPr lang="en-US" sz="2000" dirty="0" smtClean="0"/>
              <a:t> involves evaluating processes to maximize customer value while minimizing waste </a:t>
            </a:r>
          </a:p>
          <a:p>
            <a:pPr>
              <a:spcBef>
                <a:spcPct val="40000"/>
              </a:spcBef>
            </a:pPr>
            <a:r>
              <a:rPr lang="en-US" sz="2000" b="1" dirty="0" smtClean="0"/>
              <a:t>Benchmarking</a:t>
            </a:r>
            <a:r>
              <a:rPr lang="en-US" sz="2000" dirty="0" smtClean="0"/>
              <a:t> </a:t>
            </a:r>
            <a:r>
              <a:rPr lang="en-US" sz="2000" dirty="0" smtClean="0"/>
              <a:t>generates ideas for quality improvements by comparing specific project practices or product characteristics to those of other projects or products within or outside the performing </a:t>
            </a:r>
            <a:r>
              <a:rPr lang="en-US" sz="2000" dirty="0" smtClean="0"/>
              <a:t>organization</a:t>
            </a:r>
          </a:p>
          <a:p>
            <a:pPr>
              <a:spcBef>
                <a:spcPct val="40000"/>
              </a:spcBef>
            </a:pPr>
            <a:r>
              <a:rPr lang="en-US" sz="2000" dirty="0" smtClean="0"/>
              <a:t>A </a:t>
            </a:r>
            <a:r>
              <a:rPr lang="en-US" sz="2000" b="1" dirty="0" smtClean="0"/>
              <a:t>quality audit </a:t>
            </a:r>
            <a:r>
              <a:rPr lang="en-US" sz="2000" dirty="0" smtClean="0"/>
              <a:t>is a structured review of specific quality management activities that help identify lessons learned that could improve performance on current or future projects</a:t>
            </a:r>
            <a:r>
              <a:rPr lang="en-US" sz="1800" dirty="0" smtClean="0"/>
              <a:t> </a:t>
            </a:r>
          </a:p>
          <a:p>
            <a:pPr>
              <a:lnSpc>
                <a:spcPct val="90000"/>
              </a:lnSpc>
              <a:buFont typeface="Wingdings" pitchFamily="2" charset="2"/>
              <a:buNone/>
            </a:pPr>
            <a:endParaRPr lang="en-US" sz="2400" dirty="0" smtClean="0"/>
          </a:p>
        </p:txBody>
      </p:sp>
      <p:sp>
        <p:nvSpPr>
          <p:cNvPr id="20482" name="Rectangle 2"/>
          <p:cNvSpPr>
            <a:spLocks noGrp="1" noChangeArrowheads="1"/>
          </p:cNvSpPr>
          <p:nvPr>
            <p:ph type="title"/>
          </p:nvPr>
        </p:nvSpPr>
        <p:spPr>
          <a:xfrm>
            <a:off x="457200" y="0"/>
            <a:ext cx="8229600" cy="838200"/>
          </a:xfrm>
        </p:spPr>
        <p:txBody>
          <a:bodyPr/>
          <a:lstStyle/>
          <a:p>
            <a:r>
              <a:rPr lang="en-US" dirty="0" smtClean="0"/>
              <a:t>Performing Quality Assurance</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68BD6018-CC30-4C37-9361-9FE90704E01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Kanban uses five core properties</a:t>
            </a:r>
          </a:p>
          <a:p>
            <a:pPr lvl="1"/>
            <a:r>
              <a:rPr lang="en-US" dirty="0" smtClean="0"/>
              <a:t>Visual workflow</a:t>
            </a:r>
          </a:p>
          <a:p>
            <a:pPr lvl="1"/>
            <a:r>
              <a:rPr lang="en-US" dirty="0" smtClean="0"/>
              <a:t>Limit work-in-process</a:t>
            </a:r>
          </a:p>
          <a:p>
            <a:pPr lvl="1"/>
            <a:r>
              <a:rPr lang="en-US" dirty="0" smtClean="0"/>
              <a:t>Measure and manage flow</a:t>
            </a:r>
          </a:p>
          <a:p>
            <a:pPr lvl="1"/>
            <a:r>
              <a:rPr lang="en-US" dirty="0" smtClean="0"/>
              <a:t>Make process policies explicit</a:t>
            </a:r>
          </a:p>
          <a:p>
            <a:pPr lvl="1"/>
            <a:r>
              <a:rPr lang="en-US" dirty="0" smtClean="0"/>
              <a:t>Use models to recognize improvement opportunities</a:t>
            </a:r>
          </a:p>
          <a:p>
            <a:r>
              <a:rPr lang="en-US" dirty="0" smtClean="0"/>
              <a:t>The application of Kanban is different for every team</a:t>
            </a:r>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13</a:t>
            </a:fld>
            <a:endParaRPr lang="en-US" dirty="0"/>
          </a:p>
        </p:txBody>
      </p:sp>
    </p:spTree>
    <p:extLst>
      <p:ext uri="{BB962C8B-B14F-4D97-AF65-F5344CB8AC3E}">
        <p14:creationId xmlns:p14="http://schemas.microsoft.com/office/powerpoint/2010/main" val="388336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dirty="0" smtClean="0"/>
              <a:t>The main outputs of quality control are:</a:t>
            </a:r>
          </a:p>
          <a:p>
            <a:pPr lvl="1"/>
            <a:r>
              <a:rPr lang="en-US" dirty="0" smtClean="0"/>
              <a:t>Acceptance decisions</a:t>
            </a:r>
          </a:p>
          <a:p>
            <a:pPr lvl="1"/>
            <a:r>
              <a:rPr lang="en-US" dirty="0" smtClean="0"/>
              <a:t>Rework</a:t>
            </a:r>
          </a:p>
          <a:p>
            <a:pPr lvl="1"/>
            <a:r>
              <a:rPr lang="en-US" dirty="0" smtClean="0"/>
              <a:t>Process adjustments</a:t>
            </a:r>
          </a:p>
          <a:p>
            <a:r>
              <a:rPr lang="en-US" dirty="0" smtClean="0"/>
              <a:t>There are Seven Basic Tools of Quality that help in performing quality control</a:t>
            </a:r>
          </a:p>
        </p:txBody>
      </p:sp>
      <p:sp>
        <p:nvSpPr>
          <p:cNvPr id="21506" name="Rectangle 2"/>
          <p:cNvSpPr>
            <a:spLocks noGrp="1" noChangeArrowheads="1"/>
          </p:cNvSpPr>
          <p:nvPr>
            <p:ph type="title"/>
          </p:nvPr>
        </p:nvSpPr>
        <p:spPr/>
        <p:txBody>
          <a:bodyPr/>
          <a:lstStyle/>
          <a:p>
            <a:r>
              <a:rPr lang="en-US" dirty="0" smtClean="0"/>
              <a:t>Controlling Quality</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F450B71-5623-48F0-A845-927659A4C3D4}"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b="1" dirty="0" smtClean="0"/>
              <a:t>Cause-and-effect diagrams </a:t>
            </a:r>
            <a:r>
              <a:rPr lang="en-US" dirty="0" smtClean="0"/>
              <a:t>trace  complaints about quality problems back to the responsible production operations</a:t>
            </a:r>
          </a:p>
          <a:p>
            <a:r>
              <a:rPr lang="en-US" dirty="0" smtClean="0"/>
              <a:t>They help you find the root cause of a problem</a:t>
            </a:r>
          </a:p>
          <a:p>
            <a:r>
              <a:rPr lang="en-US" dirty="0" smtClean="0"/>
              <a:t>Also known as </a:t>
            </a:r>
            <a:r>
              <a:rPr lang="en-US" b="1" dirty="0" smtClean="0"/>
              <a:t>fishbone</a:t>
            </a:r>
            <a:r>
              <a:rPr lang="en-US" dirty="0" smtClean="0"/>
              <a:t> or </a:t>
            </a:r>
            <a:r>
              <a:rPr lang="en-US" b="1" dirty="0" smtClean="0"/>
              <a:t>Ishikawa diagrams</a:t>
            </a:r>
          </a:p>
          <a:p>
            <a:r>
              <a:rPr lang="en-US" dirty="0" smtClean="0"/>
              <a:t>Can also use the </a:t>
            </a:r>
            <a:r>
              <a:rPr lang="en-US" b="1" dirty="0" smtClean="0"/>
              <a:t>5 whys </a:t>
            </a:r>
            <a:r>
              <a:rPr lang="en-US" dirty="0" smtClean="0"/>
              <a:t>technique where you repeated ask the question “Why” (five is a good rule of thumb) to peel away the layers of symptoms that can lead to the root cause</a:t>
            </a:r>
          </a:p>
        </p:txBody>
      </p:sp>
      <p:sp>
        <p:nvSpPr>
          <p:cNvPr id="22530" name="Title 1"/>
          <p:cNvSpPr>
            <a:spLocks noGrp="1"/>
          </p:cNvSpPr>
          <p:nvPr>
            <p:ph type="title"/>
          </p:nvPr>
        </p:nvSpPr>
        <p:spPr/>
        <p:txBody>
          <a:bodyPr/>
          <a:lstStyle/>
          <a:p>
            <a:r>
              <a:rPr lang="en-US" dirty="0" smtClean="0"/>
              <a:t>Cause-and-Effect Diagrams</a:t>
            </a:r>
          </a:p>
        </p:txBody>
      </p:sp>
      <p:sp>
        <p:nvSpPr>
          <p:cNvPr id="2253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F7E3DAAD-2A3C-46AE-849B-6623F3A11048}"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112" y="28575"/>
            <a:ext cx="8229600" cy="1143000"/>
          </a:xfrm>
        </p:spPr>
        <p:txBody>
          <a:bodyPr>
            <a:normAutofit fontScale="90000"/>
          </a:bodyPr>
          <a:lstStyle/>
          <a:p>
            <a:r>
              <a:rPr lang="en-US" dirty="0" smtClean="0"/>
              <a:t>Figure 8-2. Sample Cause-and-Effect Diagram</a:t>
            </a:r>
          </a:p>
        </p:txBody>
      </p:sp>
      <p:sp>
        <p:nvSpPr>
          <p:cNvPr id="2355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76B75423-FEAD-4D1F-A502-F8A9165B0939}" type="slidenum">
              <a:rPr lang="en-US" smtClean="0"/>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7924800" cy="51266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371600"/>
            <a:ext cx="8458200" cy="4572000"/>
          </a:xfrm>
        </p:spPr>
        <p:txBody>
          <a:bodyPr/>
          <a:lstStyle/>
          <a:p>
            <a:r>
              <a:rPr lang="en-US" sz="2400" dirty="0" smtClean="0"/>
              <a:t>A</a:t>
            </a:r>
            <a:r>
              <a:rPr lang="en-US" sz="2400" b="1" dirty="0" smtClean="0"/>
              <a:t> control chart</a:t>
            </a:r>
            <a:r>
              <a:rPr lang="en-US" sz="2400" dirty="0" smtClean="0"/>
              <a:t> is a graphic display of data that illustrates the results of a process over time</a:t>
            </a:r>
          </a:p>
          <a:p>
            <a:r>
              <a:rPr lang="en-US" sz="2400" dirty="0" smtClean="0"/>
              <a:t>The main use of control charts is to prevent defects, rather than to detect or reject them</a:t>
            </a:r>
          </a:p>
          <a:p>
            <a:r>
              <a:rPr lang="en-US" sz="2400" dirty="0" smtClean="0"/>
              <a:t>Quality control charts allow you to determine whether a process is in control or out of control</a:t>
            </a:r>
          </a:p>
          <a:p>
            <a:pPr lvl="1"/>
            <a:r>
              <a:rPr lang="en-US" sz="2200" dirty="0" smtClean="0"/>
              <a:t>When a process is in control, any variations in the results of the process are created by random events; processes that are in control do not need to be adjusted</a:t>
            </a:r>
          </a:p>
          <a:p>
            <a:pPr lvl="1"/>
            <a:r>
              <a:rPr lang="en-US" sz="2200" dirty="0" smtClean="0"/>
              <a:t>When a process is out of control, variations in the results of the process are caused by non-random events; you need to identify the causes of those non-random events and adjust the process to correct or eliminate them</a:t>
            </a:r>
          </a:p>
        </p:txBody>
      </p:sp>
      <p:sp>
        <p:nvSpPr>
          <p:cNvPr id="24578" name="Rectangle 2"/>
          <p:cNvSpPr>
            <a:spLocks noGrp="1" noChangeArrowheads="1"/>
          </p:cNvSpPr>
          <p:nvPr>
            <p:ph type="title"/>
          </p:nvPr>
        </p:nvSpPr>
        <p:spPr/>
        <p:txBody>
          <a:bodyPr/>
          <a:lstStyle/>
          <a:p>
            <a:r>
              <a:rPr lang="en-US" dirty="0" smtClean="0"/>
              <a:t>Quality Control Charts</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7670760-B42D-4CD4-B296-DC6DC6E1E20C}"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spcBef>
                <a:spcPct val="100000"/>
              </a:spcBef>
            </a:pPr>
            <a:r>
              <a:rPr lang="en-US" dirty="0" smtClean="0"/>
              <a:t>You can use quality control charts and the seven run rule to look for patterns in data</a:t>
            </a:r>
          </a:p>
          <a:p>
            <a:pPr>
              <a:spcBef>
                <a:spcPct val="100000"/>
              </a:spcBef>
            </a:pPr>
            <a:r>
              <a:rPr lang="en-US" dirty="0" smtClean="0"/>
              <a:t>The </a:t>
            </a:r>
            <a:r>
              <a:rPr lang="en-US" b="1" dirty="0" smtClean="0"/>
              <a:t>seven run rule</a:t>
            </a:r>
            <a:r>
              <a:rPr lang="en-US" dirty="0" smtClean="0"/>
              <a:t> states that if seven data points in a row are all below the mean, above the mean, or are all increasing or decreasing, then the process needs to be examined for non-random problems</a:t>
            </a:r>
          </a:p>
        </p:txBody>
      </p:sp>
      <p:sp>
        <p:nvSpPr>
          <p:cNvPr id="25602" name="Rectangle 2"/>
          <p:cNvSpPr>
            <a:spLocks noGrp="1" noChangeArrowheads="1"/>
          </p:cNvSpPr>
          <p:nvPr>
            <p:ph type="title"/>
          </p:nvPr>
        </p:nvSpPr>
        <p:spPr/>
        <p:txBody>
          <a:bodyPr/>
          <a:lstStyle/>
          <a:p>
            <a:r>
              <a:rPr lang="en-US" dirty="0" smtClean="0"/>
              <a:t>The Seven Run Rule</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CC9BCC7-97B7-424A-8EA8-FCDE1695BA23}"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Figure 8-3. Sample Quality </a:t>
            </a:r>
            <a:br>
              <a:rPr lang="en-US" dirty="0" smtClean="0"/>
            </a:br>
            <a:r>
              <a:rPr lang="en-US" dirty="0" smtClean="0"/>
              <a:t>Control Chart</a:t>
            </a:r>
          </a:p>
        </p:txBody>
      </p:sp>
      <p:sp>
        <p:nvSpPr>
          <p:cNvPr id="266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0EADFD07-DDE2-4A66-80ED-E5673B617E12}" type="slidenum">
              <a:rPr lang="en-US" smtClean="0"/>
              <a:pPr>
                <a:buFontTx/>
                <a:buNone/>
                <a:defRPr/>
              </a:pPr>
              <a:t>19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7548181" cy="489475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371600"/>
            <a:ext cx="8763000" cy="4724400"/>
          </a:xfrm>
        </p:spPr>
        <p:txBody>
          <a:bodyPr/>
          <a:lstStyle/>
          <a:p>
            <a:r>
              <a:rPr lang="en-US" sz="2800" dirty="0" smtClean="0"/>
              <a:t>Understand </a:t>
            </a:r>
            <a:r>
              <a:rPr lang="en-US" sz="2800" dirty="0"/>
              <a:t>the importance of project quality management for </a:t>
            </a:r>
            <a:r>
              <a:rPr lang="en-US" sz="2800" dirty="0" smtClean="0"/>
              <a:t>information technology </a:t>
            </a:r>
            <a:r>
              <a:rPr lang="en-US" sz="2800" dirty="0"/>
              <a:t>(IT) products and services</a:t>
            </a:r>
          </a:p>
          <a:p>
            <a:r>
              <a:rPr lang="en-US" sz="2800" dirty="0" smtClean="0"/>
              <a:t>Define </a:t>
            </a:r>
            <a:r>
              <a:rPr lang="en-US" sz="2800" dirty="0"/>
              <a:t>project quality management and understand how quality relates </a:t>
            </a:r>
            <a:r>
              <a:rPr lang="en-US" sz="2800" dirty="0" smtClean="0"/>
              <a:t>to various </a:t>
            </a:r>
            <a:r>
              <a:rPr lang="en-US" sz="2800" dirty="0"/>
              <a:t>aspects of IT projects</a:t>
            </a:r>
          </a:p>
          <a:p>
            <a:r>
              <a:rPr lang="en-US" sz="2800" dirty="0" smtClean="0"/>
              <a:t>Describe </a:t>
            </a:r>
            <a:r>
              <a:rPr lang="en-US" sz="2800" dirty="0"/>
              <a:t>quality management planning and how quality and scope </a:t>
            </a:r>
            <a:r>
              <a:rPr lang="en-US" sz="2800" dirty="0" smtClean="0"/>
              <a:t>management are </a:t>
            </a:r>
            <a:r>
              <a:rPr lang="en-US" sz="2800" dirty="0"/>
              <a:t>related</a:t>
            </a:r>
          </a:p>
          <a:p>
            <a:r>
              <a:rPr lang="en-US" sz="2800" dirty="0" smtClean="0"/>
              <a:t>Discuss </a:t>
            </a:r>
            <a:r>
              <a:rPr lang="en-US" sz="2800" dirty="0"/>
              <a:t>the importance of quality assurance</a:t>
            </a:r>
          </a:p>
          <a:p>
            <a:r>
              <a:rPr lang="en-US" sz="2800" dirty="0" smtClean="0"/>
              <a:t>Explain </a:t>
            </a:r>
            <a:r>
              <a:rPr lang="en-US" sz="2800" dirty="0"/>
              <a:t>the main outputs of the quality control </a:t>
            </a:r>
            <a:r>
              <a:rPr lang="en-US" sz="2800" dirty="0" smtClean="0"/>
              <a:t>process</a:t>
            </a:r>
            <a:endParaRPr lang="en-US" sz="2800" dirty="0"/>
          </a:p>
        </p:txBody>
      </p:sp>
      <p:sp>
        <p:nvSpPr>
          <p:cNvPr id="9218" name="Rectangle 2"/>
          <p:cNvSpPr>
            <a:spLocks noGrp="1" noChangeArrowheads="1"/>
          </p:cNvSpPr>
          <p:nvPr>
            <p:ph type="title"/>
          </p:nvPr>
        </p:nvSpPr>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E0296BA4-82CB-489D-93F6-CE8DCD9EDCF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4"/>
          <p:cNvSpPr>
            <a:spLocks noGrp="1"/>
          </p:cNvSpPr>
          <p:nvPr>
            <p:ph idx="1"/>
          </p:nvPr>
        </p:nvSpPr>
        <p:spPr/>
        <p:txBody>
          <a:bodyPr/>
          <a:lstStyle/>
          <a:p>
            <a:r>
              <a:rPr lang="en-US" dirty="0" smtClean="0"/>
              <a:t>A </a:t>
            </a:r>
            <a:r>
              <a:rPr lang="en-US" dirty="0" err="1" smtClean="0"/>
              <a:t>checksheet</a:t>
            </a:r>
            <a:r>
              <a:rPr lang="en-US" dirty="0" smtClean="0"/>
              <a:t> </a:t>
            </a:r>
            <a:r>
              <a:rPr lang="en-US" dirty="0"/>
              <a:t>is used to collect and analyze </a:t>
            </a:r>
            <a:r>
              <a:rPr lang="en-US" dirty="0" smtClean="0"/>
              <a:t>data</a:t>
            </a:r>
          </a:p>
          <a:p>
            <a:r>
              <a:rPr lang="en-US" dirty="0" smtClean="0"/>
              <a:t>It </a:t>
            </a:r>
            <a:r>
              <a:rPr lang="en-US" dirty="0"/>
              <a:t>is sometimes called </a:t>
            </a:r>
            <a:r>
              <a:rPr lang="en-US" dirty="0" smtClean="0"/>
              <a:t>a tally </a:t>
            </a:r>
            <a:r>
              <a:rPr lang="en-US" dirty="0"/>
              <a:t>sheet or checklist, depending on its </a:t>
            </a:r>
            <a:r>
              <a:rPr lang="en-US" dirty="0" smtClean="0"/>
              <a:t>format</a:t>
            </a:r>
          </a:p>
          <a:p>
            <a:r>
              <a:rPr lang="en-US" dirty="0"/>
              <a:t>In </a:t>
            </a:r>
            <a:r>
              <a:rPr lang="en-US" dirty="0" smtClean="0"/>
              <a:t>the example in Figure 8-4, </a:t>
            </a:r>
            <a:r>
              <a:rPr lang="en-US" dirty="0"/>
              <a:t>most complaints arrive via text </a:t>
            </a:r>
            <a:r>
              <a:rPr lang="en-US" dirty="0" smtClean="0"/>
              <a:t>message, and </a:t>
            </a:r>
            <a:r>
              <a:rPr lang="en-US" dirty="0"/>
              <a:t>there are more complaints on Monday and Tuesday than on </a:t>
            </a:r>
            <a:r>
              <a:rPr lang="en-US" dirty="0" smtClean="0"/>
              <a:t>other days </a:t>
            </a:r>
            <a:r>
              <a:rPr lang="en-US" dirty="0"/>
              <a:t>of the </a:t>
            </a:r>
            <a:r>
              <a:rPr lang="en-US" dirty="0" smtClean="0"/>
              <a:t>week</a:t>
            </a:r>
          </a:p>
          <a:p>
            <a:r>
              <a:rPr lang="en-US" dirty="0" smtClean="0"/>
              <a:t>This </a:t>
            </a:r>
            <a:r>
              <a:rPr lang="en-US" dirty="0"/>
              <a:t>information might be useful in improving the </a:t>
            </a:r>
            <a:r>
              <a:rPr lang="en-US" dirty="0" smtClean="0"/>
              <a:t>process for </a:t>
            </a:r>
            <a:r>
              <a:rPr lang="en-US" dirty="0"/>
              <a:t>handling </a:t>
            </a:r>
            <a:r>
              <a:rPr lang="en-US" dirty="0" smtClean="0"/>
              <a:t>complaints</a:t>
            </a:r>
          </a:p>
        </p:txBody>
      </p:sp>
      <p:sp>
        <p:nvSpPr>
          <p:cNvPr id="27650" name="Title 1"/>
          <p:cNvSpPr>
            <a:spLocks noGrp="1"/>
          </p:cNvSpPr>
          <p:nvPr>
            <p:ph type="title"/>
          </p:nvPr>
        </p:nvSpPr>
        <p:spPr/>
        <p:txBody>
          <a:bodyPr/>
          <a:lstStyle/>
          <a:p>
            <a:r>
              <a:rPr lang="en-US" dirty="0" err="1" smtClean="0"/>
              <a:t>Checksheet</a:t>
            </a:r>
            <a:endParaRPr lang="en-US" dirty="0" smtClean="0"/>
          </a:p>
        </p:txBody>
      </p:sp>
      <p:sp>
        <p:nvSpPr>
          <p:cNvPr id="27652" name="Footer Placeholder 2"/>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4" name="Slide Number Placeholder 3"/>
          <p:cNvSpPr>
            <a:spLocks noGrp="1"/>
          </p:cNvSpPr>
          <p:nvPr>
            <p:ph type="sldNum" sz="quarter" idx="11"/>
          </p:nvPr>
        </p:nvSpPr>
        <p:spPr/>
        <p:txBody>
          <a:bodyPr/>
          <a:lstStyle/>
          <a:p>
            <a:pPr>
              <a:defRPr/>
            </a:pPr>
            <a:fld id="{A62A0B34-F533-4D63-B65A-99612F28F664}"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8-4. Sample </a:t>
            </a:r>
            <a:r>
              <a:rPr lang="en-US" dirty="0" err="1" smtClean="0"/>
              <a:t>Checksheet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2" y="1890077"/>
            <a:ext cx="9099668" cy="3062923"/>
          </a:xfrm>
          <a:prstGeom prst="rect">
            <a:avLst/>
          </a:prstGeom>
        </p:spPr>
      </p:pic>
    </p:spTree>
    <p:extLst>
      <p:ext uri="{BB962C8B-B14F-4D97-AF65-F5344CB8AC3E}">
        <p14:creationId xmlns:p14="http://schemas.microsoft.com/office/powerpoint/2010/main" val="348761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A </a:t>
            </a:r>
            <a:r>
              <a:rPr lang="en-US" b="1" dirty="0" smtClean="0"/>
              <a:t>scatter diagram </a:t>
            </a:r>
            <a:r>
              <a:rPr lang="en-US" dirty="0" smtClean="0"/>
              <a:t>helps to show if there is a relationship between two variables</a:t>
            </a:r>
          </a:p>
          <a:p>
            <a:r>
              <a:rPr lang="en-US" dirty="0" smtClean="0"/>
              <a:t>The closer data points are to a diagonal line, the more closely the two variables are related</a:t>
            </a:r>
          </a:p>
        </p:txBody>
      </p:sp>
      <p:sp>
        <p:nvSpPr>
          <p:cNvPr id="29698" name="Title 1"/>
          <p:cNvSpPr>
            <a:spLocks noGrp="1"/>
          </p:cNvSpPr>
          <p:nvPr>
            <p:ph type="title"/>
          </p:nvPr>
        </p:nvSpPr>
        <p:spPr/>
        <p:txBody>
          <a:bodyPr/>
          <a:lstStyle/>
          <a:p>
            <a:r>
              <a:rPr lang="en-US" dirty="0" smtClean="0"/>
              <a:t>Scatter diagram</a:t>
            </a:r>
          </a:p>
        </p:txBody>
      </p:sp>
      <p:sp>
        <p:nvSpPr>
          <p:cNvPr id="2970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3DF9B72-FF8D-4C7D-8911-302B8A9D2599}"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dirty="0" smtClean="0"/>
              <a:t>Figure 8-5. Sample Scatter Diagram</a:t>
            </a:r>
          </a:p>
        </p:txBody>
      </p:sp>
      <p:sp>
        <p:nvSpPr>
          <p:cNvPr id="30723"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CB6161C1-B4FD-435C-8CEF-6A88CD60AE35}" type="slidenum">
              <a:rPr lang="en-US" smtClean="0"/>
              <a:pPr>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534399" cy="48013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sp>
        <p:nvSpPr>
          <p:cNvPr id="31746" name="Title 1"/>
          <p:cNvSpPr>
            <a:spLocks noGrp="1"/>
          </p:cNvSpPr>
          <p:nvPr>
            <p:ph type="title"/>
          </p:nvPr>
        </p:nvSpPr>
        <p:spPr/>
        <p:txBody>
          <a:bodyPr/>
          <a:lstStyle/>
          <a:p>
            <a:r>
              <a:rPr lang="en-US" dirty="0" smtClean="0"/>
              <a:t>Histograms</a:t>
            </a:r>
          </a:p>
        </p:txBody>
      </p:sp>
      <p:sp>
        <p:nvSpPr>
          <p:cNvPr id="3174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0FBCF470-0548-46A6-B4BC-490E871490E7}"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Figure 8-6. Sample Histogram</a:t>
            </a:r>
          </a:p>
        </p:txBody>
      </p:sp>
      <p:sp>
        <p:nvSpPr>
          <p:cNvPr id="32771"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13F4FB31-0ADA-4918-A8FB-0CC2AB974DF9}" type="slidenum">
              <a:rPr lang="en-US" smtClean="0"/>
              <a:pPr>
                <a:defRPr/>
              </a:pPr>
              <a:t>25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6" y="1268131"/>
            <a:ext cx="8785154" cy="437066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a:t>
            </a:r>
            <a:r>
              <a:rPr lang="en-US" b="1" dirty="0" smtClean="0"/>
              <a:t> Pareto chart </a:t>
            </a:r>
            <a:r>
              <a:rPr lang="en-US" dirty="0" smtClean="0"/>
              <a:t>is a histogram that can help you identify and prioritize problem areas</a:t>
            </a:r>
          </a:p>
          <a:p>
            <a:pPr>
              <a:spcBef>
                <a:spcPct val="100000"/>
              </a:spcBef>
            </a:pPr>
            <a:r>
              <a:rPr lang="en-US" b="1" dirty="0" smtClean="0"/>
              <a:t>Pareto analysis </a:t>
            </a:r>
            <a:r>
              <a:rPr lang="en-US" dirty="0" smtClean="0"/>
              <a:t>is</a:t>
            </a:r>
            <a:r>
              <a:rPr lang="en-US" b="1" dirty="0" smtClean="0"/>
              <a:t> </a:t>
            </a:r>
            <a:r>
              <a:rPr lang="en-US" dirty="0" smtClean="0"/>
              <a:t>also called the 80-20 rule, meaning that 80 percent of problems are often due to 20 percent of the causes</a:t>
            </a:r>
          </a:p>
          <a:p>
            <a:pPr>
              <a:buFont typeface="Wingdings" pitchFamily="2" charset="2"/>
              <a:buNone/>
            </a:pPr>
            <a:endParaRPr lang="en-US" dirty="0" smtClean="0"/>
          </a:p>
        </p:txBody>
      </p:sp>
      <p:sp>
        <p:nvSpPr>
          <p:cNvPr id="33794" name="Rectangle 2"/>
          <p:cNvSpPr>
            <a:spLocks noGrp="1" noChangeArrowheads="1"/>
          </p:cNvSpPr>
          <p:nvPr>
            <p:ph type="title"/>
          </p:nvPr>
        </p:nvSpPr>
        <p:spPr/>
        <p:txBody>
          <a:bodyPr/>
          <a:lstStyle/>
          <a:p>
            <a:r>
              <a:rPr lang="en-US" dirty="0" smtClean="0"/>
              <a:t>Pareto Charts</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0E2DC25-9D86-4306-B97B-599B3D4DF219}"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Figure 8-7. Sample Pareto Chart</a:t>
            </a:r>
          </a:p>
        </p:txBody>
      </p:sp>
      <p:sp>
        <p:nvSpPr>
          <p:cNvPr id="3482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8223030-3376-4AFB-B267-0ED1FBD23888}"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001000" cy="499927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1"/>
          </p:nvPr>
        </p:nvSpPr>
        <p:spPr/>
        <p:txBody>
          <a:bodyPr/>
          <a:lstStyle/>
          <a:p>
            <a:r>
              <a:rPr lang="en-US" dirty="0" smtClean="0"/>
              <a:t>Flowcharts are graphic displays of the logic and flow of processes that help you analyze how problems occur and how processes can be improved</a:t>
            </a:r>
          </a:p>
          <a:p>
            <a:r>
              <a:rPr lang="en-US" dirty="0" smtClean="0"/>
              <a:t>They show activities, decision points, and the order of how information is processed</a:t>
            </a:r>
          </a:p>
        </p:txBody>
      </p:sp>
      <p:sp>
        <p:nvSpPr>
          <p:cNvPr id="35842" name="Title 4"/>
          <p:cNvSpPr>
            <a:spLocks noGrp="1"/>
          </p:cNvSpPr>
          <p:nvPr>
            <p:ph type="title"/>
          </p:nvPr>
        </p:nvSpPr>
        <p:spPr/>
        <p:txBody>
          <a:bodyPr/>
          <a:lstStyle/>
          <a:p>
            <a:r>
              <a:rPr lang="en-US" dirty="0" smtClean="0"/>
              <a:t>Flowcharts</a:t>
            </a:r>
          </a:p>
        </p:txBody>
      </p:sp>
      <p:sp>
        <p:nvSpPr>
          <p:cNvPr id="35844" name="Footer Placeholder 2"/>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4" name="Slide Number Placeholder 3"/>
          <p:cNvSpPr>
            <a:spLocks noGrp="1"/>
          </p:cNvSpPr>
          <p:nvPr>
            <p:ph type="sldNum" sz="quarter" idx="11"/>
          </p:nvPr>
        </p:nvSpPr>
        <p:spPr/>
        <p:txBody>
          <a:bodyPr/>
          <a:lstStyle/>
          <a:p>
            <a:pPr>
              <a:defRPr/>
            </a:pPr>
            <a:fld id="{054B6D53-5AC6-46C5-B1A2-9F9C40AE9B9D}"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Figure 8-8. Sample Flowchart</a:t>
            </a:r>
          </a:p>
        </p:txBody>
      </p:sp>
      <p:sp>
        <p:nvSpPr>
          <p:cNvPr id="3686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E0BA335D-CFAA-4C4E-A640-030A6566B81A}" type="slidenum">
              <a:rPr lang="en-US" smtClean="0"/>
              <a:pPr>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343025"/>
            <a:ext cx="7543799" cy="5082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1219200"/>
            <a:ext cx="8763000" cy="4525962"/>
          </a:xfrm>
        </p:spPr>
        <p:txBody>
          <a:bodyPr/>
          <a:lstStyle/>
          <a:p>
            <a:r>
              <a:rPr lang="en-US" sz="2800" dirty="0" smtClean="0"/>
              <a:t>Understand </a:t>
            </a:r>
            <a:r>
              <a:rPr lang="en-US" sz="2800" dirty="0"/>
              <a:t>the tools and techniques for quality control, such as </a:t>
            </a:r>
            <a:r>
              <a:rPr lang="en-US" sz="2800" dirty="0" smtClean="0"/>
              <a:t>the Seven </a:t>
            </a:r>
            <a:r>
              <a:rPr lang="en-US" sz="2800" dirty="0"/>
              <a:t>Basic Tools of Quality, statistical sampling, Six Sigma, and testing</a:t>
            </a:r>
          </a:p>
          <a:p>
            <a:r>
              <a:rPr lang="en-US" sz="2800" dirty="0" smtClean="0"/>
              <a:t>Summarize </a:t>
            </a:r>
            <a:r>
              <a:rPr lang="en-US" sz="2800" dirty="0"/>
              <a:t>the contributions of noteworthy quality experts to </a:t>
            </a:r>
            <a:r>
              <a:rPr lang="en-US" sz="2800" dirty="0" smtClean="0"/>
              <a:t>modern quality </a:t>
            </a:r>
            <a:r>
              <a:rPr lang="en-US" sz="2800" dirty="0"/>
              <a:t>management</a:t>
            </a:r>
          </a:p>
          <a:p>
            <a:r>
              <a:rPr lang="en-US" sz="2800" dirty="0" smtClean="0"/>
              <a:t>Describe </a:t>
            </a:r>
            <a:r>
              <a:rPr lang="en-US" sz="2800" dirty="0"/>
              <a:t>how leadership, the cost of quality, organizational </a:t>
            </a:r>
            <a:r>
              <a:rPr lang="en-US" sz="2800" dirty="0" smtClean="0"/>
              <a:t>influences, expectations</a:t>
            </a:r>
            <a:r>
              <a:rPr lang="en-US" sz="2800" dirty="0"/>
              <a:t>, cultural differences, and maturity models relate to </a:t>
            </a:r>
            <a:r>
              <a:rPr lang="en-US" sz="2800" dirty="0" smtClean="0"/>
              <a:t>improving quality </a:t>
            </a:r>
            <a:r>
              <a:rPr lang="en-US" sz="2800" dirty="0"/>
              <a:t>in IT projects</a:t>
            </a:r>
          </a:p>
          <a:p>
            <a:r>
              <a:rPr lang="en-US" sz="2800" dirty="0" smtClean="0"/>
              <a:t>Discuss </a:t>
            </a:r>
            <a:r>
              <a:rPr lang="en-US" sz="2800" dirty="0"/>
              <a:t>how software can assist in project quality management</a:t>
            </a:r>
            <a:endParaRPr lang="en-US" sz="2800" dirty="0" smtClean="0"/>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647857BB-5AAE-4657-B1CE-58A2B68AA86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a:t>addition to flowcharts, run charts are also used </a:t>
            </a:r>
            <a:r>
              <a:rPr lang="en-US" dirty="0" smtClean="0"/>
              <a:t>for stratification, a </a:t>
            </a:r>
            <a:r>
              <a:rPr lang="en-US" dirty="0"/>
              <a:t>technique that shows data from a variety of sources to see </a:t>
            </a:r>
            <a:r>
              <a:rPr lang="en-US" dirty="0" smtClean="0"/>
              <a:t>if a </a:t>
            </a:r>
            <a:r>
              <a:rPr lang="en-US" dirty="0"/>
              <a:t>pattern </a:t>
            </a:r>
            <a:r>
              <a:rPr lang="en-US" dirty="0" smtClean="0"/>
              <a:t>emerges</a:t>
            </a:r>
            <a:endParaRPr lang="en-US" dirty="0"/>
          </a:p>
          <a:p>
            <a:r>
              <a:rPr lang="en-US" dirty="0" smtClean="0"/>
              <a:t> </a:t>
            </a:r>
            <a:r>
              <a:rPr lang="en-US" dirty="0"/>
              <a:t>A </a:t>
            </a:r>
            <a:r>
              <a:rPr lang="en-US" b="1" dirty="0"/>
              <a:t>run chart </a:t>
            </a:r>
            <a:r>
              <a:rPr lang="en-US" dirty="0"/>
              <a:t>displays the history and pattern of variation of </a:t>
            </a:r>
            <a:r>
              <a:rPr lang="en-US" dirty="0" smtClean="0"/>
              <a:t>a process </a:t>
            </a:r>
            <a:r>
              <a:rPr lang="en-US" dirty="0"/>
              <a:t>over time. </a:t>
            </a:r>
            <a:endParaRPr lang="en-US" dirty="0" smtClean="0"/>
          </a:p>
          <a:p>
            <a:r>
              <a:rPr lang="en-US" dirty="0" smtClean="0"/>
              <a:t>You </a:t>
            </a:r>
            <a:r>
              <a:rPr lang="en-US" dirty="0"/>
              <a:t>can use run charts to perform trend analysis </a:t>
            </a:r>
            <a:r>
              <a:rPr lang="en-US" dirty="0" smtClean="0"/>
              <a:t>and forecast </a:t>
            </a:r>
            <a:r>
              <a:rPr lang="en-US" dirty="0"/>
              <a:t>future outcomes based on historical </a:t>
            </a:r>
            <a:r>
              <a:rPr lang="en-US" dirty="0" smtClean="0"/>
              <a:t>results</a:t>
            </a:r>
            <a:endParaRPr lang="en-US" dirty="0"/>
          </a:p>
        </p:txBody>
      </p:sp>
      <p:sp>
        <p:nvSpPr>
          <p:cNvPr id="3" name="Title 2"/>
          <p:cNvSpPr>
            <a:spLocks noGrp="1"/>
          </p:cNvSpPr>
          <p:nvPr>
            <p:ph type="title"/>
          </p:nvPr>
        </p:nvSpPr>
        <p:spPr/>
        <p:txBody>
          <a:bodyPr/>
          <a:lstStyle/>
          <a:p>
            <a:r>
              <a:rPr lang="en-US" dirty="0" smtClean="0"/>
              <a:t>Run Charts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30</a:t>
            </a:fld>
            <a:endParaRPr lang="en-US" dirty="0"/>
          </a:p>
        </p:txBody>
      </p:sp>
    </p:spTree>
    <p:extLst>
      <p:ext uri="{BB962C8B-B14F-4D97-AF65-F5344CB8AC3E}">
        <p14:creationId xmlns:p14="http://schemas.microsoft.com/office/powerpoint/2010/main" val="245356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8-9. Sample Run Chart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31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65801"/>
            <a:ext cx="8428894" cy="4601600"/>
          </a:xfrm>
          <a:prstGeom prst="rect">
            <a:avLst/>
          </a:prstGeom>
        </p:spPr>
      </p:pic>
    </p:spTree>
    <p:extLst>
      <p:ext uri="{BB962C8B-B14F-4D97-AF65-F5344CB8AC3E}">
        <p14:creationId xmlns:p14="http://schemas.microsoft.com/office/powerpoint/2010/main" val="11923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47663" y="1828800"/>
            <a:ext cx="8262937" cy="4648200"/>
          </a:xfrm>
        </p:spPr>
        <p:txBody>
          <a:bodyPr/>
          <a:lstStyle/>
          <a:p>
            <a:pPr>
              <a:spcBef>
                <a:spcPct val="60000"/>
              </a:spcBef>
            </a:pPr>
            <a:r>
              <a:rPr lang="en-US" b="1" dirty="0" smtClean="0"/>
              <a:t>Statistical sampling</a:t>
            </a:r>
            <a:r>
              <a:rPr lang="en-US" dirty="0" smtClean="0"/>
              <a:t> involves choosing part of a population of interest for inspection</a:t>
            </a:r>
          </a:p>
          <a:p>
            <a:pPr>
              <a:spcBef>
                <a:spcPct val="60000"/>
              </a:spcBef>
            </a:pPr>
            <a:r>
              <a:rPr lang="en-US" dirty="0" smtClean="0"/>
              <a:t>The size of a sample depends on how representative you want the sample to be</a:t>
            </a:r>
          </a:p>
          <a:p>
            <a:pPr>
              <a:spcBef>
                <a:spcPct val="60000"/>
              </a:spcBef>
            </a:pPr>
            <a:r>
              <a:rPr lang="en-US" dirty="0" smtClean="0"/>
              <a:t>Sample size formula:</a:t>
            </a:r>
          </a:p>
          <a:p>
            <a:pPr lvl="1">
              <a:spcBef>
                <a:spcPct val="60000"/>
              </a:spcBef>
              <a:buFont typeface="Wingdings" pitchFamily="2" charset="2"/>
              <a:buNone/>
            </a:pPr>
            <a:r>
              <a:rPr lang="en-US" dirty="0" smtClean="0"/>
              <a:t>Sample size = .25 X (certainty factor/acceptable error)</a:t>
            </a:r>
            <a:r>
              <a:rPr lang="en-US" baseline="30000" dirty="0" smtClean="0"/>
              <a:t>2</a:t>
            </a:r>
          </a:p>
          <a:p>
            <a:pPr>
              <a:spcBef>
                <a:spcPct val="60000"/>
              </a:spcBef>
            </a:pPr>
            <a:r>
              <a:rPr lang="en-US" dirty="0" smtClean="0"/>
              <a:t>Be sure to consult with an expert when using statistical analysis</a:t>
            </a:r>
          </a:p>
        </p:txBody>
      </p:sp>
      <p:sp>
        <p:nvSpPr>
          <p:cNvPr id="37890" name="Rectangle 2"/>
          <p:cNvSpPr>
            <a:spLocks noGrp="1" noChangeArrowheads="1"/>
          </p:cNvSpPr>
          <p:nvPr>
            <p:ph type="title"/>
          </p:nvPr>
        </p:nvSpPr>
        <p:spPr/>
        <p:txBody>
          <a:bodyPr/>
          <a:lstStyle/>
          <a:p>
            <a:r>
              <a:rPr lang="en-US" dirty="0" smtClean="0"/>
              <a:t>Statistical Sampling</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2095DAC-1155-4339-9100-F482C9622A82}"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dirty="0" smtClean="0"/>
              <a:t>Table 8-1. Commonly Used Certainty Factors</a:t>
            </a:r>
          </a:p>
        </p:txBody>
      </p:sp>
      <p:sp>
        <p:nvSpPr>
          <p:cNvPr id="389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FB3B0223-F880-4A58-B130-8752E90714C8}" type="slidenum">
              <a:rPr lang="en-US" smtClean="0"/>
              <a:pPr>
                <a:defRPr/>
              </a:pPr>
              <a:t>33</a:t>
            </a:fld>
            <a:endParaRPr lang="en-US" dirty="0"/>
          </a:p>
        </p:txBody>
      </p:sp>
      <p:pic>
        <p:nvPicPr>
          <p:cNvPr id="38917" name="Picture 5" descr="Tbl08-01.bmp"/>
          <p:cNvPicPr>
            <a:picLocks noChangeAspect="1"/>
          </p:cNvPicPr>
          <p:nvPr/>
        </p:nvPicPr>
        <p:blipFill>
          <a:blip r:embed="rId2"/>
          <a:srcRect t="14288"/>
          <a:stretch>
            <a:fillRect/>
          </a:stretch>
        </p:blipFill>
        <p:spPr bwMode="auto">
          <a:xfrm>
            <a:off x="84673" y="1981201"/>
            <a:ext cx="8754527" cy="148661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676400"/>
            <a:ext cx="8458200" cy="3657600"/>
          </a:xfrm>
        </p:spPr>
        <p:txBody>
          <a:bodyPr/>
          <a:lstStyle/>
          <a:p>
            <a:r>
              <a:rPr lang="en-US" b="1" dirty="0" smtClean="0"/>
              <a:t>Six Sigma</a:t>
            </a:r>
            <a:r>
              <a:rPr lang="en-US" dirty="0"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9938" name="Rectangle 2"/>
          <p:cNvSpPr>
            <a:spLocks noGrp="1" noChangeArrowheads="1"/>
          </p:cNvSpPr>
          <p:nvPr>
            <p:ph type="title"/>
          </p:nvPr>
        </p:nvSpPr>
        <p:spPr/>
        <p:txBody>
          <a:bodyPr/>
          <a:lstStyle/>
          <a:p>
            <a:r>
              <a:rPr lang="en-US" dirty="0" smtClean="0"/>
              <a:t>Six Sigma</a:t>
            </a:r>
          </a:p>
        </p:txBody>
      </p:sp>
      <p:sp>
        <p:nvSpPr>
          <p:cNvPr id="39942"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5E9274A6-51E7-4302-8F67-4973D25B7901}" type="slidenum">
              <a:rPr lang="en-US" smtClean="0"/>
              <a:pPr>
                <a:defRPr/>
              </a:pPr>
              <a:t>34</a:t>
            </a:fld>
            <a:endParaRPr lang="en-US" dirty="0"/>
          </a:p>
        </p:txBody>
      </p:sp>
      <p:sp>
        <p:nvSpPr>
          <p:cNvPr id="39940" name="Text Box 5"/>
          <p:cNvSpPr txBox="1">
            <a:spLocks noChangeArrowheads="1"/>
          </p:cNvSpPr>
          <p:nvPr/>
        </p:nvSpPr>
        <p:spPr bwMode="auto">
          <a:xfrm>
            <a:off x="533400" y="5105400"/>
            <a:ext cx="8305800" cy="701675"/>
          </a:xfrm>
          <a:prstGeom prst="rect">
            <a:avLst/>
          </a:prstGeom>
          <a:noFill/>
          <a:ln w="9525">
            <a:noFill/>
            <a:miter lim="800000"/>
            <a:headEnd/>
            <a:tailEnd/>
          </a:ln>
        </p:spPr>
        <p:txBody>
          <a:bodyPr>
            <a:spAutoFit/>
          </a:bodyPr>
          <a:lstStyle/>
          <a:p>
            <a:r>
              <a:rPr lang="en-US" sz="2000" dirty="0"/>
              <a:t>*Pande, Peter S., Robert P. Neuman, and Roland R. Cavanagh, </a:t>
            </a:r>
            <a:r>
              <a:rPr lang="en-US" sz="2000" i="1" dirty="0"/>
              <a:t>The</a:t>
            </a:r>
          </a:p>
          <a:p>
            <a:r>
              <a:rPr lang="en-US" sz="2000" i="1" dirty="0"/>
              <a:t>Six Sigma Way</a:t>
            </a:r>
            <a:r>
              <a:rPr lang="en-US" sz="2000" dirty="0"/>
              <a:t>, New York: McGraw-Hill, 2000, p. xi.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The target for perfection is the achievement of no more than </a:t>
            </a:r>
            <a:r>
              <a:rPr lang="en-US" b="1" dirty="0" smtClean="0"/>
              <a:t>3.4 defects per million opportunities</a:t>
            </a:r>
          </a:p>
          <a:p>
            <a:pPr>
              <a:spcBef>
                <a:spcPct val="100000"/>
              </a:spcBef>
            </a:pPr>
            <a:r>
              <a:rPr lang="en-US" dirty="0" smtClean="0"/>
              <a:t>The principles can apply to a wide variety of processes</a:t>
            </a:r>
          </a:p>
          <a:p>
            <a:pPr>
              <a:spcBef>
                <a:spcPct val="100000"/>
              </a:spcBef>
            </a:pPr>
            <a:r>
              <a:rPr lang="en-US" dirty="0" smtClean="0"/>
              <a:t>Six Sigma projects normally follow a five-phase improvement process called DMAIC</a:t>
            </a:r>
          </a:p>
        </p:txBody>
      </p:sp>
      <p:sp>
        <p:nvSpPr>
          <p:cNvPr id="40962" name="Rectangle 2"/>
          <p:cNvSpPr>
            <a:spLocks noGrp="1" noChangeArrowheads="1"/>
          </p:cNvSpPr>
          <p:nvPr>
            <p:ph type="title"/>
          </p:nvPr>
        </p:nvSpPr>
        <p:spPr/>
        <p:txBody>
          <a:bodyPr/>
          <a:lstStyle/>
          <a:p>
            <a:r>
              <a:rPr lang="en-US" dirty="0" smtClean="0"/>
              <a:t>Basic Information on Six Sigma</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A55A823-B13C-4B58-A4B0-5EDF7AE524AB}"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04800" y="990600"/>
            <a:ext cx="8610600" cy="5029200"/>
          </a:xfrm>
        </p:spPr>
        <p:txBody>
          <a:bodyPr/>
          <a:lstStyle/>
          <a:p>
            <a:r>
              <a:rPr lang="en-US" sz="2600" b="1" dirty="0" smtClean="0"/>
              <a:t>DMAIC </a:t>
            </a:r>
            <a:r>
              <a:rPr lang="en-US" sz="2600" dirty="0" smtClean="0"/>
              <a:t>is a systematic, closed-loop process for continued improvement that is scientific and fact based</a:t>
            </a:r>
          </a:p>
          <a:p>
            <a:r>
              <a:rPr lang="en-US" sz="2600" dirty="0" smtClean="0"/>
              <a:t>DMAIC stands for:</a:t>
            </a:r>
          </a:p>
          <a:p>
            <a:pPr lvl="1"/>
            <a:r>
              <a:rPr lang="en-US" b="1" dirty="0" smtClean="0"/>
              <a:t>D</a:t>
            </a:r>
            <a:r>
              <a:rPr lang="en-US" dirty="0" smtClean="0"/>
              <a:t>efine: Define the problem/opportunity, process, and customer requirements</a:t>
            </a:r>
          </a:p>
          <a:p>
            <a:pPr lvl="1"/>
            <a:r>
              <a:rPr lang="en-US" b="1" dirty="0" smtClean="0"/>
              <a:t>M</a:t>
            </a:r>
            <a:r>
              <a:rPr lang="en-US" dirty="0" smtClean="0"/>
              <a:t>easure: Define measures, then collect, compile, and display data</a:t>
            </a:r>
          </a:p>
          <a:p>
            <a:pPr lvl="1"/>
            <a:r>
              <a:rPr lang="en-US" b="1" dirty="0" smtClean="0"/>
              <a:t>A</a:t>
            </a:r>
            <a:r>
              <a:rPr lang="en-US" dirty="0" smtClean="0"/>
              <a:t>nalyze: Scrutinize process details to find improvement opportunities</a:t>
            </a:r>
          </a:p>
          <a:p>
            <a:pPr lvl="1"/>
            <a:r>
              <a:rPr lang="en-US" b="1" dirty="0" smtClean="0"/>
              <a:t>I</a:t>
            </a:r>
            <a:r>
              <a:rPr lang="en-US" dirty="0" smtClean="0"/>
              <a:t>mprove: Generate solutions and ideas for improving the problem</a:t>
            </a:r>
          </a:p>
          <a:p>
            <a:pPr lvl="1"/>
            <a:r>
              <a:rPr lang="en-US" b="1" dirty="0" smtClean="0"/>
              <a:t>C</a:t>
            </a:r>
            <a:r>
              <a:rPr lang="en-US" dirty="0" smtClean="0"/>
              <a:t>ontrol: Track and verify the stability of the improvements and the predictability of the solution</a:t>
            </a:r>
          </a:p>
          <a:p>
            <a:pPr>
              <a:lnSpc>
                <a:spcPct val="80000"/>
              </a:lnSpc>
            </a:pPr>
            <a:endParaRPr lang="en-US" sz="2400" dirty="0" smtClean="0"/>
          </a:p>
        </p:txBody>
      </p:sp>
      <p:sp>
        <p:nvSpPr>
          <p:cNvPr id="41986" name="Rectangle 2"/>
          <p:cNvSpPr>
            <a:spLocks noGrp="1" noChangeArrowheads="1"/>
          </p:cNvSpPr>
          <p:nvPr>
            <p:ph type="title"/>
          </p:nvPr>
        </p:nvSpPr>
        <p:spPr>
          <a:xfrm>
            <a:off x="381000" y="304800"/>
            <a:ext cx="8382000" cy="685800"/>
          </a:xfrm>
        </p:spPr>
        <p:txBody>
          <a:bodyPr>
            <a:normAutofit fontScale="90000"/>
          </a:bodyPr>
          <a:lstStyle/>
          <a:p>
            <a:r>
              <a:rPr lang="en-US" dirty="0" smtClean="0"/>
              <a:t>DMAIC</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21AB4D5-9E2D-4A54-96AF-C461B1B43E2F}"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1752600"/>
            <a:ext cx="8458200" cy="4572000"/>
          </a:xfrm>
        </p:spPr>
        <p:txBody>
          <a:bodyPr/>
          <a:lstStyle/>
          <a:p>
            <a:r>
              <a:rPr lang="en-US" dirty="0" smtClean="0"/>
              <a:t>It requires an organization-wide commitment.</a:t>
            </a:r>
          </a:p>
          <a:p>
            <a:r>
              <a:rPr lang="en-US" dirty="0" smtClean="0"/>
              <a:t>Training follows the “Belt” system</a:t>
            </a:r>
          </a:p>
          <a:p>
            <a:r>
              <a:rPr lang="en-US" dirty="0" smtClean="0"/>
              <a:t>Six Sigma organizations have the ability and willingness to adopt contrary objectives, such as reducing errors and getting things done faster</a:t>
            </a:r>
          </a:p>
          <a:p>
            <a:r>
              <a:rPr lang="en-US" dirty="0" smtClean="0"/>
              <a:t>It is an operating philosophy that is customer focused and strives to drive out waste, raise levels of quality, and improve financial performance at </a:t>
            </a:r>
            <a:r>
              <a:rPr lang="en-US" i="1" dirty="0" smtClean="0"/>
              <a:t>breakthrough</a:t>
            </a:r>
            <a:r>
              <a:rPr lang="en-US" dirty="0" smtClean="0"/>
              <a:t> levels</a:t>
            </a:r>
          </a:p>
        </p:txBody>
      </p:sp>
      <p:sp>
        <p:nvSpPr>
          <p:cNvPr id="43010" name="Rectangle 2"/>
          <p:cNvSpPr>
            <a:spLocks noGrp="1" noChangeArrowheads="1"/>
          </p:cNvSpPr>
          <p:nvPr>
            <p:ph type="title"/>
          </p:nvPr>
        </p:nvSpPr>
        <p:spPr/>
        <p:txBody>
          <a:bodyPr>
            <a:normAutofit fontScale="90000"/>
          </a:bodyPr>
          <a:lstStyle/>
          <a:p>
            <a:r>
              <a:rPr lang="en-US" dirty="0" smtClean="0"/>
              <a:t>How is Six Sigma Quality</a:t>
            </a:r>
            <a:br>
              <a:rPr lang="en-US" dirty="0" smtClean="0"/>
            </a:br>
            <a:r>
              <a:rPr lang="en-US" dirty="0" smtClean="0"/>
              <a:t> Control Unique?</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ECD949B-619E-45C6-B724-AE4AC02EEEBD}"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990600"/>
            <a:ext cx="8458200" cy="4572000"/>
          </a:xfrm>
        </p:spPr>
        <p:txBody>
          <a:bodyPr/>
          <a:lstStyle/>
          <a:p>
            <a:pPr>
              <a:lnSpc>
                <a:spcPct val="90000"/>
              </a:lnSpc>
            </a:pPr>
            <a:r>
              <a:rPr lang="en-US" sz="2400" dirty="0" smtClean="0"/>
              <a:t>Joseph M. Juran stated, “All improvement takes place project by project, and in no other way”*</a:t>
            </a:r>
          </a:p>
          <a:p>
            <a:pPr>
              <a:lnSpc>
                <a:spcPct val="90000"/>
              </a:lnSpc>
            </a:pPr>
            <a:r>
              <a:rPr lang="en-US" sz="2400" dirty="0" smtClean="0"/>
              <a:t>It’s important to select projects carefully and apply higher quality where it makes sense; companies that use Six Sigma do not always boost their stock values</a:t>
            </a:r>
          </a:p>
          <a:p>
            <a:pPr>
              <a:lnSpc>
                <a:spcPct val="90000"/>
              </a:lnSpc>
            </a:pPr>
            <a:r>
              <a:rPr lang="en-US" sz="2400" dirty="0" smtClean="0"/>
              <a:t>As Mikel Harry puts it, “I could genetically engineer a Six Sigma goat, but if a rodeo is the marketplace, people are still going to buy a Four Sigma horse.”**</a:t>
            </a:r>
          </a:p>
          <a:p>
            <a:pPr>
              <a:lnSpc>
                <a:spcPct val="90000"/>
              </a:lnSpc>
            </a:pPr>
            <a:r>
              <a:rPr lang="en-US" sz="2400" dirty="0" smtClean="0"/>
              <a:t>Six Sigma projects must focus on a quality problem or gap between the current and desired performance and not have a clearly understood problem or a predetermined solution</a:t>
            </a:r>
            <a:endParaRPr lang="en-US" sz="1800" dirty="0" smtClean="0"/>
          </a:p>
          <a:p>
            <a:pPr>
              <a:buFont typeface="Wingdings" pitchFamily="2" charset="2"/>
              <a:buNone/>
            </a:pPr>
            <a:r>
              <a:rPr lang="en-US" sz="1800" dirty="0" smtClean="0"/>
              <a:t>*“</a:t>
            </a:r>
            <a:r>
              <a:rPr lang="en-US" sz="1600" dirty="0" smtClean="0"/>
              <a:t>What You Need to Know About Six Sigma,” </a:t>
            </a:r>
            <a:r>
              <a:rPr lang="en-US" sz="1600" i="1" dirty="0" smtClean="0"/>
              <a:t>Productivity Digest </a:t>
            </a:r>
            <a:r>
              <a:rPr lang="en-US" sz="1600" dirty="0" smtClean="0"/>
              <a:t>(December 2001), p. 38.</a:t>
            </a:r>
          </a:p>
          <a:p>
            <a:pPr>
              <a:buFont typeface="Wingdings" pitchFamily="2" charset="2"/>
              <a:buNone/>
            </a:pPr>
            <a:r>
              <a:rPr lang="en-US" sz="1600" dirty="0" smtClean="0"/>
              <a:t>**Clifford, Lee, “Why You Can Safely Ignore Six Sigma,” </a:t>
            </a:r>
            <a:r>
              <a:rPr lang="en-US" sz="1600" i="1" dirty="0" smtClean="0"/>
              <a:t>Fortune (</a:t>
            </a:r>
            <a:r>
              <a:rPr lang="en-US" sz="1600" dirty="0" smtClean="0"/>
              <a:t>January 22, 2001), p. 140.</a:t>
            </a:r>
          </a:p>
          <a:p>
            <a:pPr>
              <a:lnSpc>
                <a:spcPct val="90000"/>
              </a:lnSpc>
              <a:buFont typeface="Wingdings" pitchFamily="2" charset="2"/>
              <a:buNone/>
            </a:pPr>
            <a:endParaRPr lang="en-US" sz="1600" dirty="0" smtClean="0"/>
          </a:p>
        </p:txBody>
      </p:sp>
      <p:sp>
        <p:nvSpPr>
          <p:cNvPr id="45058" name="Rectangle 2"/>
          <p:cNvSpPr>
            <a:spLocks noGrp="1" noChangeArrowheads="1"/>
          </p:cNvSpPr>
          <p:nvPr>
            <p:ph type="title"/>
          </p:nvPr>
        </p:nvSpPr>
        <p:spPr>
          <a:xfrm>
            <a:off x="457200" y="0"/>
            <a:ext cx="8229600" cy="1143000"/>
          </a:xfrm>
        </p:spPr>
        <p:txBody>
          <a:bodyPr>
            <a:normAutofit fontScale="90000"/>
          </a:bodyPr>
          <a:lstStyle/>
          <a:p>
            <a:r>
              <a:rPr lang="en-US" dirty="0" smtClean="0"/>
              <a:t>Six Sigma and Project Management</a:t>
            </a:r>
          </a:p>
        </p:txBody>
      </p:sp>
      <p:sp>
        <p:nvSpPr>
          <p:cNvPr id="450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7DE44C0-FFEF-4B2C-8C53-381B59238710}"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52400" y="1524000"/>
            <a:ext cx="8839200" cy="4572000"/>
          </a:xfrm>
        </p:spPr>
        <p:txBody>
          <a:bodyPr/>
          <a:lstStyle/>
          <a:p>
            <a:pPr>
              <a:spcBef>
                <a:spcPct val="100000"/>
              </a:spcBef>
            </a:pPr>
            <a:r>
              <a:rPr lang="en-US" dirty="0" smtClean="0"/>
              <a:t>The training for Six Sigma includes many project management concepts, tools, and techniques</a:t>
            </a:r>
          </a:p>
          <a:p>
            <a:pPr>
              <a:spcBef>
                <a:spcPct val="100000"/>
              </a:spcBef>
            </a:pPr>
            <a:r>
              <a:rPr lang="en-US" dirty="0" smtClean="0"/>
              <a:t>For example, Six Sigma projects often use business cases, project charters, schedules, budgets, and so on</a:t>
            </a:r>
          </a:p>
          <a:p>
            <a:pPr>
              <a:spcBef>
                <a:spcPct val="100000"/>
              </a:spcBef>
            </a:pPr>
            <a:r>
              <a:rPr lang="en-US" dirty="0" smtClean="0"/>
              <a:t>Six Sigma projects are done in teams; the project manager is often called the team leader, and the sponsor is called the champion</a:t>
            </a:r>
          </a:p>
          <a:p>
            <a:pPr>
              <a:lnSpc>
                <a:spcPct val="90000"/>
              </a:lnSpc>
            </a:pPr>
            <a:endParaRPr lang="en-US" dirty="0" smtClean="0"/>
          </a:p>
          <a:p>
            <a:pPr>
              <a:lnSpc>
                <a:spcPct val="90000"/>
              </a:lnSpc>
              <a:buFont typeface="Wingdings" pitchFamily="2" charset="2"/>
              <a:buNone/>
            </a:pPr>
            <a:endParaRPr lang="en-US" dirty="0" smtClean="0"/>
          </a:p>
        </p:txBody>
      </p:sp>
      <p:sp>
        <p:nvSpPr>
          <p:cNvPr id="46082" name="Rectangle 2"/>
          <p:cNvSpPr>
            <a:spLocks noGrp="1" noChangeArrowheads="1"/>
          </p:cNvSpPr>
          <p:nvPr>
            <p:ph type="title"/>
          </p:nvPr>
        </p:nvSpPr>
        <p:spPr/>
        <p:txBody>
          <a:bodyPr>
            <a:normAutofit fontScale="90000"/>
          </a:bodyPr>
          <a:lstStyle/>
          <a:p>
            <a:r>
              <a:rPr lang="en-US" dirty="0" smtClean="0"/>
              <a:t>Six Sigma Projects Use </a:t>
            </a:r>
            <a:br>
              <a:rPr lang="en-US" dirty="0" smtClean="0"/>
            </a:br>
            <a:r>
              <a:rPr lang="en-US" dirty="0" smtClean="0"/>
              <a:t>Project Management</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D998537-A8E0-4F80-868D-0665AD9DF5C7}"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981200"/>
            <a:ext cx="8458200" cy="4495800"/>
          </a:xfrm>
        </p:spPr>
        <p:txBody>
          <a:bodyPr/>
          <a:lstStyle/>
          <a:p>
            <a:pPr>
              <a:spcBef>
                <a:spcPct val="100000"/>
              </a:spcBef>
            </a:pPr>
            <a:r>
              <a:rPr lang="en-US" dirty="0" smtClean="0"/>
              <a:t>Many people joke about the poor quality of IT products (see cars and computers </a:t>
            </a:r>
            <a:r>
              <a:rPr lang="en-US" dirty="0" smtClean="0"/>
              <a:t>joke)</a:t>
            </a:r>
            <a:endParaRPr lang="en-US" dirty="0" smtClean="0"/>
          </a:p>
          <a:p>
            <a:pPr>
              <a:spcBef>
                <a:spcPct val="100000"/>
              </a:spcBef>
            </a:pPr>
            <a:r>
              <a:rPr lang="en-US" dirty="0" smtClean="0"/>
              <a:t>People seem to accept systems being down occasionally or needing to reboot their PCs</a:t>
            </a:r>
          </a:p>
          <a:p>
            <a:pPr>
              <a:spcBef>
                <a:spcPct val="100000"/>
              </a:spcBef>
            </a:pPr>
            <a:r>
              <a:rPr lang="en-US" dirty="0" smtClean="0"/>
              <a:t>But quality is very important in many IT projects</a:t>
            </a:r>
          </a:p>
        </p:txBody>
      </p:sp>
      <p:sp>
        <p:nvSpPr>
          <p:cNvPr id="11266" name="Rectangle 2"/>
          <p:cNvSpPr>
            <a:spLocks noGrp="1" noChangeArrowheads="1"/>
          </p:cNvSpPr>
          <p:nvPr>
            <p:ph type="title"/>
          </p:nvPr>
        </p:nvSpPr>
        <p:spPr>
          <a:xfrm>
            <a:off x="381000" y="457200"/>
            <a:ext cx="8382000" cy="1066800"/>
          </a:xfrm>
        </p:spPr>
        <p:txBody>
          <a:bodyPr>
            <a:normAutofit fontScale="90000"/>
          </a:bodyPr>
          <a:lstStyle/>
          <a:p>
            <a:r>
              <a:rPr lang="en-US" dirty="0" smtClean="0"/>
              <a:t>The Importance of Project Quality Management</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8CBE0A8-1929-40E9-BA85-606FE0791D2B}"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spcBef>
                <a:spcPct val="60000"/>
              </a:spcBef>
            </a:pPr>
            <a:r>
              <a:rPr lang="en-US" dirty="0" smtClean="0"/>
              <a:t>The term </a:t>
            </a:r>
            <a:r>
              <a:rPr lang="en-US" i="1" dirty="0" smtClean="0"/>
              <a:t>sigma</a:t>
            </a:r>
            <a:r>
              <a:rPr lang="en-US" dirty="0" smtClean="0"/>
              <a:t> means standard deviation</a:t>
            </a:r>
          </a:p>
          <a:p>
            <a:pPr>
              <a:spcBef>
                <a:spcPct val="60000"/>
              </a:spcBef>
            </a:pPr>
            <a:r>
              <a:rPr lang="en-US" b="1" dirty="0" smtClean="0"/>
              <a:t>Standard deviation</a:t>
            </a:r>
            <a:r>
              <a:rPr lang="en-US" dirty="0" smtClean="0"/>
              <a:t> measures how much variation exists in a distribution of data</a:t>
            </a:r>
          </a:p>
          <a:p>
            <a:pPr>
              <a:spcBef>
                <a:spcPct val="60000"/>
              </a:spcBef>
            </a:pPr>
            <a:r>
              <a:rPr lang="en-US" dirty="0" smtClean="0"/>
              <a:t>Standard deviation is a key factor in determining the acceptable number of defective units found in a population</a:t>
            </a:r>
          </a:p>
          <a:p>
            <a:pPr>
              <a:spcBef>
                <a:spcPct val="60000"/>
              </a:spcBef>
            </a:pPr>
            <a:r>
              <a:rPr lang="en-US" dirty="0" smtClean="0"/>
              <a:t>Six Sigma projects strive for no more than 3.4 defects per million opportunities, yet this number is confusing to many statisticians</a:t>
            </a:r>
          </a:p>
        </p:txBody>
      </p:sp>
      <p:sp>
        <p:nvSpPr>
          <p:cNvPr id="47106" name="Rectangle 2"/>
          <p:cNvSpPr>
            <a:spLocks noGrp="1" noChangeArrowheads="1"/>
          </p:cNvSpPr>
          <p:nvPr>
            <p:ph type="title"/>
          </p:nvPr>
        </p:nvSpPr>
        <p:spPr/>
        <p:txBody>
          <a:bodyPr/>
          <a:lstStyle/>
          <a:p>
            <a:r>
              <a:rPr lang="en-US" dirty="0" smtClean="0"/>
              <a:t>Six Sigma and Statistics</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4F9650C-BDEF-49EE-ABEC-15BD81EE838E}"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762000"/>
            <a:ext cx="8458200" cy="4724400"/>
          </a:xfrm>
        </p:spPr>
        <p:txBody>
          <a:bodyPr/>
          <a:lstStyle/>
          <a:p>
            <a:pPr>
              <a:spcBef>
                <a:spcPct val="50000"/>
              </a:spcBef>
            </a:pPr>
            <a:r>
              <a:rPr lang="en-US" sz="2600" dirty="0" smtClean="0"/>
              <a:t>Using a normal curve, if a process is at six sigma, there would be no more than two defective units per billion produced</a:t>
            </a:r>
          </a:p>
          <a:p>
            <a:pPr>
              <a:spcBef>
                <a:spcPct val="50000"/>
              </a:spcBef>
            </a:pPr>
            <a:r>
              <a:rPr lang="en-US" sz="2600" dirty="0" smtClean="0"/>
              <a:t>Six Sigma uses a scoring system that accounts for time, an important factor in determining process variations</a:t>
            </a:r>
          </a:p>
          <a:p>
            <a:pPr>
              <a:spcBef>
                <a:spcPct val="50000"/>
              </a:spcBef>
            </a:pPr>
            <a:r>
              <a:rPr lang="en-US" sz="2600" b="1" dirty="0" smtClean="0"/>
              <a:t>Yield</a:t>
            </a:r>
            <a:r>
              <a:rPr lang="en-US" sz="2600" dirty="0" smtClean="0"/>
              <a:t> represents the number of units handled correctly through the process steps</a:t>
            </a:r>
          </a:p>
          <a:p>
            <a:pPr>
              <a:spcBef>
                <a:spcPct val="50000"/>
              </a:spcBef>
            </a:pPr>
            <a:r>
              <a:rPr lang="en-US" sz="2600" dirty="0" smtClean="0"/>
              <a:t>A </a:t>
            </a:r>
            <a:r>
              <a:rPr lang="en-US" sz="2600" b="1" dirty="0" smtClean="0"/>
              <a:t>defect</a:t>
            </a:r>
            <a:r>
              <a:rPr lang="en-US" sz="2600" dirty="0" smtClean="0"/>
              <a:t> is any instance where the product or service fails to meet customer requirements</a:t>
            </a:r>
          </a:p>
          <a:p>
            <a:pPr>
              <a:spcBef>
                <a:spcPct val="50000"/>
              </a:spcBef>
            </a:pPr>
            <a:r>
              <a:rPr lang="en-US" sz="2600" dirty="0" smtClean="0"/>
              <a:t>There can be several opportunities to have a defect</a:t>
            </a:r>
          </a:p>
        </p:txBody>
      </p:sp>
      <p:sp>
        <p:nvSpPr>
          <p:cNvPr id="48130" name="Rectangle 2"/>
          <p:cNvSpPr>
            <a:spLocks noGrp="1" noChangeArrowheads="1"/>
          </p:cNvSpPr>
          <p:nvPr>
            <p:ph type="title"/>
          </p:nvPr>
        </p:nvSpPr>
        <p:spPr>
          <a:xfrm>
            <a:off x="381000" y="0"/>
            <a:ext cx="8305800" cy="792162"/>
          </a:xfrm>
        </p:spPr>
        <p:txBody>
          <a:bodyPr>
            <a:normAutofit fontScale="90000"/>
          </a:bodyPr>
          <a:lstStyle/>
          <a:p>
            <a:r>
              <a:rPr lang="en-US" dirty="0" smtClean="0"/>
              <a:t>Six Sigma Uses a Conversion Table</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25FE612-05F0-480A-8A33-2E33CE5739D1}"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dirty="0" smtClean="0"/>
              <a:t>Figure 8-10. Normal Distribution and Standard Deviation</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ACA107B4-3DDE-4899-806D-7CA8D1D79654}" type="slidenum">
              <a:rPr lang="en-US" smtClean="0"/>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424"/>
            <a:ext cx="6553200" cy="486901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r>
              <a:rPr lang="en-US" dirty="0" smtClean="0"/>
              <a:t>Table 8-2. Sigma and Defective Units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43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8" y="1912150"/>
            <a:ext cx="8860032" cy="3040850"/>
          </a:xfrm>
          <a:prstGeom prst="rect">
            <a:avLst/>
          </a:prstGeom>
        </p:spPr>
      </p:pic>
    </p:spTree>
    <p:extLst>
      <p:ext uri="{BB962C8B-B14F-4D97-AF65-F5344CB8AC3E}">
        <p14:creationId xmlns:p14="http://schemas.microsoft.com/office/powerpoint/2010/main" val="30317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dirty="0" smtClean="0"/>
              <a:t>Table 8-3: Sigma Conversion Table</a:t>
            </a:r>
          </a:p>
        </p:txBody>
      </p:sp>
      <p:sp>
        <p:nvSpPr>
          <p:cNvPr id="50181"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1A01C404-FC56-48D2-AA45-156742728AAA}" type="slidenum">
              <a:rPr lang="en-US" smtClean="0"/>
              <a:pPr>
                <a:buFontTx/>
                <a:buNone/>
                <a:defRPr/>
              </a:pPr>
              <a:t>44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4" y="1600200"/>
            <a:ext cx="8978546" cy="2667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spcBef>
                <a:spcPct val="100000"/>
              </a:spcBef>
            </a:pPr>
            <a:r>
              <a:rPr lang="en-US" b="1" dirty="0" smtClean="0"/>
              <a:t>Six 9s of quality </a:t>
            </a:r>
            <a:r>
              <a:rPr lang="en-US" dirty="0" smtClean="0"/>
              <a:t>is a measure of quality control equal to 1 fault in 1 million opportunities</a:t>
            </a:r>
          </a:p>
          <a:p>
            <a:pPr>
              <a:spcBef>
                <a:spcPct val="100000"/>
              </a:spcBef>
            </a:pPr>
            <a:r>
              <a:rPr lang="en-US" dirty="0" smtClean="0"/>
              <a:t>In the telecommunications industry, it means 99.9999 percent service availability or </a:t>
            </a:r>
            <a:r>
              <a:rPr lang="en-US" i="1" dirty="0" smtClean="0"/>
              <a:t>30 seconds of down time a year</a:t>
            </a:r>
          </a:p>
          <a:p>
            <a:pPr>
              <a:spcBef>
                <a:spcPct val="100000"/>
              </a:spcBef>
            </a:pPr>
            <a:r>
              <a:rPr lang="en-US" dirty="0" smtClean="0"/>
              <a:t>This level of quality has also been stated as the target goal for the number of errors in a communications circuit, system failures, or errors in lines of code </a:t>
            </a:r>
          </a:p>
        </p:txBody>
      </p:sp>
      <p:sp>
        <p:nvSpPr>
          <p:cNvPr id="51202" name="Rectangle 2"/>
          <p:cNvSpPr>
            <a:spLocks noGrp="1" noChangeArrowheads="1"/>
          </p:cNvSpPr>
          <p:nvPr>
            <p:ph type="title"/>
          </p:nvPr>
        </p:nvSpPr>
        <p:spPr/>
        <p:txBody>
          <a:bodyPr/>
          <a:lstStyle/>
          <a:p>
            <a:r>
              <a:rPr lang="en-US" dirty="0" smtClean="0"/>
              <a:t>Six 9s of Quality</a:t>
            </a:r>
          </a:p>
        </p:txBody>
      </p:sp>
      <p:sp>
        <p:nvSpPr>
          <p:cNvPr id="512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BA6D7FA-AA50-4761-BE7E-2B3828D676DD}"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spcBef>
                <a:spcPct val="100000"/>
              </a:spcBef>
            </a:pPr>
            <a:r>
              <a:rPr lang="en-US" dirty="0" smtClean="0"/>
              <a:t>Many IT professionals think of testing as a stage that comes near the end of IT product development</a:t>
            </a:r>
          </a:p>
          <a:p>
            <a:pPr>
              <a:spcBef>
                <a:spcPct val="100000"/>
              </a:spcBef>
            </a:pPr>
            <a:r>
              <a:rPr lang="en-US" dirty="0" smtClean="0"/>
              <a:t>Testing should be done during almost every phase of the IT product development life cycle</a:t>
            </a:r>
          </a:p>
        </p:txBody>
      </p:sp>
      <p:sp>
        <p:nvSpPr>
          <p:cNvPr id="52226" name="Rectangle 2"/>
          <p:cNvSpPr>
            <a:spLocks noGrp="1" noChangeArrowheads="1"/>
          </p:cNvSpPr>
          <p:nvPr>
            <p:ph type="title"/>
          </p:nvPr>
        </p:nvSpPr>
        <p:spPr/>
        <p:txBody>
          <a:bodyPr/>
          <a:lstStyle/>
          <a:p>
            <a:r>
              <a:rPr lang="en-US" dirty="0" smtClean="0"/>
              <a:t>Testing</a:t>
            </a:r>
          </a:p>
        </p:txBody>
      </p:sp>
      <p:sp>
        <p:nvSpPr>
          <p:cNvPr id="522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164EE55-CC46-4099-BA93-20DAAE517B2B}"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dirty="0" smtClean="0"/>
              <a:t>Figure 8-11. Testing Tasks in the Software Development Life Cycle</a:t>
            </a:r>
          </a:p>
        </p:txBody>
      </p:sp>
      <p:sp>
        <p:nvSpPr>
          <p:cNvPr id="5325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37D22170-80BA-4534-A7F9-4EAE258EE73F}" type="slidenum">
              <a:rPr lang="en-US" smtClean="0"/>
              <a:pPr>
                <a:buFontTx/>
                <a:buNone/>
                <a:defRPr/>
              </a:pPr>
              <a:t>47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133266"/>
            <a:ext cx="4429215" cy="553101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28600" y="990600"/>
            <a:ext cx="8610600" cy="4791075"/>
          </a:xfrm>
        </p:spPr>
        <p:txBody>
          <a:bodyPr/>
          <a:lstStyle/>
          <a:p>
            <a:pPr>
              <a:spcBef>
                <a:spcPct val="80000"/>
              </a:spcBef>
            </a:pPr>
            <a:r>
              <a:rPr lang="en-US" b="1" dirty="0" smtClean="0"/>
              <a:t>Unit testing</a:t>
            </a:r>
            <a:r>
              <a:rPr lang="en-US" dirty="0" smtClean="0"/>
              <a:t> tests each individual component (often a program) to ensure it is as defect-free as possible</a:t>
            </a:r>
          </a:p>
          <a:p>
            <a:pPr>
              <a:spcBef>
                <a:spcPct val="80000"/>
              </a:spcBef>
            </a:pPr>
            <a:r>
              <a:rPr lang="en-US" b="1" dirty="0" smtClean="0"/>
              <a:t>Integration testing</a:t>
            </a:r>
            <a:r>
              <a:rPr lang="en-US" dirty="0" smtClean="0"/>
              <a:t> occurs between unit and system testing to test functionally grouped components</a:t>
            </a:r>
          </a:p>
          <a:p>
            <a:pPr>
              <a:spcBef>
                <a:spcPct val="80000"/>
              </a:spcBef>
            </a:pPr>
            <a:r>
              <a:rPr lang="en-US" b="1" dirty="0" smtClean="0"/>
              <a:t>System testing</a:t>
            </a:r>
            <a:r>
              <a:rPr lang="en-US" dirty="0" smtClean="0"/>
              <a:t> tests the entire system as one entity</a:t>
            </a:r>
          </a:p>
          <a:p>
            <a:pPr>
              <a:spcBef>
                <a:spcPct val="80000"/>
              </a:spcBef>
            </a:pPr>
            <a:r>
              <a:rPr lang="en-US" b="1" dirty="0" smtClean="0"/>
              <a:t>User acceptance testing</a:t>
            </a:r>
            <a:r>
              <a:rPr lang="en-US" dirty="0" smtClean="0"/>
              <a:t> is an independent test performed by end users prior to accepting the delivered system</a:t>
            </a:r>
          </a:p>
        </p:txBody>
      </p:sp>
      <p:sp>
        <p:nvSpPr>
          <p:cNvPr id="54274" name="Rectangle 2"/>
          <p:cNvSpPr>
            <a:spLocks noGrp="1" noChangeArrowheads="1"/>
          </p:cNvSpPr>
          <p:nvPr>
            <p:ph type="title"/>
          </p:nvPr>
        </p:nvSpPr>
        <p:spPr>
          <a:xfrm>
            <a:off x="381000" y="304800"/>
            <a:ext cx="8382000" cy="533400"/>
          </a:xfrm>
        </p:spPr>
        <p:txBody>
          <a:bodyPr>
            <a:normAutofit fontScale="90000"/>
          </a:bodyPr>
          <a:lstStyle/>
          <a:p>
            <a:r>
              <a:rPr lang="en-US" dirty="0" smtClean="0"/>
              <a:t>Types of Tests</a:t>
            </a:r>
          </a:p>
        </p:txBody>
      </p:sp>
      <p:sp>
        <p:nvSpPr>
          <p:cNvPr id="542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46DB0CC-6AAB-4D22-9E01-9F430D95A55E}"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304800" y="762000"/>
            <a:ext cx="8458200" cy="5257800"/>
          </a:xfrm>
        </p:spPr>
        <p:txBody>
          <a:bodyPr/>
          <a:lstStyle/>
          <a:p>
            <a:pPr>
              <a:spcBef>
                <a:spcPct val="70000"/>
              </a:spcBef>
            </a:pPr>
            <a:r>
              <a:rPr lang="en-US" sz="2400" dirty="0" smtClean="0"/>
              <a:t>Watts S. Humphrey, a renowned expert on software quality, defines a </a:t>
            </a:r>
            <a:r>
              <a:rPr lang="en-US" sz="2400" b="1" dirty="0" smtClean="0"/>
              <a:t>software defect</a:t>
            </a:r>
            <a:r>
              <a:rPr lang="en-US" sz="2400" dirty="0" smtClean="0"/>
              <a:t> as anything that must be changed before delivery of the program</a:t>
            </a:r>
          </a:p>
          <a:p>
            <a:pPr>
              <a:spcBef>
                <a:spcPct val="70000"/>
              </a:spcBef>
            </a:pPr>
            <a:r>
              <a:rPr lang="en-US" sz="2400" dirty="0" smtClean="0"/>
              <a:t>Testing does not sufficiently prevent software defects because:</a:t>
            </a:r>
          </a:p>
          <a:p>
            <a:pPr lvl="1">
              <a:spcBef>
                <a:spcPct val="70000"/>
              </a:spcBef>
            </a:pPr>
            <a:r>
              <a:rPr lang="en-US" sz="2200" dirty="0" smtClean="0"/>
              <a:t>The number of ways to test a complex system is huge</a:t>
            </a:r>
          </a:p>
          <a:p>
            <a:pPr lvl="1">
              <a:spcBef>
                <a:spcPct val="70000"/>
              </a:spcBef>
            </a:pPr>
            <a:r>
              <a:rPr lang="en-US" sz="2200" dirty="0" smtClean="0"/>
              <a:t>Users will continue to invent new ways to use a system that its developers never considered</a:t>
            </a:r>
          </a:p>
          <a:p>
            <a:pPr>
              <a:spcBef>
                <a:spcPct val="70000"/>
              </a:spcBef>
            </a:pPr>
            <a:r>
              <a:rPr lang="en-US" sz="2400" dirty="0" smtClean="0"/>
              <a:t>Humphrey suggests that people rethink the software development process to provide </a:t>
            </a:r>
            <a:r>
              <a:rPr lang="en-US" sz="2400" i="1" dirty="0" smtClean="0"/>
              <a:t>no</a:t>
            </a:r>
            <a:r>
              <a:rPr lang="en-US" sz="2400" dirty="0" smtClean="0"/>
              <a:t> potential defects when you enter system testing; developers must be responsible for providing error-free code at each stage of testing</a:t>
            </a:r>
          </a:p>
        </p:txBody>
      </p:sp>
      <p:sp>
        <p:nvSpPr>
          <p:cNvPr id="55298" name="Rectangle 2"/>
          <p:cNvSpPr>
            <a:spLocks noGrp="1" noChangeArrowheads="1"/>
          </p:cNvSpPr>
          <p:nvPr>
            <p:ph type="title"/>
          </p:nvPr>
        </p:nvSpPr>
        <p:spPr>
          <a:xfrm>
            <a:off x="381000" y="0"/>
            <a:ext cx="8305800" cy="868362"/>
          </a:xfrm>
        </p:spPr>
        <p:txBody>
          <a:bodyPr/>
          <a:lstStyle/>
          <a:p>
            <a:r>
              <a:rPr lang="en-US" dirty="0" smtClean="0"/>
              <a:t>Testing Alone Is Not Enough</a:t>
            </a:r>
          </a:p>
        </p:txBody>
      </p:sp>
      <p:sp>
        <p:nvSpPr>
          <p:cNvPr id="5530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5017DF0-A1CC-4507-A58C-964BE21541EA}"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idx="1"/>
          </p:nvPr>
        </p:nvSpPr>
        <p:spPr>
          <a:xfrm>
            <a:off x="152400" y="1295400"/>
            <a:ext cx="8991600" cy="4572000"/>
          </a:xfrm>
        </p:spPr>
        <p:txBody>
          <a:bodyPr/>
          <a:lstStyle/>
          <a:p>
            <a:pPr>
              <a:lnSpc>
                <a:spcPct val="90000"/>
              </a:lnSpc>
            </a:pPr>
            <a:r>
              <a:rPr lang="en-US" sz="2400" dirty="0" smtClean="0"/>
              <a:t>In 1986, two hospital patients died after receiving fatal doses of radiation from a Therac 25 machine after a software problem caused the machine to ignore calibration data</a:t>
            </a:r>
          </a:p>
          <a:p>
            <a:r>
              <a:rPr lang="en-US" sz="2400" dirty="0" smtClean="0"/>
              <a:t>In one of the biggest software errors in banking history, Chemical Bank mistakenly deducted about $15 million from more than 100,000 customer </a:t>
            </a:r>
            <a:r>
              <a:rPr lang="en-US" sz="2400" dirty="0" smtClean="0"/>
              <a:t>accounts</a:t>
            </a:r>
          </a:p>
          <a:p>
            <a:r>
              <a:rPr lang="en-US" sz="2400" dirty="0" smtClean="0"/>
              <a:t>In 2015, the United States Department of Justice unsealed indictments in what was described as “the largest data break of names and e-mail addresses in the history of the internet”</a:t>
            </a:r>
            <a:endParaRPr lang="en-US" sz="2400" dirty="0" smtClean="0"/>
          </a:p>
        </p:txBody>
      </p:sp>
      <p:sp>
        <p:nvSpPr>
          <p:cNvPr id="12290" name="Rectangle 4"/>
          <p:cNvSpPr>
            <a:spLocks noGrp="1" noChangeArrowheads="1"/>
          </p:cNvSpPr>
          <p:nvPr>
            <p:ph type="title"/>
          </p:nvPr>
        </p:nvSpPr>
        <p:spPr>
          <a:xfrm>
            <a:off x="457200" y="14287"/>
            <a:ext cx="8229600" cy="1143000"/>
          </a:xfrm>
        </p:spPr>
        <p:txBody>
          <a:bodyPr/>
          <a:lstStyle/>
          <a:p>
            <a:r>
              <a:rPr lang="en-US" dirty="0" smtClean="0"/>
              <a:t>What Went Wrong?</a:t>
            </a:r>
          </a:p>
        </p:txBody>
      </p:sp>
      <p:sp>
        <p:nvSpPr>
          <p:cNvPr id="12293"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DBDE6222-4315-45B3-BAEB-47EF37F8E6F4}"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spcBef>
                <a:spcPct val="100000"/>
              </a:spcBef>
            </a:pPr>
            <a:r>
              <a:rPr lang="en-US" dirty="0" smtClean="0"/>
              <a:t>Modern quality management:</a:t>
            </a:r>
          </a:p>
          <a:p>
            <a:pPr lvl="1">
              <a:spcBef>
                <a:spcPct val="100000"/>
              </a:spcBef>
            </a:pPr>
            <a:r>
              <a:rPr lang="en-US" dirty="0" smtClean="0"/>
              <a:t>Requires customer satisfaction</a:t>
            </a:r>
          </a:p>
          <a:p>
            <a:pPr lvl="1">
              <a:spcBef>
                <a:spcPct val="100000"/>
              </a:spcBef>
            </a:pPr>
            <a:r>
              <a:rPr lang="en-US" dirty="0" smtClean="0"/>
              <a:t>Prefers prevention to inspection</a:t>
            </a:r>
          </a:p>
          <a:p>
            <a:pPr lvl="1">
              <a:spcBef>
                <a:spcPct val="100000"/>
              </a:spcBef>
            </a:pPr>
            <a:r>
              <a:rPr lang="en-US" dirty="0" smtClean="0"/>
              <a:t>Recognizes management responsibility for quality</a:t>
            </a:r>
          </a:p>
          <a:p>
            <a:pPr>
              <a:spcBef>
                <a:spcPct val="100000"/>
              </a:spcBef>
            </a:pPr>
            <a:r>
              <a:rPr lang="en-US" dirty="0" smtClean="0"/>
              <a:t>Noteworthy quality experts include Deming, Juran, Crosby, Ishikawa, Taguchi, and Feigenbaum</a:t>
            </a:r>
          </a:p>
        </p:txBody>
      </p:sp>
      <p:sp>
        <p:nvSpPr>
          <p:cNvPr id="56322" name="Rectangle 2"/>
          <p:cNvSpPr>
            <a:spLocks noGrp="1" noChangeArrowheads="1"/>
          </p:cNvSpPr>
          <p:nvPr>
            <p:ph type="title"/>
          </p:nvPr>
        </p:nvSpPr>
        <p:spPr/>
        <p:txBody>
          <a:bodyPr/>
          <a:lstStyle/>
          <a:p>
            <a:r>
              <a:rPr lang="en-US" dirty="0" smtClean="0"/>
              <a:t>Modern Quality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D917BAE0-4B91-4BC2-8B47-DFA974136E2F}"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04800" y="1304925"/>
            <a:ext cx="8186738" cy="4791075"/>
          </a:xfrm>
        </p:spPr>
        <p:txBody>
          <a:bodyPr/>
          <a:lstStyle/>
          <a:p>
            <a:pPr>
              <a:lnSpc>
                <a:spcPct val="90000"/>
              </a:lnSpc>
            </a:pPr>
            <a:r>
              <a:rPr lang="en-US" sz="2600" dirty="0" smtClean="0"/>
              <a:t>Deming was famous for his work in rebuilding Japan and his 14 Points for Management</a:t>
            </a:r>
          </a:p>
          <a:p>
            <a:pPr>
              <a:lnSpc>
                <a:spcPct val="90000"/>
              </a:lnSpc>
            </a:pPr>
            <a:r>
              <a:rPr lang="en-US" sz="2600" dirty="0" smtClean="0"/>
              <a:t>Juran wrote the </a:t>
            </a:r>
            <a:r>
              <a:rPr lang="en-US" sz="2600" i="1" dirty="0" smtClean="0"/>
              <a:t>Quality Control Handbook</a:t>
            </a:r>
            <a:r>
              <a:rPr lang="en-US" sz="2600" dirty="0" smtClean="0"/>
              <a:t> and ten steps to quality improvement</a:t>
            </a:r>
          </a:p>
          <a:p>
            <a:pPr>
              <a:lnSpc>
                <a:spcPct val="90000"/>
              </a:lnSpc>
            </a:pPr>
            <a:r>
              <a:rPr lang="en-US" sz="2600" dirty="0" smtClean="0"/>
              <a:t>Crosby wrote </a:t>
            </a:r>
            <a:r>
              <a:rPr lang="en-US" sz="2600" i="1" dirty="0" smtClean="0"/>
              <a:t>Quality is Free</a:t>
            </a:r>
            <a:r>
              <a:rPr lang="en-US" sz="2600" dirty="0" smtClean="0"/>
              <a:t> and suggested that organizations strive for zero defects</a:t>
            </a:r>
          </a:p>
          <a:p>
            <a:pPr>
              <a:lnSpc>
                <a:spcPct val="90000"/>
              </a:lnSpc>
            </a:pPr>
            <a:r>
              <a:rPr lang="en-US" sz="2600" dirty="0" smtClean="0"/>
              <a:t>Ishikawa developed the concepts of quality circles and fishbone diagrams</a:t>
            </a:r>
          </a:p>
          <a:p>
            <a:pPr>
              <a:lnSpc>
                <a:spcPct val="90000"/>
              </a:lnSpc>
            </a:pPr>
            <a:r>
              <a:rPr lang="en-US" sz="2600" dirty="0" smtClean="0"/>
              <a:t>Taguchi developed methods for optimizing the process of engineering experimentation</a:t>
            </a:r>
          </a:p>
          <a:p>
            <a:pPr>
              <a:lnSpc>
                <a:spcPct val="90000"/>
              </a:lnSpc>
            </a:pPr>
            <a:r>
              <a:rPr lang="en-US" sz="2600" dirty="0" smtClean="0"/>
              <a:t>Feigenbaum developed the concept of total quality control</a:t>
            </a:r>
          </a:p>
        </p:txBody>
      </p:sp>
      <p:sp>
        <p:nvSpPr>
          <p:cNvPr id="57346" name="Rectangle 2"/>
          <p:cNvSpPr>
            <a:spLocks noGrp="1" noChangeArrowheads="1"/>
          </p:cNvSpPr>
          <p:nvPr>
            <p:ph type="title"/>
          </p:nvPr>
        </p:nvSpPr>
        <p:spPr>
          <a:xfrm>
            <a:off x="457200" y="228600"/>
            <a:ext cx="8229600" cy="1066800"/>
          </a:xfrm>
        </p:spPr>
        <p:txBody>
          <a:bodyPr/>
          <a:lstStyle/>
          <a:p>
            <a:r>
              <a:rPr lang="en-US" dirty="0" smtClean="0"/>
              <a:t>Quality Experts</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2410598-9B69-41C2-9209-65D71AC73268}"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sz="2600" dirty="0" smtClean="0"/>
              <a:t>The </a:t>
            </a:r>
            <a:r>
              <a:rPr lang="en-US" sz="2600" b="1" dirty="0" smtClean="0"/>
              <a:t>Malcolm Baldrige National Quality Award</a:t>
            </a:r>
            <a:r>
              <a:rPr lang="en-US" sz="2600" dirty="0" smtClean="0"/>
              <a:t> originated in 1987 to recognize companies that have achieved a level of world-class competition through quality management </a:t>
            </a:r>
          </a:p>
          <a:p>
            <a:r>
              <a:rPr lang="en-US" sz="2600" dirty="0" smtClean="0"/>
              <a:t>Given by the President of the United States to U.S. businesses</a:t>
            </a:r>
          </a:p>
          <a:p>
            <a:r>
              <a:rPr lang="en-US" sz="2600" dirty="0" smtClean="0"/>
              <a:t>Three awards each year in different categories:</a:t>
            </a:r>
          </a:p>
          <a:p>
            <a:pPr lvl="1"/>
            <a:r>
              <a:rPr lang="en-US" dirty="0" smtClean="0"/>
              <a:t>Manufacturing</a:t>
            </a:r>
          </a:p>
          <a:p>
            <a:pPr lvl="1"/>
            <a:r>
              <a:rPr lang="en-US" dirty="0" smtClean="0"/>
              <a:t>Service</a:t>
            </a:r>
          </a:p>
          <a:p>
            <a:pPr lvl="1"/>
            <a:r>
              <a:rPr lang="en-US" dirty="0" smtClean="0"/>
              <a:t>Small business</a:t>
            </a:r>
          </a:p>
          <a:p>
            <a:pPr lvl="1"/>
            <a:r>
              <a:rPr lang="en-US" dirty="0" smtClean="0"/>
              <a:t>Education and health care</a:t>
            </a:r>
          </a:p>
        </p:txBody>
      </p:sp>
      <p:sp>
        <p:nvSpPr>
          <p:cNvPr id="58370" name="Rectangle 2"/>
          <p:cNvSpPr>
            <a:spLocks noGrp="1" noChangeArrowheads="1"/>
          </p:cNvSpPr>
          <p:nvPr>
            <p:ph type="title"/>
          </p:nvPr>
        </p:nvSpPr>
        <p:spPr/>
        <p:txBody>
          <a:bodyPr/>
          <a:lstStyle/>
          <a:p>
            <a:r>
              <a:rPr lang="en-US" dirty="0" smtClean="0"/>
              <a:t>Malcolm Baldrige Award</a:t>
            </a:r>
          </a:p>
        </p:txBody>
      </p:sp>
      <p:sp>
        <p:nvSpPr>
          <p:cNvPr id="583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E7A6745-F380-40C4-9A75-5E475736476B}"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81000" y="914400"/>
            <a:ext cx="8458200" cy="5410200"/>
          </a:xfrm>
        </p:spPr>
        <p:txBody>
          <a:bodyPr/>
          <a:lstStyle/>
          <a:p>
            <a:pPr>
              <a:spcBef>
                <a:spcPct val="80000"/>
              </a:spcBef>
            </a:pPr>
            <a:r>
              <a:rPr lang="en-US" sz="2600" b="1" dirty="0" smtClean="0"/>
              <a:t>ISO 9000 </a:t>
            </a:r>
            <a:r>
              <a:rPr lang="en-US" sz="2600" dirty="0" smtClean="0"/>
              <a:t>is a quality system standard that:</a:t>
            </a:r>
          </a:p>
          <a:p>
            <a:pPr lvl="1">
              <a:spcBef>
                <a:spcPct val="80000"/>
              </a:spcBef>
            </a:pPr>
            <a:r>
              <a:rPr lang="en-US" dirty="0" smtClean="0"/>
              <a:t>Is a three-part, continuous cycle of planning, controlling, and documenting quality in an organization</a:t>
            </a:r>
          </a:p>
          <a:p>
            <a:pPr lvl="1">
              <a:spcBef>
                <a:spcPct val="80000"/>
              </a:spcBef>
            </a:pPr>
            <a:r>
              <a:rPr lang="en-US" dirty="0" smtClean="0"/>
              <a:t>Provides minimum requirements needed for an organization to meet its quality certification standards</a:t>
            </a:r>
          </a:p>
          <a:p>
            <a:pPr lvl="1">
              <a:spcBef>
                <a:spcPct val="80000"/>
              </a:spcBef>
            </a:pPr>
            <a:r>
              <a:rPr lang="en-US" dirty="0" smtClean="0"/>
              <a:t>Helps organizations around the world reduce costs and improve customer satisfaction</a:t>
            </a:r>
          </a:p>
          <a:p>
            <a:pPr>
              <a:spcBef>
                <a:spcPct val="80000"/>
              </a:spcBef>
            </a:pPr>
            <a:r>
              <a:rPr lang="en-US" dirty="0" smtClean="0"/>
              <a:t>See www.iso.org for more information</a:t>
            </a:r>
          </a:p>
        </p:txBody>
      </p:sp>
      <p:sp>
        <p:nvSpPr>
          <p:cNvPr id="59394" name="Rectangle 2"/>
          <p:cNvSpPr>
            <a:spLocks noGrp="1" noChangeArrowheads="1"/>
          </p:cNvSpPr>
          <p:nvPr>
            <p:ph type="title"/>
          </p:nvPr>
        </p:nvSpPr>
        <p:spPr>
          <a:xfrm>
            <a:off x="381000" y="274638"/>
            <a:ext cx="8305800" cy="715962"/>
          </a:xfrm>
        </p:spPr>
        <p:txBody>
          <a:bodyPr>
            <a:normAutofit fontScale="90000"/>
          </a:bodyPr>
          <a:lstStyle/>
          <a:p>
            <a:r>
              <a:rPr lang="en-US" dirty="0" smtClean="0"/>
              <a:t>ISO Standards</a:t>
            </a:r>
          </a:p>
        </p:txBody>
      </p:sp>
      <p:sp>
        <p:nvSpPr>
          <p:cNvPr id="593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B4E9A7D-F34F-408A-AE6C-B54E88579F32}"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2015, 15 electric cars were introduced throughout the world</a:t>
            </a:r>
          </a:p>
          <a:p>
            <a:r>
              <a:rPr lang="en-US" dirty="0" smtClean="0"/>
              <a:t>Driverless cars are also being tested</a:t>
            </a:r>
          </a:p>
          <a:p>
            <a:r>
              <a:rPr lang="en-US" dirty="0" smtClean="0"/>
              <a:t>Google’s director of self-driving cars is striving to improve their quality to reduce accident rates</a:t>
            </a:r>
            <a:endParaRPr lang="en-US" dirty="0" smtClean="0"/>
          </a:p>
          <a:p>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54</a:t>
            </a:fld>
            <a:endParaRPr lang="en-US" dirty="0"/>
          </a:p>
        </p:txBody>
      </p:sp>
    </p:spTree>
    <p:extLst>
      <p:ext uri="{BB962C8B-B14F-4D97-AF65-F5344CB8AC3E}">
        <p14:creationId xmlns:p14="http://schemas.microsoft.com/office/powerpoint/2010/main" val="291223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752600"/>
            <a:ext cx="8458200" cy="4572000"/>
          </a:xfrm>
        </p:spPr>
        <p:txBody>
          <a:bodyPr/>
          <a:lstStyle/>
          <a:p>
            <a:pPr>
              <a:spcBef>
                <a:spcPct val="100000"/>
              </a:spcBef>
            </a:pPr>
            <a:r>
              <a:rPr lang="en-US" dirty="0" smtClean="0"/>
              <a:t>Several suggestions for improving quality for IT projects include:</a:t>
            </a:r>
          </a:p>
          <a:p>
            <a:pPr lvl="1">
              <a:spcBef>
                <a:spcPct val="100000"/>
              </a:spcBef>
            </a:pPr>
            <a:r>
              <a:rPr lang="en-US" dirty="0" smtClean="0"/>
              <a:t>Establish leadership that promotes quality</a:t>
            </a:r>
          </a:p>
          <a:p>
            <a:pPr lvl="1">
              <a:spcBef>
                <a:spcPct val="100000"/>
              </a:spcBef>
            </a:pPr>
            <a:r>
              <a:rPr lang="en-US" dirty="0" smtClean="0"/>
              <a:t>Understand the cost of quality</a:t>
            </a:r>
          </a:p>
          <a:p>
            <a:pPr lvl="1">
              <a:spcBef>
                <a:spcPct val="100000"/>
              </a:spcBef>
            </a:pPr>
            <a:r>
              <a:rPr lang="en-US" dirty="0" smtClean="0"/>
              <a:t>Focus on organizational influences and workplace factors that affect quality</a:t>
            </a:r>
          </a:p>
          <a:p>
            <a:pPr lvl="1">
              <a:spcBef>
                <a:spcPct val="100000"/>
              </a:spcBef>
            </a:pPr>
            <a:r>
              <a:rPr lang="en-US" dirty="0" smtClean="0"/>
              <a:t>Follow maturity models</a:t>
            </a:r>
          </a:p>
        </p:txBody>
      </p:sp>
      <p:sp>
        <p:nvSpPr>
          <p:cNvPr id="60418" name="Rectangle 2"/>
          <p:cNvSpPr>
            <a:spLocks noGrp="1" noChangeArrowheads="1"/>
          </p:cNvSpPr>
          <p:nvPr>
            <p:ph type="title"/>
          </p:nvPr>
        </p:nvSpPr>
        <p:spPr/>
        <p:txBody>
          <a:bodyPr>
            <a:normAutofit fontScale="90000"/>
          </a:bodyPr>
          <a:lstStyle/>
          <a:p>
            <a:r>
              <a:rPr lang="en-US" dirty="0" smtClean="0"/>
              <a:t>Improving Information Technology Project Quality</a:t>
            </a:r>
          </a:p>
        </p:txBody>
      </p:sp>
      <p:sp>
        <p:nvSpPr>
          <p:cNvPr id="604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3F0EDE3-83E9-4417-B805-2D1A19CC59BE}"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a:spcBef>
                <a:spcPct val="50000"/>
              </a:spcBef>
            </a:pPr>
            <a:r>
              <a:rPr lang="en-US" dirty="0" smtClean="0"/>
              <a:t>As Joseph M. Juran said in 1945, “It is most important that top management be quality-minded. In the absence of sincere manifestation of interest at the top, little will happen below”*</a:t>
            </a:r>
          </a:p>
          <a:p>
            <a:pPr>
              <a:spcBef>
                <a:spcPct val="50000"/>
              </a:spcBef>
            </a:pPr>
            <a:r>
              <a:rPr lang="en-US" dirty="0" smtClean="0"/>
              <a:t>A large percentage of quality problems are associated with management, not technical issues.</a:t>
            </a:r>
          </a:p>
          <a:p>
            <a:pPr lvl="1">
              <a:buFont typeface="Wingdings" pitchFamily="2" charset="2"/>
              <a:buNone/>
            </a:pPr>
            <a:endParaRPr lang="en-US" dirty="0" smtClean="0"/>
          </a:p>
          <a:p>
            <a:pPr lvl="1">
              <a:buFont typeface="Wingdings" pitchFamily="2" charset="2"/>
              <a:buNone/>
            </a:pPr>
            <a:r>
              <a:rPr lang="en-US" sz="1700" dirty="0" smtClean="0"/>
              <a:t>*American Society for Quality (ASQ), </a:t>
            </a:r>
            <a:r>
              <a:rPr lang="en-US" sz="1700" i="1" dirty="0" smtClean="0"/>
              <a:t>(www.asqc.org/about/history/juran.html</a:t>
            </a:r>
            <a:r>
              <a:rPr lang="en-US" sz="1700" dirty="0" smtClean="0"/>
              <a:t>).</a:t>
            </a:r>
          </a:p>
          <a:p>
            <a:pPr lvl="1">
              <a:buFont typeface="Wingdings" pitchFamily="2" charset="2"/>
              <a:buNone/>
            </a:pPr>
            <a:endParaRPr lang="en-US" sz="2000" dirty="0" smtClean="0"/>
          </a:p>
        </p:txBody>
      </p:sp>
      <p:sp>
        <p:nvSpPr>
          <p:cNvPr id="61442" name="Rectangle 2"/>
          <p:cNvSpPr>
            <a:spLocks noGrp="1" noChangeArrowheads="1"/>
          </p:cNvSpPr>
          <p:nvPr>
            <p:ph type="title"/>
          </p:nvPr>
        </p:nvSpPr>
        <p:spPr/>
        <p:txBody>
          <a:bodyPr/>
          <a:lstStyle/>
          <a:p>
            <a:r>
              <a:rPr lang="en-US" dirty="0" smtClean="0"/>
              <a:t>Leadership</a:t>
            </a:r>
          </a:p>
        </p:txBody>
      </p:sp>
      <p:sp>
        <p:nvSpPr>
          <p:cNvPr id="614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66046AB-9974-4BFB-9F9E-7BE7781B7B66}"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study reported that software bugs cost the U.S. economy $59.6 billion each year and that one third of the bugs could be eliminated by an improved testing infrastructure</a:t>
            </a:r>
          </a:p>
        </p:txBody>
      </p:sp>
      <p:sp>
        <p:nvSpPr>
          <p:cNvPr id="62466" name="Rectangle 2"/>
          <p:cNvSpPr>
            <a:spLocks noGrp="1" noChangeArrowheads="1"/>
          </p:cNvSpPr>
          <p:nvPr>
            <p:ph type="title"/>
          </p:nvPr>
        </p:nvSpPr>
        <p:spPr/>
        <p:txBody>
          <a:bodyPr/>
          <a:lstStyle/>
          <a:p>
            <a:r>
              <a:rPr lang="en-US" dirty="0" smtClean="0"/>
              <a:t>The Cost of Quality</a:t>
            </a:r>
          </a:p>
        </p:txBody>
      </p:sp>
      <p:sp>
        <p:nvSpPr>
          <p:cNvPr id="62469"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7D8AE3BC-8A8A-45E1-9E7C-7D0B1B16348C}"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8200"/>
            <a:ext cx="9144000" cy="5181600"/>
          </a:xfrm>
        </p:spPr>
        <p:txBody>
          <a:bodyPr/>
          <a:lstStyle/>
          <a:p>
            <a:pPr>
              <a:spcBef>
                <a:spcPct val="40000"/>
              </a:spcBef>
            </a:pPr>
            <a:r>
              <a:rPr lang="en-US" sz="2600" b="1" dirty="0" smtClean="0"/>
              <a:t>Prevention cost</a:t>
            </a:r>
            <a:r>
              <a:rPr lang="en-US" sz="2600" dirty="0" smtClean="0"/>
              <a:t>: Cost of planning and executing a project so it is error-free or within an acceptable error range</a:t>
            </a:r>
          </a:p>
          <a:p>
            <a:pPr>
              <a:spcBef>
                <a:spcPct val="40000"/>
              </a:spcBef>
            </a:pPr>
            <a:r>
              <a:rPr lang="en-US" sz="2600" b="1" dirty="0" smtClean="0"/>
              <a:t>Appraisal cost</a:t>
            </a:r>
            <a:r>
              <a:rPr lang="en-US" sz="2600" dirty="0" smtClean="0"/>
              <a:t>: Cost of evaluating processes and their outputs to ensure quality</a:t>
            </a:r>
          </a:p>
          <a:p>
            <a:pPr>
              <a:spcBef>
                <a:spcPct val="40000"/>
              </a:spcBef>
            </a:pPr>
            <a:r>
              <a:rPr lang="en-US" sz="2600" b="1" dirty="0" smtClean="0"/>
              <a:t>Internal failure cost</a:t>
            </a:r>
            <a:r>
              <a:rPr lang="en-US" sz="2600" dirty="0" smtClean="0"/>
              <a:t>: Cost incurred to correct an identified defect before the customer receives the product</a:t>
            </a:r>
          </a:p>
          <a:p>
            <a:pPr>
              <a:spcBef>
                <a:spcPct val="40000"/>
              </a:spcBef>
            </a:pPr>
            <a:r>
              <a:rPr lang="en-US" sz="2600" b="1" dirty="0" smtClean="0"/>
              <a:t>External failure cost</a:t>
            </a:r>
            <a:r>
              <a:rPr lang="en-US" sz="2600" dirty="0" smtClean="0"/>
              <a:t>: Cost that relates to all errors not detected and corrected before delivery to the customer</a:t>
            </a:r>
          </a:p>
          <a:p>
            <a:pPr>
              <a:spcBef>
                <a:spcPct val="40000"/>
              </a:spcBef>
            </a:pPr>
            <a:r>
              <a:rPr lang="en-US" sz="2600" b="1" dirty="0" smtClean="0"/>
              <a:t>Measurement and test equipment costs</a:t>
            </a:r>
            <a:r>
              <a:rPr lang="en-US" sz="2600" dirty="0" smtClean="0"/>
              <a:t>: Capital cost of equipment used to perform prevention and appraisal activities</a:t>
            </a:r>
          </a:p>
        </p:txBody>
      </p:sp>
      <p:sp>
        <p:nvSpPr>
          <p:cNvPr id="63490" name="Rectangle 2"/>
          <p:cNvSpPr>
            <a:spLocks noGrp="1" noChangeArrowheads="1"/>
          </p:cNvSpPr>
          <p:nvPr>
            <p:ph type="title"/>
          </p:nvPr>
        </p:nvSpPr>
        <p:spPr>
          <a:xfrm>
            <a:off x="381000" y="304800"/>
            <a:ext cx="8382000" cy="457200"/>
          </a:xfrm>
        </p:spPr>
        <p:txBody>
          <a:bodyPr>
            <a:normAutofit fontScale="90000"/>
          </a:bodyPr>
          <a:lstStyle/>
          <a:p>
            <a:r>
              <a:rPr lang="en-US" sz="3600" dirty="0" smtClean="0"/>
              <a:t>Five Cost Categories Related to Quality</a:t>
            </a:r>
            <a:endParaRPr lang="en-US" sz="4400" dirty="0" smtClean="0"/>
          </a:p>
        </p:txBody>
      </p:sp>
      <p:sp>
        <p:nvSpPr>
          <p:cNvPr id="634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D81635D-5E53-4048-B164-DB1D8E4A9E29}"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p:cNvSpPr>
            <a:spLocks noGrp="1" noChangeArrowheads="1"/>
          </p:cNvSpPr>
          <p:nvPr>
            <p:ph idx="1"/>
          </p:nvPr>
        </p:nvSpPr>
        <p:spPr>
          <a:xfrm>
            <a:off x="457200" y="1481138"/>
            <a:ext cx="8458200" cy="4767262"/>
          </a:xfrm>
        </p:spPr>
        <p:txBody>
          <a:bodyPr/>
          <a:lstStyle/>
          <a:p>
            <a:r>
              <a:rPr lang="en-US" sz="2400" dirty="0" smtClean="0"/>
              <a:t>Computer viruses and malware software have been a quality concern for years</a:t>
            </a:r>
          </a:p>
          <a:p>
            <a:r>
              <a:rPr lang="en-US" sz="2400" dirty="0" smtClean="0"/>
              <a:t>In a new twist, consumers are now being warned that e-cigarettes can be bad for computers</a:t>
            </a:r>
          </a:p>
          <a:p>
            <a:r>
              <a:rPr lang="en-US" sz="2400" dirty="0" smtClean="0"/>
              <a:t>Anything can infect your computer if it can be inserted into a USB port</a:t>
            </a:r>
          </a:p>
          <a:p>
            <a:r>
              <a:rPr lang="en-US" sz="2400" dirty="0" smtClean="0"/>
              <a:t>Other consumer products like smart TVs can invade on privacy</a:t>
            </a:r>
            <a:endParaRPr lang="en-US" sz="2400" dirty="0" smtClean="0"/>
          </a:p>
        </p:txBody>
      </p:sp>
      <p:sp>
        <p:nvSpPr>
          <p:cNvPr id="64514" name="Rectangle 4"/>
          <p:cNvSpPr>
            <a:spLocks noGrp="1" noChangeArrowheads="1"/>
          </p:cNvSpPr>
          <p:nvPr>
            <p:ph type="title"/>
          </p:nvPr>
        </p:nvSpPr>
        <p:spPr/>
        <p:txBody>
          <a:bodyPr/>
          <a:lstStyle/>
          <a:p>
            <a:r>
              <a:rPr lang="en-US" dirty="0" smtClean="0"/>
              <a:t>Media Snapshot</a:t>
            </a:r>
          </a:p>
        </p:txBody>
      </p:sp>
      <p:sp>
        <p:nvSpPr>
          <p:cNvPr id="64517"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3CA7CD6E-81FB-4F13-A5BB-8BBE302043C0}"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524000"/>
            <a:ext cx="8458200" cy="4572000"/>
          </a:xfrm>
        </p:spPr>
        <p:txBody>
          <a:bodyPr/>
          <a:lstStyle/>
          <a:p>
            <a:pPr>
              <a:spcBef>
                <a:spcPct val="60000"/>
              </a:spcBef>
            </a:pPr>
            <a:r>
              <a:rPr lang="en-US" dirty="0" smtClean="0"/>
              <a:t>The International Organization for Standardization (ISO) defines </a:t>
            </a:r>
            <a:r>
              <a:rPr lang="en-US" b="1" dirty="0" smtClean="0"/>
              <a:t>quality</a:t>
            </a:r>
            <a:r>
              <a:rPr lang="en-US" dirty="0" smtClean="0"/>
              <a:t> as “the degree to which a set of inherent characteristics fulfils requirements” (ISO9000:2000)</a:t>
            </a:r>
          </a:p>
          <a:p>
            <a:pPr>
              <a:spcBef>
                <a:spcPct val="60000"/>
              </a:spcBef>
            </a:pPr>
            <a:r>
              <a:rPr lang="en-US" dirty="0" smtClean="0"/>
              <a:t>Other experts define quality based on:</a:t>
            </a:r>
          </a:p>
          <a:p>
            <a:pPr lvl="1">
              <a:spcBef>
                <a:spcPct val="60000"/>
              </a:spcBef>
            </a:pPr>
            <a:r>
              <a:rPr lang="en-US" b="1" dirty="0" smtClean="0"/>
              <a:t>Conformance to requirements</a:t>
            </a:r>
            <a:r>
              <a:rPr lang="en-US" dirty="0" smtClean="0"/>
              <a:t>: The project’s processes and products meet written specifications</a:t>
            </a:r>
          </a:p>
          <a:p>
            <a:pPr lvl="1">
              <a:spcBef>
                <a:spcPct val="60000"/>
              </a:spcBef>
            </a:pPr>
            <a:r>
              <a:rPr lang="en-US" b="1" dirty="0" smtClean="0"/>
              <a:t>Fitness for use</a:t>
            </a:r>
            <a:r>
              <a:rPr lang="en-US" dirty="0" smtClean="0"/>
              <a:t>: A product can be used as it was intended</a:t>
            </a:r>
          </a:p>
        </p:txBody>
      </p:sp>
      <p:sp>
        <p:nvSpPr>
          <p:cNvPr id="13314" name="Rectangle 2"/>
          <p:cNvSpPr>
            <a:spLocks noGrp="1" noChangeArrowheads="1"/>
          </p:cNvSpPr>
          <p:nvPr>
            <p:ph type="title"/>
          </p:nvPr>
        </p:nvSpPr>
        <p:spPr/>
        <p:txBody>
          <a:bodyPr/>
          <a:lstStyle/>
          <a:p>
            <a:r>
              <a:rPr lang="en-US" dirty="0" smtClean="0"/>
              <a:t>What Is Project Quality?</a:t>
            </a:r>
          </a:p>
        </p:txBody>
      </p:sp>
      <p:sp>
        <p:nvSpPr>
          <p:cNvPr id="133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4247F9B-931D-42CA-BDB2-4E58BEDFA70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381000" y="1676400"/>
            <a:ext cx="8458200" cy="4572000"/>
          </a:xfrm>
        </p:spPr>
        <p:txBody>
          <a:bodyPr/>
          <a:lstStyle/>
          <a:p>
            <a:r>
              <a:rPr lang="en-US" sz="2400" dirty="0" smtClean="0"/>
              <a:t>Study by DeMarco and Lister showed that organizational issues had a much greater influence on programmer productivity than the technical environment or programming languages</a:t>
            </a:r>
          </a:p>
          <a:p>
            <a:r>
              <a:rPr lang="en-US" sz="2400" dirty="0" smtClean="0"/>
              <a:t>Programmer productivity varied by a factor of one to ten across organizations, but only by 21 percent within the same organization</a:t>
            </a:r>
          </a:p>
          <a:p>
            <a:r>
              <a:rPr lang="en-US" sz="2400" dirty="0" smtClean="0"/>
              <a:t>Study found no correlation between productivity and programming language, years of experience, or salary.</a:t>
            </a:r>
          </a:p>
          <a:p>
            <a:r>
              <a:rPr lang="en-US" sz="2400" dirty="0" smtClean="0"/>
              <a:t>A </a:t>
            </a:r>
            <a:r>
              <a:rPr lang="en-US" sz="2400" u="sng" dirty="0" smtClean="0"/>
              <a:t>dedicated workspace</a:t>
            </a:r>
            <a:r>
              <a:rPr lang="en-US" sz="2400" dirty="0" smtClean="0"/>
              <a:t> and a </a:t>
            </a:r>
            <a:r>
              <a:rPr lang="en-US" sz="2400" u="sng" dirty="0" smtClean="0"/>
              <a:t>quiet work environment</a:t>
            </a:r>
            <a:r>
              <a:rPr lang="en-US" sz="2400" dirty="0" smtClean="0"/>
              <a:t> were key factors to improving programmer productivity</a:t>
            </a:r>
          </a:p>
        </p:txBody>
      </p:sp>
      <p:sp>
        <p:nvSpPr>
          <p:cNvPr id="65538" name="Rectangle 2"/>
          <p:cNvSpPr>
            <a:spLocks noGrp="1" noChangeArrowheads="1"/>
          </p:cNvSpPr>
          <p:nvPr>
            <p:ph type="title"/>
          </p:nvPr>
        </p:nvSpPr>
        <p:spPr/>
        <p:txBody>
          <a:bodyPr>
            <a:normAutofit fontScale="90000"/>
          </a:bodyPr>
          <a:lstStyle/>
          <a:p>
            <a:r>
              <a:rPr lang="en-US" dirty="0" smtClean="0"/>
              <a:t>Organizational Influences, Workplace Factors, and Quality</a:t>
            </a:r>
          </a:p>
        </p:txBody>
      </p:sp>
      <p:sp>
        <p:nvSpPr>
          <p:cNvPr id="655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2FB340E-A5BA-4B77-9E3D-B1487CFF1EA1}"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81000" y="1905000"/>
            <a:ext cx="8458200" cy="4343400"/>
          </a:xfrm>
        </p:spPr>
        <p:txBody>
          <a:bodyPr/>
          <a:lstStyle/>
          <a:p>
            <a:pPr>
              <a:spcBef>
                <a:spcPct val="100000"/>
              </a:spcBef>
            </a:pPr>
            <a:r>
              <a:rPr lang="en-US" dirty="0" smtClean="0"/>
              <a:t>Project managers must understand and manage stakeholder expectations.</a:t>
            </a:r>
          </a:p>
          <a:p>
            <a:pPr>
              <a:spcBef>
                <a:spcPct val="100000"/>
              </a:spcBef>
            </a:pPr>
            <a:r>
              <a:rPr lang="en-US" dirty="0" smtClean="0"/>
              <a:t>Expectations also vary by:</a:t>
            </a:r>
          </a:p>
          <a:p>
            <a:pPr lvl="1">
              <a:spcBef>
                <a:spcPct val="100000"/>
              </a:spcBef>
            </a:pPr>
            <a:r>
              <a:rPr lang="en-US" dirty="0" smtClean="0"/>
              <a:t>Organization’s culture</a:t>
            </a:r>
          </a:p>
          <a:p>
            <a:pPr lvl="1">
              <a:spcBef>
                <a:spcPct val="100000"/>
              </a:spcBef>
            </a:pPr>
            <a:r>
              <a:rPr lang="en-US" dirty="0" smtClean="0"/>
              <a:t>Geographic regions</a:t>
            </a:r>
          </a:p>
        </p:txBody>
      </p:sp>
      <p:sp>
        <p:nvSpPr>
          <p:cNvPr id="66562" name="Rectangle 2"/>
          <p:cNvSpPr>
            <a:spLocks noGrp="1" noChangeArrowheads="1"/>
          </p:cNvSpPr>
          <p:nvPr>
            <p:ph type="title"/>
          </p:nvPr>
        </p:nvSpPr>
        <p:spPr/>
        <p:txBody>
          <a:bodyPr>
            <a:normAutofit fontScale="90000"/>
          </a:bodyPr>
          <a:lstStyle/>
          <a:p>
            <a:r>
              <a:rPr lang="en-US" dirty="0" smtClean="0"/>
              <a:t>Expectations and Cultural Differences in Quality</a:t>
            </a:r>
          </a:p>
        </p:txBody>
      </p:sp>
      <p:sp>
        <p:nvSpPr>
          <p:cNvPr id="665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5D46068-986D-4A00-985E-5007A0D6C265}"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219200"/>
            <a:ext cx="8458200" cy="4724400"/>
          </a:xfrm>
        </p:spPr>
        <p:txBody>
          <a:bodyPr/>
          <a:lstStyle/>
          <a:p>
            <a:pPr>
              <a:spcBef>
                <a:spcPct val="100000"/>
              </a:spcBef>
            </a:pPr>
            <a:r>
              <a:rPr lang="en-US" b="1" dirty="0" smtClean="0"/>
              <a:t>Maturity models</a:t>
            </a:r>
            <a:r>
              <a:rPr lang="en-US" dirty="0" smtClean="0"/>
              <a:t> are frameworks for helping organizations improve their processes and systems</a:t>
            </a:r>
          </a:p>
          <a:p>
            <a:pPr lvl="1">
              <a:spcBef>
                <a:spcPct val="100000"/>
              </a:spcBef>
            </a:pPr>
            <a:r>
              <a:rPr lang="en-US" dirty="0" smtClean="0"/>
              <a:t>The </a:t>
            </a:r>
            <a:r>
              <a:rPr lang="en-US" b="1" dirty="0" smtClean="0"/>
              <a:t>Software Quality Function Deployment Model</a:t>
            </a:r>
            <a:r>
              <a:rPr lang="en-US" dirty="0" smtClean="0"/>
              <a:t> focuses on defining user requirements and planning software projects</a:t>
            </a:r>
          </a:p>
          <a:p>
            <a:pPr lvl="1">
              <a:spcBef>
                <a:spcPct val="100000"/>
              </a:spcBef>
            </a:pPr>
            <a:r>
              <a:rPr lang="en-US" dirty="0" smtClean="0"/>
              <a:t>The Software Engineering Institute’s </a:t>
            </a:r>
            <a:r>
              <a:rPr lang="en-US" b="1" dirty="0" smtClean="0"/>
              <a:t>Capability Maturity Model Integration </a:t>
            </a:r>
            <a:r>
              <a:rPr lang="en-US" dirty="0" smtClean="0"/>
              <a:t>is a process improvement approach that provides organizations with the essential elements of effective processes</a:t>
            </a:r>
          </a:p>
          <a:p>
            <a:pPr>
              <a:lnSpc>
                <a:spcPct val="90000"/>
              </a:lnSpc>
            </a:pPr>
            <a:endParaRPr lang="en-US" sz="2400" dirty="0" smtClean="0"/>
          </a:p>
        </p:txBody>
      </p:sp>
      <p:sp>
        <p:nvSpPr>
          <p:cNvPr id="67586" name="Rectangle 2"/>
          <p:cNvSpPr>
            <a:spLocks noGrp="1" noChangeArrowheads="1"/>
          </p:cNvSpPr>
          <p:nvPr>
            <p:ph type="title"/>
          </p:nvPr>
        </p:nvSpPr>
        <p:spPr>
          <a:xfrm>
            <a:off x="381000" y="533400"/>
            <a:ext cx="8382000" cy="608013"/>
          </a:xfrm>
        </p:spPr>
        <p:txBody>
          <a:bodyPr>
            <a:normAutofit fontScale="90000"/>
          </a:bodyPr>
          <a:lstStyle/>
          <a:p>
            <a:r>
              <a:rPr lang="en-US" dirty="0" smtClean="0"/>
              <a:t>Maturity Models</a:t>
            </a:r>
          </a:p>
        </p:txBody>
      </p:sp>
      <p:sp>
        <p:nvSpPr>
          <p:cNvPr id="675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EA97B0AE-9ED8-4D3A-9184-69B28F79C1A5}"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r>
              <a:rPr lang="en-US" sz="2400" dirty="0" smtClean="0"/>
              <a:t>CMMI levels, from lowest to highest, are:</a:t>
            </a:r>
          </a:p>
          <a:p>
            <a:pPr lvl="1"/>
            <a:r>
              <a:rPr lang="en-US" sz="2200" dirty="0" smtClean="0"/>
              <a:t>Incomplete</a:t>
            </a:r>
          </a:p>
          <a:p>
            <a:pPr lvl="1"/>
            <a:r>
              <a:rPr lang="en-US" sz="2200" dirty="0" smtClean="0"/>
              <a:t>Performed</a:t>
            </a:r>
          </a:p>
          <a:p>
            <a:pPr lvl="1"/>
            <a:r>
              <a:rPr lang="en-US" sz="2200" dirty="0" smtClean="0"/>
              <a:t>Managed</a:t>
            </a:r>
          </a:p>
          <a:p>
            <a:pPr lvl="1"/>
            <a:r>
              <a:rPr lang="en-US" sz="2200" dirty="0" smtClean="0"/>
              <a:t>Defined</a:t>
            </a:r>
          </a:p>
          <a:p>
            <a:pPr lvl="1"/>
            <a:r>
              <a:rPr lang="en-US" sz="2200" dirty="0" smtClean="0"/>
              <a:t>Quantitatively Managed</a:t>
            </a:r>
          </a:p>
          <a:p>
            <a:pPr lvl="1"/>
            <a:r>
              <a:rPr lang="en-US" sz="2200" dirty="0" smtClean="0"/>
              <a:t>Optimizing</a:t>
            </a:r>
          </a:p>
          <a:p>
            <a:r>
              <a:rPr lang="en-US" sz="2400" dirty="0" smtClean="0"/>
              <a:t>Companies may not get to bid on government projects unless they have a CMMI Level 3</a:t>
            </a:r>
          </a:p>
        </p:txBody>
      </p:sp>
      <p:sp>
        <p:nvSpPr>
          <p:cNvPr id="68610" name="Rectangle 2"/>
          <p:cNvSpPr>
            <a:spLocks noGrp="1" noChangeArrowheads="1"/>
          </p:cNvSpPr>
          <p:nvPr>
            <p:ph type="title"/>
          </p:nvPr>
        </p:nvSpPr>
        <p:spPr/>
        <p:txBody>
          <a:bodyPr/>
          <a:lstStyle/>
          <a:p>
            <a:r>
              <a:rPr lang="en-US" dirty="0" smtClean="0"/>
              <a:t>CMMI Levels</a:t>
            </a:r>
          </a:p>
        </p:txBody>
      </p:sp>
      <p:sp>
        <p:nvSpPr>
          <p:cNvPr id="686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536F517-63F8-4410-8ED3-8EE3978F08B8}"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81000" y="914400"/>
            <a:ext cx="8534400" cy="4572000"/>
          </a:xfrm>
        </p:spPr>
        <p:txBody>
          <a:bodyPr/>
          <a:lstStyle/>
          <a:p>
            <a:pPr>
              <a:spcBef>
                <a:spcPct val="100000"/>
              </a:spcBef>
            </a:pPr>
            <a:r>
              <a:rPr lang="en-US" sz="2600" dirty="0" smtClean="0"/>
              <a:t>PMI released the Organizational Project Management Maturity Model (OPM3) in December 2003</a:t>
            </a:r>
          </a:p>
          <a:p>
            <a:pPr>
              <a:spcBef>
                <a:spcPct val="100000"/>
              </a:spcBef>
            </a:pPr>
            <a:r>
              <a:rPr lang="en-US" sz="2600" dirty="0" smtClean="0"/>
              <a:t>Model is based on market research surveys sent to more than 30,000 project management professionals and incorporates 180 best practices and more than 2,400 capabilities, outcomes, and key performance indicators</a:t>
            </a:r>
          </a:p>
          <a:p>
            <a:pPr>
              <a:spcBef>
                <a:spcPct val="100000"/>
              </a:spcBef>
            </a:pPr>
            <a:r>
              <a:rPr lang="en-US" sz="2600" dirty="0" smtClean="0"/>
              <a:t>Addresses standards for excellence in project, program, and portfolio management best practices and explains the capabilities necessary to achieve those best practices</a:t>
            </a:r>
          </a:p>
        </p:txBody>
      </p:sp>
      <p:sp>
        <p:nvSpPr>
          <p:cNvPr id="69634" name="Rectangle 2"/>
          <p:cNvSpPr>
            <a:spLocks noGrp="1" noChangeArrowheads="1"/>
          </p:cNvSpPr>
          <p:nvPr>
            <p:ph type="title"/>
          </p:nvPr>
        </p:nvSpPr>
        <p:spPr>
          <a:xfrm>
            <a:off x="381000" y="274638"/>
            <a:ext cx="8305800" cy="715962"/>
          </a:xfrm>
        </p:spPr>
        <p:txBody>
          <a:bodyPr>
            <a:normAutofit fontScale="90000"/>
          </a:bodyPr>
          <a:lstStyle/>
          <a:p>
            <a:r>
              <a:rPr lang="en-US" dirty="0" smtClean="0"/>
              <a:t>PMI’s Maturity Model</a:t>
            </a:r>
          </a:p>
        </p:txBody>
      </p:sp>
      <p:sp>
        <p:nvSpPr>
          <p:cNvPr id="696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672E0FA-8736-4702-813A-C0D0D43281EE}"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r>
              <a:rPr lang="en-US" sz="2400" dirty="0" smtClean="0"/>
              <a:t>OPM3 provides the following example to illustrate a best practice, capability, outcome, and key performance indicator:</a:t>
            </a:r>
          </a:p>
          <a:p>
            <a:pPr lvl="1"/>
            <a:r>
              <a:rPr lang="en-US" dirty="0" smtClean="0"/>
              <a:t>Best practice: Establish internal project management communities</a:t>
            </a:r>
          </a:p>
          <a:p>
            <a:pPr lvl="1"/>
            <a:r>
              <a:rPr lang="en-US" dirty="0" smtClean="0"/>
              <a:t>Capability: Facilitate project management activities</a:t>
            </a:r>
          </a:p>
          <a:p>
            <a:pPr lvl="1"/>
            <a:r>
              <a:rPr lang="en-US" dirty="0" smtClean="0"/>
              <a:t>Outcome: Local initiatives, meaning the organization develops pockets of consensus around areas of special interest</a:t>
            </a:r>
          </a:p>
          <a:p>
            <a:pPr lvl="1"/>
            <a:r>
              <a:rPr lang="en-US" dirty="0" smtClean="0"/>
              <a:t>Key performance indicator: Community addresses local issues</a:t>
            </a:r>
          </a:p>
          <a:p>
            <a:endParaRPr lang="en-US" dirty="0" smtClean="0"/>
          </a:p>
        </p:txBody>
      </p:sp>
      <p:sp>
        <p:nvSpPr>
          <p:cNvPr id="70658" name="Title 1"/>
          <p:cNvSpPr>
            <a:spLocks noGrp="1"/>
          </p:cNvSpPr>
          <p:nvPr>
            <p:ph type="title"/>
          </p:nvPr>
        </p:nvSpPr>
        <p:spPr/>
        <p:txBody>
          <a:bodyPr/>
          <a:lstStyle/>
          <a:p>
            <a:r>
              <a:rPr lang="en-US" dirty="0" smtClean="0"/>
              <a:t>Best Practice</a:t>
            </a:r>
          </a:p>
        </p:txBody>
      </p:sp>
      <p:sp>
        <p:nvSpPr>
          <p:cNvPr id="7066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C8046A0D-D50E-4397-8CEA-B371A28C204B}"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381000" y="1676400"/>
            <a:ext cx="8458200" cy="4572000"/>
          </a:xfrm>
        </p:spPr>
        <p:txBody>
          <a:bodyPr/>
          <a:lstStyle/>
          <a:p>
            <a:pPr>
              <a:spcBef>
                <a:spcPct val="50000"/>
              </a:spcBef>
            </a:pPr>
            <a:r>
              <a:rPr lang="en-US" dirty="0" smtClean="0"/>
              <a:t>Spreadsheet and charting software helps create Pareto diagrams, fishbone diagrams, and so on</a:t>
            </a:r>
          </a:p>
          <a:p>
            <a:pPr>
              <a:spcBef>
                <a:spcPct val="50000"/>
              </a:spcBef>
            </a:pPr>
            <a:r>
              <a:rPr lang="en-US" dirty="0" smtClean="0"/>
              <a:t>Statistical software packages help perform statistical analysis</a:t>
            </a:r>
          </a:p>
          <a:p>
            <a:pPr>
              <a:spcBef>
                <a:spcPct val="50000"/>
              </a:spcBef>
            </a:pPr>
            <a:r>
              <a:rPr lang="en-US" dirty="0" smtClean="0"/>
              <a:t>Specialized software products help manage Six Sigma projects or create quality control charts</a:t>
            </a:r>
          </a:p>
          <a:p>
            <a:pPr>
              <a:spcBef>
                <a:spcPct val="50000"/>
              </a:spcBef>
            </a:pPr>
            <a:r>
              <a:rPr lang="en-US" dirty="0" smtClean="0"/>
              <a:t>Project management software helps create Gantt charts and other tools to help plan and track work related to quality management</a:t>
            </a:r>
          </a:p>
        </p:txBody>
      </p:sp>
      <p:sp>
        <p:nvSpPr>
          <p:cNvPr id="71682" name="Rectangle 2"/>
          <p:cNvSpPr>
            <a:spLocks noGrp="1" noChangeArrowheads="1"/>
          </p:cNvSpPr>
          <p:nvPr>
            <p:ph type="title"/>
          </p:nvPr>
        </p:nvSpPr>
        <p:spPr/>
        <p:txBody>
          <a:bodyPr>
            <a:normAutofit fontScale="90000"/>
          </a:bodyPr>
          <a:lstStyle/>
          <a:p>
            <a:r>
              <a:rPr lang="en-US" dirty="0" smtClean="0"/>
              <a:t>Using Software to Assist in Project Quality Management</a:t>
            </a:r>
          </a:p>
        </p:txBody>
      </p:sp>
      <p:sp>
        <p:nvSpPr>
          <p:cNvPr id="716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3C7463B-AD7E-4F6F-8465-E2BEA4F838CF}"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spcBef>
                <a:spcPct val="100000"/>
              </a:spcBef>
            </a:pPr>
            <a:r>
              <a:rPr lang="en-US" dirty="0" smtClean="0"/>
              <a:t>Project quality management ensures that the project will satisfy the needs for which it was undertaken</a:t>
            </a:r>
          </a:p>
          <a:p>
            <a:pPr>
              <a:spcBef>
                <a:spcPct val="100000"/>
              </a:spcBef>
            </a:pPr>
            <a:r>
              <a:rPr lang="en-US" dirty="0" smtClean="0"/>
              <a:t>Main processes include:</a:t>
            </a:r>
          </a:p>
          <a:p>
            <a:pPr lvl="1">
              <a:spcBef>
                <a:spcPct val="100000"/>
              </a:spcBef>
            </a:pPr>
            <a:r>
              <a:rPr lang="en-US" dirty="0" smtClean="0"/>
              <a:t>Plan quality</a:t>
            </a:r>
          </a:p>
          <a:p>
            <a:pPr lvl="1">
              <a:spcBef>
                <a:spcPct val="100000"/>
              </a:spcBef>
            </a:pPr>
            <a:r>
              <a:rPr lang="en-US" dirty="0" smtClean="0"/>
              <a:t>Perform quality assurance</a:t>
            </a:r>
          </a:p>
          <a:p>
            <a:pPr lvl="1">
              <a:spcBef>
                <a:spcPct val="100000"/>
              </a:spcBef>
            </a:pPr>
            <a:r>
              <a:rPr lang="en-US" dirty="0" smtClean="0"/>
              <a:t>Perform quality control</a:t>
            </a:r>
          </a:p>
        </p:txBody>
      </p:sp>
      <p:sp>
        <p:nvSpPr>
          <p:cNvPr id="72706" name="Rectangle 2"/>
          <p:cNvSpPr>
            <a:spLocks noGrp="1" noChangeArrowheads="1"/>
          </p:cNvSpPr>
          <p:nvPr>
            <p:ph type="title"/>
          </p:nvPr>
        </p:nvSpPr>
        <p:spPr/>
        <p:txBody>
          <a:bodyPr/>
          <a:lstStyle/>
          <a:p>
            <a:r>
              <a:rPr lang="en-US" dirty="0" smtClean="0"/>
              <a:t>Chapter Summary</a:t>
            </a:r>
          </a:p>
        </p:txBody>
      </p:sp>
      <p:sp>
        <p:nvSpPr>
          <p:cNvPr id="727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E62C714-3C5F-4E07-AE88-D1AB390D0254}" type="slidenum">
              <a:rPr lang="en-US" smtClean="0"/>
              <a:pPr>
                <a:defRPr/>
              </a:pPr>
              <a:t>67</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447800"/>
            <a:ext cx="8915400" cy="4572000"/>
          </a:xfrm>
        </p:spPr>
        <p:txBody>
          <a:bodyPr/>
          <a:lstStyle/>
          <a:p>
            <a:r>
              <a:rPr lang="en-US" b="1" dirty="0" smtClean="0"/>
              <a:t>Project quality management </a:t>
            </a:r>
            <a:r>
              <a:rPr lang="en-US" dirty="0" smtClean="0"/>
              <a:t>ensures that the project will satisfy the needs for which it was undertaken</a:t>
            </a:r>
          </a:p>
          <a:p>
            <a:r>
              <a:rPr lang="en-US" dirty="0" smtClean="0"/>
              <a:t>Processes include:</a:t>
            </a:r>
          </a:p>
          <a:p>
            <a:pPr lvl="1"/>
            <a:r>
              <a:rPr lang="en-US" b="1" dirty="0" smtClean="0"/>
              <a:t>Planning quality </a:t>
            </a:r>
            <a:r>
              <a:rPr lang="en-US" b="1" dirty="0" smtClean="0"/>
              <a:t>management</a:t>
            </a:r>
            <a:r>
              <a:rPr lang="en-US" dirty="0" smtClean="0"/>
              <a:t>: Identifying which quality standards are relevant to the project and how to satisfy them; a </a:t>
            </a:r>
            <a:r>
              <a:rPr lang="en-US" b="1" dirty="0" smtClean="0"/>
              <a:t>metric</a:t>
            </a:r>
            <a:r>
              <a:rPr lang="en-US" dirty="0" smtClean="0"/>
              <a:t> is a standard of measurement</a:t>
            </a:r>
          </a:p>
          <a:p>
            <a:pPr lvl="1"/>
            <a:r>
              <a:rPr lang="en-US" b="1" dirty="0" smtClean="0"/>
              <a:t>Performing quality assurance</a:t>
            </a:r>
            <a:r>
              <a:rPr lang="en-US" dirty="0" smtClean="0"/>
              <a:t>: Periodically evaluating overall project performance to ensure the project will satisfy the relevant quality standards</a:t>
            </a:r>
          </a:p>
          <a:p>
            <a:pPr lvl="1"/>
            <a:r>
              <a:rPr lang="en-US" b="1" dirty="0" smtClean="0"/>
              <a:t>Performing quality control</a:t>
            </a:r>
            <a:r>
              <a:rPr lang="en-US" dirty="0" smtClean="0"/>
              <a:t>: Monitoring specific project results to ensure that they comply with the relevant quality standards</a:t>
            </a:r>
          </a:p>
        </p:txBody>
      </p:sp>
      <p:sp>
        <p:nvSpPr>
          <p:cNvPr id="14338" name="Rectangle 2"/>
          <p:cNvSpPr>
            <a:spLocks noGrp="1" noChangeArrowheads="1"/>
          </p:cNvSpPr>
          <p:nvPr>
            <p:ph type="title"/>
          </p:nvPr>
        </p:nvSpPr>
        <p:spPr/>
        <p:txBody>
          <a:bodyPr>
            <a:normAutofit fontScale="90000"/>
          </a:bodyPr>
          <a:lstStyle/>
          <a:p>
            <a:r>
              <a:rPr lang="en-US" dirty="0" smtClean="0"/>
              <a:t>What Is Project Quality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DF6B265-04DB-454D-BE0F-7642CB49FCA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287"/>
            <a:ext cx="8229600" cy="1143000"/>
          </a:xfrm>
        </p:spPr>
        <p:txBody>
          <a:bodyPr>
            <a:normAutofit fontScale="90000"/>
          </a:bodyPr>
          <a:lstStyle/>
          <a:p>
            <a:r>
              <a:rPr lang="en-US" dirty="0" smtClean="0"/>
              <a:t>Figure 8-1. Project Quality Management Summary</a:t>
            </a:r>
          </a:p>
        </p:txBody>
      </p:sp>
      <p:sp>
        <p:nvSpPr>
          <p:cNvPr id="15363"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4012603-D05E-47B7-96B2-441455AC3694}" type="slidenum">
              <a:rPr lang="en-US" smtClean="0"/>
              <a:pPr>
                <a:defRPr/>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848600" cy="51434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1457325"/>
            <a:ext cx="8186738" cy="4791075"/>
          </a:xfrm>
        </p:spPr>
        <p:txBody>
          <a:bodyPr/>
          <a:lstStyle/>
          <a:p>
            <a:pPr>
              <a:spcBef>
                <a:spcPct val="100000"/>
              </a:spcBef>
            </a:pPr>
            <a:r>
              <a:rPr lang="en-US" dirty="0" smtClean="0"/>
              <a:t>Implies the ability to anticipate situations and prepare actions to bring about the desired outcome</a:t>
            </a:r>
          </a:p>
          <a:p>
            <a:pPr>
              <a:spcBef>
                <a:spcPct val="100000"/>
              </a:spcBef>
            </a:pPr>
            <a:r>
              <a:rPr lang="en-US" dirty="0" smtClean="0"/>
              <a:t>Important to prevent defects by:</a:t>
            </a:r>
          </a:p>
          <a:p>
            <a:pPr lvl="1">
              <a:spcBef>
                <a:spcPct val="100000"/>
              </a:spcBef>
            </a:pPr>
            <a:r>
              <a:rPr lang="en-US" dirty="0" smtClean="0"/>
              <a:t>Selecting proper materials</a:t>
            </a:r>
          </a:p>
          <a:p>
            <a:pPr lvl="1">
              <a:spcBef>
                <a:spcPct val="100000"/>
              </a:spcBef>
            </a:pPr>
            <a:r>
              <a:rPr lang="en-US" dirty="0" smtClean="0"/>
              <a:t>Training and indoctrinating people in quality</a:t>
            </a:r>
          </a:p>
          <a:p>
            <a:pPr lvl="1">
              <a:spcBef>
                <a:spcPct val="100000"/>
              </a:spcBef>
            </a:pPr>
            <a:r>
              <a:rPr lang="en-US" dirty="0" smtClean="0"/>
              <a:t>Planning a process that ensures the appropriate outcome</a:t>
            </a:r>
          </a:p>
        </p:txBody>
      </p:sp>
      <p:sp>
        <p:nvSpPr>
          <p:cNvPr id="16386" name="Rectangle 1026"/>
          <p:cNvSpPr>
            <a:spLocks noGrp="1" noChangeArrowheads="1"/>
          </p:cNvSpPr>
          <p:nvPr>
            <p:ph type="title"/>
          </p:nvPr>
        </p:nvSpPr>
        <p:spPr/>
        <p:txBody>
          <a:bodyPr/>
          <a:lstStyle/>
          <a:p>
            <a:r>
              <a:rPr lang="en-US" dirty="0" smtClean="0"/>
              <a:t>Planning Quality</a:t>
            </a:r>
          </a:p>
        </p:txBody>
      </p:sp>
      <p:sp>
        <p:nvSpPr>
          <p:cNvPr id="163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7BA7F8E-D559-4615-9258-F6E51ABB80BD}"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1941</TotalTime>
  <Words>3900</Words>
  <Application>Microsoft Office PowerPoint</Application>
  <PresentationFormat>On-screen Show (4:3)</PresentationFormat>
  <Paragraphs>423</Paragraphs>
  <Slides>67</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67</vt:i4>
      </vt:variant>
    </vt:vector>
  </HeadingPairs>
  <TitlesOfParts>
    <vt:vector size="78"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8: Project Quality Management</vt:lpstr>
      <vt:lpstr>Learning Objectives</vt:lpstr>
      <vt:lpstr>Learning Objectives</vt:lpstr>
      <vt:lpstr>The Importance of Project Quality Management</vt:lpstr>
      <vt:lpstr>What Went Wrong?</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What Went Right?</vt:lpstr>
      <vt:lpstr>Controlling Quality</vt:lpstr>
      <vt:lpstr>Cause-and-Effect Diagrams</vt:lpstr>
      <vt:lpstr>Figure 8-2. Sample Cause-and-Effect Diagram</vt:lpstr>
      <vt:lpstr>Quality Control Charts</vt:lpstr>
      <vt:lpstr>The Seven Run Rule</vt:lpstr>
      <vt:lpstr>Figure 8-3. Sample Quality  Control Chart</vt:lpstr>
      <vt:lpstr>Checksheet</vt:lpstr>
      <vt:lpstr>Figure 8-4. Sample Checksheet</vt:lpstr>
      <vt:lpstr>Scatter diagram</vt:lpstr>
      <vt:lpstr>Figure 8-5. Sample Scatter Diagram</vt:lpstr>
      <vt:lpstr>Histograms</vt:lpstr>
      <vt:lpstr>Figure 8-6. Sample Histogram</vt:lpstr>
      <vt:lpstr>Pareto Charts</vt:lpstr>
      <vt:lpstr>Figure 8-7. Sample Pareto Chart</vt:lpstr>
      <vt:lpstr>Flowcharts</vt:lpstr>
      <vt:lpstr>Figure 8-8. Sample Flowchart</vt:lpstr>
      <vt:lpstr>Run Charts</vt:lpstr>
      <vt:lpstr>Figure 8-9. Sample Run Chart</vt:lpstr>
      <vt:lpstr>Statistical Sampling</vt:lpstr>
      <vt:lpstr>Table 8-1. Commonly Used Certainty Factors</vt:lpstr>
      <vt:lpstr>Six Sigma</vt:lpstr>
      <vt:lpstr>Basic Information on Six Sigma</vt:lpstr>
      <vt:lpstr>DMAIC</vt:lpstr>
      <vt:lpstr>How is Six Sigma Quality  Control Unique?</vt:lpstr>
      <vt:lpstr>Six Sigma and Project Management</vt:lpstr>
      <vt:lpstr>Six Sigma Projects Use  Project Management</vt:lpstr>
      <vt:lpstr>Six Sigma and Statistics</vt:lpstr>
      <vt:lpstr>Six Sigma Uses a Conversion Table</vt:lpstr>
      <vt:lpstr>Figure 8-10. Normal Distribution and Standard Deviation</vt:lpstr>
      <vt:lpstr>Table 8-2. Sigma and Defective Units</vt:lpstr>
      <vt:lpstr>Table 8-3: Sigma Conversion Table</vt:lpstr>
      <vt:lpstr>Six 9s of Quality</vt:lpstr>
      <vt:lpstr>Testing</vt:lpstr>
      <vt:lpstr>Figure 8-11. Testing Tasks in the Software Development Life Cycle</vt:lpstr>
      <vt:lpstr>Types of Tests</vt:lpstr>
      <vt:lpstr>Testing Alone Is Not Enough</vt:lpstr>
      <vt:lpstr>Modern Quality Management</vt:lpstr>
      <vt:lpstr>Quality Experts</vt:lpstr>
      <vt:lpstr>Malcolm Baldrige Award</vt:lpstr>
      <vt:lpstr>ISO Standards</vt:lpstr>
      <vt:lpstr>Global Issues</vt:lpstr>
      <vt:lpstr>Improving Information Technology Project Quality</vt:lpstr>
      <vt:lpstr>Leadership</vt:lpstr>
      <vt:lpstr>The Cost of Quality</vt:lpstr>
      <vt:lpstr>Five Cost Categories Related to Quality</vt:lpstr>
      <vt:lpstr>Media Snapshot</vt:lpstr>
      <vt:lpstr>Organizational Influences, Workplace Factors, and Quality</vt:lpstr>
      <vt:lpstr>Expectations and Cultural Differences in Quality</vt:lpstr>
      <vt:lpstr>Maturity Models</vt:lpstr>
      <vt:lpstr>CMMI Levels</vt:lpstr>
      <vt:lpstr>PMI’s Maturity Model</vt:lpstr>
      <vt:lpstr>Best Practice</vt:lpstr>
      <vt:lpstr>Using Software to Assist in Project Quality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144</cp:revision>
  <dcterms:created xsi:type="dcterms:W3CDTF">2001-07-05T23:10:12Z</dcterms:created>
  <dcterms:modified xsi:type="dcterms:W3CDTF">2015-09-18T18:04:04Z</dcterms:modified>
</cp:coreProperties>
</file>