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34"/>
  </p:notesMasterIdLst>
  <p:sldIdLst>
    <p:sldId id="256" r:id="rId2"/>
    <p:sldId id="258" r:id="rId3"/>
    <p:sldId id="313" r:id="rId4"/>
    <p:sldId id="341" r:id="rId5"/>
    <p:sldId id="316" r:id="rId6"/>
    <p:sldId id="318" r:id="rId7"/>
    <p:sldId id="314" r:id="rId8"/>
    <p:sldId id="342" r:id="rId9"/>
    <p:sldId id="343" r:id="rId10"/>
    <p:sldId id="344" r:id="rId11"/>
    <p:sldId id="319" r:id="rId12"/>
    <p:sldId id="320" r:id="rId13"/>
    <p:sldId id="321" r:id="rId14"/>
    <p:sldId id="322" r:id="rId15"/>
    <p:sldId id="323" r:id="rId16"/>
    <p:sldId id="324" r:id="rId17"/>
    <p:sldId id="325" r:id="rId18"/>
    <p:sldId id="326" r:id="rId19"/>
    <p:sldId id="328" r:id="rId20"/>
    <p:sldId id="327" r:id="rId21"/>
    <p:sldId id="329" r:id="rId22"/>
    <p:sldId id="330" r:id="rId23"/>
    <p:sldId id="331" r:id="rId24"/>
    <p:sldId id="332" r:id="rId25"/>
    <p:sldId id="333" r:id="rId26"/>
    <p:sldId id="334" r:id="rId27"/>
    <p:sldId id="335" r:id="rId28"/>
    <p:sldId id="336" r:id="rId29"/>
    <p:sldId id="337" r:id="rId30"/>
    <p:sldId id="339" r:id="rId31"/>
    <p:sldId id="340" r:id="rId32"/>
    <p:sldId id="345" r:id="rId33"/>
  </p:sldIdLst>
  <p:sldSz cx="9144000" cy="5143500" type="screen16x9"/>
  <p:notesSz cx="6858000" cy="9144000"/>
  <p:embeddedFontLst>
    <p:embeddedFont>
      <p:font typeface="Trebuchet MS" panose="020B060302020202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Baloo" panose="03080902040302020200" pitchFamily="66" charset="-93"/>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6" autoAdjust="0"/>
    <p:restoredTop sz="94660"/>
  </p:normalViewPr>
  <p:slideViewPr>
    <p:cSldViewPr snapToGrid="0">
      <p:cViewPr varScale="1">
        <p:scale>
          <a:sx n="139" d="100"/>
          <a:sy n="139" d="100"/>
        </p:scale>
        <p:origin x="750"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https://pixabay.com/en/macbook-apple-imac-computer-screen-606763/</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502461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8612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814491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87664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767586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490813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902239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873658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906011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58625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c3e5f588f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c3e5f588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999508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10211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567333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87898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6891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c4147e5ba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c4147e5b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32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5045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101418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4083344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97351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59288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50127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cxnSp>
        <p:nvCxnSpPr>
          <p:cNvPr id="38" name="Google Shape;38;p6"/>
          <p:cNvCxnSpPr/>
          <p:nvPr/>
        </p:nvCxnSpPr>
        <p:spPr>
          <a:xfrm>
            <a:off x="431851" y="4741853"/>
            <a:ext cx="8280300" cy="0"/>
          </a:xfrm>
          <a:prstGeom prst="straightConnector1">
            <a:avLst/>
          </a:prstGeom>
          <a:noFill/>
          <a:ln w="9525" cap="flat" cmpd="sng">
            <a:solidFill>
              <a:srgbClr val="C6C5C5"/>
            </a:solidFill>
            <a:prstDash val="dot"/>
            <a:round/>
            <a:headEnd type="none" w="med" len="med"/>
            <a:tailEnd type="none" w="med" len="med"/>
          </a:ln>
        </p:spPr>
      </p:cxnSp>
      <p:sp>
        <p:nvSpPr>
          <p:cNvPr id="39" name="Google Shape;39;p6"/>
          <p:cNvSpPr txBox="1">
            <a:spLocks noGrp="1"/>
          </p:cNvSpPr>
          <p:nvPr>
            <p:ph type="title" hasCustomPrompt="1"/>
          </p:nvPr>
        </p:nvSpPr>
        <p:spPr>
          <a:xfrm>
            <a:off x="311700" y="213700"/>
            <a:ext cx="8520600" cy="465600"/>
          </a:xfrm>
          <a:prstGeom prst="rect">
            <a:avLst/>
          </a:prstGeom>
        </p:spPr>
        <p:txBody>
          <a:bodyPr spcFirstLastPara="1" wrap="square" lIns="91425" tIns="91425" rIns="91425" bIns="91425" anchor="t" anchorCtr="0"/>
          <a:lstStyle>
            <a:lvl1pPr lvl="0">
              <a:spcBef>
                <a:spcPts val="0"/>
              </a:spcBef>
              <a:spcAft>
                <a:spcPts val="0"/>
              </a:spcAft>
              <a:buClr>
                <a:srgbClr val="566579"/>
              </a:buClr>
              <a:buSzPts val="2800"/>
              <a:buFont typeface="Trebuchet MS"/>
              <a:buNone/>
              <a:defRPr b="1">
                <a:solidFill>
                  <a:srgbClr val="566579"/>
                </a:solidFill>
                <a:effectLst>
                  <a:outerShdw blurRad="38100" dist="38100" dir="2700000" algn="tl">
                    <a:srgbClr val="000000">
                      <a:alpha val="43137"/>
                    </a:srgbClr>
                  </a:outerShdw>
                </a:effectLst>
                <a:latin typeface="+mn-lt"/>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vi-VN" dirty="0" smtClean="0"/>
              <a:t>Chu de</a:t>
            </a:r>
            <a:endParaRPr dirty="0"/>
          </a:p>
        </p:txBody>
      </p:sp>
      <p:cxnSp>
        <p:nvCxnSpPr>
          <p:cNvPr id="40" name="Google Shape;40;p6"/>
          <p:cNvCxnSpPr/>
          <p:nvPr/>
        </p:nvCxnSpPr>
        <p:spPr>
          <a:xfrm>
            <a:off x="431851" y="751750"/>
            <a:ext cx="8280300" cy="0"/>
          </a:xfrm>
          <a:prstGeom prst="straightConnector1">
            <a:avLst/>
          </a:prstGeom>
          <a:noFill/>
          <a:ln w="9525" cap="flat" cmpd="sng">
            <a:solidFill>
              <a:srgbClr val="C6C5C5"/>
            </a:solidFill>
            <a:prstDash val="dot"/>
            <a:round/>
            <a:headEnd type="none" w="med" len="med"/>
            <a:tailEnd type="none" w="med" len="med"/>
          </a:ln>
        </p:spPr>
      </p:cxnSp>
      <p:sp>
        <p:nvSpPr>
          <p:cNvPr id="41" name="Google Shape;41;p6">
            <a:hlinkClick r:id="" action="ppaction://hlinkshowjump?jump=previousslide"/>
          </p:cNvPr>
          <p:cNvSpPr/>
          <p:nvPr/>
        </p:nvSpPr>
        <p:spPr>
          <a:xfrm rot="2700000">
            <a:off x="8511684" y="4815274"/>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6"/>
          <p:cNvSpPr/>
          <p:nvPr/>
        </p:nvSpPr>
        <p:spPr>
          <a:xfrm>
            <a:off x="434307" y="4736375"/>
            <a:ext cx="379800" cy="174600"/>
          </a:xfrm>
          <a:prstGeom prst="rect">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6">
            <a:hlinkClick r:id="" action="ppaction://hlinkshowjump?jump=nextslide"/>
          </p:cNvPr>
          <p:cNvSpPr/>
          <p:nvPr/>
        </p:nvSpPr>
        <p:spPr>
          <a:xfrm rot="-8100000">
            <a:off x="8631684" y="4815274"/>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6"/>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fld id="{00000000-1234-1234-1234-123412341234}"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1" name="Google Shape;51;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189" lvl="0" indent="-304792">
              <a:spcBef>
                <a:spcPts val="0"/>
              </a:spcBef>
              <a:spcAft>
                <a:spcPts val="0"/>
              </a:spcAft>
              <a:buSzPts val="1200"/>
              <a:buChar char="●"/>
              <a:defRPr sz="1200"/>
            </a:lvl1pPr>
            <a:lvl2pPr marL="914377" lvl="1" indent="-304792">
              <a:spcBef>
                <a:spcPts val="1600"/>
              </a:spcBef>
              <a:spcAft>
                <a:spcPts val="0"/>
              </a:spcAft>
              <a:buSzPts val="1200"/>
              <a:buChar char="○"/>
              <a:defRPr sz="1200"/>
            </a:lvl2pPr>
            <a:lvl3pPr marL="1371566" lvl="2" indent="-304792">
              <a:spcBef>
                <a:spcPts val="1600"/>
              </a:spcBef>
              <a:spcAft>
                <a:spcPts val="0"/>
              </a:spcAft>
              <a:buSzPts val="1200"/>
              <a:buChar char="■"/>
              <a:defRPr sz="1200"/>
            </a:lvl3pPr>
            <a:lvl4pPr marL="1828754" lvl="3" indent="-304792">
              <a:spcBef>
                <a:spcPts val="1600"/>
              </a:spcBef>
              <a:spcAft>
                <a:spcPts val="0"/>
              </a:spcAft>
              <a:buSzPts val="1200"/>
              <a:buChar char="●"/>
              <a:defRPr sz="1200"/>
            </a:lvl4pPr>
            <a:lvl5pPr marL="2285943" lvl="4" indent="-304792">
              <a:spcBef>
                <a:spcPts val="1600"/>
              </a:spcBef>
              <a:spcAft>
                <a:spcPts val="0"/>
              </a:spcAft>
              <a:buSzPts val="1200"/>
              <a:buChar char="○"/>
              <a:defRPr sz="1200"/>
            </a:lvl5pPr>
            <a:lvl6pPr marL="2743131" lvl="5" indent="-304792">
              <a:spcBef>
                <a:spcPts val="1600"/>
              </a:spcBef>
              <a:spcAft>
                <a:spcPts val="0"/>
              </a:spcAft>
              <a:buSzPts val="1200"/>
              <a:buChar char="■"/>
              <a:defRPr sz="1200"/>
            </a:lvl6pPr>
            <a:lvl7pPr marL="3200320" lvl="6" indent="-304792">
              <a:spcBef>
                <a:spcPts val="1600"/>
              </a:spcBef>
              <a:spcAft>
                <a:spcPts val="0"/>
              </a:spcAft>
              <a:buSzPts val="1200"/>
              <a:buChar char="●"/>
              <a:defRPr sz="1200"/>
            </a:lvl7pPr>
            <a:lvl8pPr marL="3657509" lvl="7" indent="-304792">
              <a:spcBef>
                <a:spcPts val="1600"/>
              </a:spcBef>
              <a:spcAft>
                <a:spcPts val="0"/>
              </a:spcAft>
              <a:buSzPts val="1200"/>
              <a:buChar char="○"/>
              <a:defRPr sz="1200"/>
            </a:lvl8pPr>
            <a:lvl9pPr marL="4114697" lvl="8" indent="-304792">
              <a:spcBef>
                <a:spcPts val="1600"/>
              </a:spcBef>
              <a:spcAft>
                <a:spcPts val="1600"/>
              </a:spcAft>
              <a:buSzPts val="1200"/>
              <a:buChar char="■"/>
              <a:defRPr sz="1200"/>
            </a:lvl9pPr>
          </a:lstStyle>
          <a:p>
            <a:endParaRPr/>
          </a:p>
        </p:txBody>
      </p:sp>
      <p:sp>
        <p:nvSpPr>
          <p:cNvPr id="52" name="Google Shape;52;p8"/>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90251"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9"/>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9" name="Google Shape;59;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0" name="Google Shape;60;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189" lvl="0" indent="-342891">
              <a:spcBef>
                <a:spcPts val="0"/>
              </a:spcBef>
              <a:spcAft>
                <a:spcPts val="0"/>
              </a:spcAft>
              <a:buSzPts val="1800"/>
              <a:buChar char="●"/>
              <a:defRPr/>
            </a:lvl1pPr>
            <a:lvl2pPr marL="914377"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1"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61" name="Google Shape;61;p10"/>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189" lvl="0" indent="-228594">
              <a:lnSpc>
                <a:spcPct val="100000"/>
              </a:lnSpc>
              <a:spcBef>
                <a:spcPts val="0"/>
              </a:spcBef>
              <a:spcAft>
                <a:spcPts val="0"/>
              </a:spcAft>
              <a:buSzPts val="1800"/>
              <a:buNone/>
              <a:defRPr/>
            </a:lvl1pPr>
          </a:lstStyle>
          <a:p>
            <a:endParaRPr/>
          </a:p>
        </p:txBody>
      </p:sp>
      <p:sp>
        <p:nvSpPr>
          <p:cNvPr id="64" name="Google Shape;64;p11"/>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189" lvl="0" indent="-342891" algn="ctr">
              <a:spcBef>
                <a:spcPts val="0"/>
              </a:spcBef>
              <a:spcAft>
                <a:spcPts val="0"/>
              </a:spcAft>
              <a:buSzPts val="1800"/>
              <a:buChar char="●"/>
              <a:defRPr/>
            </a:lvl1pPr>
            <a:lvl2pPr marL="914377" lvl="1" indent="-317492" algn="ctr">
              <a:spcBef>
                <a:spcPts val="1600"/>
              </a:spcBef>
              <a:spcAft>
                <a:spcPts val="0"/>
              </a:spcAft>
              <a:buSzPts val="1400"/>
              <a:buChar char="○"/>
              <a:defRPr/>
            </a:lvl2pPr>
            <a:lvl3pPr marL="1371566" lvl="2" indent="-317492" algn="ctr">
              <a:spcBef>
                <a:spcPts val="1600"/>
              </a:spcBef>
              <a:spcAft>
                <a:spcPts val="0"/>
              </a:spcAft>
              <a:buSzPts val="1400"/>
              <a:buChar char="■"/>
              <a:defRPr/>
            </a:lvl3pPr>
            <a:lvl4pPr marL="1828754" lvl="3" indent="-317492" algn="ctr">
              <a:spcBef>
                <a:spcPts val="1600"/>
              </a:spcBef>
              <a:spcAft>
                <a:spcPts val="0"/>
              </a:spcAft>
              <a:buSzPts val="1400"/>
              <a:buChar char="●"/>
              <a:defRPr/>
            </a:lvl4pPr>
            <a:lvl5pPr marL="2285943" lvl="4" indent="-317492" algn="ctr">
              <a:spcBef>
                <a:spcPts val="1600"/>
              </a:spcBef>
              <a:spcAft>
                <a:spcPts val="0"/>
              </a:spcAft>
              <a:buSzPts val="1400"/>
              <a:buChar char="○"/>
              <a:defRPr/>
            </a:lvl5pPr>
            <a:lvl6pPr marL="2743131" lvl="5" indent="-317492" algn="ctr">
              <a:spcBef>
                <a:spcPts val="1600"/>
              </a:spcBef>
              <a:spcAft>
                <a:spcPts val="0"/>
              </a:spcAft>
              <a:buSzPts val="1400"/>
              <a:buChar char="■"/>
              <a:defRPr/>
            </a:lvl6pPr>
            <a:lvl7pPr marL="3200320" lvl="6" indent="-317492" algn="ctr">
              <a:spcBef>
                <a:spcPts val="1600"/>
              </a:spcBef>
              <a:spcAft>
                <a:spcPts val="0"/>
              </a:spcAft>
              <a:buSzPts val="1400"/>
              <a:buChar char="●"/>
              <a:defRPr/>
            </a:lvl7pPr>
            <a:lvl8pPr marL="3657509" lvl="7" indent="-317492" algn="ctr">
              <a:spcBef>
                <a:spcPts val="1600"/>
              </a:spcBef>
              <a:spcAft>
                <a:spcPts val="0"/>
              </a:spcAft>
              <a:buSzPts val="1400"/>
              <a:buChar char="○"/>
              <a:defRPr/>
            </a:lvl8pPr>
            <a:lvl9pPr marL="4114697" lvl="8" indent="-317492" algn="ctr">
              <a:spcBef>
                <a:spcPts val="1600"/>
              </a:spcBef>
              <a:spcAft>
                <a:spcPts val="1600"/>
              </a:spcAft>
              <a:buSzPts val="1400"/>
              <a:buChar char="■"/>
              <a:defRPr/>
            </a:lvl9pPr>
          </a:lstStyle>
          <a:p>
            <a:endParaRPr/>
          </a:p>
        </p:txBody>
      </p:sp>
      <p:sp>
        <p:nvSpPr>
          <p:cNvPr id="68" name="Google Shape;68;p12"/>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3"/>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402226" y="4703625"/>
            <a:ext cx="396300" cy="2046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dk2"/>
                </a:solidFill>
              </a:defRPr>
            </a:lvl1pPr>
            <a:lvl2pPr lvl="1" algn="ctr">
              <a:buNone/>
              <a:defRPr sz="1000">
                <a:solidFill>
                  <a:schemeClr val="dk2"/>
                </a:solidFill>
              </a:defRPr>
            </a:lvl2pPr>
            <a:lvl3pPr lvl="2" algn="ctr">
              <a:buNone/>
              <a:defRPr sz="1000">
                <a:solidFill>
                  <a:schemeClr val="dk2"/>
                </a:solidFill>
              </a:defRPr>
            </a:lvl3pPr>
            <a:lvl4pPr lvl="3" algn="ctr">
              <a:buNone/>
              <a:defRPr sz="1000">
                <a:solidFill>
                  <a:schemeClr val="dk2"/>
                </a:solidFill>
              </a:defRPr>
            </a:lvl4pPr>
            <a:lvl5pPr lvl="4" algn="ctr">
              <a:buNone/>
              <a:defRPr sz="1000">
                <a:solidFill>
                  <a:schemeClr val="dk2"/>
                </a:solidFill>
              </a:defRPr>
            </a:lvl5pPr>
            <a:lvl6pPr lvl="5" algn="ctr">
              <a:buNone/>
              <a:defRPr sz="1000">
                <a:solidFill>
                  <a:schemeClr val="dk2"/>
                </a:solidFill>
              </a:defRPr>
            </a:lvl6pPr>
            <a:lvl7pPr lvl="6" algn="ctr">
              <a:buNone/>
              <a:defRPr sz="1000">
                <a:solidFill>
                  <a:schemeClr val="dk2"/>
                </a:solidFill>
              </a:defRPr>
            </a:lvl7pPr>
            <a:lvl8pPr lvl="7" algn="ctr">
              <a:buNone/>
              <a:defRPr sz="1000">
                <a:solidFill>
                  <a:schemeClr val="dk2"/>
                </a:solidFill>
              </a:defRPr>
            </a:lvl8pPr>
            <a:lvl9pPr lvl="8" algn="ctr">
              <a:buNone/>
              <a:defRPr sz="1000">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mailto:nguyenthientue@gmail.com" TargetMode="External"/><Relationship Id="rId7" Type="http://schemas.openxmlformats.org/officeDocument/2006/relationships/hyperlink" Target="mailto:rabbit7879@gmail.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mailto:phantuantai@gmail.com" TargetMode="External"/><Relationship Id="rId5" Type="http://schemas.openxmlformats.org/officeDocument/2006/relationships/hyperlink" Target="mailto:nguyenlenamanh@gmail.com" TargetMode="External"/><Relationship Id="rId4" Type="http://schemas.openxmlformats.org/officeDocument/2006/relationships/hyperlink" Target="mailto:congphamquocviet@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nguyenthientua@gmail.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30"/>
          <p:cNvSpPr/>
          <p:nvPr/>
        </p:nvSpPr>
        <p:spPr>
          <a:xfrm>
            <a:off x="0" y="1"/>
            <a:ext cx="9144000" cy="5143500"/>
          </a:xfrm>
          <a:prstGeom prst="rect">
            <a:avLst/>
          </a:prstGeom>
          <a:solidFill>
            <a:srgbClr val="566579">
              <a:alpha val="91150"/>
            </a:srgbClr>
          </a:solidFill>
          <a:ln>
            <a:noFill/>
          </a:ln>
        </p:spPr>
        <p:txBody>
          <a:bodyPr spcFirstLastPara="1" wrap="square" lIns="91425" tIns="91425" rIns="91425" bIns="91425" anchor="ctr" anchorCtr="0">
            <a:noAutofit/>
          </a:bodyPr>
          <a:lstStyle/>
          <a:p>
            <a:pPr algn="ctr"/>
            <a:endParaRPr/>
          </a:p>
        </p:txBody>
      </p:sp>
      <p:sp>
        <p:nvSpPr>
          <p:cNvPr id="163" name="Google Shape;163;p30"/>
          <p:cNvSpPr txBox="1"/>
          <p:nvPr/>
        </p:nvSpPr>
        <p:spPr>
          <a:xfrm>
            <a:off x="289779" y="-553952"/>
            <a:ext cx="8564442" cy="2821695"/>
          </a:xfrm>
          <a:prstGeom prst="rect">
            <a:avLst/>
          </a:prstGeom>
          <a:noFill/>
          <a:ln>
            <a:noFill/>
          </a:ln>
        </p:spPr>
        <p:txBody>
          <a:bodyPr spcFirstLastPara="1" wrap="square" lIns="91425" tIns="91425" rIns="91425" bIns="91425" anchor="t" anchorCtr="0">
            <a:noAutofit/>
          </a:bodyPr>
          <a:lstStyle/>
          <a:p>
            <a:pPr lvl="0">
              <a:lnSpc>
                <a:spcPct val="200000"/>
              </a:lnSpc>
            </a:pPr>
            <a:r>
              <a:rPr lang="vi-VN" sz="6000" b="1" dirty="0" smtClean="0">
                <a:solidFill>
                  <a:srgbClr val="FFFFFF"/>
                </a:solidFill>
                <a:latin typeface="Baloo" panose="03080902040302020200" pitchFamily="66" charset="-93"/>
                <a:ea typeface="Trebuchet MS"/>
                <a:cs typeface="Baloo" panose="03080902040302020200" pitchFamily="66" charset="-93"/>
                <a:sym typeface="Trebuchet MS"/>
              </a:rPr>
              <a:t>QUẢN LÝ DỰ ÁN </a:t>
            </a:r>
          </a:p>
          <a:p>
            <a:pPr lvl="0"/>
            <a:r>
              <a:rPr lang="vi-VN" sz="6000" b="1" dirty="0" smtClean="0">
                <a:solidFill>
                  <a:srgbClr val="EE795B"/>
                </a:solidFill>
                <a:latin typeface="Baloo" panose="03080902040302020200" pitchFamily="66" charset="-93"/>
                <a:ea typeface="Trebuchet MS"/>
                <a:cs typeface="Baloo" panose="03080902040302020200" pitchFamily="66" charset="-93"/>
                <a:sym typeface="Trebuchet MS"/>
              </a:rPr>
              <a:t>CÔNG NGHỆ THÔNG TIN </a:t>
            </a:r>
            <a:endParaRPr lang="vi-VN" sz="6000" b="1" dirty="0">
              <a:solidFill>
                <a:srgbClr val="EE795B"/>
              </a:solidFill>
              <a:latin typeface="Baloo" panose="03080902040302020200" pitchFamily="66" charset="-93"/>
              <a:ea typeface="Trebuchet MS"/>
              <a:cs typeface="Baloo" panose="03080902040302020200" pitchFamily="66" charset="-93"/>
              <a:sym typeface="Trebuchet MS"/>
            </a:endParaRPr>
          </a:p>
        </p:txBody>
      </p:sp>
      <p:sp>
        <p:nvSpPr>
          <p:cNvPr id="166" name="Google Shape;166;p30"/>
          <p:cNvSpPr txBox="1">
            <a:spLocks noGrp="1"/>
          </p:cNvSpPr>
          <p:nvPr>
            <p:ph type="sldNum" idx="12"/>
          </p:nvPr>
        </p:nvSpPr>
        <p:spPr>
          <a:xfrm>
            <a:off x="402226" y="4703625"/>
            <a:ext cx="396300" cy="204600"/>
          </a:xfrm>
          <a:prstGeom prst="rect">
            <a:avLst/>
          </a:prstGeom>
        </p:spPr>
        <p:txBody>
          <a:bodyPr spcFirstLastPara="1" wrap="square" lIns="91425" tIns="91425" rIns="91425" bIns="91425" anchor="ctr" anchorCtr="0">
            <a:noAutofit/>
          </a:bodyPr>
          <a:lstStyle/>
          <a:p>
            <a:fld id="{00000000-1234-1234-1234-123412341234}" type="slidenum">
              <a:rPr lang="en-GB"/>
              <a:pPr/>
              <a:t>1</a:t>
            </a:fld>
            <a:endParaRPr/>
          </a:p>
        </p:txBody>
      </p:sp>
      <p:sp>
        <p:nvSpPr>
          <p:cNvPr id="4" name="TextBox 3"/>
          <p:cNvSpPr txBox="1"/>
          <p:nvPr/>
        </p:nvSpPr>
        <p:spPr>
          <a:xfrm>
            <a:off x="3009331" y="2956450"/>
            <a:ext cx="3125337" cy="1304203"/>
          </a:xfrm>
          <a:prstGeom prst="rect">
            <a:avLst/>
          </a:prstGeom>
          <a:noFill/>
        </p:spPr>
        <p:txBody>
          <a:bodyPr wrap="square" rtlCol="0">
            <a:spAutoFit/>
          </a:bodyPr>
          <a:lstStyle/>
          <a:p>
            <a:pPr>
              <a:lnSpc>
                <a:spcPct val="150000"/>
              </a:lnSpc>
            </a:pPr>
            <a:r>
              <a:rPr lang="vi-VN" sz="1800" b="1" dirty="0">
                <a:solidFill>
                  <a:schemeClr val="bg1"/>
                </a:solidFill>
                <a:latin typeface="Baloo" panose="03080902040302020200" pitchFamily="66" charset="-93"/>
                <a:cs typeface="Baloo" panose="03080902040302020200" pitchFamily="66" charset="-93"/>
              </a:rPr>
              <a:t>Nhóm: </a:t>
            </a:r>
            <a:r>
              <a:rPr lang="vi-VN" sz="1800" b="1" dirty="0" smtClean="0">
                <a:solidFill>
                  <a:schemeClr val="bg1"/>
                </a:solidFill>
                <a:latin typeface="Baloo" panose="03080902040302020200" pitchFamily="66" charset="-93"/>
                <a:cs typeface="Baloo" panose="03080902040302020200" pitchFamily="66" charset="-93"/>
              </a:rPr>
              <a:t>5</a:t>
            </a:r>
            <a:endParaRPr lang="vi-VN" sz="1800" b="1" dirty="0">
              <a:solidFill>
                <a:schemeClr val="bg1"/>
              </a:solidFill>
              <a:latin typeface="Baloo" panose="03080902040302020200" pitchFamily="66" charset="-93"/>
              <a:cs typeface="Baloo" panose="03080902040302020200" pitchFamily="66" charset="-93"/>
            </a:endParaRPr>
          </a:p>
          <a:p>
            <a:pPr>
              <a:lnSpc>
                <a:spcPct val="150000"/>
              </a:lnSpc>
            </a:pPr>
            <a:r>
              <a:rPr lang="vi-VN" sz="1800" b="1" dirty="0">
                <a:solidFill>
                  <a:schemeClr val="bg1"/>
                </a:solidFill>
                <a:latin typeface="Baloo" panose="03080902040302020200" pitchFamily="66" charset="-93"/>
                <a:cs typeface="Baloo" panose="03080902040302020200" pitchFamily="66" charset="-93"/>
              </a:rPr>
              <a:t>Lớp: DHKTPM12ATT</a:t>
            </a:r>
          </a:p>
          <a:p>
            <a:pPr>
              <a:lnSpc>
                <a:spcPct val="150000"/>
              </a:lnSpc>
            </a:pPr>
            <a:r>
              <a:rPr lang="vi-VN" sz="1800" b="1" dirty="0">
                <a:solidFill>
                  <a:schemeClr val="bg1"/>
                </a:solidFill>
                <a:latin typeface="Baloo" panose="03080902040302020200" pitchFamily="66" charset="-93"/>
                <a:cs typeface="Baloo" panose="03080902040302020200" pitchFamily="66" charset="-93"/>
              </a:rPr>
              <a:t>Giảng viên: </a:t>
            </a:r>
            <a:r>
              <a:rPr lang="vi-VN" sz="1800" b="1" dirty="0" smtClean="0">
                <a:solidFill>
                  <a:schemeClr val="bg1"/>
                </a:solidFill>
                <a:latin typeface="Baloo" panose="03080902040302020200" pitchFamily="66" charset="-93"/>
                <a:cs typeface="Baloo" panose="03080902040302020200" pitchFamily="66" charset="-93"/>
              </a:rPr>
              <a:t>Đặng Thị Thu Hà</a:t>
            </a:r>
            <a:endParaRPr lang="vi-VN" sz="1800" b="1" dirty="0">
              <a:solidFill>
                <a:schemeClr val="bg1"/>
              </a:solidFill>
              <a:latin typeface="Baloo" panose="03080902040302020200" pitchFamily="66" charset="-93"/>
              <a:cs typeface="Baloo" panose="03080902040302020200" pitchFamily="66" charset="-93"/>
            </a:endParaRPr>
          </a:p>
        </p:txBody>
      </p:sp>
      <p:cxnSp>
        <p:nvCxnSpPr>
          <p:cNvPr id="6" name="Straight Connector 5"/>
          <p:cNvCxnSpPr/>
          <p:nvPr/>
        </p:nvCxnSpPr>
        <p:spPr>
          <a:xfrm>
            <a:off x="269920" y="169810"/>
            <a:ext cx="19859" cy="1957164"/>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64543" y="2963231"/>
            <a:ext cx="3622507" cy="14231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Bảng </a:t>
            </a:r>
            <a:r>
              <a:rPr lang="vi-VN" dirty="0" smtClean="0">
                <a:solidFill>
                  <a:srgbClr val="EE795B"/>
                </a:solidFill>
              </a:rPr>
              <a:t>Điều lệ dự án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10</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325244777"/>
              </p:ext>
            </p:extLst>
          </p:nvPr>
        </p:nvGraphicFramePr>
        <p:xfrm>
          <a:off x="627491" y="912096"/>
          <a:ext cx="7946665" cy="3734839"/>
        </p:xfrm>
        <a:graphic>
          <a:graphicData uri="http://schemas.openxmlformats.org/drawingml/2006/table">
            <a:tbl>
              <a:tblPr firstRow="1" firstCol="1" bandRow="1">
                <a:tableStyleId>{5C22544A-7EE6-4342-B048-85BDC9FD1C3A}</a:tableStyleId>
              </a:tblPr>
              <a:tblGrid>
                <a:gridCol w="1416452">
                  <a:extLst>
                    <a:ext uri="{9D8B030D-6E8A-4147-A177-3AD203B41FA5}">
                      <a16:colId xmlns:a16="http://schemas.microsoft.com/office/drawing/2014/main" val="3085737923"/>
                    </a:ext>
                  </a:extLst>
                </a:gridCol>
                <a:gridCol w="1302034">
                  <a:extLst>
                    <a:ext uri="{9D8B030D-6E8A-4147-A177-3AD203B41FA5}">
                      <a16:colId xmlns:a16="http://schemas.microsoft.com/office/drawing/2014/main" val="649691631"/>
                    </a:ext>
                  </a:extLst>
                </a:gridCol>
                <a:gridCol w="2486308">
                  <a:extLst>
                    <a:ext uri="{9D8B030D-6E8A-4147-A177-3AD203B41FA5}">
                      <a16:colId xmlns:a16="http://schemas.microsoft.com/office/drawing/2014/main" val="3063371485"/>
                    </a:ext>
                  </a:extLst>
                </a:gridCol>
                <a:gridCol w="2741871">
                  <a:extLst>
                    <a:ext uri="{9D8B030D-6E8A-4147-A177-3AD203B41FA5}">
                      <a16:colId xmlns:a16="http://schemas.microsoft.com/office/drawing/2014/main" val="3577908292"/>
                    </a:ext>
                  </a:extLst>
                </a:gridCol>
              </a:tblGrid>
              <a:tr h="125201">
                <a:tc>
                  <a:txBody>
                    <a:bodyPr/>
                    <a:lstStyle/>
                    <a:p>
                      <a:pPr algn="ctr">
                        <a:lnSpc>
                          <a:spcPct val="107000"/>
                        </a:lnSpc>
                        <a:spcAft>
                          <a:spcPts val="0"/>
                        </a:spcAft>
                      </a:pPr>
                      <a:r>
                        <a:rPr lang="vi-VN" sz="1100" b="1">
                          <a:effectLst>
                            <a:outerShdw blurRad="38100" dist="38100" dir="2700000" algn="tl">
                              <a:srgbClr val="000000">
                                <a:alpha val="43137"/>
                              </a:srgbClr>
                            </a:outerShdw>
                          </a:effectLst>
                        </a:rPr>
                        <a:t>Tên</a:t>
                      </a:r>
                      <a:endParaRPr lang="vi-VN" sz="1100" b="1">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txBody>
                  <a:tcPr marL="40056" marR="40056" marT="0" marB="0" anchor="ctr"/>
                </a:tc>
                <a:tc>
                  <a:txBody>
                    <a:bodyPr/>
                    <a:lstStyle/>
                    <a:p>
                      <a:pPr algn="ctr">
                        <a:lnSpc>
                          <a:spcPct val="107000"/>
                        </a:lnSpc>
                        <a:spcAft>
                          <a:spcPts val="0"/>
                        </a:spcAft>
                      </a:pPr>
                      <a:r>
                        <a:rPr lang="vi-VN" sz="1100" b="1">
                          <a:effectLst>
                            <a:outerShdw blurRad="38100" dist="38100" dir="2700000" algn="tl">
                              <a:srgbClr val="000000">
                                <a:alpha val="43137"/>
                              </a:srgbClr>
                            </a:outerShdw>
                          </a:effectLst>
                        </a:rPr>
                        <a:t>Chức vụ</a:t>
                      </a:r>
                      <a:endParaRPr lang="vi-VN" sz="1100" b="1">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txBody>
                  <a:tcPr marL="40056" marR="40056" marT="0" marB="0" anchor="ctr"/>
                </a:tc>
                <a:tc>
                  <a:txBody>
                    <a:bodyPr/>
                    <a:lstStyle/>
                    <a:p>
                      <a:pPr algn="ctr">
                        <a:lnSpc>
                          <a:spcPct val="107000"/>
                        </a:lnSpc>
                        <a:spcAft>
                          <a:spcPts val="0"/>
                        </a:spcAft>
                      </a:pPr>
                      <a:r>
                        <a:rPr lang="vi-VN" sz="1100" b="1">
                          <a:effectLst>
                            <a:outerShdw blurRad="38100" dist="38100" dir="2700000" algn="tl">
                              <a:srgbClr val="000000">
                                <a:alpha val="43137"/>
                              </a:srgbClr>
                            </a:outerShdw>
                          </a:effectLst>
                        </a:rPr>
                        <a:t>Vị trí</a:t>
                      </a:r>
                      <a:endParaRPr lang="vi-VN" sz="1100" b="1">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txBody>
                  <a:tcPr marL="40056" marR="40056" marT="0" marB="0" anchor="ctr"/>
                </a:tc>
                <a:tc>
                  <a:txBody>
                    <a:bodyPr/>
                    <a:lstStyle/>
                    <a:p>
                      <a:pPr algn="ctr">
                        <a:lnSpc>
                          <a:spcPct val="107000"/>
                        </a:lnSpc>
                        <a:spcAft>
                          <a:spcPts val="0"/>
                        </a:spcAft>
                      </a:pPr>
                      <a:r>
                        <a:rPr lang="vi-VN" sz="1100" b="1">
                          <a:effectLst>
                            <a:outerShdw blurRad="38100" dist="38100" dir="2700000" algn="tl">
                              <a:srgbClr val="000000">
                                <a:alpha val="43137"/>
                              </a:srgbClr>
                            </a:outerShdw>
                          </a:effectLst>
                        </a:rPr>
                        <a:t>Liên lạc</a:t>
                      </a:r>
                      <a:endParaRPr lang="vi-VN" sz="1100" b="1">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txBody>
                  <a:tcPr marL="40056" marR="40056" marT="0" marB="0" anchor="ctr"/>
                </a:tc>
                <a:extLst>
                  <a:ext uri="{0D108BD9-81ED-4DB2-BD59-A6C34878D82A}">
                    <a16:rowId xmlns:a16="http://schemas.microsoft.com/office/drawing/2014/main" val="2935952672"/>
                  </a:ext>
                </a:extLst>
              </a:tr>
              <a:tr h="737517">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TS. Nguyễn Thiên Tuế</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Chủ đầu tư</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CEO</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u="sng" dirty="0">
                          <a:effectLst>
                            <a:outerShdw blurRad="38100" dist="38100" dir="2700000" algn="tl">
                              <a:srgbClr val="000000">
                                <a:alpha val="43137"/>
                              </a:srgbClr>
                            </a:outerShdw>
                          </a:effectLst>
                          <a:hlinkClick r:id="rId3"/>
                        </a:rPr>
                        <a:t>nguyenthientue@gmail.com</a:t>
                      </a:r>
                      <a:r>
                        <a:rPr lang="vi-VN" sz="1200" b="1" dirty="0">
                          <a:effectLst>
                            <a:outerShdw blurRad="38100" dist="38100" dir="2700000" algn="tl">
                              <a:srgbClr val="000000">
                                <a:alpha val="43137"/>
                              </a:srgbClr>
                            </a:outerShdw>
                          </a:effectLst>
                        </a:rPr>
                        <a:t> </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extLst>
                  <a:ext uri="{0D108BD9-81ED-4DB2-BD59-A6C34878D82A}">
                    <a16:rowId xmlns:a16="http://schemas.microsoft.com/office/drawing/2014/main" val="1556103206"/>
                  </a:ext>
                </a:extLst>
              </a:tr>
              <a:tr h="863652">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Công Phạm Quốc Việt</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Quản trị dự án</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u="sng" dirty="0">
                          <a:effectLst>
                            <a:outerShdw blurRad="38100" dist="38100" dir="2700000" algn="tl">
                              <a:srgbClr val="000000">
                                <a:alpha val="43137"/>
                              </a:srgbClr>
                            </a:outerShdw>
                          </a:effectLst>
                          <a:hlinkClick r:id="rId4"/>
                        </a:rPr>
                        <a:t>congphamquocviet@gmail.com</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extLst>
                  <a:ext uri="{0D108BD9-81ED-4DB2-BD59-A6C34878D82A}">
                    <a16:rowId xmlns:a16="http://schemas.microsoft.com/office/drawing/2014/main" val="662754863"/>
                  </a:ext>
                </a:extLst>
              </a:tr>
              <a:tr h="611381">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Nguyễn Lê Nam Anh</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Thành viên nhóm lập trình</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u="sng" dirty="0">
                          <a:effectLst>
                            <a:outerShdw blurRad="38100" dist="38100" dir="2700000" algn="tl">
                              <a:srgbClr val="000000">
                                <a:alpha val="43137"/>
                              </a:srgbClr>
                            </a:outerShdw>
                          </a:effectLst>
                          <a:hlinkClick r:id="rId5"/>
                        </a:rPr>
                        <a:t>nguyenlenamanh@gmail.com</a:t>
                      </a:r>
                      <a:r>
                        <a:rPr lang="vi-VN" sz="1200" b="1" dirty="0">
                          <a:effectLst>
                            <a:outerShdw blurRad="38100" dist="38100" dir="2700000" algn="tl">
                              <a:srgbClr val="000000">
                                <a:alpha val="43137"/>
                              </a:srgbClr>
                            </a:outerShdw>
                          </a:effectLst>
                        </a:rPr>
                        <a:t> </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extLst>
                  <a:ext uri="{0D108BD9-81ED-4DB2-BD59-A6C34878D82A}">
                    <a16:rowId xmlns:a16="http://schemas.microsoft.com/office/drawing/2014/main" val="1374104999"/>
                  </a:ext>
                </a:extLst>
              </a:tr>
              <a:tr h="611381">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Phan Tuấn Tài</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Thành viên nhóm lập trình</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u="sng" dirty="0">
                          <a:effectLst>
                            <a:outerShdw blurRad="38100" dist="38100" dir="2700000" algn="tl">
                              <a:srgbClr val="000000">
                                <a:alpha val="43137"/>
                              </a:srgbClr>
                            </a:outerShdw>
                          </a:effectLst>
                          <a:hlinkClick r:id="rId6"/>
                        </a:rPr>
                        <a:t>phantuantai@gmail.com</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extLst>
                  <a:ext uri="{0D108BD9-81ED-4DB2-BD59-A6C34878D82A}">
                    <a16:rowId xmlns:a16="http://schemas.microsoft.com/office/drawing/2014/main" val="349559590"/>
                  </a:ext>
                </a:extLst>
              </a:tr>
              <a:tr h="611381">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Đặng Thị Thu Hà</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Nhà tư vấn</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dirty="0">
                          <a:effectLst>
                            <a:outerShdw blurRad="38100" dist="38100" dir="2700000" algn="tl">
                              <a:srgbClr val="000000">
                                <a:alpha val="43137"/>
                              </a:srgbClr>
                            </a:outerShdw>
                          </a:effectLst>
                        </a:rPr>
                        <a:t>Đại diện khách hàng</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tc>
                  <a:txBody>
                    <a:bodyPr/>
                    <a:lstStyle/>
                    <a:p>
                      <a:pPr marL="0" lvl="0" indent="0" algn="l">
                        <a:lnSpc>
                          <a:spcPct val="200000"/>
                        </a:lnSpc>
                        <a:spcAft>
                          <a:spcPts val="0"/>
                        </a:spcAft>
                        <a:buFont typeface="Symbol" panose="05050102010706020507" pitchFamily="18" charset="2"/>
                        <a:buNone/>
                      </a:pPr>
                      <a:r>
                        <a:rPr lang="vi-VN" sz="1200" b="1" u="sng" dirty="0">
                          <a:effectLst>
                            <a:outerShdw blurRad="38100" dist="38100" dir="2700000" algn="tl">
                              <a:srgbClr val="000000">
                                <a:alpha val="43137"/>
                              </a:srgbClr>
                            </a:outerShdw>
                          </a:effectLst>
                          <a:hlinkClick r:id="rId7"/>
                        </a:rPr>
                        <a:t>rabbit7879@gmail.com</a:t>
                      </a:r>
                      <a:r>
                        <a:rPr lang="vi-VN" sz="1200" b="1" dirty="0">
                          <a:effectLst>
                            <a:outerShdw blurRad="38100" dist="38100" dir="2700000" algn="tl">
                              <a:srgbClr val="000000">
                                <a:alpha val="43137"/>
                              </a:srgbClr>
                            </a:outerShdw>
                          </a:effectLst>
                        </a:rPr>
                        <a:t> </a:t>
                      </a:r>
                      <a:endParaRPr lang="vi-VN" sz="12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40056" marR="40056" marT="0" marB="0"/>
                </a:tc>
                <a:extLst>
                  <a:ext uri="{0D108BD9-81ED-4DB2-BD59-A6C34878D82A}">
                    <a16:rowId xmlns:a16="http://schemas.microsoft.com/office/drawing/2014/main" val="2266186137"/>
                  </a:ext>
                </a:extLst>
              </a:tr>
            </a:tbl>
          </a:graphicData>
        </a:graphic>
      </p:graphicFrame>
    </p:spTree>
    <p:extLst>
      <p:ext uri="{BB962C8B-B14F-4D97-AF65-F5344CB8AC3E}">
        <p14:creationId xmlns:p14="http://schemas.microsoft.com/office/powerpoint/2010/main" val="19745528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phạm vi</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11</a:t>
            </a:fld>
            <a:endParaRPr lang="en-GB"/>
          </a:p>
        </p:txBody>
      </p:sp>
      <p:sp>
        <p:nvSpPr>
          <p:cNvPr id="4" name="Rectangle 3"/>
          <p:cNvSpPr/>
          <p:nvPr/>
        </p:nvSpPr>
        <p:spPr>
          <a:xfrm>
            <a:off x="580456" y="765639"/>
            <a:ext cx="7983087" cy="3884397"/>
          </a:xfrm>
          <a:prstGeom prst="rect">
            <a:avLst/>
          </a:prstGeom>
        </p:spPr>
        <p:txBody>
          <a:bodyPr wrap="square">
            <a:spAutoFit/>
          </a:bodyPr>
          <a:lstStyle/>
          <a:p>
            <a:pPr lvl="1">
              <a:lnSpc>
                <a:spcPct val="200000"/>
              </a:lnSpc>
            </a:pPr>
            <a:r>
              <a:rPr lang="vi-VN" sz="1800" b="1" dirty="0">
                <a:effectLst>
                  <a:outerShdw blurRad="38100" dist="38100" dir="2700000" algn="tl">
                    <a:srgbClr val="000000">
                      <a:alpha val="43137"/>
                    </a:srgbClr>
                  </a:outerShdw>
                </a:effectLst>
              </a:rPr>
              <a:t>Yêu cầu từ nhà trường</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Hệ thống có chức năng đăng nhập cho người sử dụng khi truy cập</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Chức năng tìm kiếm thông tin tài liệu</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Chức năng đăng ký học phần</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Lập báo cáo</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An toàn thông tin tốt</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Phân quyền người dùng dễ dàng</a:t>
            </a:r>
          </a:p>
        </p:txBody>
      </p:sp>
    </p:spTree>
    <p:extLst>
      <p:ext uri="{BB962C8B-B14F-4D97-AF65-F5344CB8AC3E}">
        <p14:creationId xmlns:p14="http://schemas.microsoft.com/office/powerpoint/2010/main" val="12514807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phạm vi</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12</a:t>
            </a:fld>
            <a:endParaRPr lang="en-GB"/>
          </a:p>
        </p:txBody>
      </p:sp>
      <p:sp>
        <p:nvSpPr>
          <p:cNvPr id="4" name="Rectangle 3"/>
          <p:cNvSpPr/>
          <p:nvPr/>
        </p:nvSpPr>
        <p:spPr>
          <a:xfrm>
            <a:off x="580456" y="798770"/>
            <a:ext cx="7983087" cy="2776401"/>
          </a:xfrm>
          <a:prstGeom prst="rect">
            <a:avLst/>
          </a:prstGeom>
        </p:spPr>
        <p:txBody>
          <a:bodyPr wrap="square">
            <a:spAutoFit/>
          </a:bodyPr>
          <a:lstStyle/>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Thời gian hoàn thành: 6 tháng</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Ngày bắt đầu: 1/11/2019</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Ngày kết thúc: 1/5/2020</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Kinh phí cho dự án: 100.000$ (Một trăm ngàn đô la mỹ)</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Kinh phí dự trữ: 20% tổng kinh phí</a:t>
            </a:r>
          </a:p>
        </p:txBody>
      </p:sp>
    </p:spTree>
    <p:extLst>
      <p:ext uri="{BB962C8B-B14F-4D97-AF65-F5344CB8AC3E}">
        <p14:creationId xmlns:p14="http://schemas.microsoft.com/office/powerpoint/2010/main" val="22542229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thời gian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13</a:t>
            </a:fld>
            <a:endParaRPr lang="en-GB"/>
          </a:p>
        </p:txBody>
      </p:sp>
      <p:sp>
        <p:nvSpPr>
          <p:cNvPr id="4" name="Rectangle 3"/>
          <p:cNvSpPr/>
          <p:nvPr/>
        </p:nvSpPr>
        <p:spPr>
          <a:xfrm>
            <a:off x="580454" y="765439"/>
            <a:ext cx="7983087" cy="3600986"/>
          </a:xfrm>
          <a:prstGeom prst="rect">
            <a:avLst/>
          </a:prstGeom>
        </p:spPr>
        <p:txBody>
          <a:bodyPr wrap="square">
            <a:spAutoFit/>
          </a:bodyPr>
          <a:lstStyle/>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Lập kế hoạch (LKH) - (Hoàn thành trong 20 ngày</a:t>
            </a:r>
            <a:r>
              <a:rPr lang="vi-VN" sz="1800" b="1" dirty="0" smtClean="0">
                <a:effectLst>
                  <a:outerShdw blurRad="38100" dist="38100" dir="2700000" algn="tl">
                    <a:srgbClr val="000000">
                      <a:alpha val="43137"/>
                    </a:srgbClr>
                  </a:outerShdw>
                </a:effectLst>
              </a:rPr>
              <a:t>)</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Xác định yêu cầu người dùng (YC) - (Hoàn thành trong 16 ngày)</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Phân tích thiết kế (PT) - (Hoàn thành trong 46 ngày</a:t>
            </a:r>
            <a:r>
              <a:rPr lang="vi-VN" sz="1800" b="1" dirty="0" smtClean="0">
                <a:effectLst>
                  <a:outerShdw blurRad="38100" dist="38100" dir="2700000" algn="tl">
                    <a:srgbClr val="000000">
                      <a:alpha val="43137"/>
                    </a:srgbClr>
                  </a:outerShdw>
                </a:effectLst>
              </a:rPr>
              <a:t>)</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Hiện thực (HT) - (Hoàn thành trong 72 ngày)</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Tích hợp và kiểm thử (KT) - (Hoàn thành trong 14 ngày)</a:t>
            </a:r>
          </a:p>
          <a:p>
            <a:pPr marL="285750" lvl="1" indent="-285750">
              <a:lnSpc>
                <a:spcPct val="200000"/>
              </a:lnSpc>
              <a:buFont typeface="Arial" panose="020B0604020202020204" pitchFamily="34" charset="0"/>
              <a:buChar char="•"/>
            </a:pPr>
            <a:endParaRPr lang="vi-VN" sz="2400" b="1" dirty="0">
              <a:effectLst>
                <a:outerShdw blurRad="38100" dist="38100" dir="2700000" algn="tl">
                  <a:srgbClr val="000000">
                    <a:alpha val="43137"/>
                  </a:srgbClr>
                </a:outerShdw>
              </a:effectLst>
            </a:endParaRPr>
          </a:p>
        </p:txBody>
      </p:sp>
      <p:pic>
        <p:nvPicPr>
          <p:cNvPr id="5" name="Picture 4" descr="C:\Users\VB Yoshara\Desktop\1.png"/>
          <p:cNvPicPr/>
          <p:nvPr/>
        </p:nvPicPr>
        <p:blipFill rotWithShape="1">
          <a:blip r:embed="rId3">
            <a:extLst>
              <a:ext uri="{28A0092B-C50C-407E-A947-70E740481C1C}">
                <a14:useLocalDpi xmlns:a14="http://schemas.microsoft.com/office/drawing/2010/main" val="0"/>
              </a:ext>
            </a:extLst>
          </a:blip>
          <a:srcRect l="3129" t="24668" r="1937" b="41910"/>
          <a:stretch/>
        </p:blipFill>
        <p:spPr bwMode="auto">
          <a:xfrm>
            <a:off x="1538284" y="3536225"/>
            <a:ext cx="6067425" cy="12001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58583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thời gian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14</a:t>
            </a:fld>
            <a:endParaRPr lang="en-GB"/>
          </a:p>
        </p:txBody>
      </p:sp>
      <p:sp>
        <p:nvSpPr>
          <p:cNvPr id="4" name="Rectangle 3"/>
          <p:cNvSpPr/>
          <p:nvPr/>
        </p:nvSpPr>
        <p:spPr>
          <a:xfrm>
            <a:off x="580454" y="765439"/>
            <a:ext cx="7983087" cy="3600986"/>
          </a:xfrm>
          <a:prstGeom prst="rect">
            <a:avLst/>
          </a:prstGeom>
        </p:spPr>
        <p:txBody>
          <a:bodyPr wrap="square">
            <a:spAutoFit/>
          </a:bodyPr>
          <a:lstStyle/>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Lập kế hoạch (LKH) - (Hoàn thành trong 20 ngày</a:t>
            </a:r>
            <a:r>
              <a:rPr lang="vi-VN" sz="1800" b="1" dirty="0" smtClean="0">
                <a:effectLst>
                  <a:outerShdw blurRad="38100" dist="38100" dir="2700000" algn="tl">
                    <a:srgbClr val="000000">
                      <a:alpha val="43137"/>
                    </a:srgbClr>
                  </a:outerShdw>
                </a:effectLst>
              </a:rPr>
              <a:t>)</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Xác định yêu cầu người dùng (YC) - (Hoàn thành trong 16 ngày)</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Phân tích thiết kế (PT) - (Hoàn thành trong 46 ngày</a:t>
            </a:r>
            <a:r>
              <a:rPr lang="vi-VN" sz="1800" b="1" dirty="0" smtClean="0">
                <a:effectLst>
                  <a:outerShdw blurRad="38100" dist="38100" dir="2700000" algn="tl">
                    <a:srgbClr val="000000">
                      <a:alpha val="43137"/>
                    </a:srgbClr>
                  </a:outerShdw>
                </a:effectLst>
              </a:rPr>
              <a:t>)</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Hiện thực (HT) - (Hoàn thành trong 72 ngày)</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Tích hợp và kiểm thử (KT) - (Hoàn thành trong 14 ngày)</a:t>
            </a:r>
          </a:p>
          <a:p>
            <a:pPr marL="285750" lvl="1" indent="-285750">
              <a:lnSpc>
                <a:spcPct val="200000"/>
              </a:lnSpc>
              <a:buFont typeface="Arial" panose="020B0604020202020204" pitchFamily="34" charset="0"/>
              <a:buChar char="•"/>
            </a:pPr>
            <a:endParaRPr lang="vi-VN" sz="2400" b="1" dirty="0">
              <a:effectLst>
                <a:outerShdw blurRad="38100" dist="38100" dir="2700000" algn="tl">
                  <a:srgbClr val="000000">
                    <a:alpha val="43137"/>
                  </a:srgbClr>
                </a:outerShdw>
              </a:effectLst>
            </a:endParaRPr>
          </a:p>
        </p:txBody>
      </p:sp>
      <p:pic>
        <p:nvPicPr>
          <p:cNvPr id="5" name="Picture 4" descr="C:\Users\VB Yoshara\Desktop\1.png"/>
          <p:cNvPicPr/>
          <p:nvPr/>
        </p:nvPicPr>
        <p:blipFill rotWithShape="1">
          <a:blip r:embed="rId3">
            <a:extLst>
              <a:ext uri="{28A0092B-C50C-407E-A947-70E740481C1C}">
                <a14:useLocalDpi xmlns:a14="http://schemas.microsoft.com/office/drawing/2010/main" val="0"/>
              </a:ext>
            </a:extLst>
          </a:blip>
          <a:srcRect l="3129" t="24668" r="1937" b="41910"/>
          <a:stretch/>
        </p:blipFill>
        <p:spPr bwMode="auto">
          <a:xfrm>
            <a:off x="1538284" y="3536225"/>
            <a:ext cx="6067425" cy="12001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14852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thời gian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15</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4293669588"/>
              </p:ext>
            </p:extLst>
          </p:nvPr>
        </p:nvGraphicFramePr>
        <p:xfrm>
          <a:off x="556136" y="963553"/>
          <a:ext cx="8031727" cy="3488568"/>
        </p:xfrm>
        <a:graphic>
          <a:graphicData uri="http://schemas.openxmlformats.org/drawingml/2006/table">
            <a:tbl>
              <a:tblPr firstRow="1" firstCol="1" bandRow="1">
                <a:tableStyleId>{5C22544A-7EE6-4342-B048-85BDC9FD1C3A}</a:tableStyleId>
              </a:tblPr>
              <a:tblGrid>
                <a:gridCol w="1147161">
                  <a:extLst>
                    <a:ext uri="{9D8B030D-6E8A-4147-A177-3AD203B41FA5}">
                      <a16:colId xmlns:a16="http://schemas.microsoft.com/office/drawing/2014/main" val="2286559119"/>
                    </a:ext>
                  </a:extLst>
                </a:gridCol>
                <a:gridCol w="1245766">
                  <a:extLst>
                    <a:ext uri="{9D8B030D-6E8A-4147-A177-3AD203B41FA5}">
                      <a16:colId xmlns:a16="http://schemas.microsoft.com/office/drawing/2014/main" val="3044986675"/>
                    </a:ext>
                  </a:extLst>
                </a:gridCol>
                <a:gridCol w="1265583">
                  <a:extLst>
                    <a:ext uri="{9D8B030D-6E8A-4147-A177-3AD203B41FA5}">
                      <a16:colId xmlns:a16="http://schemas.microsoft.com/office/drawing/2014/main" val="1073725065"/>
                    </a:ext>
                  </a:extLst>
                </a:gridCol>
                <a:gridCol w="1219200">
                  <a:extLst>
                    <a:ext uri="{9D8B030D-6E8A-4147-A177-3AD203B41FA5}">
                      <a16:colId xmlns:a16="http://schemas.microsoft.com/office/drawing/2014/main" val="162973237"/>
                    </a:ext>
                  </a:extLst>
                </a:gridCol>
                <a:gridCol w="1205948">
                  <a:extLst>
                    <a:ext uri="{9D8B030D-6E8A-4147-A177-3AD203B41FA5}">
                      <a16:colId xmlns:a16="http://schemas.microsoft.com/office/drawing/2014/main" val="1950442510"/>
                    </a:ext>
                  </a:extLst>
                </a:gridCol>
                <a:gridCol w="800108">
                  <a:extLst>
                    <a:ext uri="{9D8B030D-6E8A-4147-A177-3AD203B41FA5}">
                      <a16:colId xmlns:a16="http://schemas.microsoft.com/office/drawing/2014/main" val="1120028550"/>
                    </a:ext>
                  </a:extLst>
                </a:gridCol>
                <a:gridCol w="1147961">
                  <a:extLst>
                    <a:ext uri="{9D8B030D-6E8A-4147-A177-3AD203B41FA5}">
                      <a16:colId xmlns:a16="http://schemas.microsoft.com/office/drawing/2014/main" val="753963087"/>
                    </a:ext>
                  </a:extLst>
                </a:gridCol>
              </a:tblGrid>
              <a:tr h="581428">
                <a:tc>
                  <a:txBody>
                    <a:bodyPr/>
                    <a:lstStyle/>
                    <a:p>
                      <a:pPr algn="ctr">
                        <a:lnSpc>
                          <a:spcPct val="107000"/>
                        </a:lnSpc>
                        <a:spcAft>
                          <a:spcPts val="0"/>
                        </a:spcAft>
                      </a:pPr>
                      <a:r>
                        <a:rPr lang="vi-VN" sz="1600">
                          <a:effectLst/>
                        </a:rPr>
                        <a:t>Task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Start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Finish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dirty="0">
                          <a:effectLst/>
                        </a:rPr>
                        <a:t>Late Start</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Late Finish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Free Slack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Total slack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0020698"/>
                  </a:ext>
                </a:extLst>
              </a:tr>
              <a:tr h="581428">
                <a:tc>
                  <a:txBody>
                    <a:bodyPr/>
                    <a:lstStyle/>
                    <a:p>
                      <a:pPr algn="ctr">
                        <a:lnSpc>
                          <a:spcPct val="107000"/>
                        </a:lnSpc>
                        <a:spcAft>
                          <a:spcPts val="0"/>
                        </a:spcAft>
                      </a:pPr>
                      <a:r>
                        <a:rPr lang="vi-VN" sz="1600">
                          <a:effectLst/>
                        </a:rPr>
                        <a:t>LKH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dirty="0">
                          <a:effectLst/>
                        </a:rPr>
                        <a:t>1/11/2019</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21/11/2019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1/11/2019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21/11/2019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1726426"/>
                  </a:ext>
                </a:extLst>
              </a:tr>
              <a:tr h="581428">
                <a:tc>
                  <a:txBody>
                    <a:bodyPr/>
                    <a:lstStyle/>
                    <a:p>
                      <a:pPr algn="ctr">
                        <a:lnSpc>
                          <a:spcPct val="107000"/>
                        </a:lnSpc>
                        <a:spcAft>
                          <a:spcPts val="0"/>
                        </a:spcAft>
                      </a:pPr>
                      <a:r>
                        <a:rPr lang="vi-VN" sz="1600">
                          <a:effectLst/>
                        </a:rPr>
                        <a:t>YC</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22/11/2019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8/12/2019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22/11/2019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8/12/2019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1925618"/>
                  </a:ext>
                </a:extLst>
              </a:tr>
              <a:tr h="581428">
                <a:tc>
                  <a:txBody>
                    <a:bodyPr/>
                    <a:lstStyle/>
                    <a:p>
                      <a:pPr algn="ctr">
                        <a:lnSpc>
                          <a:spcPct val="107000"/>
                        </a:lnSpc>
                        <a:spcAft>
                          <a:spcPts val="0"/>
                        </a:spcAft>
                      </a:pPr>
                      <a:r>
                        <a:rPr lang="vi-VN" sz="1600">
                          <a:effectLst/>
                        </a:rPr>
                        <a:t>PT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9/12/2019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22/1/2020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9/12/2019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22/1/2020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9440992"/>
                  </a:ext>
                </a:extLst>
              </a:tr>
              <a:tr h="581428">
                <a:tc>
                  <a:txBody>
                    <a:bodyPr/>
                    <a:lstStyle/>
                    <a:p>
                      <a:pPr algn="ctr">
                        <a:lnSpc>
                          <a:spcPct val="107000"/>
                        </a:lnSpc>
                        <a:spcAft>
                          <a:spcPts val="0"/>
                        </a:spcAft>
                      </a:pPr>
                      <a:r>
                        <a:rPr lang="vi-VN" sz="1600">
                          <a:effectLst/>
                        </a:rPr>
                        <a:t>HT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23/1/2020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4/4/2020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23/1/2020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4/4/2020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8424544"/>
                  </a:ext>
                </a:extLst>
              </a:tr>
              <a:tr h="581428">
                <a:tc>
                  <a:txBody>
                    <a:bodyPr/>
                    <a:lstStyle/>
                    <a:p>
                      <a:pPr algn="ctr">
                        <a:lnSpc>
                          <a:spcPct val="107000"/>
                        </a:lnSpc>
                        <a:spcAft>
                          <a:spcPts val="0"/>
                        </a:spcAft>
                      </a:pPr>
                      <a:r>
                        <a:rPr lang="vi-VN" sz="1600">
                          <a:effectLst/>
                        </a:rPr>
                        <a:t>KT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5/4/2020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19/4/2020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5/4/2020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19/4/2020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a:effectLst/>
                        </a:rPr>
                        <a:t>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600" dirty="0">
                          <a:effectLst/>
                        </a:rPr>
                        <a:t>0</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7755487"/>
                  </a:ext>
                </a:extLst>
              </a:tr>
            </a:tbl>
          </a:graphicData>
        </a:graphic>
      </p:graphicFrame>
    </p:spTree>
    <p:extLst>
      <p:ext uri="{BB962C8B-B14F-4D97-AF65-F5344CB8AC3E}">
        <p14:creationId xmlns:p14="http://schemas.microsoft.com/office/powerpoint/2010/main" val="181713746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thời gian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16</a:t>
            </a:fld>
            <a:endParaRPr lang="en-GB"/>
          </a:p>
        </p:txBody>
      </p:sp>
      <p:pic>
        <p:nvPicPr>
          <p:cNvPr id="5" name="Picture 4"/>
          <p:cNvPicPr/>
          <p:nvPr/>
        </p:nvPicPr>
        <p:blipFill>
          <a:blip r:embed="rId3"/>
          <a:stretch>
            <a:fillRect/>
          </a:stretch>
        </p:blipFill>
        <p:spPr>
          <a:xfrm>
            <a:off x="311700" y="1102171"/>
            <a:ext cx="8510917" cy="3025882"/>
          </a:xfrm>
          <a:prstGeom prst="rect">
            <a:avLst/>
          </a:prstGeom>
        </p:spPr>
      </p:pic>
    </p:spTree>
    <p:extLst>
      <p:ext uri="{BB962C8B-B14F-4D97-AF65-F5344CB8AC3E}">
        <p14:creationId xmlns:p14="http://schemas.microsoft.com/office/powerpoint/2010/main" val="375984457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Chi phí</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17</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965544471"/>
              </p:ext>
            </p:extLst>
          </p:nvPr>
        </p:nvGraphicFramePr>
        <p:xfrm>
          <a:off x="434300" y="875166"/>
          <a:ext cx="8322090" cy="3665343"/>
        </p:xfrm>
        <a:graphic>
          <a:graphicData uri="http://schemas.openxmlformats.org/drawingml/2006/table">
            <a:tbl>
              <a:tblPr firstRow="1" firstCol="1" bandRow="1">
                <a:tableStyleId>{5C22544A-7EE6-4342-B048-85BDC9FD1C3A}</a:tableStyleId>
              </a:tblPr>
              <a:tblGrid>
                <a:gridCol w="596735">
                  <a:extLst>
                    <a:ext uri="{9D8B030D-6E8A-4147-A177-3AD203B41FA5}">
                      <a16:colId xmlns:a16="http://schemas.microsoft.com/office/drawing/2014/main" val="4095374957"/>
                    </a:ext>
                  </a:extLst>
                </a:gridCol>
                <a:gridCol w="2042803">
                  <a:extLst>
                    <a:ext uri="{9D8B030D-6E8A-4147-A177-3AD203B41FA5}">
                      <a16:colId xmlns:a16="http://schemas.microsoft.com/office/drawing/2014/main" val="4071063735"/>
                    </a:ext>
                  </a:extLst>
                </a:gridCol>
                <a:gridCol w="2243889">
                  <a:extLst>
                    <a:ext uri="{9D8B030D-6E8A-4147-A177-3AD203B41FA5}">
                      <a16:colId xmlns:a16="http://schemas.microsoft.com/office/drawing/2014/main" val="2271785818"/>
                    </a:ext>
                  </a:extLst>
                </a:gridCol>
                <a:gridCol w="1252330">
                  <a:extLst>
                    <a:ext uri="{9D8B030D-6E8A-4147-A177-3AD203B41FA5}">
                      <a16:colId xmlns:a16="http://schemas.microsoft.com/office/drawing/2014/main" val="2638787950"/>
                    </a:ext>
                  </a:extLst>
                </a:gridCol>
                <a:gridCol w="765695">
                  <a:extLst>
                    <a:ext uri="{9D8B030D-6E8A-4147-A177-3AD203B41FA5}">
                      <a16:colId xmlns:a16="http://schemas.microsoft.com/office/drawing/2014/main" val="299703481"/>
                    </a:ext>
                  </a:extLst>
                </a:gridCol>
                <a:gridCol w="1420638">
                  <a:extLst>
                    <a:ext uri="{9D8B030D-6E8A-4147-A177-3AD203B41FA5}">
                      <a16:colId xmlns:a16="http://schemas.microsoft.com/office/drawing/2014/main" val="207037462"/>
                    </a:ext>
                  </a:extLst>
                </a:gridCol>
              </a:tblGrid>
              <a:tr h="385864">
                <a:tc>
                  <a:txBody>
                    <a:bodyPr/>
                    <a:lstStyle/>
                    <a:p>
                      <a:pPr algn="ctr">
                        <a:lnSpc>
                          <a:spcPct val="107000"/>
                        </a:lnSpc>
                        <a:spcAft>
                          <a:spcPts val="0"/>
                        </a:spcAft>
                      </a:pPr>
                      <a:r>
                        <a:rPr lang="vi-VN" sz="1400" dirty="0">
                          <a:effectLst/>
                        </a:rPr>
                        <a:t>STT</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gn="ctr">
                        <a:lnSpc>
                          <a:spcPct val="107000"/>
                        </a:lnSpc>
                        <a:spcAft>
                          <a:spcPts val="0"/>
                        </a:spcAft>
                      </a:pPr>
                      <a:r>
                        <a:rPr lang="vi-VN" sz="1400">
                          <a:effectLst/>
                        </a:rPr>
                        <a:t>Họ tên</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gn="ctr">
                        <a:lnSpc>
                          <a:spcPct val="107000"/>
                        </a:lnSpc>
                        <a:spcAft>
                          <a:spcPts val="0"/>
                        </a:spcAft>
                      </a:pPr>
                      <a:r>
                        <a:rPr lang="vi-VN" sz="1400">
                          <a:effectLst/>
                        </a:rPr>
                        <a:t>Vị trí</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gn="ctr">
                        <a:lnSpc>
                          <a:spcPct val="107000"/>
                        </a:lnSpc>
                        <a:spcAft>
                          <a:spcPts val="0"/>
                        </a:spcAft>
                      </a:pPr>
                      <a:r>
                        <a:rPr lang="vi-VN" sz="1400" dirty="0">
                          <a:effectLst/>
                        </a:rPr>
                        <a:t>Kí hiệu</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gn="ctr">
                        <a:lnSpc>
                          <a:spcPct val="107000"/>
                        </a:lnSpc>
                        <a:spcAft>
                          <a:spcPts val="0"/>
                        </a:spcAft>
                      </a:pPr>
                      <a:r>
                        <a:rPr lang="vi-VN" sz="1400" dirty="0">
                          <a:effectLst/>
                        </a:rPr>
                        <a:t>Level</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gn="ctr">
                        <a:lnSpc>
                          <a:spcPct val="107000"/>
                        </a:lnSpc>
                        <a:spcAft>
                          <a:spcPts val="0"/>
                        </a:spcAft>
                      </a:pPr>
                      <a:r>
                        <a:rPr lang="vi-VN" sz="1400">
                          <a:effectLst/>
                        </a:rPr>
                        <a:t>Lương/Ngày</a:t>
                      </a:r>
                    </a:p>
                    <a:p>
                      <a:pPr algn="ctr">
                        <a:lnSpc>
                          <a:spcPct val="107000"/>
                        </a:lnSpc>
                        <a:spcAft>
                          <a:spcPts val="0"/>
                        </a:spcAft>
                      </a:pPr>
                      <a:r>
                        <a:rPr lang="vi-VN" sz="1400">
                          <a:effectLst/>
                        </a:rPr>
                        <a:t>(Nghìn VNĐ)</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extLst>
                  <a:ext uri="{0D108BD9-81ED-4DB2-BD59-A6C34878D82A}">
                    <a16:rowId xmlns:a16="http://schemas.microsoft.com/office/drawing/2014/main" val="2884116316"/>
                  </a:ext>
                </a:extLst>
              </a:tr>
              <a:tr h="789993">
                <a:tc>
                  <a:txBody>
                    <a:bodyPr/>
                    <a:lstStyle/>
                    <a:p>
                      <a:pPr algn="ctr">
                        <a:lnSpc>
                          <a:spcPct val="107000"/>
                        </a:lnSpc>
                        <a:spcAft>
                          <a:spcPts val="0"/>
                        </a:spcAft>
                      </a:pPr>
                      <a:r>
                        <a:rPr lang="vi-VN" sz="1400">
                          <a:effectLst/>
                        </a:rPr>
                        <a:t>1</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dirty="0">
                          <a:effectLst/>
                        </a:rPr>
                        <a:t>Công Phạm Quốc Việt</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marL="342900" lvl="0" indent="-342900" algn="l">
                        <a:lnSpc>
                          <a:spcPct val="200000"/>
                        </a:lnSpc>
                        <a:spcAft>
                          <a:spcPts val="0"/>
                        </a:spcAft>
                        <a:buFont typeface="Symbol" panose="05050102010706020507" pitchFamily="18" charset="2"/>
                        <a:buChar char=""/>
                      </a:pPr>
                      <a:r>
                        <a:rPr lang="vi-VN" sz="1600" dirty="0">
                          <a:effectLst/>
                        </a:rPr>
                        <a:t>Quản trị dự án</a:t>
                      </a:r>
                      <a:endParaRPr lang="vi-V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dirty="0">
                          <a:effectLst/>
                        </a:rPr>
                        <a:t>ME1</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a:effectLst/>
                        </a:rPr>
                        <a:t>5</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a:effectLst/>
                        </a:rPr>
                        <a:t>300</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extLst>
                  <a:ext uri="{0D108BD9-81ED-4DB2-BD59-A6C34878D82A}">
                    <a16:rowId xmlns:a16="http://schemas.microsoft.com/office/drawing/2014/main" val="286131323"/>
                  </a:ext>
                </a:extLst>
              </a:tr>
              <a:tr h="1217679">
                <a:tc>
                  <a:txBody>
                    <a:bodyPr/>
                    <a:lstStyle/>
                    <a:p>
                      <a:pPr algn="ctr">
                        <a:lnSpc>
                          <a:spcPct val="107000"/>
                        </a:lnSpc>
                        <a:spcAft>
                          <a:spcPts val="0"/>
                        </a:spcAft>
                      </a:pPr>
                      <a:r>
                        <a:rPr lang="vi-VN" sz="1400">
                          <a:effectLst/>
                        </a:rPr>
                        <a:t>2</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a:effectLst/>
                        </a:rPr>
                        <a:t>Nguyễn Lê Nam Anh</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marL="342900" lvl="0" indent="-342900" algn="l">
                        <a:lnSpc>
                          <a:spcPct val="200000"/>
                        </a:lnSpc>
                        <a:spcAft>
                          <a:spcPts val="0"/>
                        </a:spcAft>
                        <a:buFont typeface="Symbol" panose="05050102010706020507" pitchFamily="18" charset="2"/>
                        <a:buChar char=""/>
                      </a:pPr>
                      <a:r>
                        <a:rPr lang="vi-VN" sz="1600" dirty="0">
                          <a:effectLst/>
                        </a:rPr>
                        <a:t>Thành viên nhóm lập trình</a:t>
                      </a:r>
                      <a:endParaRPr lang="vi-V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dirty="0">
                          <a:effectLst/>
                        </a:rPr>
                        <a:t>ME2</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dirty="0">
                          <a:effectLst/>
                        </a:rPr>
                        <a:t>4</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a:effectLst/>
                        </a:rPr>
                        <a:t>250</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extLst>
                  <a:ext uri="{0D108BD9-81ED-4DB2-BD59-A6C34878D82A}">
                    <a16:rowId xmlns:a16="http://schemas.microsoft.com/office/drawing/2014/main" val="2061653401"/>
                  </a:ext>
                </a:extLst>
              </a:tr>
              <a:tr h="1217679">
                <a:tc>
                  <a:txBody>
                    <a:bodyPr/>
                    <a:lstStyle/>
                    <a:p>
                      <a:pPr algn="ctr">
                        <a:lnSpc>
                          <a:spcPct val="107000"/>
                        </a:lnSpc>
                        <a:spcAft>
                          <a:spcPts val="0"/>
                        </a:spcAft>
                      </a:pPr>
                      <a:r>
                        <a:rPr lang="vi-VN" sz="1400">
                          <a:effectLst/>
                        </a:rPr>
                        <a:t>3</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a:effectLst/>
                        </a:rPr>
                        <a:t>Phan Tuấn Tài</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marL="342900" lvl="0" indent="-342900" algn="l">
                        <a:lnSpc>
                          <a:spcPct val="200000"/>
                        </a:lnSpc>
                        <a:spcAft>
                          <a:spcPts val="0"/>
                        </a:spcAft>
                        <a:buFont typeface="Symbol" panose="05050102010706020507" pitchFamily="18" charset="2"/>
                        <a:buChar char=""/>
                      </a:pPr>
                      <a:r>
                        <a:rPr lang="vi-VN" sz="1600">
                          <a:effectLst/>
                        </a:rPr>
                        <a:t>Thành viên nhóm lập trình</a:t>
                      </a:r>
                      <a:endParaRPr lang="vi-V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a:effectLst/>
                        </a:rPr>
                        <a:t>ME3</a:t>
                      </a: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dirty="0">
                          <a:effectLst/>
                        </a:rPr>
                        <a:t>4</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tc>
                  <a:txBody>
                    <a:bodyPr/>
                    <a:lstStyle/>
                    <a:p>
                      <a:pPr>
                        <a:lnSpc>
                          <a:spcPct val="107000"/>
                        </a:lnSpc>
                        <a:spcAft>
                          <a:spcPts val="0"/>
                        </a:spcAft>
                      </a:pPr>
                      <a:r>
                        <a:rPr lang="vi-VN" sz="1400" dirty="0">
                          <a:effectLst/>
                        </a:rPr>
                        <a:t>250</a:t>
                      </a:r>
                      <a:endParaRPr lang="vi-VN" sz="1400" dirty="0">
                        <a:effectLst/>
                        <a:latin typeface="Arial" panose="020B0604020202020204" pitchFamily="34" charset="0"/>
                        <a:ea typeface="Arial" panose="020B0604020202020204" pitchFamily="34" charset="0"/>
                        <a:cs typeface="Times New Roman" panose="02020603050405020304" pitchFamily="18" charset="0"/>
                      </a:endParaRPr>
                    </a:p>
                  </a:txBody>
                  <a:tcPr marL="58334" marR="58334" marT="0" marB="0" anchor="ctr"/>
                </a:tc>
                <a:extLst>
                  <a:ext uri="{0D108BD9-81ED-4DB2-BD59-A6C34878D82A}">
                    <a16:rowId xmlns:a16="http://schemas.microsoft.com/office/drawing/2014/main" val="4188141739"/>
                  </a:ext>
                </a:extLst>
              </a:tr>
            </a:tbl>
          </a:graphicData>
        </a:graphic>
      </p:graphicFrame>
    </p:spTree>
    <p:extLst>
      <p:ext uri="{BB962C8B-B14F-4D97-AF65-F5344CB8AC3E}">
        <p14:creationId xmlns:p14="http://schemas.microsoft.com/office/powerpoint/2010/main" val="235034699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Chi phí</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18</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366909906"/>
              </p:ext>
            </p:extLst>
          </p:nvPr>
        </p:nvGraphicFramePr>
        <p:xfrm>
          <a:off x="311700" y="1540255"/>
          <a:ext cx="8346154" cy="336550"/>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839247701"/>
                    </a:ext>
                  </a:extLst>
                </a:gridCol>
                <a:gridCol w="2025070">
                  <a:extLst>
                    <a:ext uri="{9D8B030D-6E8A-4147-A177-3AD203B41FA5}">
                      <a16:colId xmlns:a16="http://schemas.microsoft.com/office/drawing/2014/main" val="1160450703"/>
                    </a:ext>
                  </a:extLst>
                </a:gridCol>
                <a:gridCol w="1525579">
                  <a:extLst>
                    <a:ext uri="{9D8B030D-6E8A-4147-A177-3AD203B41FA5}">
                      <a16:colId xmlns:a16="http://schemas.microsoft.com/office/drawing/2014/main" val="268594757"/>
                    </a:ext>
                  </a:extLst>
                </a:gridCol>
              </a:tblGrid>
              <a:tr h="336550">
                <a:tc>
                  <a:txBody>
                    <a:bodyPr/>
                    <a:lstStyle/>
                    <a:p>
                      <a:pPr algn="just">
                        <a:lnSpc>
                          <a:spcPct val="107000"/>
                        </a:lnSpc>
                        <a:spcBef>
                          <a:spcPts val="250"/>
                        </a:spcBef>
                        <a:spcAft>
                          <a:spcPts val="840"/>
                        </a:spcAft>
                      </a:pPr>
                      <a:r>
                        <a:rPr lang="vi-VN" sz="1200" dirty="0">
                          <a:effectLst/>
                        </a:rPr>
                        <a:t>Lập kế hoạch cho dự án</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a:effectLst/>
                        </a:rPr>
                        <a:t>ME1</a:t>
                      </a:r>
                      <a:r>
                        <a:rPr lang="vi-VN" sz="1200">
                          <a:effectLst/>
                        </a:rPr>
                        <a:t>, ME2, ME3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dirty="0">
                          <a:effectLst/>
                        </a:rPr>
                        <a:t>55</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4945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77958394"/>
              </p:ext>
            </p:extLst>
          </p:nvPr>
        </p:nvGraphicFramePr>
        <p:xfrm>
          <a:off x="311700" y="923670"/>
          <a:ext cx="8346154" cy="616585"/>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3101570098"/>
                    </a:ext>
                  </a:extLst>
                </a:gridCol>
                <a:gridCol w="2025070">
                  <a:extLst>
                    <a:ext uri="{9D8B030D-6E8A-4147-A177-3AD203B41FA5}">
                      <a16:colId xmlns:a16="http://schemas.microsoft.com/office/drawing/2014/main" val="3822158373"/>
                    </a:ext>
                  </a:extLst>
                </a:gridCol>
                <a:gridCol w="1525579">
                  <a:extLst>
                    <a:ext uri="{9D8B030D-6E8A-4147-A177-3AD203B41FA5}">
                      <a16:colId xmlns:a16="http://schemas.microsoft.com/office/drawing/2014/main" val="1731223406"/>
                    </a:ext>
                  </a:extLst>
                </a:gridCol>
              </a:tblGrid>
              <a:tr h="616585">
                <a:tc>
                  <a:txBody>
                    <a:bodyPr/>
                    <a:lstStyle/>
                    <a:p>
                      <a:pPr algn="just">
                        <a:lnSpc>
                          <a:spcPct val="107000"/>
                        </a:lnSpc>
                        <a:spcBef>
                          <a:spcPts val="250"/>
                        </a:spcBef>
                        <a:spcAft>
                          <a:spcPts val="840"/>
                        </a:spcAft>
                      </a:pPr>
                      <a:r>
                        <a:rPr lang="vi-VN" sz="1200">
                          <a:effectLst/>
                        </a:rPr>
                        <a:t>Công việc</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vi-VN" sz="1200">
                          <a:effectLst/>
                        </a:rPr>
                        <a:t>Người thực hiện</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vi-VN" sz="1200" dirty="0">
                          <a:effectLst/>
                        </a:rPr>
                        <a:t>Chi ph</a:t>
                      </a:r>
                      <a:r>
                        <a:rPr lang="en-US" sz="1200" dirty="0">
                          <a:effectLst/>
                        </a:rPr>
                        <a:t>í </a:t>
                      </a:r>
                      <a:r>
                        <a:rPr lang="vi-VN" sz="1200" dirty="0">
                          <a:effectLst/>
                        </a:rPr>
                        <a:t>(triệu VND)</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767858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3585171"/>
              </p:ext>
            </p:extLst>
          </p:nvPr>
        </p:nvGraphicFramePr>
        <p:xfrm>
          <a:off x="311700" y="1876805"/>
          <a:ext cx="8346154" cy="347980"/>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2689030670"/>
                    </a:ext>
                  </a:extLst>
                </a:gridCol>
                <a:gridCol w="2025070">
                  <a:extLst>
                    <a:ext uri="{9D8B030D-6E8A-4147-A177-3AD203B41FA5}">
                      <a16:colId xmlns:a16="http://schemas.microsoft.com/office/drawing/2014/main" val="3855196395"/>
                    </a:ext>
                  </a:extLst>
                </a:gridCol>
                <a:gridCol w="1525579">
                  <a:extLst>
                    <a:ext uri="{9D8B030D-6E8A-4147-A177-3AD203B41FA5}">
                      <a16:colId xmlns:a16="http://schemas.microsoft.com/office/drawing/2014/main" val="1165730150"/>
                    </a:ext>
                  </a:extLst>
                </a:gridCol>
              </a:tblGrid>
              <a:tr h="347980">
                <a:tc>
                  <a:txBody>
                    <a:bodyPr/>
                    <a:lstStyle/>
                    <a:p>
                      <a:pPr algn="just">
                        <a:lnSpc>
                          <a:spcPct val="107000"/>
                        </a:lnSpc>
                        <a:spcBef>
                          <a:spcPts val="250"/>
                        </a:spcBef>
                        <a:spcAft>
                          <a:spcPts val="840"/>
                        </a:spcAft>
                      </a:pPr>
                      <a:r>
                        <a:rPr lang="vi-VN" sz="1200" dirty="0">
                          <a:effectLst/>
                        </a:rPr>
                        <a:t>Xác định yêu cầu</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a:effectLst/>
                        </a:rPr>
                        <a:t>ME1</a:t>
                      </a:r>
                      <a:r>
                        <a:rPr lang="vi-VN" sz="1200">
                          <a:effectLst/>
                        </a:rPr>
                        <a:t>, ME2, ME3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dirty="0">
                          <a:effectLst/>
                        </a:rPr>
                        <a:t>64</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65895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88112268"/>
              </p:ext>
            </p:extLst>
          </p:nvPr>
        </p:nvGraphicFramePr>
        <p:xfrm>
          <a:off x="311700" y="2224785"/>
          <a:ext cx="8346154" cy="393700"/>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1310869181"/>
                    </a:ext>
                  </a:extLst>
                </a:gridCol>
                <a:gridCol w="2025070">
                  <a:extLst>
                    <a:ext uri="{9D8B030D-6E8A-4147-A177-3AD203B41FA5}">
                      <a16:colId xmlns:a16="http://schemas.microsoft.com/office/drawing/2014/main" val="3743358783"/>
                    </a:ext>
                  </a:extLst>
                </a:gridCol>
                <a:gridCol w="1525579">
                  <a:extLst>
                    <a:ext uri="{9D8B030D-6E8A-4147-A177-3AD203B41FA5}">
                      <a16:colId xmlns:a16="http://schemas.microsoft.com/office/drawing/2014/main" val="1612781720"/>
                    </a:ext>
                  </a:extLst>
                </a:gridCol>
              </a:tblGrid>
              <a:tr h="393700">
                <a:tc>
                  <a:txBody>
                    <a:bodyPr/>
                    <a:lstStyle/>
                    <a:p>
                      <a:pPr algn="just">
                        <a:lnSpc>
                          <a:spcPct val="107000"/>
                        </a:lnSpc>
                        <a:spcBef>
                          <a:spcPts val="250"/>
                        </a:spcBef>
                        <a:spcAft>
                          <a:spcPts val="840"/>
                        </a:spcAft>
                      </a:pPr>
                      <a:r>
                        <a:rPr lang="vi-VN" sz="1200">
                          <a:effectLst/>
                        </a:rPr>
                        <a:t>Phân tích thiết kế</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a:effectLst/>
                        </a:rPr>
                        <a:t>ME1</a:t>
                      </a:r>
                      <a:r>
                        <a:rPr lang="vi-VN" sz="1200">
                          <a:effectLst/>
                        </a:rPr>
                        <a:t>, ME2, ME3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dirty="0">
                          <a:effectLst/>
                        </a:rPr>
                        <a:t>126</a:t>
                      </a:r>
                      <a:r>
                        <a:rPr lang="vi-VN" sz="1200" dirty="0">
                          <a:effectLst/>
                        </a:rPr>
                        <a:t>.</a:t>
                      </a:r>
                      <a:r>
                        <a:rPr lang="en-US" sz="1200" dirty="0">
                          <a:effectLst/>
                        </a:rPr>
                        <a:t>5</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255214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45872408"/>
              </p:ext>
            </p:extLst>
          </p:nvPr>
        </p:nvGraphicFramePr>
        <p:xfrm>
          <a:off x="311700" y="2599200"/>
          <a:ext cx="8346154" cy="336550"/>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3615739840"/>
                    </a:ext>
                  </a:extLst>
                </a:gridCol>
                <a:gridCol w="2025070">
                  <a:extLst>
                    <a:ext uri="{9D8B030D-6E8A-4147-A177-3AD203B41FA5}">
                      <a16:colId xmlns:a16="http://schemas.microsoft.com/office/drawing/2014/main" val="1124275287"/>
                    </a:ext>
                  </a:extLst>
                </a:gridCol>
                <a:gridCol w="1525579">
                  <a:extLst>
                    <a:ext uri="{9D8B030D-6E8A-4147-A177-3AD203B41FA5}">
                      <a16:colId xmlns:a16="http://schemas.microsoft.com/office/drawing/2014/main" val="1153703117"/>
                    </a:ext>
                  </a:extLst>
                </a:gridCol>
              </a:tblGrid>
              <a:tr h="336550">
                <a:tc>
                  <a:txBody>
                    <a:bodyPr/>
                    <a:lstStyle/>
                    <a:p>
                      <a:pPr algn="just">
                        <a:lnSpc>
                          <a:spcPct val="107000"/>
                        </a:lnSpc>
                        <a:spcBef>
                          <a:spcPts val="250"/>
                        </a:spcBef>
                        <a:spcAft>
                          <a:spcPts val="840"/>
                        </a:spcAft>
                      </a:pPr>
                      <a:r>
                        <a:rPr lang="vi-VN" sz="1200">
                          <a:effectLst/>
                        </a:rPr>
                        <a:t>Hiện thực các chức năng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a:effectLst/>
                        </a:rPr>
                        <a:t>ME1</a:t>
                      </a:r>
                      <a:r>
                        <a:rPr lang="vi-VN" sz="1200">
                          <a:effectLst/>
                        </a:rPr>
                        <a:t>, ME2, ME3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dirty="0">
                          <a:effectLst/>
                        </a:rPr>
                        <a:t>16</a:t>
                      </a:r>
                      <a:r>
                        <a:rPr lang="vi-VN" sz="1200" dirty="0">
                          <a:effectLst/>
                        </a:rPr>
                        <a:t>0</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137853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99226853"/>
              </p:ext>
            </p:extLst>
          </p:nvPr>
        </p:nvGraphicFramePr>
        <p:xfrm>
          <a:off x="311700" y="2935750"/>
          <a:ext cx="8346154" cy="330835"/>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1720016330"/>
                    </a:ext>
                  </a:extLst>
                </a:gridCol>
                <a:gridCol w="2025070">
                  <a:extLst>
                    <a:ext uri="{9D8B030D-6E8A-4147-A177-3AD203B41FA5}">
                      <a16:colId xmlns:a16="http://schemas.microsoft.com/office/drawing/2014/main" val="1009637062"/>
                    </a:ext>
                  </a:extLst>
                </a:gridCol>
                <a:gridCol w="1525579">
                  <a:extLst>
                    <a:ext uri="{9D8B030D-6E8A-4147-A177-3AD203B41FA5}">
                      <a16:colId xmlns:a16="http://schemas.microsoft.com/office/drawing/2014/main" val="2066182677"/>
                    </a:ext>
                  </a:extLst>
                </a:gridCol>
              </a:tblGrid>
              <a:tr h="330835">
                <a:tc>
                  <a:txBody>
                    <a:bodyPr/>
                    <a:lstStyle/>
                    <a:p>
                      <a:pPr algn="just">
                        <a:lnSpc>
                          <a:spcPct val="107000"/>
                        </a:lnSpc>
                        <a:spcBef>
                          <a:spcPts val="250"/>
                        </a:spcBef>
                        <a:spcAft>
                          <a:spcPts val="840"/>
                        </a:spcAft>
                      </a:pPr>
                      <a:r>
                        <a:rPr lang="vi-VN" sz="1200">
                          <a:effectLst/>
                        </a:rPr>
                        <a:t>Tích hợp &amp; kiểm thử</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a:effectLst/>
                        </a:rPr>
                        <a:t>ME1</a:t>
                      </a:r>
                      <a:r>
                        <a:rPr lang="vi-VN" sz="1200">
                          <a:effectLst/>
                        </a:rPr>
                        <a:t>, ME2, ME3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dirty="0">
                          <a:effectLst/>
                        </a:rPr>
                        <a:t>17</a:t>
                      </a:r>
                      <a:r>
                        <a:rPr lang="vi-VN" sz="1200" dirty="0">
                          <a:effectLst/>
                        </a:rPr>
                        <a:t>.</a:t>
                      </a:r>
                      <a:r>
                        <a:rPr lang="en-US" sz="1200" dirty="0">
                          <a:effectLst/>
                        </a:rPr>
                        <a:t>5</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160417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68439451"/>
              </p:ext>
            </p:extLst>
          </p:nvPr>
        </p:nvGraphicFramePr>
        <p:xfrm>
          <a:off x="311700" y="3266585"/>
          <a:ext cx="8346154" cy="325120"/>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2771101467"/>
                    </a:ext>
                  </a:extLst>
                </a:gridCol>
                <a:gridCol w="2025070">
                  <a:extLst>
                    <a:ext uri="{9D8B030D-6E8A-4147-A177-3AD203B41FA5}">
                      <a16:colId xmlns:a16="http://schemas.microsoft.com/office/drawing/2014/main" val="3739498421"/>
                    </a:ext>
                  </a:extLst>
                </a:gridCol>
                <a:gridCol w="1525579">
                  <a:extLst>
                    <a:ext uri="{9D8B030D-6E8A-4147-A177-3AD203B41FA5}">
                      <a16:colId xmlns:a16="http://schemas.microsoft.com/office/drawing/2014/main" val="953272085"/>
                    </a:ext>
                  </a:extLst>
                </a:gridCol>
              </a:tblGrid>
              <a:tr h="325120">
                <a:tc>
                  <a:txBody>
                    <a:bodyPr/>
                    <a:lstStyle/>
                    <a:p>
                      <a:pPr algn="just">
                        <a:lnSpc>
                          <a:spcPct val="107000"/>
                        </a:lnSpc>
                        <a:spcBef>
                          <a:spcPts val="250"/>
                        </a:spcBef>
                        <a:spcAft>
                          <a:spcPts val="840"/>
                        </a:spcAft>
                      </a:pPr>
                      <a:r>
                        <a:rPr lang="vi-VN" sz="1200">
                          <a:effectLst/>
                        </a:rPr>
                        <a:t>Tài liệu kết thúc dự án</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a:effectLst/>
                        </a:rPr>
                        <a:t>ME1</a:t>
                      </a:r>
                      <a:r>
                        <a:rPr lang="vi-VN" sz="1200">
                          <a:effectLst/>
                        </a:rPr>
                        <a:t>, ME2, ME3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dirty="0">
                          <a:effectLst/>
                        </a:rPr>
                        <a:t>5</a:t>
                      </a:r>
                      <a:r>
                        <a:rPr lang="vi-VN" sz="1200" dirty="0">
                          <a:effectLst/>
                        </a:rPr>
                        <a:t>.</a:t>
                      </a:r>
                      <a:r>
                        <a:rPr lang="en-US" sz="1200" dirty="0">
                          <a:effectLst/>
                        </a:rPr>
                        <a:t>5</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410542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82951745"/>
              </p:ext>
            </p:extLst>
          </p:nvPr>
        </p:nvGraphicFramePr>
        <p:xfrm>
          <a:off x="311700" y="3591705"/>
          <a:ext cx="8346154" cy="393700"/>
        </p:xfrm>
        <a:graphic>
          <a:graphicData uri="http://schemas.openxmlformats.org/drawingml/2006/table">
            <a:tbl>
              <a:tblPr firstRow="1" firstCol="1" bandRow="1" bandCol="1">
                <a:tableStyleId>{5C22544A-7EE6-4342-B048-85BDC9FD1C3A}</a:tableStyleId>
              </a:tblPr>
              <a:tblGrid>
                <a:gridCol w="4795505">
                  <a:extLst>
                    <a:ext uri="{9D8B030D-6E8A-4147-A177-3AD203B41FA5}">
                      <a16:colId xmlns:a16="http://schemas.microsoft.com/office/drawing/2014/main" val="748158342"/>
                    </a:ext>
                  </a:extLst>
                </a:gridCol>
                <a:gridCol w="2025070">
                  <a:extLst>
                    <a:ext uri="{9D8B030D-6E8A-4147-A177-3AD203B41FA5}">
                      <a16:colId xmlns:a16="http://schemas.microsoft.com/office/drawing/2014/main" val="2484272938"/>
                    </a:ext>
                  </a:extLst>
                </a:gridCol>
                <a:gridCol w="1525579">
                  <a:extLst>
                    <a:ext uri="{9D8B030D-6E8A-4147-A177-3AD203B41FA5}">
                      <a16:colId xmlns:a16="http://schemas.microsoft.com/office/drawing/2014/main" val="3098414595"/>
                    </a:ext>
                  </a:extLst>
                </a:gridCol>
              </a:tblGrid>
              <a:tr h="393700">
                <a:tc>
                  <a:txBody>
                    <a:bodyPr/>
                    <a:lstStyle/>
                    <a:p>
                      <a:pPr algn="just">
                        <a:lnSpc>
                          <a:spcPct val="107000"/>
                        </a:lnSpc>
                        <a:spcBef>
                          <a:spcPts val="250"/>
                        </a:spcBef>
                        <a:spcAft>
                          <a:spcPts val="840"/>
                        </a:spcAft>
                      </a:pPr>
                      <a:r>
                        <a:rPr lang="vi-VN" sz="1200">
                          <a:effectLst/>
                        </a:rPr>
                        <a:t>Cài đặt và triển khai</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a:effectLst/>
                        </a:rPr>
                        <a:t>ME1</a:t>
                      </a:r>
                      <a:r>
                        <a:rPr lang="vi-VN" sz="1200">
                          <a:effectLst/>
                        </a:rPr>
                        <a:t>, ME2, ME3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en-US" sz="1200" dirty="0">
                          <a:effectLst/>
                        </a:rPr>
                        <a:t>12</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4203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3427396"/>
              </p:ext>
            </p:extLst>
          </p:nvPr>
        </p:nvGraphicFramePr>
        <p:xfrm>
          <a:off x="311700" y="3967190"/>
          <a:ext cx="8346153" cy="393700"/>
        </p:xfrm>
        <a:graphic>
          <a:graphicData uri="http://schemas.openxmlformats.org/drawingml/2006/table">
            <a:tbl>
              <a:tblPr firstRow="1" firstCol="1" bandRow="1" bandCol="1">
                <a:tableStyleId>{5C22544A-7EE6-4342-B048-85BDC9FD1C3A}</a:tableStyleId>
              </a:tblPr>
              <a:tblGrid>
                <a:gridCol w="4797013">
                  <a:extLst>
                    <a:ext uri="{9D8B030D-6E8A-4147-A177-3AD203B41FA5}">
                      <a16:colId xmlns:a16="http://schemas.microsoft.com/office/drawing/2014/main" val="3396803135"/>
                    </a:ext>
                  </a:extLst>
                </a:gridCol>
                <a:gridCol w="3549140">
                  <a:extLst>
                    <a:ext uri="{9D8B030D-6E8A-4147-A177-3AD203B41FA5}">
                      <a16:colId xmlns:a16="http://schemas.microsoft.com/office/drawing/2014/main" val="3119929069"/>
                    </a:ext>
                  </a:extLst>
                </a:gridCol>
              </a:tblGrid>
              <a:tr h="393700">
                <a:tc>
                  <a:txBody>
                    <a:bodyPr/>
                    <a:lstStyle/>
                    <a:p>
                      <a:pPr marL="0" lvl="0" indent="0" algn="just">
                        <a:lnSpc>
                          <a:spcPct val="107000"/>
                        </a:lnSpc>
                        <a:spcBef>
                          <a:spcPts val="250"/>
                        </a:spcBef>
                        <a:spcAft>
                          <a:spcPts val="840"/>
                        </a:spcAft>
                        <a:buFont typeface="+mj-lt"/>
                        <a:buNone/>
                      </a:pP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lnSpc>
                          <a:spcPct val="107000"/>
                        </a:lnSpc>
                        <a:spcBef>
                          <a:spcPts val="250"/>
                        </a:spcBef>
                        <a:spcAft>
                          <a:spcPts val="840"/>
                        </a:spcAft>
                      </a:pPr>
                      <a:r>
                        <a:rPr lang="vi-VN" sz="1300" dirty="0">
                          <a:effectLst/>
                        </a:rPr>
                        <a:t>Tổng chi phí=7</a:t>
                      </a:r>
                      <a:r>
                        <a:rPr lang="en-US" sz="1300" dirty="0">
                          <a:effectLst/>
                        </a:rPr>
                        <a:t>8</a:t>
                      </a:r>
                      <a:r>
                        <a:rPr lang="vi-VN" sz="1300" dirty="0">
                          <a:effectLst/>
                        </a:rPr>
                        <a:t>5.</a:t>
                      </a:r>
                      <a:r>
                        <a:rPr lang="en-US" sz="1300" dirty="0">
                          <a:effectLst/>
                        </a:rPr>
                        <a:t>5</a:t>
                      </a:r>
                      <a:r>
                        <a:rPr lang="vi-VN" sz="1300" dirty="0">
                          <a:effectLst/>
                        </a:rPr>
                        <a:t>00.000VND</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6258429"/>
                  </a:ext>
                </a:extLst>
              </a:tr>
            </a:tbl>
          </a:graphicData>
        </a:graphic>
      </p:graphicFrame>
    </p:spTree>
    <p:extLst>
      <p:ext uri="{BB962C8B-B14F-4D97-AF65-F5344CB8AC3E}">
        <p14:creationId xmlns:p14="http://schemas.microsoft.com/office/powerpoint/2010/main" val="294681851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Chất lượng</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19</a:t>
            </a:fld>
            <a:endParaRPr lang="en-GB"/>
          </a:p>
        </p:txBody>
      </p:sp>
      <p:sp>
        <p:nvSpPr>
          <p:cNvPr id="4" name="Rectangle 3"/>
          <p:cNvSpPr/>
          <p:nvPr/>
        </p:nvSpPr>
        <p:spPr>
          <a:xfrm>
            <a:off x="580454" y="765439"/>
            <a:ext cx="7983087" cy="4524315"/>
          </a:xfrm>
          <a:prstGeom prst="rect">
            <a:avLst/>
          </a:prstGeom>
        </p:spPr>
        <p:txBody>
          <a:bodyPr wrap="square">
            <a:spAutoFit/>
          </a:bodyPr>
          <a:lstStyle/>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Tính khả dụng của giao diện: Giao diện hệ thống phải dễ sử dụng cho những người sử dụng hệ thống , và vẫn phải đảm bảo cung cấp đủ thông tin cần thiết với người sử dụng</a:t>
            </a:r>
            <a:r>
              <a:rPr lang="vi-VN" sz="1800" b="1" dirty="0" smtClean="0">
                <a:effectLst>
                  <a:outerShdw blurRad="38100" dist="38100" dir="2700000" algn="tl">
                    <a:srgbClr val="000000">
                      <a:alpha val="43137"/>
                    </a:srgbClr>
                  </a:outerShdw>
                </a:effectLst>
              </a:rPr>
              <a:t>.</a:t>
            </a:r>
            <a:endParaRPr lang="vi-VN" sz="1800" b="1" dirty="0">
              <a:effectLst>
                <a:outerShdw blurRad="38100" dist="38100" dir="2700000" algn="tl">
                  <a:srgbClr val="000000">
                    <a:alpha val="43137"/>
                  </a:srgbClr>
                </a:outerShdw>
              </a:effectLst>
            </a:endParaRP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Tính toàn vẹn của dữ liệu: Đảm bảo dữ liệu  không bị mất mát hay thay đổi trong quá trình truyền tải. </a:t>
            </a:r>
            <a:endParaRPr lang="vi-VN" sz="1800" b="1" dirty="0" smtClean="0">
              <a:effectLst>
                <a:outerShdw blurRad="38100" dist="38100" dir="2700000" algn="tl">
                  <a:srgbClr val="000000">
                    <a:alpha val="43137"/>
                  </a:srgbClr>
                </a:outerShdw>
              </a:effectLst>
            </a:endParaRP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Tính ổn định của ứng dụng: Khả năng tránh những tác động không mong muốn khi chỉnh sửa phần mềm</a:t>
            </a:r>
          </a:p>
          <a:p>
            <a:pPr marL="285750" lvl="1" indent="-285750">
              <a:lnSpc>
                <a:spcPct val="200000"/>
              </a:lnSpc>
              <a:buFont typeface="Arial" panose="020B0604020202020204" pitchFamily="34" charset="0"/>
              <a:buChar char="•"/>
            </a:pPr>
            <a:endParaRPr lang="vi-V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22079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213701"/>
            <a:ext cx="8520600" cy="465600"/>
          </a:xfrm>
          <a:prstGeom prst="rect">
            <a:avLst/>
          </a:prstGeom>
        </p:spPr>
        <p:txBody>
          <a:bodyPr spcFirstLastPara="1" wrap="square" lIns="91425" tIns="91425" rIns="91425" bIns="91425" anchor="t" anchorCtr="0">
            <a:noAutofit/>
          </a:bodyPr>
          <a:lstStyle/>
          <a:p>
            <a:r>
              <a:rPr lang="vi-VN" b="1" dirty="0" smtClean="0">
                <a:effectLst>
                  <a:outerShdw blurRad="38100" dist="38100" dir="2700000" algn="tl">
                    <a:srgbClr val="000000">
                      <a:alpha val="43137"/>
                    </a:srgbClr>
                  </a:outerShdw>
                </a:effectLst>
                <a:latin typeface="+mn-lt"/>
              </a:rPr>
              <a:t>Giới </a:t>
            </a:r>
            <a:r>
              <a:rPr lang="vi-VN" b="1" dirty="0">
                <a:effectLst>
                  <a:outerShdw blurRad="38100" dist="38100" dir="2700000" algn="tl">
                    <a:srgbClr val="000000">
                      <a:alpha val="43137"/>
                    </a:srgbClr>
                  </a:outerShdw>
                </a:effectLst>
                <a:latin typeface="+mn-lt"/>
              </a:rPr>
              <a:t>T</a:t>
            </a:r>
            <a:r>
              <a:rPr lang="vi-VN" b="1" dirty="0" smtClean="0">
                <a:effectLst>
                  <a:outerShdw blurRad="38100" dist="38100" dir="2700000" algn="tl">
                    <a:srgbClr val="000000">
                      <a:alpha val="43137"/>
                    </a:srgbClr>
                  </a:outerShdw>
                </a:effectLst>
                <a:latin typeface="+mn-lt"/>
              </a:rPr>
              <a:t>hiệu </a:t>
            </a:r>
            <a:r>
              <a:rPr lang="vi-VN" b="1" dirty="0" smtClean="0">
                <a:solidFill>
                  <a:srgbClr val="EE795B"/>
                </a:solidFill>
                <a:effectLst>
                  <a:outerShdw blurRad="38100" dist="38100" dir="2700000" algn="tl">
                    <a:srgbClr val="000000">
                      <a:alpha val="43137"/>
                    </a:srgbClr>
                  </a:outerShdw>
                </a:effectLst>
                <a:latin typeface="+mn-lt"/>
              </a:rPr>
              <a:t>Thành viên</a:t>
            </a:r>
            <a:endParaRPr b="1" dirty="0">
              <a:solidFill>
                <a:srgbClr val="EE795B"/>
              </a:solidFill>
              <a:effectLst>
                <a:outerShdw blurRad="38100" dist="38100" dir="2700000" algn="tl">
                  <a:srgbClr val="000000">
                    <a:alpha val="43137"/>
                  </a:srgbClr>
                </a:outerShdw>
              </a:effectLst>
              <a:latin typeface="+mn-lt"/>
              <a:sym typeface="Trebuchet MS"/>
            </a:endParaRPr>
          </a:p>
        </p:txBody>
      </p:sp>
      <p:sp>
        <p:nvSpPr>
          <p:cNvPr id="188" name="Google Shape;188;p32"/>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fld id="{00000000-1234-1234-1234-123412341234}" type="slidenum">
              <a:rPr lang="en-GB"/>
              <a:pPr/>
              <a:t>2</a:t>
            </a:fld>
            <a:endParaRPr/>
          </a:p>
        </p:txBody>
      </p:sp>
      <p:grpSp>
        <p:nvGrpSpPr>
          <p:cNvPr id="189" name="Google Shape;189;p32"/>
          <p:cNvGrpSpPr/>
          <p:nvPr/>
        </p:nvGrpSpPr>
        <p:grpSpPr>
          <a:xfrm>
            <a:off x="4220827" y="1195170"/>
            <a:ext cx="444095" cy="518115"/>
            <a:chOff x="7923213" y="2212975"/>
            <a:chExt cx="3048000" cy="3556038"/>
          </a:xfrm>
        </p:grpSpPr>
        <p:sp>
          <p:nvSpPr>
            <p:cNvPr id="190" name="Google Shape;190;p32"/>
            <p:cNvSpPr/>
            <p:nvPr/>
          </p:nvSpPr>
          <p:spPr>
            <a:xfrm>
              <a:off x="8626476" y="2212975"/>
              <a:ext cx="1641600" cy="2004900"/>
            </a:xfrm>
            <a:custGeom>
              <a:avLst/>
              <a:gdLst/>
              <a:ahLst/>
              <a:cxnLst/>
              <a:rect l="l" t="t" r="r" b="b"/>
              <a:pathLst>
                <a:path w="120000" h="120000" extrusionOk="0">
                  <a:moveTo>
                    <a:pt x="41953" y="35947"/>
                  </a:moveTo>
                  <a:lnTo>
                    <a:pt x="37833" y="35947"/>
                  </a:lnTo>
                  <a:lnTo>
                    <a:pt x="34119" y="36280"/>
                  </a:lnTo>
                  <a:lnTo>
                    <a:pt x="30754" y="36707"/>
                  </a:lnTo>
                  <a:lnTo>
                    <a:pt x="27562" y="37372"/>
                  </a:lnTo>
                  <a:lnTo>
                    <a:pt x="24661" y="38227"/>
                  </a:lnTo>
                  <a:lnTo>
                    <a:pt x="22050" y="39224"/>
                  </a:lnTo>
                  <a:lnTo>
                    <a:pt x="19671" y="40364"/>
                  </a:lnTo>
                  <a:lnTo>
                    <a:pt x="17524" y="41503"/>
                  </a:lnTo>
                  <a:lnTo>
                    <a:pt x="15667" y="42880"/>
                  </a:lnTo>
                  <a:lnTo>
                    <a:pt x="13926" y="44210"/>
                  </a:lnTo>
                  <a:lnTo>
                    <a:pt x="12417" y="45635"/>
                  </a:lnTo>
                  <a:lnTo>
                    <a:pt x="11141" y="47059"/>
                  </a:lnTo>
                  <a:lnTo>
                    <a:pt x="9980" y="48579"/>
                  </a:lnTo>
                  <a:lnTo>
                    <a:pt x="8994" y="50003"/>
                  </a:lnTo>
                  <a:lnTo>
                    <a:pt x="8762" y="54990"/>
                  </a:lnTo>
                  <a:lnTo>
                    <a:pt x="8762" y="60023"/>
                  </a:lnTo>
                  <a:lnTo>
                    <a:pt x="8878" y="64060"/>
                  </a:lnTo>
                  <a:lnTo>
                    <a:pt x="9342" y="67859"/>
                  </a:lnTo>
                  <a:lnTo>
                    <a:pt x="9980" y="71515"/>
                  </a:lnTo>
                  <a:lnTo>
                    <a:pt x="10909" y="74934"/>
                  </a:lnTo>
                  <a:lnTo>
                    <a:pt x="12011" y="78163"/>
                  </a:lnTo>
                  <a:lnTo>
                    <a:pt x="13288" y="81203"/>
                  </a:lnTo>
                  <a:lnTo>
                    <a:pt x="14680" y="84052"/>
                  </a:lnTo>
                  <a:lnTo>
                    <a:pt x="16247" y="86711"/>
                  </a:lnTo>
                  <a:lnTo>
                    <a:pt x="17988" y="89228"/>
                  </a:lnTo>
                  <a:lnTo>
                    <a:pt x="19729" y="91507"/>
                  </a:lnTo>
                  <a:lnTo>
                    <a:pt x="21644" y="93644"/>
                  </a:lnTo>
                  <a:lnTo>
                    <a:pt x="23558" y="95639"/>
                  </a:lnTo>
                  <a:lnTo>
                    <a:pt x="25415" y="97443"/>
                  </a:lnTo>
                  <a:lnTo>
                    <a:pt x="27330" y="99153"/>
                  </a:lnTo>
                  <a:lnTo>
                    <a:pt x="29245" y="100625"/>
                  </a:lnTo>
                  <a:lnTo>
                    <a:pt x="32495" y="102904"/>
                  </a:lnTo>
                  <a:lnTo>
                    <a:pt x="35686" y="104994"/>
                  </a:lnTo>
                  <a:lnTo>
                    <a:pt x="38994" y="106703"/>
                  </a:lnTo>
                  <a:lnTo>
                    <a:pt x="42185" y="108270"/>
                  </a:lnTo>
                  <a:lnTo>
                    <a:pt x="45319" y="109505"/>
                  </a:lnTo>
                  <a:lnTo>
                    <a:pt x="48278" y="110597"/>
                  </a:lnTo>
                  <a:lnTo>
                    <a:pt x="51121" y="111452"/>
                  </a:lnTo>
                  <a:lnTo>
                    <a:pt x="53733" y="112022"/>
                  </a:lnTo>
                  <a:lnTo>
                    <a:pt x="56054" y="112497"/>
                  </a:lnTo>
                  <a:lnTo>
                    <a:pt x="58201" y="112734"/>
                  </a:lnTo>
                  <a:lnTo>
                    <a:pt x="60058" y="112829"/>
                  </a:lnTo>
                  <a:lnTo>
                    <a:pt x="61798" y="112734"/>
                  </a:lnTo>
                  <a:lnTo>
                    <a:pt x="63887" y="112497"/>
                  </a:lnTo>
                  <a:lnTo>
                    <a:pt x="66266" y="112022"/>
                  </a:lnTo>
                  <a:lnTo>
                    <a:pt x="68878" y="111452"/>
                  </a:lnTo>
                  <a:lnTo>
                    <a:pt x="71721" y="110597"/>
                  </a:lnTo>
                  <a:lnTo>
                    <a:pt x="74738" y="109505"/>
                  </a:lnTo>
                  <a:lnTo>
                    <a:pt x="77814" y="108270"/>
                  </a:lnTo>
                  <a:lnTo>
                    <a:pt x="81063" y="106703"/>
                  </a:lnTo>
                  <a:lnTo>
                    <a:pt x="84255" y="104994"/>
                  </a:lnTo>
                  <a:lnTo>
                    <a:pt x="87504" y="102904"/>
                  </a:lnTo>
                  <a:lnTo>
                    <a:pt x="90754" y="100625"/>
                  </a:lnTo>
                  <a:lnTo>
                    <a:pt x="92669" y="99153"/>
                  </a:lnTo>
                  <a:lnTo>
                    <a:pt x="94526" y="97443"/>
                  </a:lnTo>
                  <a:lnTo>
                    <a:pt x="96499" y="95639"/>
                  </a:lnTo>
                  <a:lnTo>
                    <a:pt x="98413" y="93644"/>
                  </a:lnTo>
                  <a:lnTo>
                    <a:pt x="100212" y="91507"/>
                  </a:lnTo>
                  <a:lnTo>
                    <a:pt x="102069" y="89228"/>
                  </a:lnTo>
                  <a:lnTo>
                    <a:pt x="103694" y="86711"/>
                  </a:lnTo>
                  <a:lnTo>
                    <a:pt x="105261" y="84052"/>
                  </a:lnTo>
                  <a:lnTo>
                    <a:pt x="106711" y="81203"/>
                  </a:lnTo>
                  <a:lnTo>
                    <a:pt x="108046" y="78163"/>
                  </a:lnTo>
                  <a:lnTo>
                    <a:pt x="109148" y="74934"/>
                  </a:lnTo>
                  <a:lnTo>
                    <a:pt x="110019" y="71515"/>
                  </a:lnTo>
                  <a:lnTo>
                    <a:pt x="110715" y="67859"/>
                  </a:lnTo>
                  <a:lnTo>
                    <a:pt x="111121" y="64060"/>
                  </a:lnTo>
                  <a:lnTo>
                    <a:pt x="111295" y="60023"/>
                  </a:lnTo>
                  <a:lnTo>
                    <a:pt x="111237" y="54325"/>
                  </a:lnTo>
                  <a:lnTo>
                    <a:pt x="110947" y="48721"/>
                  </a:lnTo>
                  <a:lnTo>
                    <a:pt x="105203" y="49671"/>
                  </a:lnTo>
                  <a:lnTo>
                    <a:pt x="99748" y="50431"/>
                  </a:lnTo>
                  <a:lnTo>
                    <a:pt x="94642" y="50953"/>
                  </a:lnTo>
                  <a:lnTo>
                    <a:pt x="89709" y="51286"/>
                  </a:lnTo>
                  <a:lnTo>
                    <a:pt x="85241" y="51428"/>
                  </a:lnTo>
                  <a:lnTo>
                    <a:pt x="80889" y="51333"/>
                  </a:lnTo>
                  <a:lnTo>
                    <a:pt x="76943" y="51238"/>
                  </a:lnTo>
                  <a:lnTo>
                    <a:pt x="73230" y="50906"/>
                  </a:lnTo>
                  <a:lnTo>
                    <a:pt x="69748" y="50431"/>
                  </a:lnTo>
                  <a:lnTo>
                    <a:pt x="66499" y="49861"/>
                  </a:lnTo>
                  <a:lnTo>
                    <a:pt x="63481" y="49149"/>
                  </a:lnTo>
                  <a:lnTo>
                    <a:pt x="60812" y="48436"/>
                  </a:lnTo>
                  <a:lnTo>
                    <a:pt x="58317" y="47582"/>
                  </a:lnTo>
                  <a:lnTo>
                    <a:pt x="55996" y="46679"/>
                  </a:lnTo>
                  <a:lnTo>
                    <a:pt x="53849" y="45777"/>
                  </a:lnTo>
                  <a:lnTo>
                    <a:pt x="52050" y="44827"/>
                  </a:lnTo>
                  <a:lnTo>
                    <a:pt x="50309" y="43830"/>
                  </a:lnTo>
                  <a:lnTo>
                    <a:pt x="48800" y="42880"/>
                  </a:lnTo>
                  <a:lnTo>
                    <a:pt x="47466" y="41883"/>
                  </a:lnTo>
                  <a:lnTo>
                    <a:pt x="46305" y="40933"/>
                  </a:lnTo>
                  <a:lnTo>
                    <a:pt x="45261" y="40031"/>
                  </a:lnTo>
                  <a:lnTo>
                    <a:pt x="44448" y="39176"/>
                  </a:lnTo>
                  <a:lnTo>
                    <a:pt x="43694" y="38417"/>
                  </a:lnTo>
                  <a:lnTo>
                    <a:pt x="43114" y="37704"/>
                  </a:lnTo>
                  <a:lnTo>
                    <a:pt x="42649" y="37087"/>
                  </a:lnTo>
                  <a:lnTo>
                    <a:pt x="42359" y="36612"/>
                  </a:lnTo>
                  <a:lnTo>
                    <a:pt x="42127" y="36280"/>
                  </a:lnTo>
                  <a:lnTo>
                    <a:pt x="41953" y="35995"/>
                  </a:lnTo>
                  <a:lnTo>
                    <a:pt x="41953" y="35947"/>
                  </a:lnTo>
                  <a:close/>
                  <a:moveTo>
                    <a:pt x="60058" y="0"/>
                  </a:moveTo>
                  <a:lnTo>
                    <a:pt x="65628" y="142"/>
                  </a:lnTo>
                  <a:lnTo>
                    <a:pt x="70909" y="379"/>
                  </a:lnTo>
                  <a:lnTo>
                    <a:pt x="75899" y="902"/>
                  </a:lnTo>
                  <a:lnTo>
                    <a:pt x="80483" y="1614"/>
                  </a:lnTo>
                  <a:lnTo>
                    <a:pt x="84777" y="2469"/>
                  </a:lnTo>
                  <a:lnTo>
                    <a:pt x="88723" y="3514"/>
                  </a:lnTo>
                  <a:lnTo>
                    <a:pt x="92437" y="4748"/>
                  </a:lnTo>
                  <a:lnTo>
                    <a:pt x="95744" y="6078"/>
                  </a:lnTo>
                  <a:lnTo>
                    <a:pt x="98820" y="7645"/>
                  </a:lnTo>
                  <a:lnTo>
                    <a:pt x="101663" y="9307"/>
                  </a:lnTo>
                  <a:lnTo>
                    <a:pt x="104158" y="11206"/>
                  </a:lnTo>
                  <a:lnTo>
                    <a:pt x="106537" y="13201"/>
                  </a:lnTo>
                  <a:lnTo>
                    <a:pt x="108626" y="15338"/>
                  </a:lnTo>
                  <a:lnTo>
                    <a:pt x="110425" y="17570"/>
                  </a:lnTo>
                  <a:lnTo>
                    <a:pt x="112108" y="19944"/>
                  </a:lnTo>
                  <a:lnTo>
                    <a:pt x="113558" y="22461"/>
                  </a:lnTo>
                  <a:lnTo>
                    <a:pt x="114835" y="25120"/>
                  </a:lnTo>
                  <a:lnTo>
                    <a:pt x="115938" y="27827"/>
                  </a:lnTo>
                  <a:lnTo>
                    <a:pt x="116808" y="30676"/>
                  </a:lnTo>
                  <a:lnTo>
                    <a:pt x="117620" y="33620"/>
                  </a:lnTo>
                  <a:lnTo>
                    <a:pt x="118317" y="36660"/>
                  </a:lnTo>
                  <a:lnTo>
                    <a:pt x="118781" y="39746"/>
                  </a:lnTo>
                  <a:lnTo>
                    <a:pt x="119187" y="42928"/>
                  </a:lnTo>
                  <a:lnTo>
                    <a:pt x="119477" y="46252"/>
                  </a:lnTo>
                  <a:lnTo>
                    <a:pt x="119767" y="49624"/>
                  </a:lnTo>
                  <a:lnTo>
                    <a:pt x="119883" y="52995"/>
                  </a:lnTo>
                  <a:lnTo>
                    <a:pt x="120000" y="56462"/>
                  </a:lnTo>
                  <a:lnTo>
                    <a:pt x="120000" y="59976"/>
                  </a:lnTo>
                  <a:lnTo>
                    <a:pt x="119825" y="64629"/>
                  </a:lnTo>
                  <a:lnTo>
                    <a:pt x="119361" y="68951"/>
                  </a:lnTo>
                  <a:lnTo>
                    <a:pt x="118549" y="73177"/>
                  </a:lnTo>
                  <a:lnTo>
                    <a:pt x="117446" y="77214"/>
                  </a:lnTo>
                  <a:lnTo>
                    <a:pt x="116112" y="81013"/>
                  </a:lnTo>
                  <a:lnTo>
                    <a:pt x="114429" y="84622"/>
                  </a:lnTo>
                  <a:lnTo>
                    <a:pt x="112630" y="88088"/>
                  </a:lnTo>
                  <a:lnTo>
                    <a:pt x="110657" y="91317"/>
                  </a:lnTo>
                  <a:lnTo>
                    <a:pt x="108452" y="94356"/>
                  </a:lnTo>
                  <a:lnTo>
                    <a:pt x="106073" y="97206"/>
                  </a:lnTo>
                  <a:lnTo>
                    <a:pt x="103578" y="99912"/>
                  </a:lnTo>
                  <a:lnTo>
                    <a:pt x="100851" y="102429"/>
                  </a:lnTo>
                  <a:lnTo>
                    <a:pt x="98123" y="104756"/>
                  </a:lnTo>
                  <a:lnTo>
                    <a:pt x="95280" y="106893"/>
                  </a:lnTo>
                  <a:lnTo>
                    <a:pt x="92437" y="108935"/>
                  </a:lnTo>
                  <a:lnTo>
                    <a:pt x="89419" y="110740"/>
                  </a:lnTo>
                  <a:lnTo>
                    <a:pt x="86518" y="112354"/>
                  </a:lnTo>
                  <a:lnTo>
                    <a:pt x="83500" y="113826"/>
                  </a:lnTo>
                  <a:lnTo>
                    <a:pt x="80541" y="115156"/>
                  </a:lnTo>
                  <a:lnTo>
                    <a:pt x="77640" y="116296"/>
                  </a:lnTo>
                  <a:lnTo>
                    <a:pt x="74796" y="117293"/>
                  </a:lnTo>
                  <a:lnTo>
                    <a:pt x="72011" y="118100"/>
                  </a:lnTo>
                  <a:lnTo>
                    <a:pt x="69342" y="118812"/>
                  </a:lnTo>
                  <a:lnTo>
                    <a:pt x="66731" y="119335"/>
                  </a:lnTo>
                  <a:lnTo>
                    <a:pt x="64352" y="119667"/>
                  </a:lnTo>
                  <a:lnTo>
                    <a:pt x="62088" y="119952"/>
                  </a:lnTo>
                  <a:lnTo>
                    <a:pt x="60058" y="120000"/>
                  </a:lnTo>
                  <a:lnTo>
                    <a:pt x="57911" y="119952"/>
                  </a:lnTo>
                  <a:lnTo>
                    <a:pt x="55705" y="119667"/>
                  </a:lnTo>
                  <a:lnTo>
                    <a:pt x="53210" y="119335"/>
                  </a:lnTo>
                  <a:lnTo>
                    <a:pt x="50715" y="118812"/>
                  </a:lnTo>
                  <a:lnTo>
                    <a:pt x="48046" y="118100"/>
                  </a:lnTo>
                  <a:lnTo>
                    <a:pt x="45203" y="117293"/>
                  </a:lnTo>
                  <a:lnTo>
                    <a:pt x="42359" y="116296"/>
                  </a:lnTo>
                  <a:lnTo>
                    <a:pt x="39400" y="115156"/>
                  </a:lnTo>
                  <a:lnTo>
                    <a:pt x="36499" y="113826"/>
                  </a:lnTo>
                  <a:lnTo>
                    <a:pt x="33481" y="112354"/>
                  </a:lnTo>
                  <a:lnTo>
                    <a:pt x="30580" y="110740"/>
                  </a:lnTo>
                  <a:lnTo>
                    <a:pt x="27620" y="108935"/>
                  </a:lnTo>
                  <a:lnTo>
                    <a:pt x="24719" y="106893"/>
                  </a:lnTo>
                  <a:lnTo>
                    <a:pt x="21876" y="104756"/>
                  </a:lnTo>
                  <a:lnTo>
                    <a:pt x="19090" y="102429"/>
                  </a:lnTo>
                  <a:lnTo>
                    <a:pt x="16537" y="99912"/>
                  </a:lnTo>
                  <a:lnTo>
                    <a:pt x="13984" y="97206"/>
                  </a:lnTo>
                  <a:lnTo>
                    <a:pt x="11605" y="94356"/>
                  </a:lnTo>
                  <a:lnTo>
                    <a:pt x="9400" y="91317"/>
                  </a:lnTo>
                  <a:lnTo>
                    <a:pt x="7369" y="88088"/>
                  </a:lnTo>
                  <a:lnTo>
                    <a:pt x="5512" y="84622"/>
                  </a:lnTo>
                  <a:lnTo>
                    <a:pt x="3945" y="81013"/>
                  </a:lnTo>
                  <a:lnTo>
                    <a:pt x="2553" y="77214"/>
                  </a:lnTo>
                  <a:lnTo>
                    <a:pt x="1508" y="73177"/>
                  </a:lnTo>
                  <a:lnTo>
                    <a:pt x="696" y="69046"/>
                  </a:lnTo>
                  <a:lnTo>
                    <a:pt x="174" y="64629"/>
                  </a:lnTo>
                  <a:lnTo>
                    <a:pt x="0" y="60023"/>
                  </a:lnTo>
                  <a:lnTo>
                    <a:pt x="0" y="56462"/>
                  </a:lnTo>
                  <a:lnTo>
                    <a:pt x="58" y="52995"/>
                  </a:lnTo>
                  <a:lnTo>
                    <a:pt x="232" y="49624"/>
                  </a:lnTo>
                  <a:lnTo>
                    <a:pt x="464" y="46252"/>
                  </a:lnTo>
                  <a:lnTo>
                    <a:pt x="812" y="42928"/>
                  </a:lnTo>
                  <a:lnTo>
                    <a:pt x="1218" y="39746"/>
                  </a:lnTo>
                  <a:lnTo>
                    <a:pt x="1740" y="36660"/>
                  </a:lnTo>
                  <a:lnTo>
                    <a:pt x="2379" y="33620"/>
                  </a:lnTo>
                  <a:lnTo>
                    <a:pt x="3191" y="30676"/>
                  </a:lnTo>
                  <a:lnTo>
                    <a:pt x="4119" y="27827"/>
                  </a:lnTo>
                  <a:lnTo>
                    <a:pt x="5222" y="25120"/>
                  </a:lnTo>
                  <a:lnTo>
                    <a:pt x="6499" y="22461"/>
                  </a:lnTo>
                  <a:lnTo>
                    <a:pt x="7891" y="19944"/>
                  </a:lnTo>
                  <a:lnTo>
                    <a:pt x="9574" y="17570"/>
                  </a:lnTo>
                  <a:lnTo>
                    <a:pt x="11431" y="15338"/>
                  </a:lnTo>
                  <a:lnTo>
                    <a:pt x="13520" y="13201"/>
                  </a:lnTo>
                  <a:lnTo>
                    <a:pt x="15783" y="11206"/>
                  </a:lnTo>
                  <a:lnTo>
                    <a:pt x="18336" y="9307"/>
                  </a:lnTo>
                  <a:lnTo>
                    <a:pt x="21179" y="7645"/>
                  </a:lnTo>
                  <a:lnTo>
                    <a:pt x="24255" y="6078"/>
                  </a:lnTo>
                  <a:lnTo>
                    <a:pt x="27620" y="4748"/>
                  </a:lnTo>
                  <a:lnTo>
                    <a:pt x="31276" y="3514"/>
                  </a:lnTo>
                  <a:lnTo>
                    <a:pt x="35222" y="2469"/>
                  </a:lnTo>
                  <a:lnTo>
                    <a:pt x="39516" y="1614"/>
                  </a:lnTo>
                  <a:lnTo>
                    <a:pt x="44100" y="902"/>
                  </a:lnTo>
                  <a:lnTo>
                    <a:pt x="49032" y="379"/>
                  </a:lnTo>
                  <a:lnTo>
                    <a:pt x="54371" y="142"/>
                  </a:lnTo>
                  <a:lnTo>
                    <a:pt x="60058" y="0"/>
                  </a:lnTo>
                  <a:close/>
                </a:path>
              </a:pathLst>
            </a:custGeom>
            <a:solidFill>
              <a:srgbClr val="EE795B"/>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sp>
          <p:nvSpPr>
            <p:cNvPr id="191" name="Google Shape;191;p32"/>
            <p:cNvSpPr/>
            <p:nvPr/>
          </p:nvSpPr>
          <p:spPr>
            <a:xfrm>
              <a:off x="7923213" y="4125913"/>
              <a:ext cx="3048000" cy="1643100"/>
            </a:xfrm>
            <a:custGeom>
              <a:avLst/>
              <a:gdLst/>
              <a:ahLst/>
              <a:cxnLst/>
              <a:rect l="l" t="t" r="r" b="b"/>
              <a:pathLst>
                <a:path w="120000" h="120000" extrusionOk="0">
                  <a:moveTo>
                    <a:pt x="75343" y="60000"/>
                  </a:moveTo>
                  <a:lnTo>
                    <a:pt x="75343" y="70260"/>
                  </a:lnTo>
                  <a:lnTo>
                    <a:pt x="85593" y="76173"/>
                  </a:lnTo>
                  <a:lnTo>
                    <a:pt x="95843" y="70260"/>
                  </a:lnTo>
                  <a:lnTo>
                    <a:pt x="95843" y="60000"/>
                  </a:lnTo>
                  <a:lnTo>
                    <a:pt x="75343" y="60000"/>
                  </a:lnTo>
                  <a:close/>
                  <a:moveTo>
                    <a:pt x="41093" y="0"/>
                  </a:moveTo>
                  <a:lnTo>
                    <a:pt x="41687" y="231"/>
                  </a:lnTo>
                  <a:lnTo>
                    <a:pt x="42281" y="869"/>
                  </a:lnTo>
                  <a:lnTo>
                    <a:pt x="44500" y="3826"/>
                  </a:lnTo>
                  <a:lnTo>
                    <a:pt x="46781" y="6376"/>
                  </a:lnTo>
                  <a:lnTo>
                    <a:pt x="49156" y="8521"/>
                  </a:lnTo>
                  <a:lnTo>
                    <a:pt x="51593" y="10202"/>
                  </a:lnTo>
                  <a:lnTo>
                    <a:pt x="54093" y="11420"/>
                  </a:lnTo>
                  <a:lnTo>
                    <a:pt x="54625" y="11826"/>
                  </a:lnTo>
                  <a:lnTo>
                    <a:pt x="55093" y="12405"/>
                  </a:lnTo>
                  <a:lnTo>
                    <a:pt x="55468" y="13159"/>
                  </a:lnTo>
                  <a:lnTo>
                    <a:pt x="55718" y="14028"/>
                  </a:lnTo>
                  <a:lnTo>
                    <a:pt x="60031" y="35072"/>
                  </a:lnTo>
                  <a:lnTo>
                    <a:pt x="64312" y="14028"/>
                  </a:lnTo>
                  <a:lnTo>
                    <a:pt x="64562" y="13159"/>
                  </a:lnTo>
                  <a:lnTo>
                    <a:pt x="64906" y="12405"/>
                  </a:lnTo>
                  <a:lnTo>
                    <a:pt x="65375" y="11826"/>
                  </a:lnTo>
                  <a:lnTo>
                    <a:pt x="65937" y="11420"/>
                  </a:lnTo>
                  <a:lnTo>
                    <a:pt x="68406" y="10202"/>
                  </a:lnTo>
                  <a:lnTo>
                    <a:pt x="70875" y="8521"/>
                  </a:lnTo>
                  <a:lnTo>
                    <a:pt x="73218" y="6376"/>
                  </a:lnTo>
                  <a:lnTo>
                    <a:pt x="75500" y="3826"/>
                  </a:lnTo>
                  <a:lnTo>
                    <a:pt x="77750" y="869"/>
                  </a:lnTo>
                  <a:lnTo>
                    <a:pt x="78312" y="231"/>
                  </a:lnTo>
                  <a:lnTo>
                    <a:pt x="78937" y="0"/>
                  </a:lnTo>
                  <a:lnTo>
                    <a:pt x="79593" y="57"/>
                  </a:lnTo>
                  <a:lnTo>
                    <a:pt x="80218" y="463"/>
                  </a:lnTo>
                  <a:lnTo>
                    <a:pt x="80312" y="637"/>
                  </a:lnTo>
                  <a:lnTo>
                    <a:pt x="81531" y="1797"/>
                  </a:lnTo>
                  <a:lnTo>
                    <a:pt x="82937" y="3246"/>
                  </a:lnTo>
                  <a:lnTo>
                    <a:pt x="84468" y="4695"/>
                  </a:lnTo>
                  <a:lnTo>
                    <a:pt x="86093" y="6318"/>
                  </a:lnTo>
                  <a:lnTo>
                    <a:pt x="87781" y="8057"/>
                  </a:lnTo>
                  <a:lnTo>
                    <a:pt x="89593" y="9797"/>
                  </a:lnTo>
                  <a:lnTo>
                    <a:pt x="91406" y="11652"/>
                  </a:lnTo>
                  <a:lnTo>
                    <a:pt x="93250" y="13507"/>
                  </a:lnTo>
                  <a:lnTo>
                    <a:pt x="95062" y="15420"/>
                  </a:lnTo>
                  <a:lnTo>
                    <a:pt x="96906" y="17275"/>
                  </a:lnTo>
                  <a:lnTo>
                    <a:pt x="98687" y="19130"/>
                  </a:lnTo>
                  <a:lnTo>
                    <a:pt x="100375" y="20927"/>
                  </a:lnTo>
                  <a:lnTo>
                    <a:pt x="102000" y="22666"/>
                  </a:lnTo>
                  <a:lnTo>
                    <a:pt x="103531" y="24231"/>
                  </a:lnTo>
                  <a:lnTo>
                    <a:pt x="104937" y="25855"/>
                  </a:lnTo>
                  <a:lnTo>
                    <a:pt x="106156" y="27188"/>
                  </a:lnTo>
                  <a:lnTo>
                    <a:pt x="107218" y="28463"/>
                  </a:lnTo>
                  <a:lnTo>
                    <a:pt x="108125" y="29565"/>
                  </a:lnTo>
                  <a:lnTo>
                    <a:pt x="109437" y="31536"/>
                  </a:lnTo>
                  <a:lnTo>
                    <a:pt x="110687" y="33797"/>
                  </a:lnTo>
                  <a:lnTo>
                    <a:pt x="111812" y="36521"/>
                  </a:lnTo>
                  <a:lnTo>
                    <a:pt x="112875" y="39478"/>
                  </a:lnTo>
                  <a:lnTo>
                    <a:pt x="113875" y="42724"/>
                  </a:lnTo>
                  <a:lnTo>
                    <a:pt x="114750" y="46202"/>
                  </a:lnTo>
                  <a:lnTo>
                    <a:pt x="115625" y="49913"/>
                  </a:lnTo>
                  <a:lnTo>
                    <a:pt x="116375" y="53739"/>
                  </a:lnTo>
                  <a:lnTo>
                    <a:pt x="117062" y="57681"/>
                  </a:lnTo>
                  <a:lnTo>
                    <a:pt x="117687" y="61797"/>
                  </a:lnTo>
                  <a:lnTo>
                    <a:pt x="118250" y="65855"/>
                  </a:lnTo>
                  <a:lnTo>
                    <a:pt x="118750" y="69913"/>
                  </a:lnTo>
                  <a:lnTo>
                    <a:pt x="119218" y="73971"/>
                  </a:lnTo>
                  <a:lnTo>
                    <a:pt x="119593" y="78028"/>
                  </a:lnTo>
                  <a:lnTo>
                    <a:pt x="120000" y="81855"/>
                  </a:lnTo>
                  <a:lnTo>
                    <a:pt x="120000" y="82898"/>
                  </a:lnTo>
                  <a:lnTo>
                    <a:pt x="119875" y="83942"/>
                  </a:lnTo>
                  <a:lnTo>
                    <a:pt x="119812" y="84173"/>
                  </a:lnTo>
                  <a:lnTo>
                    <a:pt x="119750" y="84579"/>
                  </a:lnTo>
                  <a:lnTo>
                    <a:pt x="119593" y="85043"/>
                  </a:lnTo>
                  <a:lnTo>
                    <a:pt x="119437" y="85739"/>
                  </a:lnTo>
                  <a:lnTo>
                    <a:pt x="119187" y="86550"/>
                  </a:lnTo>
                  <a:lnTo>
                    <a:pt x="118875" y="87420"/>
                  </a:lnTo>
                  <a:lnTo>
                    <a:pt x="118500" y="88463"/>
                  </a:lnTo>
                  <a:lnTo>
                    <a:pt x="118031" y="89623"/>
                  </a:lnTo>
                  <a:lnTo>
                    <a:pt x="117468" y="90782"/>
                  </a:lnTo>
                  <a:lnTo>
                    <a:pt x="116875" y="92057"/>
                  </a:lnTo>
                  <a:lnTo>
                    <a:pt x="116125" y="93507"/>
                  </a:lnTo>
                  <a:lnTo>
                    <a:pt x="115312" y="94898"/>
                  </a:lnTo>
                  <a:lnTo>
                    <a:pt x="114375" y="96347"/>
                  </a:lnTo>
                  <a:lnTo>
                    <a:pt x="113343" y="97855"/>
                  </a:lnTo>
                  <a:lnTo>
                    <a:pt x="112156" y="99420"/>
                  </a:lnTo>
                  <a:lnTo>
                    <a:pt x="110875" y="100927"/>
                  </a:lnTo>
                  <a:lnTo>
                    <a:pt x="109500" y="102492"/>
                  </a:lnTo>
                  <a:lnTo>
                    <a:pt x="107968" y="104115"/>
                  </a:lnTo>
                  <a:lnTo>
                    <a:pt x="106250" y="105565"/>
                  </a:lnTo>
                  <a:lnTo>
                    <a:pt x="104437" y="107188"/>
                  </a:lnTo>
                  <a:lnTo>
                    <a:pt x="102437" y="108579"/>
                  </a:lnTo>
                  <a:lnTo>
                    <a:pt x="100312" y="110028"/>
                  </a:lnTo>
                  <a:lnTo>
                    <a:pt x="97968" y="111420"/>
                  </a:lnTo>
                  <a:lnTo>
                    <a:pt x="95500" y="112811"/>
                  </a:lnTo>
                  <a:lnTo>
                    <a:pt x="92812" y="113971"/>
                  </a:lnTo>
                  <a:lnTo>
                    <a:pt x="90000" y="115130"/>
                  </a:lnTo>
                  <a:lnTo>
                    <a:pt x="86937" y="116173"/>
                  </a:lnTo>
                  <a:lnTo>
                    <a:pt x="83750" y="117159"/>
                  </a:lnTo>
                  <a:lnTo>
                    <a:pt x="80312" y="118028"/>
                  </a:lnTo>
                  <a:lnTo>
                    <a:pt x="76687" y="118608"/>
                  </a:lnTo>
                  <a:lnTo>
                    <a:pt x="72875" y="119246"/>
                  </a:lnTo>
                  <a:lnTo>
                    <a:pt x="68781" y="119652"/>
                  </a:lnTo>
                  <a:lnTo>
                    <a:pt x="64531" y="119884"/>
                  </a:lnTo>
                  <a:lnTo>
                    <a:pt x="60031" y="120000"/>
                  </a:lnTo>
                  <a:lnTo>
                    <a:pt x="55500" y="119884"/>
                  </a:lnTo>
                  <a:lnTo>
                    <a:pt x="51218" y="119652"/>
                  </a:lnTo>
                  <a:lnTo>
                    <a:pt x="47156" y="119246"/>
                  </a:lnTo>
                  <a:lnTo>
                    <a:pt x="43343" y="118608"/>
                  </a:lnTo>
                  <a:lnTo>
                    <a:pt x="39687" y="118028"/>
                  </a:lnTo>
                  <a:lnTo>
                    <a:pt x="36281" y="117159"/>
                  </a:lnTo>
                  <a:lnTo>
                    <a:pt x="33062" y="116173"/>
                  </a:lnTo>
                  <a:lnTo>
                    <a:pt x="30031" y="115130"/>
                  </a:lnTo>
                  <a:lnTo>
                    <a:pt x="27187" y="113971"/>
                  </a:lnTo>
                  <a:lnTo>
                    <a:pt x="24531" y="112811"/>
                  </a:lnTo>
                  <a:lnTo>
                    <a:pt x="22031" y="111420"/>
                  </a:lnTo>
                  <a:lnTo>
                    <a:pt x="19750" y="110028"/>
                  </a:lnTo>
                  <a:lnTo>
                    <a:pt x="17562" y="108579"/>
                  </a:lnTo>
                  <a:lnTo>
                    <a:pt x="15625" y="107188"/>
                  </a:lnTo>
                  <a:lnTo>
                    <a:pt x="13750" y="105565"/>
                  </a:lnTo>
                  <a:lnTo>
                    <a:pt x="12093" y="104115"/>
                  </a:lnTo>
                  <a:lnTo>
                    <a:pt x="10500" y="102492"/>
                  </a:lnTo>
                  <a:lnTo>
                    <a:pt x="9093" y="100927"/>
                  </a:lnTo>
                  <a:lnTo>
                    <a:pt x="7812" y="99420"/>
                  </a:lnTo>
                  <a:lnTo>
                    <a:pt x="6687" y="97855"/>
                  </a:lnTo>
                  <a:lnTo>
                    <a:pt x="5625" y="96347"/>
                  </a:lnTo>
                  <a:lnTo>
                    <a:pt x="4687" y="94898"/>
                  </a:lnTo>
                  <a:lnTo>
                    <a:pt x="3875" y="93507"/>
                  </a:lnTo>
                  <a:lnTo>
                    <a:pt x="3156" y="92057"/>
                  </a:lnTo>
                  <a:lnTo>
                    <a:pt x="2500" y="90782"/>
                  </a:lnTo>
                  <a:lnTo>
                    <a:pt x="1968" y="89623"/>
                  </a:lnTo>
                  <a:lnTo>
                    <a:pt x="1531" y="88463"/>
                  </a:lnTo>
                  <a:lnTo>
                    <a:pt x="1156" y="87420"/>
                  </a:lnTo>
                  <a:lnTo>
                    <a:pt x="812" y="86550"/>
                  </a:lnTo>
                  <a:lnTo>
                    <a:pt x="562" y="85739"/>
                  </a:lnTo>
                  <a:lnTo>
                    <a:pt x="375" y="85043"/>
                  </a:lnTo>
                  <a:lnTo>
                    <a:pt x="250" y="84579"/>
                  </a:lnTo>
                  <a:lnTo>
                    <a:pt x="156" y="84173"/>
                  </a:lnTo>
                  <a:lnTo>
                    <a:pt x="125" y="83942"/>
                  </a:lnTo>
                  <a:lnTo>
                    <a:pt x="0" y="82898"/>
                  </a:lnTo>
                  <a:lnTo>
                    <a:pt x="31" y="81855"/>
                  </a:lnTo>
                  <a:lnTo>
                    <a:pt x="156" y="80463"/>
                  </a:lnTo>
                  <a:lnTo>
                    <a:pt x="343" y="78550"/>
                  </a:lnTo>
                  <a:lnTo>
                    <a:pt x="562" y="76289"/>
                  </a:lnTo>
                  <a:lnTo>
                    <a:pt x="843" y="73565"/>
                  </a:lnTo>
                  <a:lnTo>
                    <a:pt x="1218" y="70550"/>
                  </a:lnTo>
                  <a:lnTo>
                    <a:pt x="1625" y="67304"/>
                  </a:lnTo>
                  <a:lnTo>
                    <a:pt x="2125" y="63942"/>
                  </a:lnTo>
                  <a:lnTo>
                    <a:pt x="2625" y="60347"/>
                  </a:lnTo>
                  <a:lnTo>
                    <a:pt x="3218" y="56753"/>
                  </a:lnTo>
                  <a:lnTo>
                    <a:pt x="3906" y="53101"/>
                  </a:lnTo>
                  <a:lnTo>
                    <a:pt x="4687" y="49449"/>
                  </a:lnTo>
                  <a:lnTo>
                    <a:pt x="5500" y="45913"/>
                  </a:lnTo>
                  <a:lnTo>
                    <a:pt x="6343" y="42492"/>
                  </a:lnTo>
                  <a:lnTo>
                    <a:pt x="7312" y="39246"/>
                  </a:lnTo>
                  <a:lnTo>
                    <a:pt x="8343" y="36347"/>
                  </a:lnTo>
                  <a:lnTo>
                    <a:pt x="9437" y="33681"/>
                  </a:lnTo>
                  <a:lnTo>
                    <a:pt x="10625" y="31362"/>
                  </a:lnTo>
                  <a:lnTo>
                    <a:pt x="11906" y="29565"/>
                  </a:lnTo>
                  <a:lnTo>
                    <a:pt x="12750" y="28463"/>
                  </a:lnTo>
                  <a:lnTo>
                    <a:pt x="13875" y="27188"/>
                  </a:lnTo>
                  <a:lnTo>
                    <a:pt x="15093" y="25855"/>
                  </a:lnTo>
                  <a:lnTo>
                    <a:pt x="16500" y="24231"/>
                  </a:lnTo>
                  <a:lnTo>
                    <a:pt x="18031" y="22666"/>
                  </a:lnTo>
                  <a:lnTo>
                    <a:pt x="19656" y="20927"/>
                  </a:lnTo>
                  <a:lnTo>
                    <a:pt x="21406" y="19130"/>
                  </a:lnTo>
                  <a:lnTo>
                    <a:pt x="23187" y="17217"/>
                  </a:lnTo>
                  <a:lnTo>
                    <a:pt x="25000" y="15420"/>
                  </a:lnTo>
                  <a:lnTo>
                    <a:pt x="26875" y="13507"/>
                  </a:lnTo>
                  <a:lnTo>
                    <a:pt x="28718" y="11594"/>
                  </a:lnTo>
                  <a:lnTo>
                    <a:pt x="30531" y="9681"/>
                  </a:lnTo>
                  <a:lnTo>
                    <a:pt x="32312" y="7884"/>
                  </a:lnTo>
                  <a:lnTo>
                    <a:pt x="34062" y="6202"/>
                  </a:lnTo>
                  <a:lnTo>
                    <a:pt x="35687" y="4579"/>
                  </a:lnTo>
                  <a:lnTo>
                    <a:pt x="37218" y="3072"/>
                  </a:lnTo>
                  <a:lnTo>
                    <a:pt x="38593" y="1623"/>
                  </a:lnTo>
                  <a:lnTo>
                    <a:pt x="39812" y="463"/>
                  </a:lnTo>
                  <a:lnTo>
                    <a:pt x="40406" y="57"/>
                  </a:lnTo>
                  <a:lnTo>
                    <a:pt x="41093" y="0"/>
                  </a:lnTo>
                  <a:close/>
                </a:path>
              </a:pathLst>
            </a:custGeom>
            <a:solidFill>
              <a:srgbClr val="EE795B"/>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grpSp>
      <p:grpSp>
        <p:nvGrpSpPr>
          <p:cNvPr id="192" name="Google Shape;192;p32"/>
          <p:cNvGrpSpPr/>
          <p:nvPr/>
        </p:nvGrpSpPr>
        <p:grpSpPr>
          <a:xfrm>
            <a:off x="2128213" y="2758816"/>
            <a:ext cx="422843" cy="501617"/>
            <a:chOff x="7337425" y="153988"/>
            <a:chExt cx="4208400" cy="4986187"/>
          </a:xfrm>
        </p:grpSpPr>
        <p:sp>
          <p:nvSpPr>
            <p:cNvPr id="193" name="Google Shape;193;p32"/>
            <p:cNvSpPr/>
            <p:nvPr/>
          </p:nvSpPr>
          <p:spPr>
            <a:xfrm>
              <a:off x="8329613" y="153988"/>
              <a:ext cx="2222400" cy="2957400"/>
            </a:xfrm>
            <a:custGeom>
              <a:avLst/>
              <a:gdLst/>
              <a:ahLst/>
              <a:cxnLst/>
              <a:rect l="l" t="t" r="r" b="b"/>
              <a:pathLst>
                <a:path w="120000" h="120000" extrusionOk="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566579"/>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sp>
          <p:nvSpPr>
            <p:cNvPr id="194" name="Google Shape;194;p32"/>
            <p:cNvSpPr/>
            <p:nvPr/>
          </p:nvSpPr>
          <p:spPr>
            <a:xfrm>
              <a:off x="7337425" y="2987675"/>
              <a:ext cx="4208400" cy="2152500"/>
            </a:xfrm>
            <a:custGeom>
              <a:avLst/>
              <a:gdLst/>
              <a:ahLst/>
              <a:cxnLst/>
              <a:rect l="l" t="t" r="r" b="b"/>
              <a:pathLst>
                <a:path w="120000" h="120000" extrusionOk="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566579"/>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grpSp>
      <p:grpSp>
        <p:nvGrpSpPr>
          <p:cNvPr id="202" name="Google Shape;202;p32"/>
          <p:cNvGrpSpPr/>
          <p:nvPr/>
        </p:nvGrpSpPr>
        <p:grpSpPr>
          <a:xfrm>
            <a:off x="2339701" y="2410344"/>
            <a:ext cx="4206345" cy="350095"/>
            <a:chOff x="1307800" y="1651175"/>
            <a:chExt cx="5536019" cy="465600"/>
          </a:xfrm>
        </p:grpSpPr>
        <p:sp>
          <p:nvSpPr>
            <p:cNvPr id="203" name="Google Shape;203;p32"/>
            <p:cNvSpPr/>
            <p:nvPr/>
          </p:nvSpPr>
          <p:spPr>
            <a:xfrm rot="-5400000">
              <a:off x="1307800" y="1651175"/>
              <a:ext cx="465600" cy="465600"/>
            </a:xfrm>
            <a:prstGeom prst="arc">
              <a:avLst>
                <a:gd name="adj1" fmla="val 16200000"/>
                <a:gd name="adj2" fmla="val 0"/>
              </a:avLst>
            </a:prstGeom>
            <a:noFill/>
            <a:ln w="19050" cap="flat" cmpd="sng">
              <a:solidFill>
                <a:srgbClr val="C6C5C5"/>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204" name="Google Shape;204;p32"/>
            <p:cNvCxnSpPr>
              <a:stCxn id="203" idx="2"/>
            </p:cNvCxnSpPr>
            <p:nvPr/>
          </p:nvCxnSpPr>
          <p:spPr>
            <a:xfrm>
              <a:off x="1540600" y="1651175"/>
              <a:ext cx="5071800" cy="0"/>
            </a:xfrm>
            <a:prstGeom prst="straightConnector1">
              <a:avLst/>
            </a:prstGeom>
            <a:noFill/>
            <a:ln w="19050" cap="flat" cmpd="sng">
              <a:solidFill>
                <a:srgbClr val="C6C5C5"/>
              </a:solidFill>
              <a:prstDash val="solid"/>
              <a:round/>
              <a:headEnd type="none" w="med" len="med"/>
              <a:tailEnd type="none" w="med" len="med"/>
            </a:ln>
          </p:spPr>
        </p:cxnSp>
        <p:sp>
          <p:nvSpPr>
            <p:cNvPr id="205" name="Google Shape;205;p32"/>
            <p:cNvSpPr/>
            <p:nvPr/>
          </p:nvSpPr>
          <p:spPr>
            <a:xfrm>
              <a:off x="6378219" y="1651175"/>
              <a:ext cx="465600" cy="465600"/>
            </a:xfrm>
            <a:prstGeom prst="arc">
              <a:avLst>
                <a:gd name="adj1" fmla="val 16200000"/>
                <a:gd name="adj2" fmla="val 0"/>
              </a:avLst>
            </a:prstGeom>
            <a:noFill/>
            <a:ln w="19050" cap="flat" cmpd="sng">
              <a:solidFill>
                <a:srgbClr val="C6C5C5"/>
              </a:solidFill>
              <a:prstDash val="solid"/>
              <a:round/>
              <a:headEnd type="none" w="sm" len="sm"/>
              <a:tailEnd type="none" w="sm" len="sm"/>
            </a:ln>
          </p:spPr>
          <p:txBody>
            <a:bodyPr spcFirstLastPara="1" wrap="square" lIns="91425" tIns="91425" rIns="91425" bIns="91425" anchor="ctr" anchorCtr="0">
              <a:noAutofit/>
            </a:bodyPr>
            <a:lstStyle/>
            <a:p>
              <a:endParaRPr/>
            </a:p>
          </p:txBody>
        </p:sp>
      </p:grpSp>
      <p:cxnSp>
        <p:nvCxnSpPr>
          <p:cNvPr id="209" name="Google Shape;209;p32"/>
          <p:cNvCxnSpPr/>
          <p:nvPr/>
        </p:nvCxnSpPr>
        <p:spPr>
          <a:xfrm flipH="1" flipV="1">
            <a:off x="4442866" y="2138949"/>
            <a:ext cx="5" cy="274164"/>
          </a:xfrm>
          <a:prstGeom prst="straightConnector1">
            <a:avLst/>
          </a:prstGeom>
          <a:noFill/>
          <a:ln w="19050" cap="flat" cmpd="sng">
            <a:solidFill>
              <a:srgbClr val="C6C5C5"/>
            </a:solidFill>
            <a:prstDash val="solid"/>
            <a:round/>
            <a:headEnd type="none" w="med" len="med"/>
            <a:tailEnd type="none" w="med" len="med"/>
          </a:ln>
        </p:spPr>
      </p:cxnSp>
      <p:sp>
        <p:nvSpPr>
          <p:cNvPr id="243" name="Google Shape;243;p32"/>
          <p:cNvSpPr txBox="1"/>
          <p:nvPr/>
        </p:nvSpPr>
        <p:spPr>
          <a:xfrm>
            <a:off x="1004431" y="3303535"/>
            <a:ext cx="2670243" cy="264600"/>
          </a:xfrm>
          <a:prstGeom prst="rect">
            <a:avLst/>
          </a:prstGeom>
          <a:noFill/>
          <a:ln>
            <a:noFill/>
          </a:ln>
        </p:spPr>
        <p:txBody>
          <a:bodyPr spcFirstLastPara="1" wrap="square" lIns="91425" tIns="91425" rIns="91425" bIns="91425" anchor="t" anchorCtr="0">
            <a:noAutofit/>
          </a:bodyPr>
          <a:lstStyle/>
          <a:p>
            <a:pPr algn="ctr"/>
            <a:r>
              <a:rPr lang="vi-VN" sz="1800" b="1" dirty="0">
                <a:solidFill>
                  <a:srgbClr val="434343"/>
                </a:solidFill>
                <a:effectLst>
                  <a:outerShdw blurRad="38100" dist="38100" dir="2700000" algn="tl">
                    <a:srgbClr val="000000">
                      <a:alpha val="43137"/>
                    </a:srgbClr>
                  </a:outerShdw>
                </a:effectLst>
              </a:rPr>
              <a:t>Nguyễn Lê Nam Anh</a:t>
            </a:r>
            <a:endParaRPr sz="1800" b="1" dirty="0">
              <a:solidFill>
                <a:srgbClr val="434343"/>
              </a:solidFill>
              <a:effectLst>
                <a:outerShdw blurRad="38100" dist="38100" dir="2700000" algn="tl">
                  <a:srgbClr val="000000">
                    <a:alpha val="43137"/>
                  </a:srgbClr>
                </a:outerShdw>
              </a:effectLst>
            </a:endParaRPr>
          </a:p>
        </p:txBody>
      </p:sp>
      <p:sp>
        <p:nvSpPr>
          <p:cNvPr id="245" name="Google Shape;245;p32"/>
          <p:cNvSpPr txBox="1"/>
          <p:nvPr/>
        </p:nvSpPr>
        <p:spPr>
          <a:xfrm>
            <a:off x="3117323" y="1712790"/>
            <a:ext cx="2651100" cy="264600"/>
          </a:xfrm>
          <a:prstGeom prst="rect">
            <a:avLst/>
          </a:prstGeom>
          <a:noFill/>
          <a:ln>
            <a:noFill/>
          </a:ln>
        </p:spPr>
        <p:txBody>
          <a:bodyPr spcFirstLastPara="1" wrap="square" lIns="91425" tIns="91425" rIns="91425" bIns="91425" anchor="t" anchorCtr="0">
            <a:noAutofit/>
          </a:bodyPr>
          <a:lstStyle/>
          <a:p>
            <a:pPr algn="ctr"/>
            <a:r>
              <a:rPr lang="vi-VN" sz="1800" b="1" dirty="0">
                <a:solidFill>
                  <a:srgbClr val="434343"/>
                </a:solidFill>
                <a:effectLst>
                  <a:outerShdw blurRad="38100" dist="38100" dir="2700000" algn="tl">
                    <a:srgbClr val="000000">
                      <a:alpha val="43137"/>
                    </a:srgbClr>
                  </a:outerShdw>
                </a:effectLst>
              </a:rPr>
              <a:t>Công Phạm Quốc Việt</a:t>
            </a:r>
            <a:endParaRPr sz="1800" b="1" dirty="0">
              <a:solidFill>
                <a:srgbClr val="434343"/>
              </a:solidFill>
              <a:effectLst>
                <a:outerShdw blurRad="38100" dist="38100" dir="2700000" algn="tl">
                  <a:srgbClr val="000000">
                    <a:alpha val="43137"/>
                  </a:srgbClr>
                </a:outerShdw>
              </a:effectLst>
            </a:endParaRPr>
          </a:p>
        </p:txBody>
      </p:sp>
      <p:grpSp>
        <p:nvGrpSpPr>
          <p:cNvPr id="63" name="Google Shape;192;p32"/>
          <p:cNvGrpSpPr/>
          <p:nvPr/>
        </p:nvGrpSpPr>
        <p:grpSpPr>
          <a:xfrm>
            <a:off x="6334705" y="2758816"/>
            <a:ext cx="422843" cy="501617"/>
            <a:chOff x="7337425" y="153988"/>
            <a:chExt cx="4208400" cy="4986187"/>
          </a:xfrm>
        </p:grpSpPr>
        <p:sp>
          <p:nvSpPr>
            <p:cNvPr id="64" name="Google Shape;193;p32"/>
            <p:cNvSpPr/>
            <p:nvPr/>
          </p:nvSpPr>
          <p:spPr>
            <a:xfrm>
              <a:off x="8329613" y="153988"/>
              <a:ext cx="2222400" cy="2957400"/>
            </a:xfrm>
            <a:custGeom>
              <a:avLst/>
              <a:gdLst/>
              <a:ahLst/>
              <a:cxnLst/>
              <a:rect l="l" t="t" r="r" b="b"/>
              <a:pathLst>
                <a:path w="120000" h="120000" extrusionOk="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566579"/>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sp>
          <p:nvSpPr>
            <p:cNvPr id="65" name="Google Shape;194;p32"/>
            <p:cNvSpPr/>
            <p:nvPr/>
          </p:nvSpPr>
          <p:spPr>
            <a:xfrm>
              <a:off x="7337425" y="2987675"/>
              <a:ext cx="4208400" cy="2152500"/>
            </a:xfrm>
            <a:custGeom>
              <a:avLst/>
              <a:gdLst/>
              <a:ahLst/>
              <a:cxnLst/>
              <a:rect l="l" t="t" r="r" b="b"/>
              <a:pathLst>
                <a:path w="120000" h="120000" extrusionOk="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566579"/>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grpSp>
      <p:sp>
        <p:nvSpPr>
          <p:cNvPr id="66" name="Google Shape;243;p32"/>
          <p:cNvSpPr txBox="1"/>
          <p:nvPr/>
        </p:nvSpPr>
        <p:spPr>
          <a:xfrm>
            <a:off x="5210924" y="3303535"/>
            <a:ext cx="2670243" cy="264600"/>
          </a:xfrm>
          <a:prstGeom prst="rect">
            <a:avLst/>
          </a:prstGeom>
          <a:noFill/>
          <a:ln>
            <a:noFill/>
          </a:ln>
        </p:spPr>
        <p:txBody>
          <a:bodyPr spcFirstLastPara="1" wrap="square" lIns="91425" tIns="91425" rIns="91425" bIns="91425" anchor="t" anchorCtr="0">
            <a:noAutofit/>
          </a:bodyPr>
          <a:lstStyle/>
          <a:p>
            <a:pPr algn="ctr"/>
            <a:r>
              <a:rPr lang="vi-VN" sz="1800" b="1" dirty="0">
                <a:solidFill>
                  <a:srgbClr val="434343"/>
                </a:solidFill>
                <a:effectLst>
                  <a:outerShdw blurRad="38100" dist="38100" dir="2700000" algn="tl">
                    <a:srgbClr val="000000">
                      <a:alpha val="43137"/>
                    </a:srgbClr>
                  </a:outerShdw>
                </a:effectLst>
              </a:rPr>
              <a:t>Phan Tuấn Tài</a:t>
            </a:r>
            <a:endParaRPr sz="1800" b="1" dirty="0">
              <a:solidFill>
                <a:srgbClr val="434343"/>
              </a:solidFill>
              <a:effectLst>
                <a:outerShdw blurRad="38100" dist="38100" dir="2700000" algn="tl">
                  <a:srgbClr val="000000">
                    <a:alpha val="43137"/>
                  </a:srgbClr>
                </a:outerShdw>
              </a:effectLst>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Chất lượng</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20</a:t>
            </a:fld>
            <a:endParaRPr lang="en-GB"/>
          </a:p>
        </p:txBody>
      </p:sp>
      <p:sp>
        <p:nvSpPr>
          <p:cNvPr id="4" name="Rectangle 3"/>
          <p:cNvSpPr/>
          <p:nvPr/>
        </p:nvSpPr>
        <p:spPr>
          <a:xfrm>
            <a:off x="507567" y="825074"/>
            <a:ext cx="7983087" cy="3416320"/>
          </a:xfrm>
          <a:prstGeom prst="rect">
            <a:avLst/>
          </a:prstGeom>
        </p:spPr>
        <p:txBody>
          <a:bodyPr wrap="square">
            <a:spAutoFit/>
          </a:bodyPr>
          <a:lstStyle/>
          <a:p>
            <a:pPr marL="285750" lvl="1"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Tính phù hợp: Phần mềm phải cung cấp các chức năng thích hợp hơn để phục vụ cho đăng ký học phần</a:t>
            </a:r>
          </a:p>
          <a:p>
            <a:pPr marL="285750" lvl="1"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Tính an toàn: Phần mềm phải có khả năng bảo vệ thông tin dữ liệu quan trọng, không cho phép chỉnh sửa, truy cập nếu không được phép.</a:t>
            </a:r>
          </a:p>
          <a:p>
            <a:pPr marL="285750" lvl="1"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Tính đáp ứng thời gian: Đảm bảo hệ thống có thể đưa ra một trả lời, một thời gian xử lý và một tốc độ thông lượng hợp lý khi nó thực hiện công việc của mình, dưới một điều kiện làm việc xác định.</a:t>
            </a:r>
          </a:p>
        </p:txBody>
      </p:sp>
    </p:spTree>
    <p:extLst>
      <p:ext uri="{BB962C8B-B14F-4D97-AF65-F5344CB8AC3E}">
        <p14:creationId xmlns:p14="http://schemas.microsoft.com/office/powerpoint/2010/main" val="261369456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Chất lượng</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21</a:t>
            </a:fld>
            <a:endParaRPr lang="en-GB"/>
          </a:p>
        </p:txBody>
      </p:sp>
      <p:pic>
        <p:nvPicPr>
          <p:cNvPr id="5" name="Picture 4" descr="C:\Users\VB Yoshara\Desktop\abc.png"/>
          <p:cNvPicPr/>
          <p:nvPr/>
        </p:nvPicPr>
        <p:blipFill>
          <a:blip r:embed="rId3">
            <a:extLst>
              <a:ext uri="{28A0092B-C50C-407E-A947-70E740481C1C}">
                <a14:useLocalDpi xmlns:a14="http://schemas.microsoft.com/office/drawing/2010/main" val="0"/>
              </a:ext>
            </a:extLst>
          </a:blip>
          <a:srcRect/>
          <a:stretch>
            <a:fillRect/>
          </a:stretch>
        </p:blipFill>
        <p:spPr bwMode="auto">
          <a:xfrm>
            <a:off x="1293889" y="945505"/>
            <a:ext cx="6556222" cy="3679503"/>
          </a:xfrm>
          <a:prstGeom prst="rect">
            <a:avLst/>
          </a:prstGeom>
          <a:noFill/>
          <a:ln>
            <a:noFill/>
          </a:ln>
        </p:spPr>
      </p:pic>
    </p:spTree>
    <p:extLst>
      <p:ext uri="{BB962C8B-B14F-4D97-AF65-F5344CB8AC3E}">
        <p14:creationId xmlns:p14="http://schemas.microsoft.com/office/powerpoint/2010/main" val="889974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Nguồn nhân lực</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22</a:t>
            </a:fld>
            <a:endParaRPr lang="en-GB"/>
          </a:p>
        </p:txBody>
      </p:sp>
      <p:sp>
        <p:nvSpPr>
          <p:cNvPr id="6" name="Rectangle 5"/>
          <p:cNvSpPr/>
          <p:nvPr/>
        </p:nvSpPr>
        <p:spPr>
          <a:xfrm>
            <a:off x="507567" y="825074"/>
            <a:ext cx="7983087" cy="3416320"/>
          </a:xfrm>
          <a:prstGeom prst="rect">
            <a:avLst/>
          </a:prstGeom>
        </p:spPr>
        <p:txBody>
          <a:bodyPr wrap="square">
            <a:spAutoFit/>
          </a:bodyPr>
          <a:lstStyle/>
          <a:p>
            <a:pPr marL="285750" lvl="1" indent="-285750">
              <a:lnSpc>
                <a:spcPct val="150000"/>
              </a:lnSpc>
              <a:buFont typeface="Arial" panose="020B0604020202020204" pitchFamily="34" charset="0"/>
              <a:buChar char="•"/>
            </a:pPr>
            <a:r>
              <a:rPr lang="vi-VN" sz="1800" b="1" dirty="0"/>
              <a:t>Công Phạm Quốc Việt</a:t>
            </a:r>
            <a:r>
              <a:rPr lang="vi-VN" sz="1800" dirty="0"/>
              <a:t>: lập trình và viết báo cáo tốt, rõ ràng; có 6 năm kinh nghiệm trong việc nghiên cứu và đánh giá chất lượng dự án</a:t>
            </a:r>
          </a:p>
          <a:p>
            <a:pPr marL="285750" lvl="1" indent="-285750">
              <a:lnSpc>
                <a:spcPct val="150000"/>
              </a:lnSpc>
              <a:buFont typeface="Arial" panose="020B0604020202020204" pitchFamily="34" charset="0"/>
              <a:buChar char="•"/>
            </a:pPr>
            <a:r>
              <a:rPr lang="vi-VN" sz="1800" b="1" dirty="0"/>
              <a:t>Nguyễn Lê Nam Anh</a:t>
            </a:r>
            <a:r>
              <a:rPr lang="vi-VN" sz="1800" dirty="0"/>
              <a:t>: lập trình rất tốt, am hiểu về các công nghệ mới; có 3 năm kinh nghiệm trong việc phân tích và xây dựng cấu trúc, cơ sở dữ liệu phần mềm</a:t>
            </a:r>
          </a:p>
          <a:p>
            <a:pPr marL="285750" lvl="1" indent="-285750">
              <a:lnSpc>
                <a:spcPct val="150000"/>
              </a:lnSpc>
              <a:buFont typeface="Arial" panose="020B0604020202020204" pitchFamily="34" charset="0"/>
              <a:buChar char="•"/>
            </a:pPr>
            <a:r>
              <a:rPr lang="vi-VN" sz="1800" b="1" dirty="0"/>
              <a:t>Phan Tuấn Tài</a:t>
            </a:r>
            <a:r>
              <a:rPr lang="vi-VN" sz="1800" dirty="0"/>
              <a:t>: lập trình tốt, có 3 năm kinh nghiệm kiểm thử phần mềm</a:t>
            </a:r>
          </a:p>
          <a:p>
            <a:pPr marL="285750" indent="-285750">
              <a:lnSpc>
                <a:spcPct val="150000"/>
              </a:lnSpc>
              <a:buFont typeface="Arial" panose="020B0604020202020204" pitchFamily="34" charset="0"/>
              <a:buChar char="•"/>
            </a:pPr>
            <a:r>
              <a:rPr lang="vi-VN" sz="1800" b="1" dirty="0"/>
              <a:t>Đặng Thị Thu Hà</a:t>
            </a:r>
            <a:r>
              <a:rPr lang="vi-VN" sz="1800" dirty="0"/>
              <a:t>: Kỹ sư phần mềm và là chuyên viên tư vấn, có </a:t>
            </a:r>
            <a:r>
              <a:rPr lang="vi-VN" sz="1800" dirty="0" smtClean="0"/>
              <a:t>15 </a:t>
            </a:r>
            <a:r>
              <a:rPr lang="vi-VN" sz="1800" dirty="0"/>
              <a:t>năm kinh nghiệm</a:t>
            </a:r>
            <a:endParaRPr lang="vi-V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733697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Nguồn nhân lực</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23</a:t>
            </a:fld>
            <a:endParaRPr lang="en-GB"/>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59291"/>
          <a:stretch/>
        </p:blipFill>
        <p:spPr>
          <a:xfrm>
            <a:off x="732473" y="861392"/>
            <a:ext cx="7801926" cy="3667525"/>
          </a:xfrm>
          <a:prstGeom prst="rect">
            <a:avLst/>
          </a:prstGeom>
        </p:spPr>
      </p:pic>
    </p:spTree>
    <p:extLst>
      <p:ext uri="{BB962C8B-B14F-4D97-AF65-F5344CB8AC3E}">
        <p14:creationId xmlns:p14="http://schemas.microsoft.com/office/powerpoint/2010/main" val="342732226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Truyền thông</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24</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438120229"/>
              </p:ext>
            </p:extLst>
          </p:nvPr>
        </p:nvGraphicFramePr>
        <p:xfrm>
          <a:off x="311150" y="983152"/>
          <a:ext cx="8521699" cy="3674763"/>
        </p:xfrm>
        <a:graphic>
          <a:graphicData uri="http://schemas.openxmlformats.org/drawingml/2006/table">
            <a:tbl>
              <a:tblPr firstRow="1" firstCol="1" bandRow="1">
                <a:tableStyleId>{5C22544A-7EE6-4342-B048-85BDC9FD1C3A}</a:tableStyleId>
              </a:tblPr>
              <a:tblGrid>
                <a:gridCol w="359616">
                  <a:extLst>
                    <a:ext uri="{9D8B030D-6E8A-4147-A177-3AD203B41FA5}">
                      <a16:colId xmlns:a16="http://schemas.microsoft.com/office/drawing/2014/main" val="3066635639"/>
                    </a:ext>
                  </a:extLst>
                </a:gridCol>
                <a:gridCol w="2299315">
                  <a:extLst>
                    <a:ext uri="{9D8B030D-6E8A-4147-A177-3AD203B41FA5}">
                      <a16:colId xmlns:a16="http://schemas.microsoft.com/office/drawing/2014/main" val="1637415432"/>
                    </a:ext>
                  </a:extLst>
                </a:gridCol>
                <a:gridCol w="1340662">
                  <a:extLst>
                    <a:ext uri="{9D8B030D-6E8A-4147-A177-3AD203B41FA5}">
                      <a16:colId xmlns:a16="http://schemas.microsoft.com/office/drawing/2014/main" val="3016026434"/>
                    </a:ext>
                  </a:extLst>
                </a:gridCol>
                <a:gridCol w="1432138">
                  <a:extLst>
                    <a:ext uri="{9D8B030D-6E8A-4147-A177-3AD203B41FA5}">
                      <a16:colId xmlns:a16="http://schemas.microsoft.com/office/drawing/2014/main" val="985466955"/>
                    </a:ext>
                  </a:extLst>
                </a:gridCol>
                <a:gridCol w="3089968">
                  <a:extLst>
                    <a:ext uri="{9D8B030D-6E8A-4147-A177-3AD203B41FA5}">
                      <a16:colId xmlns:a16="http://schemas.microsoft.com/office/drawing/2014/main" val="2962861979"/>
                    </a:ext>
                  </a:extLst>
                </a:gridCol>
              </a:tblGrid>
              <a:tr h="396316">
                <a:tc>
                  <a:txBody>
                    <a:bodyPr/>
                    <a:lstStyle/>
                    <a:p>
                      <a:pPr algn="just">
                        <a:lnSpc>
                          <a:spcPct val="107000"/>
                        </a:lnSpc>
                        <a:spcBef>
                          <a:spcPts val="250"/>
                        </a:spcBef>
                        <a:spcAft>
                          <a:spcPts val="840"/>
                        </a:spcAft>
                      </a:pPr>
                      <a:r>
                        <a:rPr lang="vi-VN" sz="1600" b="1" strike="noStrike">
                          <a:effectLst/>
                        </a:rPr>
                        <a:t>               </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Họ tên</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Vai trò</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Điện thoại</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Thư điện tử</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7406597"/>
                  </a:ext>
                </a:extLst>
              </a:tr>
              <a:tr h="396316">
                <a:tc>
                  <a:txBody>
                    <a:bodyPr/>
                    <a:lstStyle/>
                    <a:p>
                      <a:pPr algn="just">
                        <a:lnSpc>
                          <a:spcPct val="107000"/>
                        </a:lnSpc>
                        <a:spcBef>
                          <a:spcPts val="250"/>
                        </a:spcBef>
                        <a:spcAft>
                          <a:spcPts val="840"/>
                        </a:spcAft>
                      </a:pPr>
                      <a:r>
                        <a:rPr lang="vi-VN" sz="1600" b="1" strike="noStrike">
                          <a:effectLst/>
                        </a:rPr>
                        <a:t>1</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dirty="0">
                          <a:effectLst/>
                        </a:rPr>
                        <a:t>Công Phạm Quốc Việt</a:t>
                      </a:r>
                      <a:endParaRPr lang="vi-VN" sz="1400" b="1" strike="noStrike"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Quản lý dự án</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0347297306</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congphamquocviet@gmail.com</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747727"/>
                  </a:ext>
                </a:extLst>
              </a:tr>
              <a:tr h="1128506">
                <a:tc>
                  <a:txBody>
                    <a:bodyPr/>
                    <a:lstStyle/>
                    <a:p>
                      <a:pPr algn="just">
                        <a:lnSpc>
                          <a:spcPct val="107000"/>
                        </a:lnSpc>
                        <a:spcBef>
                          <a:spcPts val="250"/>
                        </a:spcBef>
                        <a:spcAft>
                          <a:spcPts val="840"/>
                        </a:spcAft>
                      </a:pPr>
                      <a:r>
                        <a:rPr lang="vi-VN" sz="1600" b="1" strike="noStrike">
                          <a:effectLst/>
                        </a:rPr>
                        <a:t>2</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dirty="0">
                          <a:effectLst/>
                        </a:rPr>
                        <a:t>Phan Tuấn Tài</a:t>
                      </a:r>
                      <a:endParaRPr lang="vi-VN" sz="1400" b="1" strike="noStrike"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dirty="0">
                          <a:effectLst/>
                        </a:rPr>
                        <a:t>Thành viên đội dự án</a:t>
                      </a:r>
                      <a:endParaRPr lang="vi-VN" sz="1400" b="1" strike="noStrike"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0364338283</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nguyenlenamanh@gmail.com</a:t>
                      </a:r>
                      <a:endParaRPr lang="vi-VN" sz="1400" b="1" strike="noStrike">
                        <a:effectLst/>
                      </a:endParaRPr>
                    </a:p>
                    <a:p>
                      <a:pPr algn="just">
                        <a:lnSpc>
                          <a:spcPct val="107000"/>
                        </a:lnSpc>
                        <a:spcBef>
                          <a:spcPts val="250"/>
                        </a:spcBef>
                        <a:spcAft>
                          <a:spcPts val="840"/>
                        </a:spcAft>
                      </a:pPr>
                      <a:r>
                        <a:rPr lang="vi-VN" sz="1600" b="1" strike="noStrike">
                          <a:effectLst/>
                        </a:rPr>
                        <a:t> </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22682"/>
                  </a:ext>
                </a:extLst>
              </a:tr>
              <a:tr h="823542">
                <a:tc>
                  <a:txBody>
                    <a:bodyPr/>
                    <a:lstStyle/>
                    <a:p>
                      <a:pPr algn="just">
                        <a:lnSpc>
                          <a:spcPct val="107000"/>
                        </a:lnSpc>
                        <a:spcBef>
                          <a:spcPts val="250"/>
                        </a:spcBef>
                        <a:spcAft>
                          <a:spcPts val="840"/>
                        </a:spcAft>
                      </a:pPr>
                      <a:r>
                        <a:rPr lang="vi-VN" sz="1600" b="1" strike="noStrike">
                          <a:effectLst/>
                        </a:rPr>
                        <a:t>3</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Nguyễn Lê Nam Anh</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Thành viên đội dự án</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0703620282</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phantuantai@gmail.com</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502397"/>
                  </a:ext>
                </a:extLst>
              </a:tr>
              <a:tr h="823542">
                <a:tc>
                  <a:txBody>
                    <a:bodyPr/>
                    <a:lstStyle/>
                    <a:p>
                      <a:pPr algn="just">
                        <a:lnSpc>
                          <a:spcPct val="107000"/>
                        </a:lnSpc>
                        <a:spcBef>
                          <a:spcPts val="250"/>
                        </a:spcBef>
                        <a:spcAft>
                          <a:spcPts val="840"/>
                        </a:spcAft>
                      </a:pPr>
                      <a:r>
                        <a:rPr lang="vi-VN" sz="1600" b="1" strike="noStrike">
                          <a:effectLst/>
                        </a:rPr>
                        <a:t>4</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400" b="1" strike="noStrike" dirty="0">
                          <a:effectLst/>
                        </a:rPr>
                        <a:t>TS. Nguyễn Thiên Tuế</a:t>
                      </a:r>
                      <a:endParaRPr lang="vi-VN" sz="1400" b="1" strike="noStrike"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Đại diện khách hàng</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strike="noStrike">
                          <a:effectLst/>
                        </a:rPr>
                        <a:t>0345678910</a:t>
                      </a:r>
                      <a:endParaRPr lang="vi-VN" sz="1400" b="1" strike="noStrike">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250"/>
                        </a:spcBef>
                        <a:spcAft>
                          <a:spcPts val="840"/>
                        </a:spcAft>
                      </a:pPr>
                      <a:r>
                        <a:rPr lang="vi-VN" sz="1600" b="1" u="sng" strike="noStrike" dirty="0">
                          <a:effectLst/>
                          <a:hlinkClick r:id="rId3"/>
                        </a:rPr>
                        <a:t>nguyenthientua@gmail.com</a:t>
                      </a:r>
                      <a:endParaRPr lang="vi-VN" sz="1400" b="1" strike="noStrike"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070104"/>
                  </a:ext>
                </a:extLst>
              </a:tr>
            </a:tbl>
          </a:graphicData>
        </a:graphic>
      </p:graphicFrame>
    </p:spTree>
    <p:extLst>
      <p:ext uri="{BB962C8B-B14F-4D97-AF65-F5344CB8AC3E}">
        <p14:creationId xmlns:p14="http://schemas.microsoft.com/office/powerpoint/2010/main" val="272362113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Truyền thông</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25</a:t>
            </a:fld>
            <a:endParaRPr lang="en-GB"/>
          </a:p>
        </p:txBody>
      </p:sp>
      <p:pic>
        <p:nvPicPr>
          <p:cNvPr id="4" name="Picture 3"/>
          <p:cNvPicPr>
            <a:picLocks noChangeAspect="1"/>
          </p:cNvPicPr>
          <p:nvPr/>
        </p:nvPicPr>
        <p:blipFill>
          <a:blip r:embed="rId3"/>
          <a:stretch>
            <a:fillRect/>
          </a:stretch>
        </p:blipFill>
        <p:spPr>
          <a:xfrm>
            <a:off x="1148738" y="856246"/>
            <a:ext cx="6846524" cy="3816095"/>
          </a:xfrm>
          <a:prstGeom prst="rect">
            <a:avLst/>
          </a:prstGeom>
        </p:spPr>
      </p:pic>
    </p:spTree>
    <p:extLst>
      <p:ext uri="{BB962C8B-B14F-4D97-AF65-F5344CB8AC3E}">
        <p14:creationId xmlns:p14="http://schemas.microsoft.com/office/powerpoint/2010/main" val="1542713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Truyền thông</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26</a:t>
            </a:fld>
            <a:endParaRPr lang="en-GB"/>
          </a:p>
        </p:txBody>
      </p:sp>
      <p:sp>
        <p:nvSpPr>
          <p:cNvPr id="5" name="TextBox 4"/>
          <p:cNvSpPr txBox="1"/>
          <p:nvPr/>
        </p:nvSpPr>
        <p:spPr>
          <a:xfrm>
            <a:off x="434300" y="948775"/>
            <a:ext cx="8290314" cy="2585323"/>
          </a:xfrm>
          <a:prstGeom prst="rect">
            <a:avLst/>
          </a:prstGeom>
          <a:noFill/>
        </p:spPr>
        <p:txBody>
          <a:bodyPr wrap="square" rtlCol="0">
            <a:spAutoFit/>
          </a:bodyPr>
          <a:lstStyle/>
          <a:p>
            <a:pPr>
              <a:lnSpc>
                <a:spcPct val="150000"/>
              </a:lnSpc>
            </a:pPr>
            <a:r>
              <a:rPr lang="vi-VN" sz="1800" b="1" dirty="0" smtClean="0">
                <a:effectLst>
                  <a:outerShdw blurRad="38100" dist="38100" dir="2700000" algn="tl">
                    <a:srgbClr val="000000">
                      <a:alpha val="43137"/>
                    </a:srgbClr>
                  </a:outerShdw>
                </a:effectLst>
              </a:rPr>
              <a:t>Các kênh giao tiếp:</a:t>
            </a:r>
          </a:p>
          <a:p>
            <a:pPr marL="714375"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Các thành viên trong nhóm _ Quản lý dự </a:t>
            </a:r>
            <a:r>
              <a:rPr lang="vi-VN" sz="1800" b="1" dirty="0" smtClean="0">
                <a:effectLst>
                  <a:outerShdw blurRad="38100" dist="38100" dir="2700000" algn="tl">
                    <a:srgbClr val="000000">
                      <a:alpha val="43137"/>
                    </a:srgbClr>
                  </a:outerShdw>
                </a:effectLst>
              </a:rPr>
              <a:t>án</a:t>
            </a:r>
          </a:p>
          <a:p>
            <a:pPr marL="714375" lvl="0"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Thông tin trao đổi: các đề nghị </a:t>
            </a:r>
          </a:p>
          <a:p>
            <a:pPr marL="714375" lvl="0"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Thông tin trao đổi: các thay đổi về thời gian làm việc</a:t>
            </a:r>
          </a:p>
          <a:p>
            <a:pPr marL="714375" lvl="0"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Thông tin trao đổi: các phổ biến chỉ đạo</a:t>
            </a:r>
          </a:p>
          <a:p>
            <a:pPr marL="714375" lvl="0"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Thông tin trao đổi:  Tiến độ công </a:t>
            </a:r>
            <a:r>
              <a:rPr lang="vi-VN" sz="1800" b="1" dirty="0" smtClean="0">
                <a:effectLst>
                  <a:outerShdw blurRad="38100" dist="38100" dir="2700000" algn="tl">
                    <a:srgbClr val="000000">
                      <a:alpha val="43137"/>
                    </a:srgbClr>
                  </a:outerShdw>
                </a:effectLst>
              </a:rPr>
              <a:t>việc</a:t>
            </a:r>
            <a:endParaRPr lang="vi-V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687456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Rủi ro</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27</a:t>
            </a:fld>
            <a:endParaRPr lang="en-GB"/>
          </a:p>
        </p:txBody>
      </p:sp>
      <p:sp>
        <p:nvSpPr>
          <p:cNvPr id="5" name="TextBox 4"/>
          <p:cNvSpPr txBox="1"/>
          <p:nvPr/>
        </p:nvSpPr>
        <p:spPr>
          <a:xfrm>
            <a:off x="434300" y="948775"/>
            <a:ext cx="8290314" cy="3780522"/>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Ngày 21/11/2019 đến 23/11/2019:  Khi hoàn thành các tài liệu quản lý dự án : các tài liệu quản lý phạm vi, ước lượng và lập lịch. Nhóm phát triển dự án tiến hành họp và xác định các rủi ro sẽ xảy ra trong giai đoạn xác định yêu cầu.</a:t>
            </a:r>
          </a:p>
          <a:p>
            <a:pPr marL="285750" lvl="0" indent="-285750">
              <a:lnSpc>
                <a:spcPct val="150000"/>
              </a:lnSpc>
              <a:buFont typeface="Arial" panose="020B0604020202020204" pitchFamily="34" charset="0"/>
              <a:buChar char="•"/>
            </a:pPr>
            <a:r>
              <a:rPr lang="vi-VN" sz="1800" b="1" dirty="0">
                <a:effectLst>
                  <a:outerShdw blurRad="38100" dist="38100" dir="2700000" algn="tl">
                    <a:srgbClr val="000000">
                      <a:alpha val="43137"/>
                    </a:srgbClr>
                  </a:outerShdw>
                </a:effectLst>
              </a:rPr>
              <a:t>Ngày 8/12/2019 đến  10/12/2019:  Khi kết thúc giai đoạn xác định yêu cầu các rủi ro sẽ được đánh giá lại, từ đó sẽ xem xét những rủi ro nào đã xảy ra, đang xảy ra và sẽ xảy ra, cùng với phương hướng làm giảm nhẹ rủi ro, xác định chi phí do rủi ro gây ra, chi phí sửa chữa rủi ro, các rủi ro phát sinh ngoài kế hoạch.</a:t>
            </a:r>
          </a:p>
        </p:txBody>
      </p:sp>
    </p:spTree>
    <p:extLst>
      <p:ext uri="{BB962C8B-B14F-4D97-AF65-F5344CB8AC3E}">
        <p14:creationId xmlns:p14="http://schemas.microsoft.com/office/powerpoint/2010/main" val="300640379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Rủi ro</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28</a:t>
            </a:fld>
            <a:endParaRPr lang="en-GB"/>
          </a:p>
        </p:txBody>
      </p:sp>
      <p:sp>
        <p:nvSpPr>
          <p:cNvPr id="5" name="TextBox 4"/>
          <p:cNvSpPr txBox="1"/>
          <p:nvPr/>
        </p:nvSpPr>
        <p:spPr>
          <a:xfrm>
            <a:off x="434300" y="948775"/>
            <a:ext cx="8290314" cy="3416320"/>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Ngày 22/1/2020 đến 24/1/2020:  Khi kết thúc giai đoạn phân tích thiết kê, tương tự như trên nhóm dự án tiến hành họp và đánh giá các rủi ro. Xác định rủi ro của giai đoạn tiếp theo.</a:t>
            </a:r>
          </a:p>
          <a:p>
            <a:pPr marL="285750"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Ngày 4/4/2020 đến 6/4/2020 :  Khi kết thúc thực hiện xây dựng cơ sở dữ liệu và mã chương trình xong, nhóm dự án tiếp tục họp và đánh giá rủi ro. Xác định rủi ro của giai đoạn tiếp theo</a:t>
            </a:r>
            <a:endParaRPr lang="vi-V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732029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Rủi ro</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29</a:t>
            </a:fld>
            <a:endParaRPr lang="en-GB"/>
          </a:p>
        </p:txBody>
      </p:sp>
      <p:sp>
        <p:nvSpPr>
          <p:cNvPr id="5" name="TextBox 4"/>
          <p:cNvSpPr txBox="1"/>
          <p:nvPr/>
        </p:nvSpPr>
        <p:spPr>
          <a:xfrm>
            <a:off x="434300" y="948775"/>
            <a:ext cx="8290314" cy="1668405"/>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Ngày 19/4/2020 đến 21/4/2020: đây là giai đoạn kết thúc dự án, do vậy nhóm dự án sẽ họp và đánh giá lần cuối các rủi ro sẽ xảy ra khi hệ thống đưa vào vận hành</a:t>
            </a:r>
          </a:p>
        </p:txBody>
      </p:sp>
    </p:spTree>
    <p:extLst>
      <p:ext uri="{BB962C8B-B14F-4D97-AF65-F5344CB8AC3E}">
        <p14:creationId xmlns:p14="http://schemas.microsoft.com/office/powerpoint/2010/main" val="26208743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52"/>
          <p:cNvSpPr/>
          <p:nvPr/>
        </p:nvSpPr>
        <p:spPr>
          <a:xfrm>
            <a:off x="3742051" y="1069101"/>
            <a:ext cx="1659900" cy="1659900"/>
          </a:xfrm>
          <a:prstGeom prst="ellipse">
            <a:avLst/>
          </a:prstGeom>
          <a:no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Google Shape;891;p52"/>
          <p:cNvSpPr txBox="1"/>
          <p:nvPr/>
        </p:nvSpPr>
        <p:spPr>
          <a:xfrm>
            <a:off x="0" y="2579140"/>
            <a:ext cx="9143999" cy="1244715"/>
          </a:xfrm>
          <a:prstGeom prst="rect">
            <a:avLst/>
          </a:prstGeom>
          <a:noFill/>
          <a:ln>
            <a:noFill/>
          </a:ln>
        </p:spPr>
        <p:txBody>
          <a:bodyPr spcFirstLastPara="1" wrap="square" lIns="91425" tIns="91425" rIns="91425" bIns="91425" anchor="ctr" anchorCtr="0">
            <a:noAutofit/>
          </a:bodyPr>
          <a:lstStyle/>
          <a:p>
            <a:pPr algn="ctr">
              <a:lnSpc>
                <a:spcPct val="150000"/>
              </a:lnSpc>
            </a:pPr>
            <a:r>
              <a:rPr lang="vi-VN" sz="4400" b="1" dirty="0" smtClean="0">
                <a:solidFill>
                  <a:srgbClr val="566579"/>
                </a:solidFill>
                <a:latin typeface="Trebuchet MS"/>
                <a:ea typeface="Trebuchet MS"/>
                <a:cs typeface="Trebuchet MS"/>
                <a:sym typeface="Trebuchet MS"/>
              </a:rPr>
              <a:t>Giới thiệu dự án</a:t>
            </a:r>
            <a:endParaRPr sz="2800" b="1" dirty="0">
              <a:solidFill>
                <a:srgbClr val="566579"/>
              </a:solidFill>
              <a:latin typeface="Trebuchet MS"/>
              <a:ea typeface="Trebuchet MS"/>
              <a:cs typeface="Trebuchet MS"/>
              <a:sym typeface="Trebuchet MS"/>
            </a:endParaRPr>
          </a:p>
        </p:txBody>
      </p:sp>
      <p:grpSp>
        <p:nvGrpSpPr>
          <p:cNvPr id="7" name="Google Shape;1283;p53"/>
          <p:cNvGrpSpPr/>
          <p:nvPr/>
        </p:nvGrpSpPr>
        <p:grpSpPr>
          <a:xfrm>
            <a:off x="4221750" y="1477465"/>
            <a:ext cx="839044" cy="843172"/>
            <a:chOff x="1443038" y="4081463"/>
            <a:chExt cx="3911550" cy="3930787"/>
          </a:xfrm>
        </p:grpSpPr>
        <p:sp>
          <p:nvSpPr>
            <p:cNvPr id="8" name="Google Shape;1284;p53"/>
            <p:cNvSpPr/>
            <p:nvPr/>
          </p:nvSpPr>
          <p:spPr>
            <a:xfrm>
              <a:off x="1443038" y="4476750"/>
              <a:ext cx="3532200" cy="3535500"/>
            </a:xfrm>
            <a:custGeom>
              <a:avLst/>
              <a:gdLst/>
              <a:ahLst/>
              <a:cxnLst/>
              <a:rect l="l" t="t" r="r" b="b"/>
              <a:pathLst>
                <a:path w="120000" h="120000" extrusionOk="0">
                  <a:moveTo>
                    <a:pt x="59999" y="0"/>
                  </a:moveTo>
                  <a:lnTo>
                    <a:pt x="63694" y="134"/>
                  </a:lnTo>
                  <a:lnTo>
                    <a:pt x="67334" y="458"/>
                  </a:lnTo>
                  <a:lnTo>
                    <a:pt x="70894" y="969"/>
                  </a:lnTo>
                  <a:lnTo>
                    <a:pt x="74400" y="1751"/>
                  </a:lnTo>
                  <a:lnTo>
                    <a:pt x="77824" y="2721"/>
                  </a:lnTo>
                  <a:lnTo>
                    <a:pt x="81168" y="3852"/>
                  </a:lnTo>
                  <a:lnTo>
                    <a:pt x="84404" y="5199"/>
                  </a:lnTo>
                  <a:lnTo>
                    <a:pt x="87559" y="6708"/>
                  </a:lnTo>
                  <a:lnTo>
                    <a:pt x="87478" y="7759"/>
                  </a:lnTo>
                  <a:lnTo>
                    <a:pt x="87532" y="8810"/>
                  </a:lnTo>
                  <a:lnTo>
                    <a:pt x="88206" y="17566"/>
                  </a:lnTo>
                  <a:lnTo>
                    <a:pt x="83217" y="22496"/>
                  </a:lnTo>
                  <a:lnTo>
                    <a:pt x="80629" y="21041"/>
                  </a:lnTo>
                  <a:lnTo>
                    <a:pt x="77959" y="19694"/>
                  </a:lnTo>
                  <a:lnTo>
                    <a:pt x="75155" y="18563"/>
                  </a:lnTo>
                  <a:lnTo>
                    <a:pt x="72269" y="17647"/>
                  </a:lnTo>
                  <a:lnTo>
                    <a:pt x="69330" y="16919"/>
                  </a:lnTo>
                  <a:lnTo>
                    <a:pt x="66283" y="16353"/>
                  </a:lnTo>
                  <a:lnTo>
                    <a:pt x="63155" y="16003"/>
                  </a:lnTo>
                  <a:lnTo>
                    <a:pt x="59999" y="15895"/>
                  </a:lnTo>
                  <a:lnTo>
                    <a:pt x="56710" y="16003"/>
                  </a:lnTo>
                  <a:lnTo>
                    <a:pt x="53474" y="16380"/>
                  </a:lnTo>
                  <a:lnTo>
                    <a:pt x="50346" y="16946"/>
                  </a:lnTo>
                  <a:lnTo>
                    <a:pt x="47271" y="17754"/>
                  </a:lnTo>
                  <a:lnTo>
                    <a:pt x="44278" y="18778"/>
                  </a:lnTo>
                  <a:lnTo>
                    <a:pt x="41393" y="19991"/>
                  </a:lnTo>
                  <a:lnTo>
                    <a:pt x="38642" y="21418"/>
                  </a:lnTo>
                  <a:lnTo>
                    <a:pt x="36000" y="23035"/>
                  </a:lnTo>
                  <a:lnTo>
                    <a:pt x="33438" y="24759"/>
                  </a:lnTo>
                  <a:lnTo>
                    <a:pt x="31065" y="26726"/>
                  </a:lnTo>
                  <a:lnTo>
                    <a:pt x="28826" y="28828"/>
                  </a:lnTo>
                  <a:lnTo>
                    <a:pt x="26723" y="31064"/>
                  </a:lnTo>
                  <a:lnTo>
                    <a:pt x="24782" y="33488"/>
                  </a:lnTo>
                  <a:lnTo>
                    <a:pt x="22975" y="35994"/>
                  </a:lnTo>
                  <a:lnTo>
                    <a:pt x="21411" y="38634"/>
                  </a:lnTo>
                  <a:lnTo>
                    <a:pt x="19982" y="41436"/>
                  </a:lnTo>
                  <a:lnTo>
                    <a:pt x="18768" y="44292"/>
                  </a:lnTo>
                  <a:lnTo>
                    <a:pt x="17743" y="47256"/>
                  </a:lnTo>
                  <a:lnTo>
                    <a:pt x="16934" y="50327"/>
                  </a:lnTo>
                  <a:lnTo>
                    <a:pt x="16368" y="53506"/>
                  </a:lnTo>
                  <a:lnTo>
                    <a:pt x="16017" y="56713"/>
                  </a:lnTo>
                  <a:lnTo>
                    <a:pt x="15883" y="59973"/>
                  </a:lnTo>
                  <a:lnTo>
                    <a:pt x="16017" y="63313"/>
                  </a:lnTo>
                  <a:lnTo>
                    <a:pt x="16368" y="66519"/>
                  </a:lnTo>
                  <a:lnTo>
                    <a:pt x="16934" y="69672"/>
                  </a:lnTo>
                  <a:lnTo>
                    <a:pt x="17743" y="72743"/>
                  </a:lnTo>
                  <a:lnTo>
                    <a:pt x="18768" y="75707"/>
                  </a:lnTo>
                  <a:lnTo>
                    <a:pt x="19982" y="78590"/>
                  </a:lnTo>
                  <a:lnTo>
                    <a:pt x="21411" y="81338"/>
                  </a:lnTo>
                  <a:lnTo>
                    <a:pt x="22975" y="84005"/>
                  </a:lnTo>
                  <a:lnTo>
                    <a:pt x="24782" y="86537"/>
                  </a:lnTo>
                  <a:lnTo>
                    <a:pt x="26723" y="88908"/>
                  </a:lnTo>
                  <a:lnTo>
                    <a:pt x="28826" y="91198"/>
                  </a:lnTo>
                  <a:lnTo>
                    <a:pt x="31065" y="93300"/>
                  </a:lnTo>
                  <a:lnTo>
                    <a:pt x="33492" y="95186"/>
                  </a:lnTo>
                  <a:lnTo>
                    <a:pt x="36000" y="96991"/>
                  </a:lnTo>
                  <a:lnTo>
                    <a:pt x="38642" y="98607"/>
                  </a:lnTo>
                  <a:lnTo>
                    <a:pt x="41420" y="99982"/>
                  </a:lnTo>
                  <a:lnTo>
                    <a:pt x="44305" y="101194"/>
                  </a:lnTo>
                  <a:lnTo>
                    <a:pt x="47271" y="102218"/>
                  </a:lnTo>
                  <a:lnTo>
                    <a:pt x="50346" y="103026"/>
                  </a:lnTo>
                  <a:lnTo>
                    <a:pt x="53501" y="103619"/>
                  </a:lnTo>
                  <a:lnTo>
                    <a:pt x="56710" y="103996"/>
                  </a:lnTo>
                  <a:lnTo>
                    <a:pt x="59999" y="104077"/>
                  </a:lnTo>
                  <a:lnTo>
                    <a:pt x="63316" y="103996"/>
                  </a:lnTo>
                  <a:lnTo>
                    <a:pt x="66525" y="103619"/>
                  </a:lnTo>
                  <a:lnTo>
                    <a:pt x="69680" y="103026"/>
                  </a:lnTo>
                  <a:lnTo>
                    <a:pt x="72782" y="102218"/>
                  </a:lnTo>
                  <a:lnTo>
                    <a:pt x="75721" y="101194"/>
                  </a:lnTo>
                  <a:lnTo>
                    <a:pt x="78606" y="99982"/>
                  </a:lnTo>
                  <a:lnTo>
                    <a:pt x="81411" y="98607"/>
                  </a:lnTo>
                  <a:lnTo>
                    <a:pt x="84026" y="96991"/>
                  </a:lnTo>
                  <a:lnTo>
                    <a:pt x="86561" y="95186"/>
                  </a:lnTo>
                  <a:lnTo>
                    <a:pt x="88934" y="93300"/>
                  </a:lnTo>
                  <a:lnTo>
                    <a:pt x="91226" y="91198"/>
                  </a:lnTo>
                  <a:lnTo>
                    <a:pt x="93330" y="88908"/>
                  </a:lnTo>
                  <a:lnTo>
                    <a:pt x="95271" y="86537"/>
                  </a:lnTo>
                  <a:lnTo>
                    <a:pt x="97024" y="84005"/>
                  </a:lnTo>
                  <a:lnTo>
                    <a:pt x="98642" y="81338"/>
                  </a:lnTo>
                  <a:lnTo>
                    <a:pt x="100017" y="78590"/>
                  </a:lnTo>
                  <a:lnTo>
                    <a:pt x="101231" y="75707"/>
                  </a:lnTo>
                  <a:lnTo>
                    <a:pt x="102283" y="72743"/>
                  </a:lnTo>
                  <a:lnTo>
                    <a:pt x="103065" y="69672"/>
                  </a:lnTo>
                  <a:lnTo>
                    <a:pt x="103658" y="66519"/>
                  </a:lnTo>
                  <a:lnTo>
                    <a:pt x="104035" y="63313"/>
                  </a:lnTo>
                  <a:lnTo>
                    <a:pt x="104143" y="59973"/>
                  </a:lnTo>
                  <a:lnTo>
                    <a:pt x="104035" y="56820"/>
                  </a:lnTo>
                  <a:lnTo>
                    <a:pt x="103712" y="53749"/>
                  </a:lnTo>
                  <a:lnTo>
                    <a:pt x="103146" y="50704"/>
                  </a:lnTo>
                  <a:lnTo>
                    <a:pt x="102391" y="47741"/>
                  </a:lnTo>
                  <a:lnTo>
                    <a:pt x="101474" y="44831"/>
                  </a:lnTo>
                  <a:lnTo>
                    <a:pt x="100341" y="42083"/>
                  </a:lnTo>
                  <a:lnTo>
                    <a:pt x="98993" y="39362"/>
                  </a:lnTo>
                  <a:lnTo>
                    <a:pt x="97537" y="36775"/>
                  </a:lnTo>
                  <a:lnTo>
                    <a:pt x="103011" y="31306"/>
                  </a:lnTo>
                  <a:lnTo>
                    <a:pt x="110642" y="31872"/>
                  </a:lnTo>
                  <a:lnTo>
                    <a:pt x="111532" y="31899"/>
                  </a:lnTo>
                  <a:lnTo>
                    <a:pt x="112260" y="31899"/>
                  </a:lnTo>
                  <a:lnTo>
                    <a:pt x="112988" y="31818"/>
                  </a:lnTo>
                  <a:lnTo>
                    <a:pt x="114606" y="35024"/>
                  </a:lnTo>
                  <a:lnTo>
                    <a:pt x="115982" y="38338"/>
                  </a:lnTo>
                  <a:lnTo>
                    <a:pt x="117195" y="41760"/>
                  </a:lnTo>
                  <a:lnTo>
                    <a:pt x="118166" y="45235"/>
                  </a:lnTo>
                  <a:lnTo>
                    <a:pt x="118975" y="48792"/>
                  </a:lnTo>
                  <a:lnTo>
                    <a:pt x="119541" y="52483"/>
                  </a:lnTo>
                  <a:lnTo>
                    <a:pt x="119919" y="56228"/>
                  </a:lnTo>
                  <a:lnTo>
                    <a:pt x="119999" y="59973"/>
                  </a:lnTo>
                  <a:lnTo>
                    <a:pt x="119865" y="63960"/>
                  </a:lnTo>
                  <a:lnTo>
                    <a:pt x="119514" y="67813"/>
                  </a:lnTo>
                  <a:lnTo>
                    <a:pt x="118894" y="71612"/>
                  </a:lnTo>
                  <a:lnTo>
                    <a:pt x="118058" y="75330"/>
                  </a:lnTo>
                  <a:lnTo>
                    <a:pt x="116952" y="78940"/>
                  </a:lnTo>
                  <a:lnTo>
                    <a:pt x="115658" y="82469"/>
                  </a:lnTo>
                  <a:lnTo>
                    <a:pt x="114148" y="85918"/>
                  </a:lnTo>
                  <a:lnTo>
                    <a:pt x="112449" y="89205"/>
                  </a:lnTo>
                  <a:lnTo>
                    <a:pt x="110507" y="92357"/>
                  </a:lnTo>
                  <a:lnTo>
                    <a:pt x="108431" y="95455"/>
                  </a:lnTo>
                  <a:lnTo>
                    <a:pt x="106166" y="98311"/>
                  </a:lnTo>
                  <a:lnTo>
                    <a:pt x="103739" y="101086"/>
                  </a:lnTo>
                  <a:lnTo>
                    <a:pt x="101096" y="103700"/>
                  </a:lnTo>
                  <a:lnTo>
                    <a:pt x="98346" y="106151"/>
                  </a:lnTo>
                  <a:lnTo>
                    <a:pt x="95433" y="108414"/>
                  </a:lnTo>
                  <a:lnTo>
                    <a:pt x="92386" y="110516"/>
                  </a:lnTo>
                  <a:lnTo>
                    <a:pt x="89231" y="112429"/>
                  </a:lnTo>
                  <a:lnTo>
                    <a:pt x="85914" y="114126"/>
                  </a:lnTo>
                  <a:lnTo>
                    <a:pt x="82489" y="115635"/>
                  </a:lnTo>
                  <a:lnTo>
                    <a:pt x="78984" y="116928"/>
                  </a:lnTo>
                  <a:lnTo>
                    <a:pt x="75370" y="118006"/>
                  </a:lnTo>
                  <a:lnTo>
                    <a:pt x="71622" y="118868"/>
                  </a:lnTo>
                  <a:lnTo>
                    <a:pt x="67820" y="119461"/>
                  </a:lnTo>
                  <a:lnTo>
                    <a:pt x="63937" y="119865"/>
                  </a:lnTo>
                  <a:lnTo>
                    <a:pt x="59999" y="120000"/>
                  </a:lnTo>
                  <a:lnTo>
                    <a:pt x="56062" y="119865"/>
                  </a:lnTo>
                  <a:lnTo>
                    <a:pt x="52179" y="119461"/>
                  </a:lnTo>
                  <a:lnTo>
                    <a:pt x="48377" y="118868"/>
                  </a:lnTo>
                  <a:lnTo>
                    <a:pt x="44683" y="118006"/>
                  </a:lnTo>
                  <a:lnTo>
                    <a:pt x="41015" y="116928"/>
                  </a:lnTo>
                  <a:lnTo>
                    <a:pt x="37510" y="115635"/>
                  </a:lnTo>
                  <a:lnTo>
                    <a:pt x="34085" y="114126"/>
                  </a:lnTo>
                  <a:lnTo>
                    <a:pt x="30768" y="112429"/>
                  </a:lnTo>
                  <a:lnTo>
                    <a:pt x="27613" y="110516"/>
                  </a:lnTo>
                  <a:lnTo>
                    <a:pt x="24566" y="108414"/>
                  </a:lnTo>
                  <a:lnTo>
                    <a:pt x="21653" y="106151"/>
                  </a:lnTo>
                  <a:lnTo>
                    <a:pt x="18903" y="103700"/>
                  </a:lnTo>
                  <a:lnTo>
                    <a:pt x="16287" y="101086"/>
                  </a:lnTo>
                  <a:lnTo>
                    <a:pt x="13833" y="98311"/>
                  </a:lnTo>
                  <a:lnTo>
                    <a:pt x="11541" y="95455"/>
                  </a:lnTo>
                  <a:lnTo>
                    <a:pt x="9492" y="92357"/>
                  </a:lnTo>
                  <a:lnTo>
                    <a:pt x="7577" y="89205"/>
                  </a:lnTo>
                  <a:lnTo>
                    <a:pt x="5878" y="85918"/>
                  </a:lnTo>
                  <a:lnTo>
                    <a:pt x="4341" y="82469"/>
                  </a:lnTo>
                  <a:lnTo>
                    <a:pt x="3047" y="78940"/>
                  </a:lnTo>
                  <a:lnTo>
                    <a:pt x="1995" y="75330"/>
                  </a:lnTo>
                  <a:lnTo>
                    <a:pt x="1132" y="71612"/>
                  </a:lnTo>
                  <a:lnTo>
                    <a:pt x="485" y="67813"/>
                  </a:lnTo>
                  <a:lnTo>
                    <a:pt x="134" y="63960"/>
                  </a:lnTo>
                  <a:lnTo>
                    <a:pt x="0" y="59973"/>
                  </a:lnTo>
                  <a:lnTo>
                    <a:pt x="134" y="56066"/>
                  </a:lnTo>
                  <a:lnTo>
                    <a:pt x="485" y="52159"/>
                  </a:lnTo>
                  <a:lnTo>
                    <a:pt x="1132" y="48387"/>
                  </a:lnTo>
                  <a:lnTo>
                    <a:pt x="1995" y="44669"/>
                  </a:lnTo>
                  <a:lnTo>
                    <a:pt x="3047" y="41032"/>
                  </a:lnTo>
                  <a:lnTo>
                    <a:pt x="4341" y="37503"/>
                  </a:lnTo>
                  <a:lnTo>
                    <a:pt x="5878" y="34081"/>
                  </a:lnTo>
                  <a:lnTo>
                    <a:pt x="7577" y="30794"/>
                  </a:lnTo>
                  <a:lnTo>
                    <a:pt x="9492" y="27615"/>
                  </a:lnTo>
                  <a:lnTo>
                    <a:pt x="11541" y="24571"/>
                  </a:lnTo>
                  <a:lnTo>
                    <a:pt x="13833" y="21661"/>
                  </a:lnTo>
                  <a:lnTo>
                    <a:pt x="16287" y="18886"/>
                  </a:lnTo>
                  <a:lnTo>
                    <a:pt x="18903" y="16299"/>
                  </a:lnTo>
                  <a:lnTo>
                    <a:pt x="21653" y="13875"/>
                  </a:lnTo>
                  <a:lnTo>
                    <a:pt x="24566" y="11612"/>
                  </a:lnTo>
                  <a:lnTo>
                    <a:pt x="27613" y="9483"/>
                  </a:lnTo>
                  <a:lnTo>
                    <a:pt x="30768" y="7597"/>
                  </a:lnTo>
                  <a:lnTo>
                    <a:pt x="34085" y="5873"/>
                  </a:lnTo>
                  <a:lnTo>
                    <a:pt x="37510" y="4391"/>
                  </a:lnTo>
                  <a:lnTo>
                    <a:pt x="41015" y="3044"/>
                  </a:lnTo>
                  <a:lnTo>
                    <a:pt x="44629" y="1993"/>
                  </a:lnTo>
                  <a:lnTo>
                    <a:pt x="48377" y="1131"/>
                  </a:lnTo>
                  <a:lnTo>
                    <a:pt x="52179" y="484"/>
                  </a:lnTo>
                  <a:lnTo>
                    <a:pt x="56035" y="134"/>
                  </a:lnTo>
                  <a:lnTo>
                    <a:pt x="59999" y="0"/>
                  </a:lnTo>
                  <a:close/>
                </a:path>
              </a:pathLst>
            </a:custGeom>
            <a:solidFill>
              <a:srgbClr val="EE795B"/>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sp>
          <p:nvSpPr>
            <p:cNvPr id="9" name="Google Shape;1285;p53"/>
            <p:cNvSpPr/>
            <p:nvPr/>
          </p:nvSpPr>
          <p:spPr>
            <a:xfrm>
              <a:off x="2339976" y="5373688"/>
              <a:ext cx="1738200" cy="1740000"/>
            </a:xfrm>
            <a:custGeom>
              <a:avLst/>
              <a:gdLst/>
              <a:ahLst/>
              <a:cxnLst/>
              <a:rect l="l" t="t" r="r" b="b"/>
              <a:pathLst>
                <a:path w="120000" h="120000" extrusionOk="0">
                  <a:moveTo>
                    <a:pt x="60000" y="0"/>
                  </a:moveTo>
                  <a:lnTo>
                    <a:pt x="65419" y="218"/>
                  </a:lnTo>
                  <a:lnTo>
                    <a:pt x="70620" y="984"/>
                  </a:lnTo>
                  <a:lnTo>
                    <a:pt x="75711" y="2134"/>
                  </a:lnTo>
                  <a:lnTo>
                    <a:pt x="80638" y="3720"/>
                  </a:lnTo>
                  <a:lnTo>
                    <a:pt x="85346" y="5690"/>
                  </a:lnTo>
                  <a:lnTo>
                    <a:pt x="84854" y="6183"/>
                  </a:lnTo>
                  <a:lnTo>
                    <a:pt x="62408" y="28618"/>
                  </a:lnTo>
                  <a:lnTo>
                    <a:pt x="60000" y="28563"/>
                  </a:lnTo>
                  <a:lnTo>
                    <a:pt x="56058" y="28782"/>
                  </a:lnTo>
                  <a:lnTo>
                    <a:pt x="52281" y="29548"/>
                  </a:lnTo>
                  <a:lnTo>
                    <a:pt x="48667" y="30697"/>
                  </a:lnTo>
                  <a:lnTo>
                    <a:pt x="45164" y="32284"/>
                  </a:lnTo>
                  <a:lnTo>
                    <a:pt x="42043" y="34145"/>
                  </a:lnTo>
                  <a:lnTo>
                    <a:pt x="39087" y="36443"/>
                  </a:lnTo>
                  <a:lnTo>
                    <a:pt x="36459" y="39069"/>
                  </a:lnTo>
                  <a:lnTo>
                    <a:pt x="34160" y="42079"/>
                  </a:lnTo>
                  <a:lnTo>
                    <a:pt x="32189" y="45253"/>
                  </a:lnTo>
                  <a:lnTo>
                    <a:pt x="30602" y="48645"/>
                  </a:lnTo>
                  <a:lnTo>
                    <a:pt x="29452" y="52257"/>
                  </a:lnTo>
                  <a:lnTo>
                    <a:pt x="28795" y="56032"/>
                  </a:lnTo>
                  <a:lnTo>
                    <a:pt x="28576" y="59972"/>
                  </a:lnTo>
                  <a:lnTo>
                    <a:pt x="28795" y="63967"/>
                  </a:lnTo>
                  <a:lnTo>
                    <a:pt x="29452" y="67742"/>
                  </a:lnTo>
                  <a:lnTo>
                    <a:pt x="30602" y="71409"/>
                  </a:lnTo>
                  <a:lnTo>
                    <a:pt x="32189" y="74801"/>
                  </a:lnTo>
                  <a:lnTo>
                    <a:pt x="34160" y="78030"/>
                  </a:lnTo>
                  <a:lnTo>
                    <a:pt x="36459" y="80875"/>
                  </a:lnTo>
                  <a:lnTo>
                    <a:pt x="39087" y="83556"/>
                  </a:lnTo>
                  <a:lnTo>
                    <a:pt x="41989" y="85854"/>
                  </a:lnTo>
                  <a:lnTo>
                    <a:pt x="45164" y="87824"/>
                  </a:lnTo>
                  <a:lnTo>
                    <a:pt x="48558" y="89357"/>
                  </a:lnTo>
                  <a:lnTo>
                    <a:pt x="52281" y="90506"/>
                  </a:lnTo>
                  <a:lnTo>
                    <a:pt x="56058" y="91272"/>
                  </a:lnTo>
                  <a:lnTo>
                    <a:pt x="60000" y="91491"/>
                  </a:lnTo>
                  <a:lnTo>
                    <a:pt x="63941" y="91272"/>
                  </a:lnTo>
                  <a:lnTo>
                    <a:pt x="67718" y="90506"/>
                  </a:lnTo>
                  <a:lnTo>
                    <a:pt x="71332" y="89357"/>
                  </a:lnTo>
                  <a:lnTo>
                    <a:pt x="74835" y="87824"/>
                  </a:lnTo>
                  <a:lnTo>
                    <a:pt x="77956" y="85854"/>
                  </a:lnTo>
                  <a:lnTo>
                    <a:pt x="80912" y="83556"/>
                  </a:lnTo>
                  <a:lnTo>
                    <a:pt x="83540" y="80875"/>
                  </a:lnTo>
                  <a:lnTo>
                    <a:pt x="85839" y="78030"/>
                  </a:lnTo>
                  <a:lnTo>
                    <a:pt x="87810" y="74801"/>
                  </a:lnTo>
                  <a:lnTo>
                    <a:pt x="89397" y="71409"/>
                  </a:lnTo>
                  <a:lnTo>
                    <a:pt x="90547" y="67742"/>
                  </a:lnTo>
                  <a:lnTo>
                    <a:pt x="91204" y="63967"/>
                  </a:lnTo>
                  <a:lnTo>
                    <a:pt x="91423" y="59972"/>
                  </a:lnTo>
                  <a:lnTo>
                    <a:pt x="91368" y="57619"/>
                  </a:lnTo>
                  <a:lnTo>
                    <a:pt x="113923" y="35129"/>
                  </a:lnTo>
                  <a:lnTo>
                    <a:pt x="114306" y="34637"/>
                  </a:lnTo>
                  <a:lnTo>
                    <a:pt x="116277" y="39398"/>
                  </a:lnTo>
                  <a:lnTo>
                    <a:pt x="117919" y="44268"/>
                  </a:lnTo>
                  <a:lnTo>
                    <a:pt x="119014" y="49357"/>
                  </a:lnTo>
                  <a:lnTo>
                    <a:pt x="119726" y="54664"/>
                  </a:lnTo>
                  <a:lnTo>
                    <a:pt x="120000" y="59972"/>
                  </a:lnTo>
                  <a:lnTo>
                    <a:pt x="119726" y="65499"/>
                  </a:lnTo>
                  <a:lnTo>
                    <a:pt x="119014" y="70752"/>
                  </a:lnTo>
                  <a:lnTo>
                    <a:pt x="117864" y="75950"/>
                  </a:lnTo>
                  <a:lnTo>
                    <a:pt x="116222" y="80984"/>
                  </a:lnTo>
                  <a:lnTo>
                    <a:pt x="114251" y="85745"/>
                  </a:lnTo>
                  <a:lnTo>
                    <a:pt x="111788" y="90287"/>
                  </a:lnTo>
                  <a:lnTo>
                    <a:pt x="109051" y="94664"/>
                  </a:lnTo>
                  <a:lnTo>
                    <a:pt x="105930" y="98659"/>
                  </a:lnTo>
                  <a:lnTo>
                    <a:pt x="102372" y="102489"/>
                  </a:lnTo>
                  <a:lnTo>
                    <a:pt x="98704" y="105937"/>
                  </a:lnTo>
                  <a:lnTo>
                    <a:pt x="94543" y="109056"/>
                  </a:lnTo>
                  <a:lnTo>
                    <a:pt x="90273" y="111846"/>
                  </a:lnTo>
                  <a:lnTo>
                    <a:pt x="85784" y="114254"/>
                  </a:lnTo>
                  <a:lnTo>
                    <a:pt x="80912" y="116279"/>
                  </a:lnTo>
                  <a:lnTo>
                    <a:pt x="75985" y="117865"/>
                  </a:lnTo>
                  <a:lnTo>
                    <a:pt x="70784" y="119015"/>
                  </a:lnTo>
                  <a:lnTo>
                    <a:pt x="65419" y="119726"/>
                  </a:lnTo>
                  <a:lnTo>
                    <a:pt x="60000" y="120000"/>
                  </a:lnTo>
                  <a:lnTo>
                    <a:pt x="54580" y="119726"/>
                  </a:lnTo>
                  <a:lnTo>
                    <a:pt x="49215" y="119015"/>
                  </a:lnTo>
                  <a:lnTo>
                    <a:pt x="44014" y="117865"/>
                  </a:lnTo>
                  <a:lnTo>
                    <a:pt x="39087" y="116224"/>
                  </a:lnTo>
                  <a:lnTo>
                    <a:pt x="34324" y="114254"/>
                  </a:lnTo>
                  <a:lnTo>
                    <a:pt x="29726" y="111846"/>
                  </a:lnTo>
                  <a:lnTo>
                    <a:pt x="25456" y="109056"/>
                  </a:lnTo>
                  <a:lnTo>
                    <a:pt x="21405" y="105937"/>
                  </a:lnTo>
                  <a:lnTo>
                    <a:pt x="17627" y="102489"/>
                  </a:lnTo>
                  <a:lnTo>
                    <a:pt x="14178" y="98659"/>
                  </a:lnTo>
                  <a:lnTo>
                    <a:pt x="11003" y="94555"/>
                  </a:lnTo>
                  <a:lnTo>
                    <a:pt x="8211" y="90287"/>
                  </a:lnTo>
                  <a:lnTo>
                    <a:pt x="5857" y="85745"/>
                  </a:lnTo>
                  <a:lnTo>
                    <a:pt x="3777" y="80875"/>
                  </a:lnTo>
                  <a:lnTo>
                    <a:pt x="2135" y="75950"/>
                  </a:lnTo>
                  <a:lnTo>
                    <a:pt x="985" y="70752"/>
                  </a:lnTo>
                  <a:lnTo>
                    <a:pt x="273" y="65444"/>
                  </a:lnTo>
                  <a:lnTo>
                    <a:pt x="0" y="59972"/>
                  </a:lnTo>
                  <a:lnTo>
                    <a:pt x="273" y="54555"/>
                  </a:lnTo>
                  <a:lnTo>
                    <a:pt x="985" y="49192"/>
                  </a:lnTo>
                  <a:lnTo>
                    <a:pt x="2135" y="44049"/>
                  </a:lnTo>
                  <a:lnTo>
                    <a:pt x="3777" y="39069"/>
                  </a:lnTo>
                  <a:lnTo>
                    <a:pt x="5857" y="34309"/>
                  </a:lnTo>
                  <a:lnTo>
                    <a:pt x="8211" y="29712"/>
                  </a:lnTo>
                  <a:lnTo>
                    <a:pt x="11003" y="25444"/>
                  </a:lnTo>
                  <a:lnTo>
                    <a:pt x="14178" y="21285"/>
                  </a:lnTo>
                  <a:lnTo>
                    <a:pt x="17627" y="17619"/>
                  </a:lnTo>
                  <a:lnTo>
                    <a:pt x="21405" y="14172"/>
                  </a:lnTo>
                  <a:lnTo>
                    <a:pt x="25456" y="10998"/>
                  </a:lnTo>
                  <a:lnTo>
                    <a:pt x="29726" y="8207"/>
                  </a:lnTo>
                  <a:lnTo>
                    <a:pt x="34324" y="5745"/>
                  </a:lnTo>
                  <a:lnTo>
                    <a:pt x="39087" y="3775"/>
                  </a:lnTo>
                  <a:lnTo>
                    <a:pt x="44014" y="2134"/>
                  </a:lnTo>
                  <a:lnTo>
                    <a:pt x="49215" y="984"/>
                  </a:lnTo>
                  <a:lnTo>
                    <a:pt x="54580" y="218"/>
                  </a:lnTo>
                  <a:lnTo>
                    <a:pt x="60000" y="0"/>
                  </a:lnTo>
                  <a:close/>
                </a:path>
              </a:pathLst>
            </a:custGeom>
            <a:solidFill>
              <a:srgbClr val="EE795B"/>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sp>
          <p:nvSpPr>
            <p:cNvPr id="10" name="Google Shape;1286;p53"/>
            <p:cNvSpPr/>
            <p:nvPr/>
          </p:nvSpPr>
          <p:spPr>
            <a:xfrm>
              <a:off x="3214688" y="4081463"/>
              <a:ext cx="2139900" cy="2152500"/>
            </a:xfrm>
            <a:custGeom>
              <a:avLst/>
              <a:gdLst/>
              <a:ahLst/>
              <a:cxnLst/>
              <a:rect l="l" t="t" r="r" b="b"/>
              <a:pathLst>
                <a:path w="120000" h="120000" extrusionOk="0">
                  <a:moveTo>
                    <a:pt x="83456" y="0"/>
                  </a:moveTo>
                  <a:lnTo>
                    <a:pt x="84124" y="88"/>
                  </a:lnTo>
                  <a:lnTo>
                    <a:pt x="84747" y="353"/>
                  </a:lnTo>
                  <a:lnTo>
                    <a:pt x="85281" y="796"/>
                  </a:lnTo>
                  <a:lnTo>
                    <a:pt x="85593" y="1415"/>
                  </a:lnTo>
                  <a:lnTo>
                    <a:pt x="85816" y="2078"/>
                  </a:lnTo>
                  <a:lnTo>
                    <a:pt x="87195" y="19904"/>
                  </a:lnTo>
                  <a:lnTo>
                    <a:pt x="93916" y="13225"/>
                  </a:lnTo>
                  <a:lnTo>
                    <a:pt x="94985" y="12296"/>
                  </a:lnTo>
                  <a:lnTo>
                    <a:pt x="96186" y="11721"/>
                  </a:lnTo>
                  <a:lnTo>
                    <a:pt x="97433" y="11323"/>
                  </a:lnTo>
                  <a:lnTo>
                    <a:pt x="98724" y="11234"/>
                  </a:lnTo>
                  <a:lnTo>
                    <a:pt x="100059" y="11323"/>
                  </a:lnTo>
                  <a:lnTo>
                    <a:pt x="101350" y="11721"/>
                  </a:lnTo>
                  <a:lnTo>
                    <a:pt x="102551" y="12296"/>
                  </a:lnTo>
                  <a:lnTo>
                    <a:pt x="103620" y="13225"/>
                  </a:lnTo>
                  <a:lnTo>
                    <a:pt x="107626" y="17294"/>
                  </a:lnTo>
                  <a:lnTo>
                    <a:pt x="108605" y="18488"/>
                  </a:lnTo>
                  <a:lnTo>
                    <a:pt x="109272" y="19904"/>
                  </a:lnTo>
                  <a:lnTo>
                    <a:pt x="109629" y="21363"/>
                  </a:lnTo>
                  <a:lnTo>
                    <a:pt x="109629" y="22823"/>
                  </a:lnTo>
                  <a:lnTo>
                    <a:pt x="109272" y="24283"/>
                  </a:lnTo>
                  <a:lnTo>
                    <a:pt x="108605" y="25698"/>
                  </a:lnTo>
                  <a:lnTo>
                    <a:pt x="107626" y="26936"/>
                  </a:lnTo>
                  <a:lnTo>
                    <a:pt x="101795" y="32731"/>
                  </a:lnTo>
                  <a:lnTo>
                    <a:pt x="117863" y="34014"/>
                  </a:lnTo>
                  <a:lnTo>
                    <a:pt x="118575" y="34190"/>
                  </a:lnTo>
                  <a:lnTo>
                    <a:pt x="119243" y="34589"/>
                  </a:lnTo>
                  <a:lnTo>
                    <a:pt x="119643" y="35119"/>
                  </a:lnTo>
                  <a:lnTo>
                    <a:pt x="119910" y="35871"/>
                  </a:lnTo>
                  <a:lnTo>
                    <a:pt x="120000" y="36535"/>
                  </a:lnTo>
                  <a:lnTo>
                    <a:pt x="119777" y="37242"/>
                  </a:lnTo>
                  <a:lnTo>
                    <a:pt x="119332" y="37906"/>
                  </a:lnTo>
                  <a:lnTo>
                    <a:pt x="92848" y="64179"/>
                  </a:lnTo>
                  <a:lnTo>
                    <a:pt x="91424" y="65418"/>
                  </a:lnTo>
                  <a:lnTo>
                    <a:pt x="89866" y="66347"/>
                  </a:lnTo>
                  <a:lnTo>
                    <a:pt x="88219" y="67010"/>
                  </a:lnTo>
                  <a:lnTo>
                    <a:pt x="86483" y="67408"/>
                  </a:lnTo>
                  <a:lnTo>
                    <a:pt x="84658" y="67585"/>
                  </a:lnTo>
                  <a:lnTo>
                    <a:pt x="84258" y="67541"/>
                  </a:lnTo>
                  <a:lnTo>
                    <a:pt x="83813" y="67541"/>
                  </a:lnTo>
                  <a:lnTo>
                    <a:pt x="83145" y="67453"/>
                  </a:lnTo>
                  <a:lnTo>
                    <a:pt x="68011" y="66347"/>
                  </a:lnTo>
                  <a:lnTo>
                    <a:pt x="15934" y="118098"/>
                  </a:lnTo>
                  <a:lnTo>
                    <a:pt x="14866" y="118938"/>
                  </a:lnTo>
                  <a:lnTo>
                    <a:pt x="13620" y="119469"/>
                  </a:lnTo>
                  <a:lnTo>
                    <a:pt x="12195" y="119734"/>
                  </a:lnTo>
                  <a:lnTo>
                    <a:pt x="6053" y="120000"/>
                  </a:lnTo>
                  <a:lnTo>
                    <a:pt x="5786" y="120000"/>
                  </a:lnTo>
                  <a:lnTo>
                    <a:pt x="4362" y="119867"/>
                  </a:lnTo>
                  <a:lnTo>
                    <a:pt x="3115" y="119424"/>
                  </a:lnTo>
                  <a:lnTo>
                    <a:pt x="1958" y="118673"/>
                  </a:lnTo>
                  <a:lnTo>
                    <a:pt x="1112" y="117699"/>
                  </a:lnTo>
                  <a:lnTo>
                    <a:pt x="445" y="116549"/>
                  </a:lnTo>
                  <a:lnTo>
                    <a:pt x="0" y="115223"/>
                  </a:lnTo>
                  <a:lnTo>
                    <a:pt x="0" y="113851"/>
                  </a:lnTo>
                  <a:lnTo>
                    <a:pt x="489" y="108057"/>
                  </a:lnTo>
                  <a:lnTo>
                    <a:pt x="712" y="106730"/>
                  </a:lnTo>
                  <a:lnTo>
                    <a:pt x="1290" y="105492"/>
                  </a:lnTo>
                  <a:lnTo>
                    <a:pt x="2091" y="104430"/>
                  </a:lnTo>
                  <a:lnTo>
                    <a:pt x="9525" y="97132"/>
                  </a:lnTo>
                  <a:lnTo>
                    <a:pt x="26172" y="80501"/>
                  </a:lnTo>
                  <a:lnTo>
                    <a:pt x="26572" y="80147"/>
                  </a:lnTo>
                  <a:lnTo>
                    <a:pt x="43798" y="62985"/>
                  </a:lnTo>
                  <a:lnTo>
                    <a:pt x="53367" y="53475"/>
                  </a:lnTo>
                  <a:lnTo>
                    <a:pt x="52077" y="36977"/>
                  </a:lnTo>
                  <a:lnTo>
                    <a:pt x="52032" y="36004"/>
                  </a:lnTo>
                  <a:lnTo>
                    <a:pt x="52077" y="34014"/>
                  </a:lnTo>
                  <a:lnTo>
                    <a:pt x="52433" y="32067"/>
                  </a:lnTo>
                  <a:lnTo>
                    <a:pt x="53100" y="30210"/>
                  </a:lnTo>
                  <a:lnTo>
                    <a:pt x="54080" y="28485"/>
                  </a:lnTo>
                  <a:lnTo>
                    <a:pt x="55415" y="26936"/>
                  </a:lnTo>
                  <a:lnTo>
                    <a:pt x="81854" y="663"/>
                  </a:lnTo>
                  <a:lnTo>
                    <a:pt x="82388" y="265"/>
                  </a:lnTo>
                  <a:lnTo>
                    <a:pt x="82922" y="88"/>
                  </a:lnTo>
                  <a:lnTo>
                    <a:pt x="83456" y="0"/>
                  </a:lnTo>
                  <a:close/>
                </a:path>
              </a:pathLst>
            </a:custGeom>
            <a:solidFill>
              <a:srgbClr val="EE795B"/>
            </a:solidFill>
            <a:ln>
              <a:noFill/>
            </a:ln>
          </p:spPr>
          <p:txBody>
            <a:bodyPr spcFirstLastPara="1" wrap="square" lIns="91425" tIns="45700" rIns="91425" bIns="45700" anchor="t" anchorCtr="0">
              <a:noAutofit/>
            </a:bodyPr>
            <a:lstStyle/>
            <a:p>
              <a:endParaRPr sz="2400">
                <a:latin typeface="Calibri"/>
                <a:ea typeface="Calibri"/>
                <a:cs typeface="Calibri"/>
                <a:sym typeface="Calibri"/>
              </a:endParaRPr>
            </a:p>
          </p:txBody>
        </p:sp>
      </p:grpSp>
    </p:spTree>
    <p:extLst>
      <p:ext uri="{BB962C8B-B14F-4D97-AF65-F5344CB8AC3E}">
        <p14:creationId xmlns:p14="http://schemas.microsoft.com/office/powerpoint/2010/main" val="129729924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GB" smtClean="0"/>
              <a:pPr/>
              <a:t>30</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3366520434"/>
              </p:ext>
            </p:extLst>
          </p:nvPr>
        </p:nvGraphicFramePr>
        <p:xfrm>
          <a:off x="0" y="0"/>
          <a:ext cx="9144001" cy="5143500"/>
        </p:xfrm>
        <a:graphic>
          <a:graphicData uri="http://schemas.openxmlformats.org/drawingml/2006/table">
            <a:tbl>
              <a:tblPr firstRow="1" firstCol="1" bandRow="1">
                <a:tableStyleId>{5940675A-B579-460E-94D1-54222C63F5DA}</a:tableStyleId>
              </a:tblPr>
              <a:tblGrid>
                <a:gridCol w="542471">
                  <a:extLst>
                    <a:ext uri="{9D8B030D-6E8A-4147-A177-3AD203B41FA5}">
                      <a16:colId xmlns:a16="http://schemas.microsoft.com/office/drawing/2014/main" val="2482431911"/>
                    </a:ext>
                  </a:extLst>
                </a:gridCol>
                <a:gridCol w="411724">
                  <a:extLst>
                    <a:ext uri="{9D8B030D-6E8A-4147-A177-3AD203B41FA5}">
                      <a16:colId xmlns:a16="http://schemas.microsoft.com/office/drawing/2014/main" val="1393792376"/>
                    </a:ext>
                  </a:extLst>
                </a:gridCol>
                <a:gridCol w="1947134">
                  <a:extLst>
                    <a:ext uri="{9D8B030D-6E8A-4147-A177-3AD203B41FA5}">
                      <a16:colId xmlns:a16="http://schemas.microsoft.com/office/drawing/2014/main" val="4072913083"/>
                    </a:ext>
                  </a:extLst>
                </a:gridCol>
                <a:gridCol w="4072780">
                  <a:extLst>
                    <a:ext uri="{9D8B030D-6E8A-4147-A177-3AD203B41FA5}">
                      <a16:colId xmlns:a16="http://schemas.microsoft.com/office/drawing/2014/main" val="1904395324"/>
                    </a:ext>
                  </a:extLst>
                </a:gridCol>
                <a:gridCol w="2169892">
                  <a:extLst>
                    <a:ext uri="{9D8B030D-6E8A-4147-A177-3AD203B41FA5}">
                      <a16:colId xmlns:a16="http://schemas.microsoft.com/office/drawing/2014/main" val="3916386877"/>
                    </a:ext>
                  </a:extLst>
                </a:gridCol>
              </a:tblGrid>
              <a:tr h="1757729">
                <a:tc rowSpan="4">
                  <a:txBody>
                    <a:bodyPr/>
                    <a:lstStyle/>
                    <a:p>
                      <a:pPr marL="71755" marR="71755" algn="ctr">
                        <a:lnSpc>
                          <a:spcPct val="107000"/>
                        </a:lnSpc>
                        <a:spcAft>
                          <a:spcPts val="0"/>
                        </a:spcAft>
                      </a:pPr>
                      <a:r>
                        <a:rPr lang="en-US" sz="1100">
                          <a:effectLst/>
                        </a:rPr>
                        <a:t>Probability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vert="vert270" anchor="ctr"/>
                </a:tc>
                <a:tc>
                  <a:txBody>
                    <a:bodyPr/>
                    <a:lstStyle/>
                    <a:p>
                      <a:pPr marL="71755" marR="71755" algn="ctr">
                        <a:lnSpc>
                          <a:spcPct val="107000"/>
                        </a:lnSpc>
                        <a:spcAft>
                          <a:spcPts val="0"/>
                        </a:spcAft>
                      </a:pPr>
                      <a:r>
                        <a:rPr lang="vi-VN" sz="1100" dirty="0">
                          <a:effectLst/>
                        </a:rPr>
                        <a:t>High</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vert="vert270" anchor="ctr"/>
                </a:tc>
                <a:tc>
                  <a:txBody>
                    <a:bodyPr/>
                    <a:lstStyle/>
                    <a:p>
                      <a:pPr algn="just">
                        <a:lnSpc>
                          <a:spcPct val="115000"/>
                        </a:lnSpc>
                        <a:spcAft>
                          <a:spcPts val="0"/>
                        </a:spcAft>
                      </a:pPr>
                      <a:r>
                        <a:rPr lang="vi-VN" sz="11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just">
                        <a:lnSpc>
                          <a:spcPct val="115000"/>
                        </a:lnSpc>
                        <a:spcAft>
                          <a:spcPts val="0"/>
                        </a:spcAft>
                      </a:pPr>
                      <a:r>
                        <a:rPr lang="vi-VN" sz="1100" dirty="0">
                          <a:effectLst/>
                        </a:rPr>
                        <a:t> </a:t>
                      </a:r>
                    </a:p>
                    <a:p>
                      <a:pPr algn="just">
                        <a:lnSpc>
                          <a:spcPct val="115000"/>
                        </a:lnSpc>
                        <a:spcAft>
                          <a:spcPts val="0"/>
                        </a:spcAft>
                      </a:pPr>
                      <a:r>
                        <a:rPr lang="vi-VN" sz="1100" dirty="0">
                          <a:effectLst/>
                        </a:rPr>
                        <a:t>- Xung đột giữa khách hàng và đội dự án phát triển dự án</a:t>
                      </a:r>
                    </a:p>
                    <a:p>
                      <a:pPr algn="just">
                        <a:lnSpc>
                          <a:spcPct val="115000"/>
                        </a:lnSpc>
                        <a:spcAft>
                          <a:spcPts val="0"/>
                        </a:spcAft>
                      </a:pPr>
                      <a:r>
                        <a:rPr lang="vi-VN" sz="1100" dirty="0">
                          <a:effectLst/>
                        </a:rPr>
                        <a:t>- Ước lượng chi phí không phù hợp với ngân sách  ( Thông thường là thiếu hụt ngân sách)</a:t>
                      </a:r>
                    </a:p>
                    <a:p>
                      <a:pPr algn="just">
                        <a:lnSpc>
                          <a:spcPct val="115000"/>
                        </a:lnSpc>
                        <a:spcAft>
                          <a:spcPts val="0"/>
                        </a:spcAft>
                      </a:pPr>
                      <a:r>
                        <a:rPr lang="vi-VN" sz="1100" dirty="0">
                          <a:effectLst/>
                        </a:rPr>
                        <a:t>- Sản phẩm hoàn thành không đúng thời hạn</a:t>
                      </a:r>
                    </a:p>
                    <a:p>
                      <a:pPr algn="just">
                        <a:lnSpc>
                          <a:spcPct val="115000"/>
                        </a:lnSpc>
                        <a:spcAft>
                          <a:spcPts val="0"/>
                        </a:spcAft>
                      </a:pPr>
                      <a:r>
                        <a:rPr lang="vi-VN" sz="1100" dirty="0">
                          <a:effectLst/>
                        </a:rPr>
                        <a:t>- Xung đột giữa các thành phần trong hệ thống</a:t>
                      </a:r>
                    </a:p>
                    <a:p>
                      <a:pPr algn="just">
                        <a:lnSpc>
                          <a:spcPct val="115000"/>
                        </a:lnSpc>
                        <a:spcAft>
                          <a:spcPts val="0"/>
                        </a:spcAft>
                      </a:pPr>
                      <a:r>
                        <a:rPr lang="vi-VN" sz="1100" dirty="0">
                          <a:effectLst/>
                        </a:rPr>
                        <a:t>- Thiếu cơ sở vật chất phục vụ cho dự án</a:t>
                      </a:r>
                    </a:p>
                    <a:p>
                      <a:pPr algn="just">
                        <a:lnSpc>
                          <a:spcPct val="115000"/>
                        </a:lnSpc>
                        <a:spcAft>
                          <a:spcPts val="0"/>
                        </a:spcAft>
                      </a:pPr>
                      <a:r>
                        <a:rPr lang="vi-VN" sz="1100" dirty="0">
                          <a:effectLst/>
                        </a:rPr>
                        <a:t>- Tài nguyên dự án không có sẵn</a:t>
                      </a:r>
                    </a:p>
                    <a:p>
                      <a:pPr algn="just">
                        <a:lnSpc>
                          <a:spcPct val="115000"/>
                        </a:lnSpc>
                        <a:spcAft>
                          <a:spcPts val="0"/>
                        </a:spcAft>
                      </a:pPr>
                      <a:r>
                        <a:rPr lang="vi-VN" sz="11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just">
                        <a:lnSpc>
                          <a:spcPct val="115000"/>
                        </a:lnSpc>
                        <a:spcAft>
                          <a:spcPts val="0"/>
                        </a:spcAft>
                      </a:pPr>
                      <a:r>
                        <a:rPr lang="vi-VN" sz="1100">
                          <a:effectLst/>
                        </a:rPr>
                        <a:t>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extLst>
                  <a:ext uri="{0D108BD9-81ED-4DB2-BD59-A6C34878D82A}">
                    <a16:rowId xmlns:a16="http://schemas.microsoft.com/office/drawing/2014/main" val="4227276522"/>
                  </a:ext>
                </a:extLst>
              </a:tr>
              <a:tr h="1991269">
                <a:tc vMerge="1">
                  <a:txBody>
                    <a:bodyPr/>
                    <a:lstStyle/>
                    <a:p>
                      <a:endParaRPr lang="vi-VN"/>
                    </a:p>
                  </a:txBody>
                  <a:tcPr/>
                </a:tc>
                <a:tc>
                  <a:txBody>
                    <a:bodyPr/>
                    <a:lstStyle/>
                    <a:p>
                      <a:pPr marL="71755" marR="71755" algn="ctr">
                        <a:lnSpc>
                          <a:spcPct val="107000"/>
                        </a:lnSpc>
                        <a:spcAft>
                          <a:spcPts val="0"/>
                        </a:spcAft>
                      </a:pPr>
                      <a:r>
                        <a:rPr lang="vi-VN" sz="1100" dirty="0">
                          <a:effectLst/>
                        </a:rPr>
                        <a:t>Medium</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vert="vert270" anchor="ctr"/>
                </a:tc>
                <a:tc>
                  <a:txBody>
                    <a:bodyPr/>
                    <a:lstStyle/>
                    <a:p>
                      <a:pPr algn="just">
                        <a:lnSpc>
                          <a:spcPct val="115000"/>
                        </a:lnSpc>
                        <a:spcAft>
                          <a:spcPts val="0"/>
                        </a:spcAft>
                      </a:pPr>
                      <a:r>
                        <a:rPr lang="vi-VN" sz="1100">
                          <a:effectLst/>
                        </a:rPr>
                        <a:t>- Tốc độ xử lý dữ liệu chậm</a:t>
                      </a:r>
                    </a:p>
                    <a:p>
                      <a:pPr algn="just">
                        <a:lnSpc>
                          <a:spcPct val="115000"/>
                        </a:lnSpc>
                        <a:spcAft>
                          <a:spcPts val="0"/>
                        </a:spcAft>
                      </a:pPr>
                      <a:r>
                        <a:rPr lang="vi-VN" sz="1100">
                          <a:effectLst/>
                        </a:rPr>
                        <a:t>- Code chậm so với dự án</a:t>
                      </a:r>
                    </a:p>
                    <a:p>
                      <a:pPr algn="just">
                        <a:lnSpc>
                          <a:spcPct val="115000"/>
                        </a:lnSpc>
                        <a:spcBef>
                          <a:spcPts val="250"/>
                        </a:spcBef>
                        <a:spcAft>
                          <a:spcPts val="840"/>
                        </a:spcAft>
                      </a:pPr>
                      <a:r>
                        <a:rPr lang="vi-VN" sz="1100">
                          <a:effectLst/>
                        </a:rPr>
                        <a:t>- Kế hoạch truyền thông và giao tiếp chưa tốt</a:t>
                      </a:r>
                    </a:p>
                    <a:p>
                      <a:pPr algn="just">
                        <a:lnSpc>
                          <a:spcPct val="115000"/>
                        </a:lnSpc>
                        <a:spcAft>
                          <a:spcPts val="0"/>
                        </a:spcAft>
                      </a:pPr>
                      <a:r>
                        <a:rPr lang="vi-VN" sz="1100">
                          <a:effectLst/>
                        </a:rPr>
                        <a:t>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just">
                        <a:lnSpc>
                          <a:spcPct val="115000"/>
                        </a:lnSpc>
                        <a:spcAft>
                          <a:spcPts val="0"/>
                        </a:spcAft>
                      </a:pPr>
                      <a:r>
                        <a:rPr lang="vi-VN" sz="1100" dirty="0">
                          <a:effectLst/>
                        </a:rPr>
                        <a:t> </a:t>
                      </a:r>
                    </a:p>
                    <a:p>
                      <a:pPr algn="just">
                        <a:lnSpc>
                          <a:spcPct val="115000"/>
                        </a:lnSpc>
                        <a:spcAft>
                          <a:spcPts val="0"/>
                        </a:spcAft>
                      </a:pPr>
                      <a:r>
                        <a:rPr lang="vi-VN" sz="1100" dirty="0">
                          <a:effectLst/>
                        </a:rPr>
                        <a:t>- Khách hàng thay đổi yêu cầu trong quá trình thực hiện dự án</a:t>
                      </a:r>
                    </a:p>
                    <a:p>
                      <a:pPr algn="just">
                        <a:lnSpc>
                          <a:spcPct val="115000"/>
                        </a:lnSpc>
                        <a:spcAft>
                          <a:spcPts val="0"/>
                        </a:spcAft>
                      </a:pPr>
                      <a:r>
                        <a:rPr lang="vi-VN" sz="1100" dirty="0">
                          <a:effectLst/>
                        </a:rPr>
                        <a:t>- Yêu cầu của khách hàng quá phức tạp.</a:t>
                      </a:r>
                    </a:p>
                    <a:p>
                      <a:pPr algn="just">
                        <a:lnSpc>
                          <a:spcPct val="115000"/>
                        </a:lnSpc>
                        <a:spcAft>
                          <a:spcPts val="0"/>
                        </a:spcAft>
                      </a:pPr>
                      <a:r>
                        <a:rPr lang="vi-VN" sz="1100" dirty="0">
                          <a:effectLst/>
                        </a:rPr>
                        <a:t>- Code có vấn đề dẫn đến phải chỉnh sửa cài đặt lại nhiều lần</a:t>
                      </a:r>
                    </a:p>
                    <a:p>
                      <a:pPr algn="just">
                        <a:lnSpc>
                          <a:spcPct val="115000"/>
                        </a:lnSpc>
                        <a:spcAft>
                          <a:spcPts val="0"/>
                        </a:spcAft>
                      </a:pPr>
                      <a:r>
                        <a:rPr lang="vi-VN" sz="1100" dirty="0">
                          <a:effectLst/>
                        </a:rPr>
                        <a:t>- Phần mềm không tương thích với hệ thống</a:t>
                      </a:r>
                    </a:p>
                    <a:p>
                      <a:pPr algn="just">
                        <a:lnSpc>
                          <a:spcPct val="115000"/>
                        </a:lnSpc>
                        <a:spcAft>
                          <a:spcPts val="0"/>
                        </a:spcAft>
                      </a:pPr>
                      <a:r>
                        <a:rPr lang="vi-VN" sz="1100" dirty="0">
                          <a:effectLst/>
                        </a:rPr>
                        <a:t>- Mâu thuẫn giữa các thành viên trong đội dự án</a:t>
                      </a:r>
                    </a:p>
                    <a:p>
                      <a:pPr algn="just">
                        <a:lnSpc>
                          <a:spcPct val="115000"/>
                        </a:lnSpc>
                        <a:spcAft>
                          <a:spcPts val="0"/>
                        </a:spcAft>
                      </a:pPr>
                      <a:r>
                        <a:rPr lang="vi-VN" sz="1100" dirty="0">
                          <a:effectLst/>
                        </a:rPr>
                        <a:t>- Trình độ chuyên môn, kinh nghiệm của một số thành viên chưa cao</a:t>
                      </a:r>
                    </a:p>
                    <a:p>
                      <a:pPr algn="just">
                        <a:lnSpc>
                          <a:spcPct val="115000"/>
                        </a:lnSpc>
                        <a:spcAft>
                          <a:spcPts val="0"/>
                        </a:spcAft>
                      </a:pPr>
                      <a:r>
                        <a:rPr lang="vi-VN" sz="11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just">
                        <a:lnSpc>
                          <a:spcPct val="115000"/>
                        </a:lnSpc>
                        <a:spcAft>
                          <a:spcPts val="0"/>
                        </a:spcAft>
                      </a:pPr>
                      <a:r>
                        <a:rPr lang="vi-VN" sz="1100" dirty="0">
                          <a:effectLst/>
                        </a:rPr>
                        <a:t>- Lập lịch trễ, không hợp lý</a:t>
                      </a:r>
                    </a:p>
                    <a:p>
                      <a:pPr algn="just">
                        <a:lnSpc>
                          <a:spcPct val="115000"/>
                        </a:lnSpc>
                        <a:spcAft>
                          <a:spcPts val="0"/>
                        </a:spcAft>
                      </a:pPr>
                      <a:r>
                        <a:rPr lang="vi-VN" sz="1100" dirty="0">
                          <a:effectLst/>
                        </a:rPr>
                        <a:t>- Hiểu chưa đầy đủ về yêu cầu của khách hàng</a:t>
                      </a:r>
                    </a:p>
                    <a:p>
                      <a:pPr algn="just">
                        <a:lnSpc>
                          <a:spcPct val="115000"/>
                        </a:lnSpc>
                        <a:spcAft>
                          <a:spcPts val="0"/>
                        </a:spcAft>
                      </a:pPr>
                      <a:r>
                        <a:rPr lang="vi-VN" sz="1100" dirty="0">
                          <a:effectLst/>
                        </a:rPr>
                        <a:t>- Hệ thống không thực hiện đúng các chức năng yêu cầu</a:t>
                      </a:r>
                    </a:p>
                    <a:p>
                      <a:pPr algn="just">
                        <a:lnSpc>
                          <a:spcPct val="115000"/>
                        </a:lnSpc>
                        <a:spcAft>
                          <a:spcPts val="0"/>
                        </a:spcAft>
                      </a:pPr>
                      <a:r>
                        <a:rPr lang="vi-VN" sz="11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extLst>
                  <a:ext uri="{0D108BD9-81ED-4DB2-BD59-A6C34878D82A}">
                    <a16:rowId xmlns:a16="http://schemas.microsoft.com/office/drawing/2014/main" val="2645814878"/>
                  </a:ext>
                </a:extLst>
              </a:tr>
              <a:tr h="969069">
                <a:tc vMerge="1">
                  <a:txBody>
                    <a:bodyPr/>
                    <a:lstStyle/>
                    <a:p>
                      <a:endParaRPr lang="vi-VN"/>
                    </a:p>
                  </a:txBody>
                  <a:tcPr/>
                </a:tc>
                <a:tc>
                  <a:txBody>
                    <a:bodyPr/>
                    <a:lstStyle/>
                    <a:p>
                      <a:pPr marL="71755" marR="71755" algn="ctr">
                        <a:lnSpc>
                          <a:spcPct val="107000"/>
                        </a:lnSpc>
                        <a:spcAft>
                          <a:spcPts val="0"/>
                        </a:spcAft>
                      </a:pPr>
                      <a:r>
                        <a:rPr lang="vi-VN" sz="1100" dirty="0">
                          <a:effectLst/>
                        </a:rPr>
                        <a:t>Low</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vert="vert270" anchor="ctr"/>
                </a:tc>
                <a:tc>
                  <a:txBody>
                    <a:bodyPr/>
                    <a:lstStyle/>
                    <a:p>
                      <a:pPr algn="just">
                        <a:lnSpc>
                          <a:spcPct val="115000"/>
                        </a:lnSpc>
                        <a:spcAft>
                          <a:spcPts val="0"/>
                        </a:spcAft>
                      </a:pPr>
                      <a:r>
                        <a:rPr lang="vi-VN" sz="1100">
                          <a:effectLst/>
                        </a:rPr>
                        <a:t>- Công nghệ quá mới, các thành viên chưa quen sử dụng</a:t>
                      </a:r>
                    </a:p>
                    <a:p>
                      <a:pPr algn="just">
                        <a:lnSpc>
                          <a:spcPct val="115000"/>
                        </a:lnSpc>
                        <a:spcAft>
                          <a:spcPts val="0"/>
                        </a:spcAft>
                      </a:pPr>
                      <a:r>
                        <a:rPr lang="vi-VN" sz="1100">
                          <a:effectLst/>
                        </a:rPr>
                        <a:t>- Nhiều tính năng không cần thiết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just">
                        <a:lnSpc>
                          <a:spcPct val="115000"/>
                        </a:lnSpc>
                        <a:spcAft>
                          <a:spcPts val="0"/>
                        </a:spcAft>
                      </a:pPr>
                      <a:r>
                        <a:rPr lang="vi-VN" sz="1100" dirty="0">
                          <a:effectLst/>
                        </a:rPr>
                        <a:t>- Lựa chọn công nghệ mới không phù hợp.</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just">
                        <a:lnSpc>
                          <a:spcPct val="115000"/>
                        </a:lnSpc>
                        <a:spcAft>
                          <a:spcPts val="0"/>
                        </a:spcAft>
                      </a:pPr>
                      <a:r>
                        <a:rPr lang="vi-VN" sz="1100">
                          <a:effectLst/>
                        </a:rPr>
                        <a:t>- Các thành viên của đội dự án ốm đau, bệnh tật…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extLst>
                  <a:ext uri="{0D108BD9-81ED-4DB2-BD59-A6C34878D82A}">
                    <a16:rowId xmlns:a16="http://schemas.microsoft.com/office/drawing/2014/main" val="2715422073"/>
                  </a:ext>
                </a:extLst>
              </a:tr>
              <a:tr h="216882">
                <a:tc vMerge="1">
                  <a:txBody>
                    <a:bodyPr/>
                    <a:lstStyle/>
                    <a:p>
                      <a:endParaRPr lang="vi-VN"/>
                    </a:p>
                  </a:txBody>
                  <a:tcPr/>
                </a:tc>
                <a:tc>
                  <a:txBody>
                    <a:bodyPr/>
                    <a:lstStyle/>
                    <a:p>
                      <a:pPr algn="ctr">
                        <a:lnSpc>
                          <a:spcPct val="107000"/>
                        </a:lnSpc>
                        <a:spcAft>
                          <a:spcPts val="0"/>
                        </a:spcAft>
                      </a:pPr>
                      <a:r>
                        <a:rPr lang="vi-VN" sz="11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ctr">
                        <a:lnSpc>
                          <a:spcPct val="107000"/>
                        </a:lnSpc>
                        <a:spcAft>
                          <a:spcPts val="0"/>
                        </a:spcAft>
                      </a:pPr>
                      <a:r>
                        <a:rPr lang="vi-VN" sz="1100">
                          <a:effectLst/>
                        </a:rPr>
                        <a:t>Low</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ctr">
                        <a:lnSpc>
                          <a:spcPct val="107000"/>
                        </a:lnSpc>
                        <a:spcAft>
                          <a:spcPts val="0"/>
                        </a:spcAft>
                      </a:pPr>
                      <a:r>
                        <a:rPr lang="vi-VN" sz="1100">
                          <a:effectLst/>
                        </a:rPr>
                        <a:t>Medium</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a:txBody>
                    <a:bodyPr/>
                    <a:lstStyle/>
                    <a:p>
                      <a:pPr algn="ctr">
                        <a:lnSpc>
                          <a:spcPct val="107000"/>
                        </a:lnSpc>
                        <a:spcAft>
                          <a:spcPts val="0"/>
                        </a:spcAft>
                      </a:pPr>
                      <a:r>
                        <a:rPr lang="vi-VN" sz="1100" dirty="0">
                          <a:effectLst/>
                        </a:rPr>
                        <a:t>High</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extLst>
                  <a:ext uri="{0D108BD9-81ED-4DB2-BD59-A6C34878D82A}">
                    <a16:rowId xmlns:a16="http://schemas.microsoft.com/office/drawing/2014/main" val="2466398994"/>
                  </a:ext>
                </a:extLst>
              </a:tr>
              <a:tr h="208551">
                <a:tc>
                  <a:txBody>
                    <a:bodyPr/>
                    <a:lstStyle/>
                    <a:p>
                      <a:pPr>
                        <a:lnSpc>
                          <a:spcPct val="107000"/>
                        </a:lnSpc>
                        <a:spcAft>
                          <a:spcPts val="0"/>
                        </a:spcAft>
                      </a:pPr>
                      <a:r>
                        <a:rPr lang="vi-VN" sz="1100">
                          <a:effectLst/>
                        </a:rPr>
                        <a:t>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tc>
                <a:tc gridSpan="4">
                  <a:txBody>
                    <a:bodyPr/>
                    <a:lstStyle/>
                    <a:p>
                      <a:pPr algn="ctr">
                        <a:lnSpc>
                          <a:spcPct val="107000"/>
                        </a:lnSpc>
                        <a:spcAft>
                          <a:spcPts val="0"/>
                        </a:spcAft>
                      </a:pPr>
                      <a:r>
                        <a:rPr lang="en-US" sz="1100" dirty="0">
                          <a:effectLst/>
                        </a:rPr>
                        <a:t>Impact</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25371" marR="25371" marT="0" marB="0" anchor="ct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018493993"/>
                  </a:ext>
                </a:extLst>
              </a:tr>
            </a:tbl>
          </a:graphicData>
        </a:graphic>
      </p:graphicFrame>
    </p:spTree>
    <p:extLst>
      <p:ext uri="{BB962C8B-B14F-4D97-AF65-F5344CB8AC3E}">
        <p14:creationId xmlns:p14="http://schemas.microsoft.com/office/powerpoint/2010/main" val="608974989"/>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Rủi ro</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31</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794923628"/>
              </p:ext>
            </p:extLst>
          </p:nvPr>
        </p:nvGraphicFramePr>
        <p:xfrm>
          <a:off x="0" y="1"/>
          <a:ext cx="9144000" cy="5143499"/>
        </p:xfrm>
        <a:graphic>
          <a:graphicData uri="http://schemas.openxmlformats.org/drawingml/2006/table">
            <a:tbl>
              <a:tblPr firstRow="1" firstCol="1" bandRow="1">
                <a:tableStyleId>{5C22544A-7EE6-4342-B048-85BDC9FD1C3A}</a:tableStyleId>
              </a:tblPr>
              <a:tblGrid>
                <a:gridCol w="398761">
                  <a:extLst>
                    <a:ext uri="{9D8B030D-6E8A-4147-A177-3AD203B41FA5}">
                      <a16:colId xmlns:a16="http://schemas.microsoft.com/office/drawing/2014/main" val="207840253"/>
                    </a:ext>
                  </a:extLst>
                </a:gridCol>
                <a:gridCol w="8745239">
                  <a:extLst>
                    <a:ext uri="{9D8B030D-6E8A-4147-A177-3AD203B41FA5}">
                      <a16:colId xmlns:a16="http://schemas.microsoft.com/office/drawing/2014/main" val="3178199117"/>
                    </a:ext>
                  </a:extLst>
                </a:gridCol>
              </a:tblGrid>
              <a:tr h="859419">
                <a:tc>
                  <a:txBody>
                    <a:bodyPr/>
                    <a:lstStyle/>
                    <a:p>
                      <a:pPr algn="ctr">
                        <a:lnSpc>
                          <a:spcPct val="107000"/>
                        </a:lnSpc>
                        <a:spcAft>
                          <a:spcPts val="0"/>
                        </a:spcAft>
                      </a:pPr>
                      <a:r>
                        <a:rPr lang="vi-VN" sz="1800">
                          <a:effectLst/>
                        </a:rPr>
                        <a:t>STT</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vi-VN" sz="1800">
                          <a:effectLst/>
                        </a:rPr>
                        <a:t>Công việc cần làm</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2210475"/>
                  </a:ext>
                </a:extLst>
              </a:tr>
              <a:tr h="535510">
                <a:tc>
                  <a:txBody>
                    <a:bodyPr/>
                    <a:lstStyle/>
                    <a:p>
                      <a:pPr algn="ctr">
                        <a:lnSpc>
                          <a:spcPct val="200000"/>
                        </a:lnSpc>
                        <a:spcAft>
                          <a:spcPts val="0"/>
                        </a:spcAft>
                      </a:pPr>
                      <a:r>
                        <a:rPr lang="vi-VN" sz="1800">
                          <a:effectLst/>
                        </a:rPr>
                        <a:t>1</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dirty="0">
                          <a:effectLst/>
                        </a:rPr>
                        <a:t>Phân chia công việc, yêu cầu làm đúng tiến độ dự án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7335930"/>
                  </a:ext>
                </a:extLst>
              </a:tr>
              <a:tr h="535510">
                <a:tc>
                  <a:txBody>
                    <a:bodyPr/>
                    <a:lstStyle/>
                    <a:p>
                      <a:pPr algn="ctr">
                        <a:lnSpc>
                          <a:spcPct val="200000"/>
                        </a:lnSpc>
                        <a:spcAft>
                          <a:spcPts val="0"/>
                        </a:spcAft>
                      </a:pPr>
                      <a:r>
                        <a:rPr lang="vi-VN" sz="1800">
                          <a:effectLst/>
                        </a:rPr>
                        <a:t>2</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a:effectLst/>
                        </a:rPr>
                        <a:t>Quan tâm tới khách hàng </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0121080"/>
                  </a:ext>
                </a:extLst>
              </a:tr>
              <a:tr h="535510">
                <a:tc>
                  <a:txBody>
                    <a:bodyPr/>
                    <a:lstStyle/>
                    <a:p>
                      <a:pPr algn="ctr">
                        <a:lnSpc>
                          <a:spcPct val="200000"/>
                        </a:lnSpc>
                        <a:spcAft>
                          <a:spcPts val="0"/>
                        </a:spcAft>
                      </a:pPr>
                      <a:r>
                        <a:rPr lang="vi-VN" sz="1800">
                          <a:effectLst/>
                        </a:rPr>
                        <a:t>3</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a:effectLst/>
                        </a:rPr>
                        <a:t>Thông nhất với khách hàng ngay từ ban đầu</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5985016"/>
                  </a:ext>
                </a:extLst>
              </a:tr>
              <a:tr h="535510">
                <a:tc>
                  <a:txBody>
                    <a:bodyPr/>
                    <a:lstStyle/>
                    <a:p>
                      <a:pPr algn="ctr">
                        <a:lnSpc>
                          <a:spcPct val="200000"/>
                        </a:lnSpc>
                        <a:spcAft>
                          <a:spcPts val="0"/>
                        </a:spcAft>
                      </a:pPr>
                      <a:r>
                        <a:rPr lang="vi-VN" sz="1800">
                          <a:effectLst/>
                        </a:rPr>
                        <a:t>4</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a:effectLst/>
                        </a:rPr>
                        <a:t>Thống nhất với khách hàng ngay từ ban đầu</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6471638"/>
                  </a:ext>
                </a:extLst>
              </a:tr>
              <a:tr h="535510">
                <a:tc>
                  <a:txBody>
                    <a:bodyPr/>
                    <a:lstStyle/>
                    <a:p>
                      <a:pPr algn="ctr">
                        <a:lnSpc>
                          <a:spcPct val="200000"/>
                        </a:lnSpc>
                        <a:spcAft>
                          <a:spcPts val="0"/>
                        </a:spcAft>
                      </a:pPr>
                      <a:r>
                        <a:rPr lang="vi-VN" sz="1800">
                          <a:effectLst/>
                        </a:rPr>
                        <a:t>5</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dirty="0">
                          <a:effectLst/>
                        </a:rPr>
                        <a:t>Giám đốc khách hàng cần điều phối tối quan hệ giữa khách hàng và nhóm phát triển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3447153"/>
                  </a:ext>
                </a:extLst>
              </a:tr>
              <a:tr h="535510">
                <a:tc>
                  <a:txBody>
                    <a:bodyPr/>
                    <a:lstStyle/>
                    <a:p>
                      <a:pPr algn="ctr">
                        <a:lnSpc>
                          <a:spcPct val="200000"/>
                        </a:lnSpc>
                        <a:spcAft>
                          <a:spcPts val="0"/>
                        </a:spcAft>
                      </a:pPr>
                      <a:r>
                        <a:rPr lang="vi-VN" sz="1800">
                          <a:effectLst/>
                        </a:rPr>
                        <a:t>6</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a:effectLst/>
                        </a:rPr>
                        <a:t>Sử dụng hợp lý các phương pháp ước lượng</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9639004"/>
                  </a:ext>
                </a:extLst>
              </a:tr>
              <a:tr h="535510">
                <a:tc>
                  <a:txBody>
                    <a:bodyPr/>
                    <a:lstStyle/>
                    <a:p>
                      <a:pPr algn="ctr">
                        <a:lnSpc>
                          <a:spcPct val="200000"/>
                        </a:lnSpc>
                        <a:spcAft>
                          <a:spcPts val="0"/>
                        </a:spcAft>
                      </a:pPr>
                      <a:r>
                        <a:rPr lang="vi-VN" sz="1800">
                          <a:effectLst/>
                        </a:rPr>
                        <a:t>7</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a:effectLst/>
                        </a:rPr>
                        <a:t>Xác định rõ các chức năng theo yêu cầu của khách hàng</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8058115"/>
                  </a:ext>
                </a:extLst>
              </a:tr>
              <a:tr h="535510">
                <a:tc>
                  <a:txBody>
                    <a:bodyPr/>
                    <a:lstStyle/>
                    <a:p>
                      <a:pPr algn="ctr">
                        <a:lnSpc>
                          <a:spcPct val="200000"/>
                        </a:lnSpc>
                        <a:spcAft>
                          <a:spcPts val="0"/>
                        </a:spcAft>
                      </a:pPr>
                      <a:r>
                        <a:rPr lang="vi-VN" sz="1800">
                          <a:effectLst/>
                        </a:rPr>
                        <a:t>8</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200000"/>
                        </a:lnSpc>
                        <a:spcAft>
                          <a:spcPts val="0"/>
                        </a:spcAft>
                      </a:pPr>
                      <a:r>
                        <a:rPr lang="vi-VN" sz="1800" dirty="0">
                          <a:effectLst/>
                        </a:rPr>
                        <a:t>Thực hiện tốt quá trình kiểm tra chất lượng sản phẩm</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2326841"/>
                  </a:ext>
                </a:extLst>
              </a:tr>
            </a:tbl>
          </a:graphicData>
        </a:graphic>
      </p:graphicFrame>
    </p:spTree>
    <p:extLst>
      <p:ext uri="{BB962C8B-B14F-4D97-AF65-F5344CB8AC3E}">
        <p14:creationId xmlns:p14="http://schemas.microsoft.com/office/powerpoint/2010/main" val="55757379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GB" smtClean="0"/>
              <a:pPr/>
              <a:t>32</a:t>
            </a:fld>
            <a:endParaRPr lang="en-GB"/>
          </a:p>
        </p:txBody>
      </p:sp>
      <p:sp>
        <p:nvSpPr>
          <p:cNvPr id="3" name="Google Shape;891;p52"/>
          <p:cNvSpPr txBox="1"/>
          <p:nvPr/>
        </p:nvSpPr>
        <p:spPr>
          <a:xfrm>
            <a:off x="1" y="303453"/>
            <a:ext cx="9143999" cy="4069167"/>
          </a:xfrm>
          <a:prstGeom prst="rect">
            <a:avLst/>
          </a:prstGeom>
          <a:noFill/>
          <a:ln>
            <a:noFill/>
          </a:ln>
        </p:spPr>
        <p:txBody>
          <a:bodyPr spcFirstLastPara="1" wrap="square" lIns="91425" tIns="91425" rIns="91425" bIns="91425" anchor="ctr" anchorCtr="0">
            <a:noAutofit/>
          </a:bodyPr>
          <a:lstStyle/>
          <a:p>
            <a:pPr algn="ctr">
              <a:lnSpc>
                <a:spcPct val="150000"/>
              </a:lnSpc>
            </a:pPr>
            <a:r>
              <a:rPr lang="vi-VN" sz="6600" b="1" dirty="0" smtClean="0">
                <a:solidFill>
                  <a:srgbClr val="566579"/>
                </a:solidFill>
                <a:latin typeface="Trebuchet MS"/>
                <a:ea typeface="Trebuchet MS"/>
                <a:cs typeface="Trebuchet MS"/>
                <a:sym typeface="Trebuchet MS"/>
              </a:rPr>
              <a:t>Cám ơn</a:t>
            </a:r>
          </a:p>
          <a:p>
            <a:pPr algn="ctr">
              <a:lnSpc>
                <a:spcPct val="150000"/>
              </a:lnSpc>
            </a:pPr>
            <a:r>
              <a:rPr lang="vi-VN" sz="6600" b="1" dirty="0" smtClean="0">
                <a:solidFill>
                  <a:srgbClr val="EE795B"/>
                </a:solidFill>
                <a:latin typeface="Trebuchet MS"/>
                <a:ea typeface="Trebuchet MS"/>
                <a:cs typeface="Trebuchet MS"/>
                <a:sym typeface="Trebuchet MS"/>
              </a:rPr>
              <a:t>Đã lắng nghe</a:t>
            </a:r>
            <a:endParaRPr sz="4400" b="1" dirty="0">
              <a:solidFill>
                <a:srgbClr val="EE795B"/>
              </a:solidFill>
              <a:latin typeface="Trebuchet MS"/>
              <a:ea typeface="Trebuchet MS"/>
              <a:cs typeface="Trebuchet MS"/>
              <a:sym typeface="Trebuchet MS"/>
            </a:endParaRPr>
          </a:p>
        </p:txBody>
      </p:sp>
      <p:cxnSp>
        <p:nvCxnSpPr>
          <p:cNvPr id="5" name="Straight Connector 4"/>
          <p:cNvCxnSpPr/>
          <p:nvPr/>
        </p:nvCxnSpPr>
        <p:spPr>
          <a:xfrm flipV="1">
            <a:off x="-405636" y="-1065654"/>
            <a:ext cx="4764505" cy="422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515047" y="1520362"/>
            <a:ext cx="4764505" cy="422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47723" y="4020813"/>
            <a:ext cx="4764505" cy="422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515046" y="-3309458"/>
            <a:ext cx="4764505" cy="42213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07344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Giới thiệu </a:t>
            </a:r>
            <a:r>
              <a:rPr lang="vi-VN" dirty="0" smtClean="0">
                <a:solidFill>
                  <a:srgbClr val="EE795B"/>
                </a:solidFill>
              </a:rPr>
              <a:t>bối cảnh</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4</a:t>
            </a:fld>
            <a:endParaRPr lang="en-GB"/>
          </a:p>
        </p:txBody>
      </p:sp>
      <p:sp>
        <p:nvSpPr>
          <p:cNvPr id="4" name="Rectangle 3"/>
          <p:cNvSpPr/>
          <p:nvPr/>
        </p:nvSpPr>
        <p:spPr>
          <a:xfrm>
            <a:off x="580456" y="861669"/>
            <a:ext cx="7983087" cy="3331938"/>
          </a:xfrm>
          <a:prstGeom prst="rect">
            <a:avLst/>
          </a:prstGeom>
        </p:spPr>
        <p:txBody>
          <a:bodyPr wrap="square">
            <a:spAutoFit/>
          </a:bodyPr>
          <a:lstStyle/>
          <a:p>
            <a:pPr marL="342900" lvl="0" indent="-342900" algn="just">
              <a:lnSpc>
                <a:spcPct val="200000"/>
              </a:lnSpc>
              <a:buFont typeface="Symbol" panose="05050102010706020507" pitchFamily="18" charset="2"/>
              <a:buChar char=""/>
            </a:pPr>
            <a:r>
              <a:rPr lang="vi-VN" sz="18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Mục tiêu kinh doanh của công ty VTA là cung cấp những phần mềm có chất lượng nhất, phù hợp và mang lại nhiều lợi ích cho người sử dụng theo nhiều nhu cầu tuỳ theo nhiều đối tượng khách hàng khác nhau.</a:t>
            </a:r>
          </a:p>
          <a:p>
            <a:pPr marL="342900" lvl="0" indent="-342900" algn="just">
              <a:lnSpc>
                <a:spcPct val="200000"/>
              </a:lnSpc>
              <a:spcAft>
                <a:spcPts val="800"/>
              </a:spcAft>
              <a:buFont typeface="Symbol" panose="05050102010706020507" pitchFamily="18" charset="2"/>
              <a:buChar char=""/>
            </a:pPr>
            <a:r>
              <a:rPr lang="vi-VN" sz="18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Sau khi được trường Đại Học Công Nghiệp liên hệ hợp tác để xây dựng phần mềm đăng ký học phần Online, chúng tôi tin rằng công ty có thể phát triển thành công phần mềm  với chất lượng tốt nhất</a:t>
            </a:r>
          </a:p>
        </p:txBody>
      </p:sp>
    </p:spTree>
    <p:extLst>
      <p:ext uri="{BB962C8B-B14F-4D97-AF65-F5344CB8AC3E}">
        <p14:creationId xmlns:p14="http://schemas.microsoft.com/office/powerpoint/2010/main" val="18430305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Giới thiệu </a:t>
            </a:r>
            <a:r>
              <a:rPr lang="vi-VN" dirty="0" smtClean="0">
                <a:solidFill>
                  <a:srgbClr val="EE795B"/>
                </a:solidFill>
              </a:rPr>
              <a:t>bối cảnh</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5</a:t>
            </a:fld>
            <a:endParaRPr lang="en-GB"/>
          </a:p>
        </p:txBody>
      </p:sp>
      <p:sp>
        <p:nvSpPr>
          <p:cNvPr id="4" name="Rectangle 3"/>
          <p:cNvSpPr/>
          <p:nvPr/>
        </p:nvSpPr>
        <p:spPr>
          <a:xfrm>
            <a:off x="580456" y="853357"/>
            <a:ext cx="7983087" cy="3970318"/>
          </a:xfrm>
          <a:prstGeom prst="rect">
            <a:avLst/>
          </a:prstGeom>
        </p:spPr>
        <p:txBody>
          <a:bodyPr wrap="square">
            <a:spAutoFit/>
          </a:bodyPr>
          <a:lstStyle/>
          <a:p>
            <a:pPr marL="285750" lvl="0" indent="-285750">
              <a:lnSpc>
                <a:spcPct val="200000"/>
              </a:lnSpc>
              <a:buFont typeface="Arial" panose="020B0604020202020204" pitchFamily="34" charset="0"/>
              <a:buChar char="•"/>
            </a:pPr>
            <a:r>
              <a:rPr lang="vi-VN" sz="1800" b="1" dirty="0"/>
              <a:t>Ước tính sơ bộ chi phí cho toàn bộ dự án là 100.000 $</a:t>
            </a:r>
          </a:p>
          <a:p>
            <a:pPr marL="285750" indent="-285750">
              <a:lnSpc>
                <a:spcPct val="200000"/>
              </a:lnSpc>
              <a:buFont typeface="Arial" panose="020B0604020202020204" pitchFamily="34" charset="0"/>
              <a:buChar char="•"/>
            </a:pPr>
            <a:r>
              <a:rPr lang="vi-VN" sz="1800" b="1" dirty="0"/>
              <a:t>Ước tính trên dựa trên người quản lý dự án làm việc khoảng 20 giờ mỗi tuần trong 6 tháng và các nhân viên nội bộ khác; tổng công thời gian làm việc là 60 giờ mỗi tuần trong 6 tháng</a:t>
            </a:r>
            <a:r>
              <a:rPr lang="vi-VN" sz="1800" b="1" dirty="0" smtClean="0"/>
              <a:t>.</a:t>
            </a:r>
          </a:p>
          <a:p>
            <a:pPr marL="285750" lvl="0" indent="-285750">
              <a:lnSpc>
                <a:spcPct val="200000"/>
              </a:lnSpc>
              <a:buFont typeface="Arial" panose="020B0604020202020204" pitchFamily="34" charset="0"/>
              <a:buChar char="•"/>
            </a:pPr>
            <a:r>
              <a:rPr lang="vi-VN" sz="1800" b="1" dirty="0"/>
              <a:t>Sau khi bàn giao trang web cho nhà trường, nhà trường sẽ phải chịu trách nhiệm chi trả 40.000$ mỗi năm để bảo trì và cập nhật thêm khi cần </a:t>
            </a:r>
            <a:r>
              <a:rPr lang="vi-VN" sz="1800" b="1" dirty="0" smtClean="0"/>
              <a:t>thiết</a:t>
            </a:r>
            <a:endParaRPr lang="vi-VN" sz="1800" b="1" dirty="0"/>
          </a:p>
        </p:txBody>
      </p:sp>
    </p:spTree>
    <p:extLst>
      <p:ext uri="{BB962C8B-B14F-4D97-AF65-F5344CB8AC3E}">
        <p14:creationId xmlns:p14="http://schemas.microsoft.com/office/powerpoint/2010/main" val="30704505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Quản lý </a:t>
            </a:r>
            <a:r>
              <a:rPr lang="vi-VN" dirty="0" smtClean="0">
                <a:solidFill>
                  <a:srgbClr val="EE795B"/>
                </a:solidFill>
              </a:rPr>
              <a:t>phạm vi</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6</a:t>
            </a:fld>
            <a:endParaRPr lang="en-GB"/>
          </a:p>
        </p:txBody>
      </p:sp>
      <p:sp>
        <p:nvSpPr>
          <p:cNvPr id="4" name="Rectangle 3"/>
          <p:cNvSpPr/>
          <p:nvPr/>
        </p:nvSpPr>
        <p:spPr>
          <a:xfrm>
            <a:off x="580456" y="853357"/>
            <a:ext cx="7983087" cy="2776401"/>
          </a:xfrm>
          <a:prstGeom prst="rect">
            <a:avLst/>
          </a:prstGeom>
        </p:spPr>
        <p:txBody>
          <a:bodyPr wrap="square">
            <a:spAutoFit/>
          </a:bodyPr>
          <a:lstStyle/>
          <a:p>
            <a:pPr lvl="0">
              <a:lnSpc>
                <a:spcPct val="200000"/>
              </a:lnSpc>
            </a:pPr>
            <a:r>
              <a:rPr lang="vi-VN" sz="1800" b="1" dirty="0">
                <a:effectLst>
                  <a:outerShdw blurRad="38100" dist="38100" dir="2700000" algn="tl">
                    <a:srgbClr val="000000">
                      <a:alpha val="43137"/>
                    </a:srgbClr>
                  </a:outerShdw>
                </a:effectLst>
              </a:rPr>
              <a:t>Phạm vi của dự án phải thoả mãn các yêu cầu sau:</a:t>
            </a:r>
          </a:p>
          <a:p>
            <a:pPr marL="285750" lvl="1"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Yêu cầu hệ thống</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Thân thiện, dễ sử dụng đối với người sử dụng</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Dễ dàng quản lý đối với cán bộ được uỷ quyền của nhà trường</a:t>
            </a:r>
          </a:p>
          <a:p>
            <a:pPr marL="285750" lvl="2"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Dễ dàng nâng cấp và bảo trì</a:t>
            </a:r>
          </a:p>
        </p:txBody>
      </p:sp>
    </p:spTree>
    <p:extLst>
      <p:ext uri="{BB962C8B-B14F-4D97-AF65-F5344CB8AC3E}">
        <p14:creationId xmlns:p14="http://schemas.microsoft.com/office/powerpoint/2010/main" val="37223436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Bảng </a:t>
            </a:r>
            <a:r>
              <a:rPr lang="vi-VN" dirty="0" smtClean="0">
                <a:solidFill>
                  <a:srgbClr val="EE795B"/>
                </a:solidFill>
              </a:rPr>
              <a:t>Điều lệ dự án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7</a:t>
            </a:fld>
            <a:endParaRPr lang="en-GB"/>
          </a:p>
        </p:txBody>
      </p:sp>
      <p:sp>
        <p:nvSpPr>
          <p:cNvPr id="4" name="Rectangle 3"/>
          <p:cNvSpPr/>
          <p:nvPr/>
        </p:nvSpPr>
        <p:spPr>
          <a:xfrm>
            <a:off x="580456" y="861669"/>
            <a:ext cx="7983087" cy="3074624"/>
          </a:xfrm>
          <a:prstGeom prst="rect">
            <a:avLst/>
          </a:prstGeom>
        </p:spPr>
        <p:txBody>
          <a:bodyPr wrap="square">
            <a:spAutoFit/>
          </a:bodyPr>
          <a:lstStyle/>
          <a:p>
            <a:pPr marL="342900" lvl="0" indent="-342900">
              <a:lnSpc>
                <a:spcPct val="200000"/>
              </a:lnSpc>
              <a:buFont typeface="Arial" panose="020B0604020202020204" pitchFamily="34" charset="0"/>
              <a:buChar char="•"/>
            </a:pPr>
            <a:r>
              <a:rPr lang="vi-VN" sz="2000" b="1" dirty="0">
                <a:effectLst>
                  <a:outerShdw blurRad="38100" dist="38100" dir="2700000" algn="tl">
                    <a:srgbClr val="000000">
                      <a:alpha val="43137"/>
                    </a:srgbClr>
                  </a:outerShdw>
                </a:effectLst>
              </a:rPr>
              <a:t>Tên dự án: Xây dựng và phát triển phần mềm đăng ký học phần cho một trường Đại Học Công Nghiệp</a:t>
            </a:r>
          </a:p>
          <a:p>
            <a:pPr marL="342900" lvl="0" indent="-342900">
              <a:lnSpc>
                <a:spcPct val="200000"/>
              </a:lnSpc>
              <a:buFont typeface="Arial" panose="020B0604020202020204" pitchFamily="34" charset="0"/>
              <a:buChar char="•"/>
            </a:pPr>
            <a:r>
              <a:rPr lang="vi-VN" sz="2000" b="1" dirty="0">
                <a:effectLst>
                  <a:outerShdw blurRad="38100" dist="38100" dir="2700000" algn="tl">
                    <a:srgbClr val="000000">
                      <a:alpha val="43137"/>
                    </a:srgbClr>
                  </a:outerShdw>
                </a:effectLst>
              </a:rPr>
              <a:t>Ngày bắt đầu: 1/11/2019</a:t>
            </a:r>
          </a:p>
          <a:p>
            <a:pPr marL="342900" lvl="0" indent="-342900">
              <a:lnSpc>
                <a:spcPct val="200000"/>
              </a:lnSpc>
              <a:buFont typeface="Arial" panose="020B0604020202020204" pitchFamily="34" charset="0"/>
              <a:buChar char="•"/>
            </a:pPr>
            <a:r>
              <a:rPr lang="vi-VN" sz="2000" b="1" dirty="0">
                <a:effectLst>
                  <a:outerShdw blurRad="38100" dist="38100" dir="2700000" algn="tl">
                    <a:srgbClr val="000000">
                      <a:alpha val="43137"/>
                    </a:srgbClr>
                  </a:outerShdw>
                </a:effectLst>
              </a:rPr>
              <a:t>Ngày kết thúc: 1/5/2020</a:t>
            </a:r>
          </a:p>
          <a:p>
            <a:pPr marL="342900" lvl="0" indent="-342900">
              <a:lnSpc>
                <a:spcPct val="200000"/>
              </a:lnSpc>
              <a:buFont typeface="Arial" panose="020B0604020202020204" pitchFamily="34" charset="0"/>
              <a:buChar char="•"/>
            </a:pPr>
            <a:r>
              <a:rPr lang="vi-VN" sz="2000" b="1" dirty="0">
                <a:effectLst>
                  <a:outerShdw blurRad="38100" dist="38100" dir="2700000" algn="tl">
                    <a:srgbClr val="000000">
                      <a:alpha val="43137"/>
                    </a:srgbClr>
                  </a:outerShdw>
                </a:effectLst>
              </a:rPr>
              <a:t>Vốn điều lệ: 100.000 $</a:t>
            </a:r>
          </a:p>
        </p:txBody>
      </p:sp>
    </p:spTree>
    <p:extLst>
      <p:ext uri="{BB962C8B-B14F-4D97-AF65-F5344CB8AC3E}">
        <p14:creationId xmlns:p14="http://schemas.microsoft.com/office/powerpoint/2010/main" val="13595616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Bảng </a:t>
            </a:r>
            <a:r>
              <a:rPr lang="vi-VN" dirty="0" smtClean="0">
                <a:solidFill>
                  <a:srgbClr val="EE795B"/>
                </a:solidFill>
              </a:rPr>
              <a:t>Điều lệ dự án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8</a:t>
            </a:fld>
            <a:endParaRPr lang="en-GB"/>
          </a:p>
        </p:txBody>
      </p:sp>
      <p:sp>
        <p:nvSpPr>
          <p:cNvPr id="4" name="Rectangle 3"/>
          <p:cNvSpPr/>
          <p:nvPr/>
        </p:nvSpPr>
        <p:spPr>
          <a:xfrm>
            <a:off x="374200" y="765639"/>
            <a:ext cx="7983087" cy="3330399"/>
          </a:xfrm>
          <a:prstGeom prst="rect">
            <a:avLst/>
          </a:prstGeom>
        </p:spPr>
        <p:txBody>
          <a:bodyPr wrap="square">
            <a:spAutoFit/>
          </a:bodyPr>
          <a:lstStyle/>
          <a:p>
            <a:pPr marL="285750" lvl="0" indent="-285750">
              <a:lnSpc>
                <a:spcPct val="200000"/>
              </a:lnSpc>
              <a:buFont typeface="Arial" panose="020B0604020202020204" pitchFamily="34" charset="0"/>
              <a:buChar char="•"/>
            </a:pPr>
            <a:r>
              <a:rPr lang="vi-VN" sz="1800" b="1" dirty="0">
                <a:effectLst>
                  <a:outerShdw blurRad="38100" dist="38100" dir="2700000" algn="tl">
                    <a:srgbClr val="000000">
                      <a:alpha val="43137"/>
                    </a:srgbClr>
                  </a:outerShdw>
                </a:effectLst>
              </a:rPr>
              <a:t>Quản lý dự án: Công Phạm Quốc Việt; 0347297306; </a:t>
            </a:r>
            <a:endParaRPr lang="vi-VN" sz="1800" b="1" dirty="0" smtClean="0">
              <a:effectLst>
                <a:outerShdw blurRad="38100" dist="38100" dir="2700000" algn="tl">
                  <a:srgbClr val="000000">
                    <a:alpha val="43137"/>
                  </a:srgbClr>
                </a:outerShdw>
              </a:effectLst>
            </a:endParaRPr>
          </a:p>
          <a:p>
            <a:pPr marL="285750" lvl="0" indent="-285750">
              <a:lnSpc>
                <a:spcPct val="200000"/>
              </a:lnSpc>
              <a:buFont typeface="Arial" panose="020B0604020202020204" pitchFamily="34" charset="0"/>
              <a:buChar char="•"/>
            </a:pPr>
            <a:r>
              <a:rPr lang="vi-VN" sz="1800" b="1" dirty="0" smtClean="0">
                <a:effectLst>
                  <a:outerShdw blurRad="38100" dist="38100" dir="2700000" algn="tl">
                    <a:srgbClr val="000000">
                      <a:alpha val="43137"/>
                    </a:srgbClr>
                  </a:outerShdw>
                </a:effectLst>
              </a:rPr>
              <a:t>Mục </a:t>
            </a:r>
            <a:r>
              <a:rPr lang="vi-VN" sz="1800" b="1" dirty="0">
                <a:effectLst>
                  <a:outerShdw blurRad="38100" dist="38100" dir="2700000" algn="tl">
                    <a:srgbClr val="000000">
                      <a:alpha val="43137"/>
                    </a:srgbClr>
                  </a:outerShdw>
                </a:effectLst>
              </a:rPr>
              <a:t>tiêu dự án: Theo yêu cầu của nhà trường nhằm phát triển một phần mềm đăng ký học phần cho sinh viên của trường Đại Học Công Nghiệp trên nền tảng Web, lập trình trên nền tảng ngôn ngữ NodeJs và thiết lập cơ sở dữ liệu trên AWS nhằm đáp ứng nhu cầu truy xuất tốc độ cao và bảo mật ổn định, dễ thay đổi về sau</a:t>
            </a:r>
            <a:endParaRPr lang="vi-V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12020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Bảng </a:t>
            </a:r>
            <a:r>
              <a:rPr lang="vi-VN" dirty="0" smtClean="0">
                <a:solidFill>
                  <a:srgbClr val="EE795B"/>
                </a:solidFill>
              </a:rPr>
              <a:t>Điều lệ dự án</a:t>
            </a:r>
            <a:endParaRPr lang="vi-VN" dirty="0">
              <a:solidFill>
                <a:srgbClr val="EE795B"/>
              </a:solidFill>
            </a:endParaRPr>
          </a:p>
        </p:txBody>
      </p:sp>
      <p:sp>
        <p:nvSpPr>
          <p:cNvPr id="3" name="Slide Number Placeholder 2"/>
          <p:cNvSpPr>
            <a:spLocks noGrp="1"/>
          </p:cNvSpPr>
          <p:nvPr>
            <p:ph type="sldNum" idx="12"/>
          </p:nvPr>
        </p:nvSpPr>
        <p:spPr/>
        <p:txBody>
          <a:bodyPr/>
          <a:lstStyle/>
          <a:p>
            <a:fld id="{00000000-1234-1234-1234-123412341234}" type="slidenum">
              <a:rPr lang="en-GB" smtClean="0"/>
              <a:pPr/>
              <a:t>9</a:t>
            </a:fld>
            <a:endParaRPr lang="en-GB"/>
          </a:p>
        </p:txBody>
      </p:sp>
      <p:sp>
        <p:nvSpPr>
          <p:cNvPr id="4" name="Rectangle 3"/>
          <p:cNvSpPr/>
          <p:nvPr/>
        </p:nvSpPr>
        <p:spPr>
          <a:xfrm>
            <a:off x="434300" y="858390"/>
            <a:ext cx="7983087" cy="3877985"/>
          </a:xfrm>
          <a:prstGeom prst="rect">
            <a:avLst/>
          </a:prstGeom>
        </p:spPr>
        <p:txBody>
          <a:bodyPr wrap="square">
            <a:spAutoFit/>
          </a:bodyPr>
          <a:lstStyle/>
          <a:p>
            <a:pPr lvl="0">
              <a:spcAft>
                <a:spcPts val="1200"/>
              </a:spcAft>
            </a:pPr>
            <a:r>
              <a:rPr lang="vi-VN" sz="1600" b="1" dirty="0">
                <a:effectLst>
                  <a:outerShdw blurRad="38100" dist="38100" dir="2700000" algn="tl">
                    <a:srgbClr val="000000">
                      <a:alpha val="43137"/>
                    </a:srgbClr>
                  </a:outerShdw>
                </a:effectLst>
              </a:rPr>
              <a:t>Cách tiếp cận:</a:t>
            </a:r>
          </a:p>
          <a:p>
            <a:pPr marL="285750" lvl="1" indent="-285750">
              <a:spcAft>
                <a:spcPts val="1200"/>
              </a:spcAft>
              <a:buFont typeface="Arial" panose="020B0604020202020204" pitchFamily="34" charset="0"/>
              <a:buChar char="•"/>
            </a:pPr>
            <a:r>
              <a:rPr lang="vi-VN" sz="1600" b="1" dirty="0">
                <a:effectLst>
                  <a:outerShdw blurRad="38100" dist="38100" dir="2700000" algn="tl">
                    <a:srgbClr val="000000">
                      <a:alpha val="43137"/>
                    </a:srgbClr>
                  </a:outerShdw>
                </a:effectLst>
              </a:rPr>
              <a:t>Khảo sát các thông tin cần thiết về nhu cầu sử dụng trang Web của sinh viên</a:t>
            </a:r>
          </a:p>
          <a:p>
            <a:pPr marL="285750" lvl="1" indent="-285750">
              <a:spcAft>
                <a:spcPts val="1200"/>
              </a:spcAft>
              <a:buFont typeface="Arial" panose="020B0604020202020204" pitchFamily="34" charset="0"/>
              <a:buChar char="•"/>
            </a:pPr>
            <a:r>
              <a:rPr lang="vi-VN" sz="1600" b="1" dirty="0">
                <a:effectLst>
                  <a:outerShdw blurRad="38100" dist="38100" dir="2700000" algn="tl">
                    <a:srgbClr val="000000">
                      <a:alpha val="43137"/>
                    </a:srgbClr>
                  </a:outerShdw>
                </a:effectLst>
              </a:rPr>
              <a:t>Khảo sát các thông tin cần thiết về nhu cầu quản lý thông tin sinh viên của cán bộ công nhân viên nhà trường</a:t>
            </a:r>
          </a:p>
          <a:p>
            <a:pPr marL="285750" lvl="1" indent="-285750">
              <a:spcAft>
                <a:spcPts val="1200"/>
              </a:spcAft>
              <a:buFont typeface="Arial" panose="020B0604020202020204" pitchFamily="34" charset="0"/>
              <a:buChar char="•"/>
            </a:pPr>
            <a:r>
              <a:rPr lang="vi-VN" sz="1600" b="1" dirty="0">
                <a:effectLst>
                  <a:outerShdw blurRad="38100" dist="38100" dir="2700000" algn="tl">
                    <a:srgbClr val="000000">
                      <a:alpha val="43137"/>
                    </a:srgbClr>
                  </a:outerShdw>
                </a:effectLst>
              </a:rPr>
              <a:t>Tìm hiểu về cơ cấu hoạt động của trang Web bằng cách phỏng vấn cán bộ công nhân viên nhà </a:t>
            </a:r>
            <a:r>
              <a:rPr lang="vi-VN" sz="1600" b="1" dirty="0" smtClean="0">
                <a:effectLst>
                  <a:outerShdw blurRad="38100" dist="38100" dir="2700000" algn="tl">
                    <a:srgbClr val="000000">
                      <a:alpha val="43137"/>
                    </a:srgbClr>
                  </a:outerShdw>
                </a:effectLst>
              </a:rPr>
              <a:t>trường</a:t>
            </a:r>
          </a:p>
          <a:p>
            <a:pPr marL="285750" lvl="1" indent="-285750">
              <a:spcAft>
                <a:spcPts val="1200"/>
              </a:spcAft>
              <a:buFont typeface="Arial" panose="020B0604020202020204" pitchFamily="34" charset="0"/>
              <a:buChar char="•"/>
            </a:pPr>
            <a:r>
              <a:rPr lang="vi-VN" sz="1600" b="1" dirty="0">
                <a:effectLst>
                  <a:outerShdw blurRad="38100" dist="38100" dir="2700000" algn="tl">
                    <a:srgbClr val="000000">
                      <a:alpha val="43137"/>
                    </a:srgbClr>
                  </a:outerShdw>
                </a:effectLst>
              </a:rPr>
              <a:t>Tìm hiểu các ứng dụng Web của dự án tương tự</a:t>
            </a:r>
          </a:p>
          <a:p>
            <a:pPr marL="285750" lvl="1" indent="-285750">
              <a:spcAft>
                <a:spcPts val="1200"/>
              </a:spcAft>
              <a:buFont typeface="Arial" panose="020B0604020202020204" pitchFamily="34" charset="0"/>
              <a:buChar char="•"/>
            </a:pPr>
            <a:r>
              <a:rPr lang="vi-VN" sz="1600" b="1" dirty="0">
                <a:effectLst>
                  <a:outerShdw blurRad="38100" dist="38100" dir="2700000" algn="tl">
                    <a:srgbClr val="000000">
                      <a:alpha val="43137"/>
                    </a:srgbClr>
                  </a:outerShdw>
                </a:effectLst>
              </a:rPr>
              <a:t>Tìm hiểu nhu cầu bảo mật của nhà trường đối với trang Web</a:t>
            </a:r>
          </a:p>
          <a:p>
            <a:pPr marL="285750" lvl="1" indent="-285750">
              <a:spcAft>
                <a:spcPts val="1200"/>
              </a:spcAft>
              <a:buFont typeface="Arial" panose="020B0604020202020204" pitchFamily="34" charset="0"/>
              <a:buChar char="•"/>
            </a:pPr>
            <a:r>
              <a:rPr lang="vi-VN" sz="1600" b="1" dirty="0">
                <a:effectLst>
                  <a:outerShdw blurRad="38100" dist="38100" dir="2700000" algn="tl">
                    <a:srgbClr val="000000">
                      <a:alpha val="43137"/>
                    </a:srgbClr>
                  </a:outerShdw>
                </a:effectLst>
              </a:rPr>
              <a:t>Tìm hiểu nhu cầu truy cập bình quân ( xác định theo từng thời điểm nhất định )</a:t>
            </a:r>
          </a:p>
          <a:p>
            <a:pPr lvl="1">
              <a:spcAft>
                <a:spcPts val="1200"/>
              </a:spcAft>
            </a:pPr>
            <a:endParaRPr lang="vi-VN"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0413039"/>
      </p:ext>
    </p:extLst>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2021</Words>
  <Application>Microsoft Office PowerPoint</Application>
  <PresentationFormat>On-screen Show (16:9)</PresentationFormat>
  <Paragraphs>334</Paragraphs>
  <Slides>32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Trebuchet MS</vt:lpstr>
      <vt:lpstr>Times New Roman</vt:lpstr>
      <vt:lpstr>Symbol</vt:lpstr>
      <vt:lpstr>Calibri</vt:lpstr>
      <vt:lpstr>Baloo</vt:lpstr>
      <vt:lpstr>Simple Light</vt:lpstr>
      <vt:lpstr>PowerPoint Presentation</vt:lpstr>
      <vt:lpstr>Giới Thiệu Thành viên</vt:lpstr>
      <vt:lpstr>PowerPoint Presentation</vt:lpstr>
      <vt:lpstr>Giới thiệu bối cảnh</vt:lpstr>
      <vt:lpstr>Giới thiệu bối cảnh</vt:lpstr>
      <vt:lpstr>Quản lý phạm vi</vt:lpstr>
      <vt:lpstr>Bảng Điều lệ dự án</vt:lpstr>
      <vt:lpstr>Bảng Điều lệ dự án</vt:lpstr>
      <vt:lpstr>Bảng Điều lệ dự án</vt:lpstr>
      <vt:lpstr>Bảng Điều lệ dự án</vt:lpstr>
      <vt:lpstr>Quản lý phạm vi</vt:lpstr>
      <vt:lpstr>Quản lý phạm vi</vt:lpstr>
      <vt:lpstr>Quản lý thời gian</vt:lpstr>
      <vt:lpstr>Quản lý thời gian</vt:lpstr>
      <vt:lpstr>Quản lý thời gian</vt:lpstr>
      <vt:lpstr>Quản lý thời gian</vt:lpstr>
      <vt:lpstr>Quản lý Chi phí</vt:lpstr>
      <vt:lpstr>Quản lý Chi phí</vt:lpstr>
      <vt:lpstr>Quản lý Chất lượng</vt:lpstr>
      <vt:lpstr>Quản lý Chất lượng</vt:lpstr>
      <vt:lpstr>Quản lý Chất lượng</vt:lpstr>
      <vt:lpstr>Quản lý Nguồn nhân lực</vt:lpstr>
      <vt:lpstr>Quản lý Nguồn nhân lực</vt:lpstr>
      <vt:lpstr>Quản lý Truyền thông</vt:lpstr>
      <vt:lpstr>Quản lý Truyền thông</vt:lpstr>
      <vt:lpstr>Quản lý Truyền thông</vt:lpstr>
      <vt:lpstr>Quản lý Rủi ro</vt:lpstr>
      <vt:lpstr>Quản lý Rủi ro</vt:lpstr>
      <vt:lpstr>Quản lý Rủi ro</vt:lpstr>
      <vt:lpstr>PowerPoint Presentation</vt:lpstr>
      <vt:lpstr>Quản lý Rủi ro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VB Yoshara</cp:lastModifiedBy>
  <cp:revision>237</cp:revision>
  <dcterms:modified xsi:type="dcterms:W3CDTF">2019-11-10T23:28:01Z</dcterms:modified>
</cp:coreProperties>
</file>