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09" r:id="rId5"/>
    <p:sldId id="275" r:id="rId6"/>
    <p:sldId id="28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0" r:id="rId15"/>
    <p:sldId id="323" r:id="rId16"/>
    <p:sldId id="317" r:id="rId17"/>
    <p:sldId id="318" r:id="rId18"/>
    <p:sldId id="319" r:id="rId19"/>
    <p:sldId id="324" r:id="rId20"/>
    <p:sldId id="325" r:id="rId21"/>
    <p:sldId id="32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84"/>
    <a:srgbClr val="00599B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/>
    <p:restoredTop sz="96327"/>
  </p:normalViewPr>
  <p:slideViewPr>
    <p:cSldViewPr snapToGrid="0" snapToObjects="1">
      <p:cViewPr>
        <p:scale>
          <a:sx n="158" d="100"/>
          <a:sy n="158" d="100"/>
        </p:scale>
        <p:origin x="-546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3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=""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=""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="" xmlns:a16="http://schemas.microsoft.com/office/drawing/2014/main" id="{F961A44D-63B2-3547-B671-D76FD4AAA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=""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=""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031E7C7E-200A-F626-0A3D-92CC978B8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8871" y="3562708"/>
            <a:ext cx="5226218" cy="14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=""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Wide Chart">
            <a:extLst>
              <a:ext uri="{FF2B5EF4-FFF2-40B4-BE49-F238E27FC236}">
                <a16:creationId xmlns=""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=""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ull Bleed Photo">
            <a:extLst>
              <a:ext uri="{FF2B5EF4-FFF2-40B4-BE49-F238E27FC236}">
                <a16:creationId xmlns=""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=""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ull Bleed Video">
            <a:extLst>
              <a:ext uri="{FF2B5EF4-FFF2-40B4-BE49-F238E27FC236}">
                <a16:creationId xmlns=""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=""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=""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="" xmlns:a16="http://schemas.microsoft.com/office/drawing/2014/main" id="{F961A44D-63B2-3547-B671-D76FD4AAA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=""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=""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=""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=""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="" xmlns:a16="http://schemas.microsoft.com/office/drawing/2014/main" id="{F961A44D-63B2-3547-B671-D76FD4AAA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=""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=""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3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=""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=""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="" xmlns:a16="http://schemas.microsoft.com/office/drawing/2014/main" id="{F961A44D-63B2-3547-B671-D76FD4AAA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=""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=""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3255C03-226B-5FC2-208E-578716830E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2741663"/>
            <a:ext cx="3659188" cy="89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23788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=""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=""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H2 Subtitle">
            <a:extLst>
              <a:ext uri="{FF2B5EF4-FFF2-40B4-BE49-F238E27FC236}">
                <a16:creationId xmlns=""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Body Content">
            <a:extLst>
              <a:ext uri="{FF2B5EF4-FFF2-40B4-BE49-F238E27FC236}">
                <a16:creationId xmlns=""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=""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H2 Subtitle">
            <a:extLst>
              <a:ext uri="{FF2B5EF4-FFF2-40B4-BE49-F238E27FC236}">
                <a16:creationId xmlns=""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=""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7501" y="1111158"/>
            <a:ext cx="2721430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Body Content 2">
            <a:extLst>
              <a:ext uri="{FF2B5EF4-FFF2-40B4-BE49-F238E27FC236}">
                <a16:creationId xmlns="" xmlns:a16="http://schemas.microsoft.com/office/drawing/2014/main" id="{AF760239-E1E4-98A8-BC2A-AD64F71B7E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499" y="2856015"/>
            <a:ext cx="2721431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Body Content 2">
            <a:extLst>
              <a:ext uri="{FF2B5EF4-FFF2-40B4-BE49-F238E27FC236}">
                <a16:creationId xmlns="" xmlns:a16="http://schemas.microsoft.com/office/drawing/2014/main" id="{52458702-0A0A-743A-4663-E0EA4FBC4EB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919350" y="1111158"/>
            <a:ext cx="2644240" cy="1744857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Body Content 2">
            <a:extLst>
              <a:ext uri="{FF2B5EF4-FFF2-40B4-BE49-F238E27FC236}">
                <a16:creationId xmlns="" xmlns:a16="http://schemas.microsoft.com/office/drawing/2014/main" id="{E7DCE5C4-5A12-8BD9-2E79-6B094F4C1FD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9453" y="2985224"/>
            <a:ext cx="2721431" cy="1971304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Body Content 2">
            <a:extLst>
              <a:ext uri="{FF2B5EF4-FFF2-40B4-BE49-F238E27FC236}">
                <a16:creationId xmlns="" xmlns:a16="http://schemas.microsoft.com/office/drawing/2014/main" id="{3180402C-B205-3B02-80EC-1389CEFE02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8916" y="1117911"/>
            <a:ext cx="2933203" cy="166173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Body Content 2">
            <a:extLst>
              <a:ext uri="{FF2B5EF4-FFF2-40B4-BE49-F238E27FC236}">
                <a16:creationId xmlns="" xmlns:a16="http://schemas.microsoft.com/office/drawing/2014/main" id="{1D0698A4-F993-1339-EDDC-E122275B26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75267" y="2985224"/>
            <a:ext cx="2952999" cy="1959926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06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=""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Wide Table">
            <a:extLst>
              <a:ext uri="{FF2B5EF4-FFF2-40B4-BE49-F238E27FC236}">
                <a16:creationId xmlns=""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6" r:id="rId4"/>
    <p:sldLayoutId id="2147483654" r:id="rId5"/>
    <p:sldLayoutId id="2147483650" r:id="rId6"/>
    <p:sldLayoutId id="2147483652" r:id="rId7"/>
    <p:sldLayoutId id="2147483664" r:id="rId8"/>
    <p:sldLayoutId id="2147483659" r:id="rId9"/>
    <p:sldLayoutId id="2147483662" r:id="rId10"/>
    <p:sldLayoutId id="2147483660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9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er\Pictures\Screenshots\Screenshot 2023-11-26 18003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"/>
          <a:stretch/>
        </p:blipFill>
        <p:spPr bwMode="auto">
          <a:xfrm>
            <a:off x="88502" y="514953"/>
            <a:ext cx="8923908" cy="346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8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Profile Section:</a:t>
            </a:r>
            <a:endParaRPr lang="en-US" dirty="0"/>
          </a:p>
          <a:p>
            <a:pPr lvl="1"/>
            <a:r>
              <a:rPr lang="en-US" i="1" dirty="0"/>
              <a:t>Oversee professional details and responsibilities.</a:t>
            </a:r>
            <a:endParaRPr lang="en-US" dirty="0"/>
          </a:p>
          <a:p>
            <a:pPr lvl="1"/>
            <a:r>
              <a:rPr lang="en-US" i="1" dirty="0"/>
              <a:t>Centralized hub for administrators.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Notifications:</a:t>
            </a:r>
            <a:endParaRPr lang="en-US" dirty="0"/>
          </a:p>
          <a:p>
            <a:pPr lvl="1"/>
            <a:r>
              <a:rPr lang="en-US" i="1" dirty="0"/>
              <a:t>Stay informed about critical updates.</a:t>
            </a:r>
            <a:endParaRPr lang="en-US" dirty="0"/>
          </a:p>
          <a:p>
            <a:pPr lvl="1"/>
            <a:r>
              <a:rPr lang="en-US" i="1" dirty="0"/>
              <a:t>Facilitates swift decision-making.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Chat Feature:</a:t>
            </a:r>
            <a:endParaRPr lang="en-US" dirty="0"/>
          </a:p>
          <a:p>
            <a:pPr lvl="1"/>
            <a:r>
              <a:rPr lang="en-US" i="1" dirty="0"/>
              <a:t>Streamlines communication among administrative staff.</a:t>
            </a:r>
            <a:endParaRPr lang="en-US" dirty="0"/>
          </a:p>
          <a:p>
            <a:pPr lvl="1"/>
            <a:r>
              <a:rPr lang="en-US" i="1" dirty="0"/>
              <a:t>Ensures effective collaboration.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Policies Section:</a:t>
            </a:r>
            <a:endParaRPr lang="en-US" dirty="0"/>
          </a:p>
          <a:p>
            <a:pPr lvl="1"/>
            <a:r>
              <a:rPr lang="en-US" i="1" dirty="0"/>
              <a:t>Outlines and enforces institutional guidelines.</a:t>
            </a:r>
            <a:endParaRPr lang="en-US" dirty="0"/>
          </a:p>
          <a:p>
            <a:pPr lvl="1"/>
            <a:r>
              <a:rPr lang="en-US" i="1" dirty="0"/>
              <a:t>Contributes to consistency and adherence to standards.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Manage Users Functionality:</a:t>
            </a:r>
            <a:endParaRPr lang="en-US" dirty="0"/>
          </a:p>
          <a:p>
            <a:pPr lvl="1"/>
            <a:r>
              <a:rPr lang="en-US" i="1" dirty="0"/>
              <a:t>Efficiently handle user accounts.</a:t>
            </a:r>
            <a:endParaRPr lang="en-US" dirty="0"/>
          </a:p>
          <a:p>
            <a:pPr lvl="1"/>
            <a:r>
              <a:rPr lang="en-US" i="1" dirty="0"/>
              <a:t>Ensures secure access and streamlined user management processes.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Integrated Suite:</a:t>
            </a:r>
            <a:endParaRPr lang="en-US" dirty="0"/>
          </a:p>
          <a:p>
            <a:pPr lvl="1"/>
            <a:r>
              <a:rPr lang="en-US" i="1" dirty="0"/>
              <a:t>Empowers administrators.</a:t>
            </a:r>
            <a:endParaRPr lang="en-US" dirty="0"/>
          </a:p>
          <a:p>
            <a:pPr lvl="1"/>
            <a:r>
              <a:rPr lang="en-US" i="1" dirty="0"/>
              <a:t>Maintains program efficiency and upholds administrative standards effectively.</a:t>
            </a: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47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er\Pictures\Screenshots\Screenshot 2023-11-26 18003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"/>
          <a:stretch/>
        </p:blipFill>
        <p:spPr bwMode="auto">
          <a:xfrm>
            <a:off x="88502" y="514953"/>
            <a:ext cx="8923908" cy="346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0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Page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Profile Section:</a:t>
            </a:r>
            <a:endParaRPr lang="en-US" dirty="0"/>
          </a:p>
          <a:p>
            <a:pPr lvl="1"/>
            <a:r>
              <a:rPr lang="en-US" dirty="0"/>
              <a:t>Manage professional details and roles within the quality assurance framework.</a:t>
            </a:r>
          </a:p>
          <a:p>
            <a:pPr marL="0" indent="0">
              <a:buNone/>
            </a:pPr>
            <a:r>
              <a:rPr lang="en-US" b="1" dirty="0"/>
              <a:t>Notifications:</a:t>
            </a:r>
            <a:endParaRPr lang="en-US" dirty="0"/>
          </a:p>
          <a:p>
            <a:pPr lvl="1"/>
            <a:r>
              <a:rPr lang="en-US" dirty="0"/>
              <a:t>Stay informed with real-time updates, ensuring prompt responses to quality-related matters.</a:t>
            </a:r>
          </a:p>
          <a:p>
            <a:pPr marL="0" indent="0">
              <a:buNone/>
            </a:pPr>
            <a:r>
              <a:rPr lang="en-US" b="1" dirty="0"/>
              <a:t>Chat Feature:</a:t>
            </a:r>
            <a:endParaRPr lang="en-US" dirty="0"/>
          </a:p>
          <a:p>
            <a:pPr lvl="1"/>
            <a:r>
              <a:rPr lang="en-US" dirty="0"/>
              <a:t>Foster collaboration among QA members and stakeholders, promoting efficient communication.</a:t>
            </a:r>
          </a:p>
          <a:p>
            <a:pPr marL="0" indent="0">
              <a:buNone/>
            </a:pPr>
            <a:r>
              <a:rPr lang="en-US" b="1" dirty="0"/>
              <a:t>Policies:</a:t>
            </a:r>
            <a:endParaRPr lang="en-US" dirty="0"/>
          </a:p>
          <a:p>
            <a:pPr lvl="1"/>
            <a:r>
              <a:rPr lang="en-US" dirty="0"/>
              <a:t>Outline established standards and guidelines to ensure consistency and adherence to quality benchmarks.</a:t>
            </a:r>
          </a:p>
          <a:p>
            <a:pPr marL="0" indent="0">
              <a:buNone/>
            </a:pPr>
            <a:r>
              <a:rPr lang="en-US" b="1" dirty="0"/>
              <a:t>Recommendations:</a:t>
            </a:r>
            <a:endParaRPr lang="en-US" dirty="0"/>
          </a:p>
          <a:p>
            <a:pPr lvl="1"/>
            <a:r>
              <a:rPr lang="en-US" dirty="0"/>
              <a:t>Provide a platform for continuous improvement, allowing QA personnel to offer insights and enhancements.</a:t>
            </a:r>
          </a:p>
          <a:p>
            <a:pPr marL="0" indent="0">
              <a:buNone/>
            </a:pPr>
            <a:r>
              <a:rPr lang="en-US" b="1" dirty="0"/>
              <a:t>Integrated Approach:</a:t>
            </a:r>
            <a:endParaRPr lang="en-US" dirty="0"/>
          </a:p>
          <a:p>
            <a:pPr lvl="1"/>
            <a:r>
              <a:rPr lang="en-US" dirty="0"/>
              <a:t>Contributes to maintaining and improving high academic standards through a holistic and collaborative quality assurance strategy.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1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" y="529886"/>
            <a:ext cx="8942560" cy="33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74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Implemntation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10640"/>
            <a:ext cx="8229600" cy="3832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Frontend (React):</a:t>
            </a:r>
            <a:endParaRPr lang="en-US" dirty="0"/>
          </a:p>
          <a:p>
            <a:pPr lvl="1"/>
            <a:r>
              <a:rPr lang="en-US" dirty="0"/>
              <a:t>Develop React components for user dashboards, profile management, and dynamic content rendering.</a:t>
            </a:r>
          </a:p>
          <a:p>
            <a:pPr lvl="1"/>
            <a:r>
              <a:rPr lang="en-US" dirty="0"/>
              <a:t>Utilize React Router for navigation and state management for handling user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21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5089" y="558668"/>
            <a:ext cx="8229600" cy="4927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Backend (</a:t>
            </a:r>
            <a:r>
              <a:rPr lang="en-US" sz="2000" b="1" dirty="0" err="1"/>
              <a:t>Laravel</a:t>
            </a:r>
            <a:r>
              <a:rPr lang="en-US" sz="2000" b="1" dirty="0"/>
              <a:t>):</a:t>
            </a:r>
            <a:endParaRPr lang="en-US" sz="2000" dirty="0"/>
          </a:p>
          <a:p>
            <a:pPr lvl="1"/>
            <a:r>
              <a:rPr lang="en-US" sz="2000" dirty="0"/>
              <a:t>Create </a:t>
            </a:r>
            <a:r>
              <a:rPr lang="en-US" sz="2000" dirty="0" err="1"/>
              <a:t>RESTful</a:t>
            </a:r>
            <a:r>
              <a:rPr lang="en-US" sz="2000" dirty="0"/>
              <a:t> APIs using </a:t>
            </a:r>
            <a:r>
              <a:rPr lang="en-US" sz="2000" dirty="0" err="1"/>
              <a:t>Laravel</a:t>
            </a:r>
            <a:r>
              <a:rPr lang="en-US" sz="2000" dirty="0"/>
              <a:t> to serve data to the React frontend.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Laravel</a:t>
            </a:r>
            <a:r>
              <a:rPr lang="en-US" sz="2000" dirty="0"/>
              <a:t> Eloquent ORM for database interactions and implement real-time communication with </a:t>
            </a:r>
            <a:r>
              <a:rPr lang="en-US" sz="2000" dirty="0" err="1"/>
              <a:t>Laravel</a:t>
            </a:r>
            <a:r>
              <a:rPr lang="en-US" sz="2000" dirty="0"/>
              <a:t> Echo.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23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18825"/>
            <a:ext cx="8229600" cy="309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Features Implementation:</a:t>
            </a:r>
            <a:endParaRPr lang="en-US" dirty="0"/>
          </a:p>
          <a:p>
            <a:pPr lvl="1"/>
            <a:r>
              <a:rPr lang="en-US" dirty="0"/>
              <a:t>Implement chat functionality and notifications using real-time communication libraries.</a:t>
            </a:r>
          </a:p>
          <a:p>
            <a:pPr lvl="1"/>
            <a:r>
              <a:rPr lang="en-US" dirty="0"/>
              <a:t>Set up endpoints for courses, tests, blog posts, and user-related information.</a:t>
            </a:r>
          </a:p>
          <a:p>
            <a:pPr lvl="1"/>
            <a:r>
              <a:rPr lang="en-US" dirty="0"/>
              <a:t>Manage user authentication securely with </a:t>
            </a:r>
            <a:r>
              <a:rPr lang="en-US" dirty="0" err="1"/>
              <a:t>Laravel</a:t>
            </a:r>
            <a:r>
              <a:rPr lang="en-US" dirty="0"/>
              <a:t> Passport and enforce roles and permissions.</a:t>
            </a:r>
          </a:p>
          <a:p>
            <a:pPr marL="0" indent="0">
              <a:buNone/>
            </a:pPr>
            <a:r>
              <a:rPr lang="en-US" b="1" dirty="0"/>
              <a:t>Policy and Recommendation:</a:t>
            </a:r>
            <a:endParaRPr lang="en-US" dirty="0"/>
          </a:p>
          <a:p>
            <a:pPr lvl="1"/>
            <a:r>
              <a:rPr lang="en-US" dirty="0"/>
              <a:t>Enforce policies and guidelines using </a:t>
            </a:r>
            <a:r>
              <a:rPr lang="en-US" dirty="0" err="1"/>
              <a:t>Laravel</a:t>
            </a:r>
            <a:r>
              <a:rPr lang="en-US" dirty="0"/>
              <a:t> middleware.</a:t>
            </a:r>
          </a:p>
          <a:p>
            <a:pPr lvl="1"/>
            <a:r>
              <a:rPr lang="en-US" dirty="0"/>
              <a:t>Create endpoints for applying and managing recommendations for continuous improvement.</a:t>
            </a:r>
          </a:p>
          <a:p>
            <a:pPr marL="0" indent="0">
              <a:buNone/>
            </a:pPr>
            <a:r>
              <a:rPr lang="en-US" b="1" dirty="0"/>
              <a:t>User Management:</a:t>
            </a:r>
            <a:endParaRPr lang="en-US" dirty="0"/>
          </a:p>
          <a:p>
            <a:pPr lvl="1"/>
            <a:r>
              <a:rPr lang="en-US" dirty="0"/>
              <a:t>Develop user management functionality, including roles and permissions.</a:t>
            </a:r>
          </a:p>
          <a:p>
            <a:pPr lvl="1"/>
            <a:r>
              <a:rPr lang="en-US" dirty="0"/>
              <a:t>Ensure secure admin-level functionalities and protect user data with HTTPS.</a:t>
            </a:r>
          </a:p>
          <a:p>
            <a:pPr marL="0" indent="0">
              <a:buNone/>
            </a:pPr>
            <a:r>
              <a:rPr lang="en-US" b="1" dirty="0"/>
              <a:t>Overall Architecture:</a:t>
            </a:r>
            <a:endParaRPr lang="en-US" dirty="0"/>
          </a:p>
          <a:p>
            <a:pPr lvl="1"/>
            <a:r>
              <a:rPr lang="en-US" dirty="0"/>
              <a:t>Maintain a clear separation of concerns with React for frontend and </a:t>
            </a:r>
            <a:r>
              <a:rPr lang="en-US" dirty="0" err="1"/>
              <a:t>Laravel</a:t>
            </a:r>
            <a:r>
              <a:rPr lang="en-US" dirty="0"/>
              <a:t> for backend.</a:t>
            </a:r>
          </a:p>
          <a:p>
            <a:pPr lvl="1"/>
            <a:r>
              <a:rPr lang="en-US" dirty="0"/>
              <a:t>Implement secure communication between frontend and backend, emphasizing data protection.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3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11" y="1851231"/>
            <a:ext cx="8229600" cy="85725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01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2333063-774E-D64F-A41A-85AA488B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47" y="1115761"/>
            <a:ext cx="8229600" cy="857253"/>
          </a:xfrm>
        </p:spPr>
        <p:txBody>
          <a:bodyPr>
            <a:noAutofit/>
          </a:bodyPr>
          <a:lstStyle/>
          <a:p>
            <a:pPr algn="r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400" b="0" dirty="0"/>
              <a:t>PERFORMANCE OF MSC Academic Program (COMPUTER SCIENCE)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YASHWANTH </a:t>
            </a:r>
            <a:r>
              <a:rPr lang="en-US" sz="2200" dirty="0"/>
              <a:t>RAO VARALA BALAJI(1001916698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SRILEKHYABUKKAPATNAM(1002067807)</a:t>
            </a:r>
            <a:br>
              <a:rPr lang="en-US" sz="2200" dirty="0" smtClean="0"/>
            </a:br>
            <a:r>
              <a:rPr lang="en-US" sz="2200" dirty="0" smtClean="0"/>
              <a:t>RUBAN </a:t>
            </a:r>
            <a:r>
              <a:rPr lang="en-US" sz="2200" dirty="0"/>
              <a:t>ESWARAVELU(1002018133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JAYANTH </a:t>
            </a:r>
            <a:r>
              <a:rPr lang="en-US" sz="2200" dirty="0"/>
              <a:t>REDDY GUNDALA(1002067847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UMESH </a:t>
            </a:r>
            <a:r>
              <a:rPr lang="en-US" sz="2200" dirty="0"/>
              <a:t>CHANDRA KARAGATLA(1002074938)</a:t>
            </a:r>
          </a:p>
        </p:txBody>
      </p:sp>
    </p:spTree>
    <p:extLst>
      <p:ext uri="{BB962C8B-B14F-4D97-AF65-F5344CB8AC3E}">
        <p14:creationId xmlns:p14="http://schemas.microsoft.com/office/powerpoint/2010/main" val="350631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39E8B2B-D684-8840-AAB5-5EFB37E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C109F37-4B31-EA4B-937E-279DA28C4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About </a:t>
            </a:r>
            <a:r>
              <a:rPr lang="en-US" b="1" dirty="0"/>
              <a:t>Section:</a:t>
            </a:r>
            <a:endParaRPr lang="en-US" dirty="0"/>
          </a:p>
          <a:p>
            <a:pPr lvl="1"/>
            <a:r>
              <a:rPr lang="en-US" dirty="0"/>
              <a:t>Concise overview of mission, values, and key </a:t>
            </a:r>
            <a:r>
              <a:rPr lang="en-US" dirty="0" smtClean="0"/>
              <a:t>highlights.</a:t>
            </a:r>
          </a:p>
          <a:p>
            <a:pPr marL="0" indent="0">
              <a:buNone/>
            </a:pPr>
            <a:r>
              <a:rPr lang="en-US" b="1" dirty="0" smtClean="0"/>
              <a:t>Services Segment: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offerings highlighted, focusing on student-centric resources, faculty support, and quality assurance.</a:t>
            </a:r>
          </a:p>
          <a:p>
            <a:pPr marL="0" indent="0">
              <a:buNone/>
            </a:pPr>
            <a:r>
              <a:rPr lang="en-US" b="1" dirty="0"/>
              <a:t>Contact Section:</a:t>
            </a:r>
            <a:endParaRPr lang="en-US" dirty="0"/>
          </a:p>
          <a:p>
            <a:pPr lvl="1"/>
            <a:r>
              <a:rPr lang="en-US" dirty="0"/>
              <a:t>Provides contact information, encourages inquiries for direct interaction.</a:t>
            </a:r>
          </a:p>
          <a:p>
            <a:pPr marL="0" indent="0">
              <a:buNone/>
            </a:pPr>
            <a:r>
              <a:rPr lang="en-US" b="1" dirty="0"/>
              <a:t>Blog Section:</a:t>
            </a:r>
            <a:endParaRPr lang="en-US" dirty="0"/>
          </a:p>
          <a:p>
            <a:pPr lvl="1"/>
            <a:r>
              <a:rPr lang="en-US" dirty="0"/>
              <a:t>Keeps the community informed with relevant updates, events, and insights.</a:t>
            </a:r>
          </a:p>
          <a:p>
            <a:pPr marL="0" indent="0">
              <a:buNone/>
            </a:pPr>
            <a:r>
              <a:rPr lang="en-US" b="1" dirty="0"/>
              <a:t>Login Feature:</a:t>
            </a:r>
            <a:endParaRPr lang="en-US" dirty="0"/>
          </a:p>
          <a:p>
            <a:pPr lvl="1"/>
            <a:r>
              <a:rPr lang="en-US" dirty="0"/>
              <a:t>Grants secure access to personalized areas for students, faculty, and administrators.</a:t>
            </a:r>
          </a:p>
          <a:p>
            <a:pPr marL="0" indent="0">
              <a:buNone/>
            </a:pPr>
            <a:r>
              <a:rPr lang="en-US" b="1" dirty="0"/>
              <a:t>Overall Design:</a:t>
            </a:r>
            <a:endParaRPr lang="en-US" dirty="0"/>
          </a:p>
          <a:p>
            <a:pPr lvl="1"/>
            <a:r>
              <a:rPr lang="en-US" dirty="0"/>
              <a:t>Homepage designed to seamlessly blend informative content with interactive elements, fostering a dynamic and inclusive academic environment.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Pictures\Screenshots\Screenshot 2023-11-26 1627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1" y="451018"/>
            <a:ext cx="8403465" cy="372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Profile Section:</a:t>
            </a:r>
            <a:endParaRPr lang="en-US" dirty="0"/>
          </a:p>
          <a:p>
            <a:pPr lvl="1"/>
            <a:r>
              <a:rPr lang="en-US" dirty="0"/>
              <a:t>Manage academic information.</a:t>
            </a:r>
          </a:p>
          <a:p>
            <a:pPr lvl="1"/>
            <a:r>
              <a:rPr lang="en-US" dirty="0"/>
              <a:t>Track progress and update personal details.</a:t>
            </a:r>
          </a:p>
          <a:p>
            <a:pPr marL="0" indent="0">
              <a:buNone/>
            </a:pPr>
            <a:r>
              <a:rPr lang="en-US" b="1" dirty="0"/>
              <a:t>Courses Segment:</a:t>
            </a:r>
            <a:endParaRPr lang="en-US" dirty="0"/>
          </a:p>
          <a:p>
            <a:pPr lvl="1"/>
            <a:r>
              <a:rPr lang="en-US" dirty="0"/>
              <a:t>Access detailed course information.</a:t>
            </a:r>
          </a:p>
          <a:p>
            <a:pPr lvl="1"/>
            <a:r>
              <a:rPr lang="en-US" dirty="0"/>
              <a:t>View syllabi, schedules, and assignments.</a:t>
            </a:r>
          </a:p>
          <a:p>
            <a:pPr marL="0" indent="0">
              <a:buNone/>
            </a:pPr>
            <a:r>
              <a:rPr lang="en-US" b="1" dirty="0"/>
              <a:t>Tests Section:</a:t>
            </a:r>
            <a:endParaRPr lang="en-US" dirty="0"/>
          </a:p>
          <a:p>
            <a:pPr lvl="1"/>
            <a:r>
              <a:rPr lang="en-US" dirty="0"/>
              <a:t>Facilitates exam preparation.</a:t>
            </a:r>
          </a:p>
          <a:p>
            <a:pPr lvl="1"/>
            <a:r>
              <a:rPr lang="en-US" dirty="0"/>
              <a:t>Provides access to past exams, study materials, and practice quizzes.</a:t>
            </a:r>
          </a:p>
          <a:p>
            <a:pPr marL="0" indent="0">
              <a:buNone/>
            </a:pPr>
            <a:r>
              <a:rPr lang="en-US" b="1" dirty="0"/>
              <a:t>Notifications:</a:t>
            </a:r>
            <a:endParaRPr lang="en-US" dirty="0"/>
          </a:p>
          <a:p>
            <a:pPr lvl="1"/>
            <a:r>
              <a:rPr lang="en-US" dirty="0"/>
              <a:t>Keeps students informed about updates, deadlines, and announcements.</a:t>
            </a:r>
          </a:p>
          <a:p>
            <a:pPr marL="0" indent="0">
              <a:buNone/>
            </a:pPr>
            <a:r>
              <a:rPr lang="en-US" b="1" dirty="0"/>
              <a:t>Chat Feature:</a:t>
            </a:r>
            <a:endParaRPr lang="en-US" dirty="0"/>
          </a:p>
          <a:p>
            <a:pPr lvl="1"/>
            <a:r>
              <a:rPr lang="en-US" dirty="0"/>
              <a:t>Promotes real-time communication.</a:t>
            </a:r>
          </a:p>
          <a:p>
            <a:pPr lvl="1"/>
            <a:r>
              <a:rPr lang="en-US" dirty="0"/>
              <a:t>Fosters collaboration among students for quick support.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10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Pictures\Screenshots\Screenshot 2023-11-26 1729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" y="530842"/>
            <a:ext cx="8657386" cy="368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78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Page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Profile:</a:t>
            </a:r>
            <a:endParaRPr lang="en-US" dirty="0"/>
          </a:p>
          <a:p>
            <a:pPr lvl="1"/>
            <a:r>
              <a:rPr lang="en-US" dirty="0"/>
              <a:t>Manage academic credentials and professional details.</a:t>
            </a:r>
          </a:p>
          <a:p>
            <a:pPr marL="0" indent="0">
              <a:buNone/>
            </a:pPr>
            <a:r>
              <a:rPr lang="en-US" b="1" dirty="0"/>
              <a:t>Courses:</a:t>
            </a:r>
            <a:endParaRPr lang="en-US" dirty="0"/>
          </a:p>
          <a:p>
            <a:pPr lvl="1"/>
            <a:r>
              <a:rPr lang="en-US" dirty="0"/>
              <a:t>Organize and present course materials.</a:t>
            </a:r>
          </a:p>
          <a:p>
            <a:pPr lvl="1"/>
            <a:r>
              <a:rPr lang="en-US" dirty="0"/>
              <a:t>Track student progress and manage assignments.</a:t>
            </a:r>
          </a:p>
          <a:p>
            <a:pPr marL="0" indent="0">
              <a:buNone/>
            </a:pPr>
            <a:r>
              <a:rPr lang="en-US" b="1" dirty="0"/>
              <a:t>Tests:</a:t>
            </a:r>
            <a:endParaRPr lang="en-US" dirty="0"/>
          </a:p>
          <a:p>
            <a:pPr lvl="1"/>
            <a:r>
              <a:rPr lang="en-US" dirty="0"/>
              <a:t>Seamlessly create and assess exams.</a:t>
            </a:r>
          </a:p>
          <a:p>
            <a:pPr marL="0" indent="0">
              <a:buNone/>
            </a:pPr>
            <a:r>
              <a:rPr lang="en-US" b="1" dirty="0"/>
              <a:t>Notifications:</a:t>
            </a:r>
            <a:endParaRPr lang="en-US" dirty="0"/>
          </a:p>
          <a:p>
            <a:pPr lvl="1"/>
            <a:r>
              <a:rPr lang="en-US" dirty="0"/>
              <a:t>Stay updated on announcements and administrative matters.</a:t>
            </a:r>
          </a:p>
          <a:p>
            <a:pPr marL="0" indent="0">
              <a:buNone/>
            </a:pPr>
            <a:r>
              <a:rPr lang="en-US" b="1" dirty="0"/>
              <a:t>Chat:</a:t>
            </a:r>
            <a:endParaRPr lang="en-US" dirty="0"/>
          </a:p>
          <a:p>
            <a:pPr lvl="1"/>
            <a:r>
              <a:rPr lang="en-US" dirty="0"/>
              <a:t>Facilitate quick communication, enhancing collaboration.</a:t>
            </a:r>
          </a:p>
          <a:p>
            <a:pPr marL="0" indent="0">
              <a:buNone/>
            </a:pPr>
            <a:r>
              <a:rPr lang="en-US" b="1" dirty="0"/>
              <a:t>Students:</a:t>
            </a:r>
            <a:endParaRPr lang="en-US" dirty="0"/>
          </a:p>
          <a:p>
            <a:pPr lvl="1"/>
            <a:r>
              <a:rPr lang="en-US" dirty="0"/>
              <a:t>Monitor and engage with student performance for a supportive teaching environment.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19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cer\Pictures\Screenshots\Screenshot 2023-11-26 1808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" y="463684"/>
            <a:ext cx="8632259" cy="32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Co-</a:t>
            </a:r>
            <a:r>
              <a:rPr lang="en-US" dirty="0" err="1" smtClean="0"/>
              <a:t>ordinator</a:t>
            </a:r>
            <a:r>
              <a:rPr lang="en-US" dirty="0" smtClean="0"/>
              <a:t> Page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Profile Section:</a:t>
            </a:r>
            <a:endParaRPr lang="en-US" dirty="0"/>
          </a:p>
          <a:p>
            <a:pPr lvl="1"/>
            <a:r>
              <a:rPr lang="en-US" dirty="0"/>
              <a:t>Manage professional information and roles.</a:t>
            </a:r>
          </a:p>
          <a:p>
            <a:pPr marL="0" indent="0">
              <a:buNone/>
            </a:pPr>
            <a:r>
              <a:rPr lang="en-US" b="1" dirty="0"/>
              <a:t>Notifications:</a:t>
            </a:r>
            <a:endParaRPr lang="en-US" dirty="0"/>
          </a:p>
          <a:p>
            <a:pPr lvl="1"/>
            <a:r>
              <a:rPr lang="en-US" dirty="0"/>
              <a:t>Stay informed of critical updates for timely decision-making.</a:t>
            </a:r>
          </a:p>
          <a:p>
            <a:pPr marL="0" indent="0">
              <a:buNone/>
            </a:pPr>
            <a:r>
              <a:rPr lang="en-US" b="1" dirty="0"/>
              <a:t>Chat Feature:</a:t>
            </a:r>
            <a:endParaRPr lang="en-US" dirty="0"/>
          </a:p>
          <a:p>
            <a:pPr lvl="1"/>
            <a:r>
              <a:rPr lang="en-US" dirty="0"/>
              <a:t>Facilitates real-time collaboration with instructors, administrators, and students.</a:t>
            </a:r>
          </a:p>
          <a:p>
            <a:pPr marL="0" indent="0">
              <a:buNone/>
            </a:pPr>
            <a:r>
              <a:rPr lang="en-US" b="1" dirty="0"/>
              <a:t>Students Section:</a:t>
            </a:r>
            <a:endParaRPr lang="en-US" dirty="0"/>
          </a:p>
          <a:p>
            <a:pPr lvl="1"/>
            <a:r>
              <a:rPr lang="en-US" dirty="0"/>
              <a:t>Provides a comprehensive overview of student performance.</a:t>
            </a:r>
          </a:p>
          <a:p>
            <a:pPr marL="0" indent="0">
              <a:buNone/>
            </a:pPr>
            <a:r>
              <a:rPr lang="en-US" b="1" dirty="0"/>
              <a:t>Integrated Approach:</a:t>
            </a:r>
            <a:endParaRPr lang="en-US" dirty="0"/>
          </a:p>
          <a:p>
            <a:pPr lvl="1"/>
            <a:r>
              <a:rPr lang="en-US" dirty="0"/>
              <a:t>Ensures effective communication, coordination, and oversight.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236370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99CAED-701D-44BF-B45E-0631AD0D07E6}">
  <ds:schemaRefs>
    <ds:schemaRef ds:uri="56169281-d10e-4687-8d86-e0ae9795bb4c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d98033a5-711e-4d41-9a92-34dc22feb15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F4F739-B76C-4907-A1E7-133652B3E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69281-d10e-4687-8d86-e0ae9795bb4c"/>
    <ds:schemaRef ds:uri="d98033a5-711e-4d41-9a92-34dc22feb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1227</TotalTime>
  <Words>690</Words>
  <Application>Microsoft Office PowerPoint</Application>
  <PresentationFormat>On-screen Show (16:9)</PresentationFormat>
  <Paragraphs>111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UTA Accessible Template</vt:lpstr>
      <vt:lpstr>PowerPoint Presentation</vt:lpstr>
      <vt:lpstr>      PERFORMANCE OF MSC Academic Program (COMPUTER SCIENCE)     YASHWANTH RAO VARALA BALAJI(1001916698) SRILEKHYABUKKAPATNAM(1002067807) RUBAN ESWARAVELU(1002018133) JAYANTH REDDY GUNDALA(1002067847) UMESH CHANDRA KARAGATLA(1002074938)</vt:lpstr>
      <vt:lpstr>Home Page</vt:lpstr>
      <vt:lpstr>PowerPoint Presentation</vt:lpstr>
      <vt:lpstr>Student Page</vt:lpstr>
      <vt:lpstr>PowerPoint Presentation</vt:lpstr>
      <vt:lpstr>Instructor Page</vt:lpstr>
      <vt:lpstr>PowerPoint Presentation</vt:lpstr>
      <vt:lpstr>Program Co-ordinator Page</vt:lpstr>
      <vt:lpstr>PowerPoint Presentation</vt:lpstr>
      <vt:lpstr>Admin Page</vt:lpstr>
      <vt:lpstr>PowerPoint Presentation</vt:lpstr>
      <vt:lpstr>Quality Assurance Page</vt:lpstr>
      <vt:lpstr>PowerPoint Presentation</vt:lpstr>
      <vt:lpstr>Implemntation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Ruban Eswaravelu</cp:lastModifiedBy>
  <cp:revision>107</cp:revision>
  <dcterms:created xsi:type="dcterms:W3CDTF">2021-08-31T19:16:02Z</dcterms:created>
  <dcterms:modified xsi:type="dcterms:W3CDTF">2023-11-27T02:07:59Z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