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7" r:id="rId5"/>
    <p:sldId id="266" r:id="rId6"/>
    <p:sldId id="263" r:id="rId7"/>
    <p:sldId id="265" r:id="rId8"/>
    <p:sldId id="259" r:id="rId9"/>
    <p:sldId id="260" r:id="rId10"/>
    <p:sldId id="261" r:id="rId11"/>
    <p:sldId id="262"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6/6/2020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et.google.com/linkredirect?authuser=0&amp;dest=http%3A%2F%2Fwww.company7.com%2Flibrary%2FC7_upscalc.html%23%3A~%3Atext%3DTo%2520determine%2520the%2520suitable%2520UPS%2CAH)%252Fload%2520in%2520watts" TargetMode="External"/><Relationship Id="rId2" Type="http://schemas.openxmlformats.org/officeDocument/2006/relationships/hyperlink" Target="https://www.instructables.com/id/Arduino-Battery-Voltage-Indica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066800"/>
          </a:xfrm>
        </p:spPr>
        <p:txBody>
          <a:bodyPr>
            <a:noAutofit/>
          </a:bodyPr>
          <a:lstStyle/>
          <a:p>
            <a:r>
              <a:rPr lang="en-US" sz="3200" b="1" dirty="0" smtClean="0"/>
              <a:t/>
            </a:r>
            <a:br>
              <a:rPr lang="en-US" sz="3200" b="1" dirty="0" smtClean="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UPS </a:t>
            </a:r>
            <a:r>
              <a:rPr lang="en-US" sz="3200" b="1" dirty="0"/>
              <a:t>BATTERY MONITORING SYSTEM</a:t>
            </a:r>
            <a:r>
              <a:rPr lang="en-IN" sz="3200" dirty="0"/>
              <a:t/>
            </a:r>
            <a:br>
              <a:rPr lang="en-IN" sz="3200" dirty="0"/>
            </a:br>
            <a:endParaRPr lang="en-IN" sz="3200" dirty="0"/>
          </a:p>
        </p:txBody>
      </p:sp>
      <p:sp>
        <p:nvSpPr>
          <p:cNvPr id="3" name="Subtitle 2"/>
          <p:cNvSpPr>
            <a:spLocks noGrp="1"/>
          </p:cNvSpPr>
          <p:nvPr>
            <p:ph type="subTitle" idx="1"/>
          </p:nvPr>
        </p:nvSpPr>
        <p:spPr>
          <a:xfrm>
            <a:off x="1524000" y="1752600"/>
            <a:ext cx="6400800" cy="3657600"/>
          </a:xfrm>
        </p:spPr>
        <p:txBody>
          <a:bodyPr>
            <a:normAutofit fontScale="92500" lnSpcReduction="20000"/>
          </a:bodyPr>
          <a:lstStyle/>
          <a:p>
            <a:r>
              <a:rPr lang="en-US" sz="2400" b="1" dirty="0"/>
              <a:t> B</a:t>
            </a:r>
            <a:r>
              <a:rPr lang="en-US" sz="2400" b="1" dirty="0" smtClean="0"/>
              <a:t>. Tech </a:t>
            </a:r>
            <a:r>
              <a:rPr lang="en-US" sz="2400" b="1" dirty="0"/>
              <a:t>TARP Report</a:t>
            </a:r>
            <a:endParaRPr lang="en-IN" sz="2400" b="1" i="1" dirty="0"/>
          </a:p>
          <a:p>
            <a:endParaRPr lang="en-US" sz="2400" b="1" dirty="0" smtClean="0"/>
          </a:p>
          <a:p>
            <a:pPr algn="l"/>
            <a:endParaRPr lang="en-US" sz="2400" b="1" dirty="0"/>
          </a:p>
          <a:p>
            <a:pPr algn="l"/>
            <a:endParaRPr lang="en-US" sz="2400" b="1" dirty="0" smtClean="0"/>
          </a:p>
          <a:p>
            <a:pPr algn="l"/>
            <a:endParaRPr lang="en-US" sz="2400" b="1" dirty="0" smtClean="0"/>
          </a:p>
          <a:p>
            <a:pPr algn="l"/>
            <a:r>
              <a:rPr lang="en-US" sz="2400" b="1" dirty="0" smtClean="0"/>
              <a:t>Subramanian </a:t>
            </a:r>
            <a:r>
              <a:rPr lang="en-US" sz="2400" b="1" dirty="0"/>
              <a:t>Venkatachalam    -17BEE1163</a:t>
            </a:r>
            <a:endParaRPr lang="en-IN" sz="2400" dirty="0"/>
          </a:p>
          <a:p>
            <a:pPr algn="l"/>
            <a:r>
              <a:rPr lang="en-US" sz="2400" b="1" dirty="0"/>
              <a:t> </a:t>
            </a:r>
            <a:r>
              <a:rPr lang="en-US" sz="2400" b="1" dirty="0" smtClean="0"/>
              <a:t>VB </a:t>
            </a:r>
            <a:r>
              <a:rPr lang="en-US" sz="2400" b="1" dirty="0"/>
              <a:t>Yashwanth Rao                     -17BEE1173</a:t>
            </a:r>
            <a:endParaRPr lang="en-IN" sz="2400" dirty="0"/>
          </a:p>
          <a:p>
            <a:pPr algn="l"/>
            <a:r>
              <a:rPr lang="en-US" sz="2400" b="1" dirty="0"/>
              <a:t> </a:t>
            </a:r>
            <a:r>
              <a:rPr lang="en-US" sz="2400" b="1" dirty="0" smtClean="0"/>
              <a:t>Ganesh </a:t>
            </a:r>
            <a:r>
              <a:rPr lang="en-US" sz="2400" b="1" dirty="0"/>
              <a:t>ram                                 -17BEE1114</a:t>
            </a:r>
            <a:endParaRPr lang="en-IN" sz="2400" dirty="0"/>
          </a:p>
          <a:p>
            <a:pPr algn="l"/>
            <a:r>
              <a:rPr lang="en-US" sz="2400" b="1" dirty="0"/>
              <a:t> </a:t>
            </a:r>
            <a:r>
              <a:rPr lang="en-US" sz="2400" b="1" dirty="0" smtClean="0"/>
              <a:t>Thirumeni </a:t>
            </a:r>
            <a:r>
              <a:rPr lang="en-US" sz="2400" b="1" dirty="0"/>
              <a:t>ram                            -17BEE1032</a:t>
            </a:r>
            <a:endParaRPr lang="en-IN" sz="2400" dirty="0"/>
          </a:p>
          <a:p>
            <a:r>
              <a:rPr lang="en-US" sz="2400" b="1" dirty="0"/>
              <a:t> </a:t>
            </a:r>
            <a:endParaRPr lang="en-IN" sz="2400" dirty="0"/>
          </a:p>
          <a:p>
            <a:r>
              <a:rPr lang="en-US" sz="2400" b="1" dirty="0"/>
              <a:t> </a:t>
            </a:r>
            <a:endParaRPr lang="en-IN" sz="2400" dirty="0"/>
          </a:p>
        </p:txBody>
      </p:sp>
      <p:pic>
        <p:nvPicPr>
          <p:cNvPr id="4" name="Picture 3" descr="VITnewlogo"/>
          <p:cNvPicPr/>
          <p:nvPr/>
        </p:nvPicPr>
        <p:blipFill>
          <a:blip r:embed="rId2"/>
          <a:stretch>
            <a:fillRect/>
          </a:stretch>
        </p:blipFill>
        <p:spPr>
          <a:xfrm>
            <a:off x="2819400" y="5638800"/>
            <a:ext cx="3352800" cy="971550"/>
          </a:xfrm>
          <a:prstGeom prst="rect">
            <a:avLst/>
          </a:prstGeom>
          <a:noFill/>
          <a:ln>
            <a:noFill/>
          </a:ln>
        </p:spPr>
      </p:pic>
    </p:spTree>
    <p:extLst>
      <p:ext uri="{BB962C8B-B14F-4D97-AF65-F5344CB8AC3E}">
        <p14:creationId xmlns:p14="http://schemas.microsoft.com/office/powerpoint/2010/main" val="2283854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 Used</a:t>
            </a:r>
            <a:endParaRPr lang="en-IN" dirty="0"/>
          </a:p>
        </p:txBody>
      </p:sp>
      <p:sp>
        <p:nvSpPr>
          <p:cNvPr id="3" name="Content Placeholder 2"/>
          <p:cNvSpPr>
            <a:spLocks noGrp="1"/>
          </p:cNvSpPr>
          <p:nvPr>
            <p:ph idx="1"/>
          </p:nvPr>
        </p:nvSpPr>
        <p:spPr/>
        <p:txBody>
          <a:bodyPr>
            <a:normAutofit fontScale="85000" lnSpcReduction="20000"/>
          </a:bodyPr>
          <a:lstStyle/>
          <a:p>
            <a:r>
              <a:rPr lang="en-IN" dirty="0"/>
              <a:t>time = (inverter efficiency * battery volt * AH)/load in watts</a:t>
            </a:r>
            <a:r>
              <a:rPr lang="en-IN" dirty="0" smtClean="0"/>
              <a:t>)</a:t>
            </a:r>
          </a:p>
          <a:p>
            <a:pPr marL="0" indent="0">
              <a:buNone/>
            </a:pPr>
            <a:endParaRPr lang="en-IN" dirty="0"/>
          </a:p>
          <a:p>
            <a:r>
              <a:rPr lang="en-IN" dirty="0" smtClean="0"/>
              <a:t>The time estimate calculator is made using this formula.</a:t>
            </a:r>
          </a:p>
          <a:p>
            <a:endParaRPr lang="en-IN" dirty="0"/>
          </a:p>
          <a:p>
            <a:r>
              <a:rPr lang="en-IN" dirty="0"/>
              <a:t>We have developed a website which can take input from the users about the battery parameters, number of devices and power rating of each device, then display the total power consumption along with the time for which the UPS battery backup would last.</a:t>
            </a:r>
            <a:endParaRPr lang="en-IN" dirty="0" smtClean="0"/>
          </a:p>
        </p:txBody>
      </p:sp>
    </p:spTree>
    <p:extLst>
      <p:ext uri="{BB962C8B-B14F-4D97-AF65-F5344CB8AC3E}">
        <p14:creationId xmlns:p14="http://schemas.microsoft.com/office/powerpoint/2010/main" val="2308544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567706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References</a:t>
            </a:r>
            <a:endParaRPr lang="en-IN" dirty="0"/>
          </a:p>
        </p:txBody>
      </p:sp>
      <p:sp>
        <p:nvSpPr>
          <p:cNvPr id="2" name="Content Placeholder 1"/>
          <p:cNvSpPr>
            <a:spLocks noGrp="1"/>
          </p:cNvSpPr>
          <p:nvPr>
            <p:ph idx="1"/>
          </p:nvPr>
        </p:nvSpPr>
        <p:spPr/>
        <p:txBody>
          <a:bodyPr/>
          <a:lstStyle/>
          <a:p>
            <a:r>
              <a:rPr lang="en-IN" u="sng" dirty="0">
                <a:hlinkClick r:id="rId2"/>
              </a:rPr>
              <a:t>https://www.instructables.com/id/Arduino-Battery-Voltage-Indicator</a:t>
            </a:r>
            <a:r>
              <a:rPr lang="en-IN" u="sng" dirty="0" smtClean="0">
                <a:hlinkClick r:id="rId2"/>
              </a:rPr>
              <a:t>/</a:t>
            </a:r>
            <a:endParaRPr lang="en-IN" u="sng" dirty="0" smtClean="0"/>
          </a:p>
          <a:p>
            <a:r>
              <a:rPr lang="en-IN" u="sng" dirty="0">
                <a:hlinkClick r:id="rId3"/>
              </a:rPr>
              <a:t>http://www.company7.com/library/C7_upscalc.html#:~:text=To%20determine%20the%20suitable%20UPS,AH)%</a:t>
            </a:r>
            <a:r>
              <a:rPr lang="en-IN" u="sng" dirty="0" smtClean="0">
                <a:hlinkClick r:id="rId3"/>
              </a:rPr>
              <a:t>2Fload%20in%20watts</a:t>
            </a:r>
            <a:endParaRPr lang="en-IN" dirty="0"/>
          </a:p>
        </p:txBody>
      </p:sp>
    </p:spTree>
    <p:extLst>
      <p:ext uri="{BB962C8B-B14F-4D97-AF65-F5344CB8AC3E}">
        <p14:creationId xmlns:p14="http://schemas.microsoft.com/office/powerpoint/2010/main" val="869921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ABSTRACT </a:t>
            </a:r>
            <a:endParaRPr lang="en-IN" sz="3200"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IN" dirty="0"/>
              <a:t>An Uninterruptible Power Supply(UPS) is an electrical apparatus that provides emergency power to a load when the input power source or main power fail. </a:t>
            </a:r>
            <a:endParaRPr lang="en-IN" dirty="0" smtClean="0"/>
          </a:p>
          <a:p>
            <a:pPr marL="0" indent="0">
              <a:buNone/>
            </a:pPr>
            <a:endParaRPr lang="en-IN" dirty="0" smtClean="0"/>
          </a:p>
          <a:p>
            <a:r>
              <a:rPr lang="en-IN" dirty="0" smtClean="0"/>
              <a:t>Our </a:t>
            </a:r>
            <a:r>
              <a:rPr lang="en-IN" dirty="0"/>
              <a:t>UPS system will give an approximate time estimate about how long the backup power will be able to sustain the household items</a:t>
            </a:r>
            <a:r>
              <a:rPr lang="en-IN" dirty="0" smtClean="0"/>
              <a:t>.</a:t>
            </a:r>
          </a:p>
          <a:p>
            <a:pPr marL="0" indent="0">
              <a:buNone/>
            </a:pPr>
            <a:r>
              <a:rPr lang="en-IN" dirty="0" smtClean="0"/>
              <a:t> </a:t>
            </a:r>
          </a:p>
          <a:p>
            <a:r>
              <a:rPr lang="en-IN" dirty="0" smtClean="0"/>
              <a:t>Consider </a:t>
            </a:r>
            <a:r>
              <a:rPr lang="en-IN" dirty="0"/>
              <a:t>that we employ a battery of 150AH capacity during power failure, a  house requires 3 fans, 3 tube lights,1 CFL and 1TV. Our module measures the power available in the battery and gives the best approximation on how many devices and for how much time they can run. </a:t>
            </a:r>
            <a:endParaRPr lang="en-IN" dirty="0" smtClean="0"/>
          </a:p>
          <a:p>
            <a:pPr marL="0" indent="0">
              <a:buNone/>
            </a:pPr>
            <a:endParaRPr lang="en-IN" dirty="0" smtClean="0"/>
          </a:p>
          <a:p>
            <a:r>
              <a:rPr lang="en-IN" dirty="0" smtClean="0"/>
              <a:t>The </a:t>
            </a:r>
            <a:r>
              <a:rPr lang="en-IN" dirty="0"/>
              <a:t>main thrust of the development work is to implement a UPS system which would be able to measure the load and give an approximate time estimate for how long the back up power would be able to sustain the household appliances.</a:t>
            </a:r>
          </a:p>
          <a:p>
            <a:endParaRPr lang="en-IN" dirty="0"/>
          </a:p>
        </p:txBody>
      </p:sp>
    </p:spTree>
    <p:extLst>
      <p:ext uri="{BB962C8B-B14F-4D97-AF65-F5344CB8AC3E}">
        <p14:creationId xmlns:p14="http://schemas.microsoft.com/office/powerpoint/2010/main" val="490661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blob:https://web.whatsapp.com/7675c392-c707-4561-b3c1-d859cacea4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descr="C:\Users\Yashwanth\Downloads\WhatsApp Image 2020-06-06 at 12.26.18 A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609600"/>
            <a:ext cx="6766445" cy="496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776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Yashwanth\Downloads\WhatsApp Image 2020-06-06 at 12.26.18 AM (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850" y="838200"/>
            <a:ext cx="6610350" cy="4876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840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IN" sz="2400" dirty="0" smtClean="0"/>
              <a:t>Components </a:t>
            </a:r>
            <a:endParaRPr lang="en-IN" sz="2400" dirty="0"/>
          </a:p>
        </p:txBody>
      </p:sp>
      <p:sp>
        <p:nvSpPr>
          <p:cNvPr id="3" name="Content Placeholder 2"/>
          <p:cNvSpPr>
            <a:spLocks noGrp="1"/>
          </p:cNvSpPr>
          <p:nvPr>
            <p:ph idx="1"/>
          </p:nvPr>
        </p:nvSpPr>
        <p:spPr/>
        <p:txBody>
          <a:bodyPr>
            <a:normAutofit/>
          </a:bodyPr>
          <a:lstStyle/>
          <a:p>
            <a:r>
              <a:rPr lang="en-IN" sz="2000" dirty="0"/>
              <a:t>Arduino Uno or compatible</a:t>
            </a:r>
            <a:r>
              <a:rPr lang="en-IN" sz="2000" dirty="0" smtClean="0"/>
              <a:t>.</a:t>
            </a:r>
          </a:p>
          <a:p>
            <a:r>
              <a:rPr lang="en-IN" sz="2000" dirty="0" smtClean="0"/>
              <a:t>Male </a:t>
            </a:r>
            <a:r>
              <a:rPr lang="en-IN" sz="2000" dirty="0"/>
              <a:t>pins (we need four pins only</a:t>
            </a:r>
            <a:r>
              <a:rPr lang="en-IN" sz="2000" dirty="0" smtClean="0"/>
              <a:t>).</a:t>
            </a:r>
          </a:p>
          <a:p>
            <a:r>
              <a:rPr lang="en-IN" sz="2000" dirty="0" smtClean="0"/>
              <a:t>Two </a:t>
            </a:r>
            <a:r>
              <a:rPr lang="en-IN" sz="2000" dirty="0"/>
              <a:t>same value resistors (here I use 12K). </a:t>
            </a:r>
            <a:endParaRPr lang="en-IN" sz="2000" dirty="0" smtClean="0"/>
          </a:p>
          <a:p>
            <a:r>
              <a:rPr lang="en-IN" sz="2000" dirty="0" smtClean="0"/>
              <a:t>Two </a:t>
            </a:r>
            <a:r>
              <a:rPr lang="en-IN" sz="2000" dirty="0"/>
              <a:t>pin female connector. </a:t>
            </a:r>
            <a:endParaRPr lang="en-IN" sz="2000" dirty="0" smtClean="0"/>
          </a:p>
          <a:p>
            <a:r>
              <a:rPr lang="en-IN" sz="2000" dirty="0" smtClean="0"/>
              <a:t>Photo </a:t>
            </a:r>
            <a:r>
              <a:rPr lang="en-IN" sz="2000" dirty="0"/>
              <a:t>shows three pin because that is what I have. </a:t>
            </a:r>
            <a:endParaRPr lang="en-IN" sz="2000" dirty="0" smtClean="0"/>
          </a:p>
          <a:p>
            <a:r>
              <a:rPr lang="en-IN" sz="2000" dirty="0" smtClean="0"/>
              <a:t>Here </a:t>
            </a:r>
            <a:r>
              <a:rPr lang="en-IN" sz="2000" dirty="0"/>
              <a:t>I use power switch connector to motherboard instead :) </a:t>
            </a:r>
            <a:endParaRPr lang="en-IN" sz="2000" dirty="0" smtClean="0"/>
          </a:p>
          <a:p>
            <a:r>
              <a:rPr lang="en-IN" sz="2000" dirty="0" smtClean="0"/>
              <a:t>A </a:t>
            </a:r>
            <a:r>
              <a:rPr lang="en-IN" sz="2000" dirty="0"/>
              <a:t>battery (I use 7.4V </a:t>
            </a:r>
            <a:r>
              <a:rPr lang="en-IN" sz="2000" dirty="0" err="1"/>
              <a:t>lipo</a:t>
            </a:r>
            <a:r>
              <a:rPr lang="en-IN" sz="2000" dirty="0"/>
              <a:t> battery). </a:t>
            </a:r>
            <a:endParaRPr lang="en-IN" sz="2000" dirty="0" smtClean="0"/>
          </a:p>
          <a:p>
            <a:r>
              <a:rPr lang="en-IN" sz="2000" dirty="0" smtClean="0"/>
              <a:t>16x2 </a:t>
            </a:r>
            <a:r>
              <a:rPr lang="en-IN" sz="2000" dirty="0"/>
              <a:t>LCD with I2C adapter. </a:t>
            </a:r>
            <a:endParaRPr lang="en-IN" sz="2000" dirty="0" smtClean="0"/>
          </a:p>
          <a:p>
            <a:r>
              <a:rPr lang="en-IN" sz="2000" dirty="0" smtClean="0"/>
              <a:t>Later </a:t>
            </a:r>
            <a:r>
              <a:rPr lang="en-IN" sz="2000" dirty="0"/>
              <a:t>on you can switch this to a red LED to indicate low battery at your desired voltage level. </a:t>
            </a:r>
            <a:endParaRPr lang="en-IN" sz="2000" dirty="0" smtClean="0"/>
          </a:p>
          <a:p>
            <a:r>
              <a:rPr lang="en-IN" sz="2000" dirty="0" smtClean="0"/>
              <a:t>A </a:t>
            </a:r>
            <a:r>
              <a:rPr lang="en-IN" sz="2000" dirty="0"/>
              <a:t>mini breadboard is optional for testing phase.</a:t>
            </a:r>
            <a:endParaRPr lang="en-IN" sz="2000" dirty="0"/>
          </a:p>
        </p:txBody>
      </p:sp>
    </p:spTree>
    <p:extLst>
      <p:ext uri="{BB962C8B-B14F-4D97-AF65-F5344CB8AC3E}">
        <p14:creationId xmlns:p14="http://schemas.microsoft.com/office/powerpoint/2010/main" val="370104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Working Principle of the circuit.</a:t>
            </a:r>
            <a:endParaRPr lang="en-IN" dirty="0"/>
          </a:p>
        </p:txBody>
      </p:sp>
      <p:sp>
        <p:nvSpPr>
          <p:cNvPr id="2" name="Content Placeholder 1"/>
          <p:cNvSpPr>
            <a:spLocks noGrp="1"/>
          </p:cNvSpPr>
          <p:nvPr>
            <p:ph idx="1"/>
          </p:nvPr>
        </p:nvSpPr>
        <p:spPr/>
        <p:txBody>
          <a:bodyPr>
            <a:normAutofit fontScale="92500"/>
          </a:bodyPr>
          <a:lstStyle/>
          <a:p>
            <a:r>
              <a:rPr lang="en-IN" dirty="0"/>
              <a:t>Arduino Uno needs 5 volts power to run, then we need at least 7.4 volts to 9 volts battery. Since Arduino pins support only 5 volts maximum, then we need a Voltage Divider. It is simply made up of two resistors in series. To divide the voltage to half, we need two resistor with the same value. 1K to 20K resistors can be used, but the larger the resistance the lower the power consumed by the Voltage Divider.</a:t>
            </a:r>
            <a:endParaRPr lang="en-IN" dirty="0"/>
          </a:p>
        </p:txBody>
      </p:sp>
    </p:spTree>
    <p:extLst>
      <p:ext uri="{BB962C8B-B14F-4D97-AF65-F5344CB8AC3E}">
        <p14:creationId xmlns:p14="http://schemas.microsoft.com/office/powerpoint/2010/main" val="3911120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Current Hardware Connections</a:t>
            </a:r>
            <a:endParaRPr lang="en-IN" dirty="0"/>
          </a:p>
        </p:txBody>
      </p:sp>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3510912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Previously planned Code</a:t>
            </a:r>
            <a:r>
              <a:rPr lang="en-US" b="1" dirty="0"/>
              <a:t>:</a:t>
            </a:r>
            <a:r>
              <a:rPr lang="en-IN" dirty="0"/>
              <a:t/>
            </a:r>
            <a:br>
              <a:rPr lang="en-IN" dirty="0"/>
            </a:br>
            <a:endParaRPr lang="en-IN" dirty="0"/>
          </a:p>
        </p:txBody>
      </p:sp>
      <p:sp>
        <p:nvSpPr>
          <p:cNvPr id="4" name="Content Placeholder 3"/>
          <p:cNvSpPr>
            <a:spLocks noGrp="1"/>
          </p:cNvSpPr>
          <p:nvPr>
            <p:ph idx="1"/>
          </p:nvPr>
        </p:nvSpPr>
        <p:spPr>
          <a:xfrm>
            <a:off x="457200" y="990600"/>
            <a:ext cx="8229600" cy="5135563"/>
          </a:xfrm>
        </p:spPr>
        <p:txBody>
          <a:bodyPr>
            <a:normAutofit fontScale="25000" lnSpcReduction="20000"/>
          </a:bodyPr>
          <a:lstStyle/>
          <a:p>
            <a:pPr marL="0" indent="0">
              <a:buNone/>
            </a:pPr>
            <a:endParaRPr lang="en-IN" dirty="0"/>
          </a:p>
          <a:p>
            <a:pPr marL="0" lvl="0" indent="0">
              <a:buNone/>
            </a:pPr>
            <a:r>
              <a:rPr lang="en-IN" sz="6400" dirty="0"/>
              <a:t>/*</a:t>
            </a:r>
          </a:p>
          <a:p>
            <a:pPr marL="0" lvl="0" indent="0">
              <a:buNone/>
            </a:pPr>
            <a:r>
              <a:rPr lang="en-IN" sz="6400" dirty="0"/>
              <a:t>DC Voltmeter or Remaining charge display</a:t>
            </a:r>
          </a:p>
          <a:p>
            <a:pPr marL="0" lvl="0" indent="0">
              <a:buNone/>
            </a:pPr>
            <a:r>
              <a:rPr lang="en-IN" sz="6400" dirty="0"/>
              <a:t>An Arduino DVM based on voltage divider concept</a:t>
            </a:r>
          </a:p>
          <a:p>
            <a:pPr marL="0" lvl="0" indent="0">
              <a:buNone/>
            </a:pPr>
            <a:r>
              <a:rPr lang="en-IN" sz="6400" dirty="0"/>
              <a:t>*/</a:t>
            </a:r>
          </a:p>
          <a:p>
            <a:pPr marL="0" lvl="0" indent="0">
              <a:buNone/>
            </a:pPr>
            <a:r>
              <a:rPr lang="en-IN" sz="6400" dirty="0"/>
              <a:t>#include </a:t>
            </a:r>
          </a:p>
          <a:p>
            <a:pPr marL="0" lvl="0" indent="0">
              <a:buNone/>
            </a:pPr>
            <a:r>
              <a:rPr lang="en-IN" sz="6400" dirty="0" err="1"/>
              <a:t>LiquidCrystal</a:t>
            </a:r>
            <a:r>
              <a:rPr lang="en-IN" sz="6400" dirty="0"/>
              <a:t> </a:t>
            </a:r>
            <a:r>
              <a:rPr lang="en-IN" sz="6400" dirty="0" err="1"/>
              <a:t>lcd</a:t>
            </a:r>
            <a:r>
              <a:rPr lang="en-IN" sz="6400" dirty="0"/>
              <a:t>(7, 8, 9, 10, 11, 12);</a:t>
            </a:r>
          </a:p>
          <a:p>
            <a:pPr marL="0" lvl="0" indent="0">
              <a:buNone/>
            </a:pPr>
            <a:r>
              <a:rPr lang="en-IN" sz="6400" dirty="0" err="1"/>
              <a:t>int</a:t>
            </a:r>
            <a:r>
              <a:rPr lang="en-IN" sz="6400" dirty="0"/>
              <a:t> </a:t>
            </a:r>
            <a:r>
              <a:rPr lang="en-IN" sz="6400" dirty="0" err="1"/>
              <a:t>analogInput</a:t>
            </a:r>
            <a:r>
              <a:rPr lang="en-IN" sz="6400" dirty="0"/>
              <a:t> = 0;</a:t>
            </a:r>
          </a:p>
          <a:p>
            <a:pPr marL="0" lvl="0" indent="0">
              <a:buNone/>
            </a:pPr>
            <a:r>
              <a:rPr lang="en-IN" sz="6400" dirty="0"/>
              <a:t>float </a:t>
            </a:r>
            <a:r>
              <a:rPr lang="en-IN" sz="6400" dirty="0" err="1"/>
              <a:t>vout</a:t>
            </a:r>
            <a:r>
              <a:rPr lang="en-IN" sz="6400" dirty="0"/>
              <a:t> = 0.0;</a:t>
            </a:r>
          </a:p>
          <a:p>
            <a:pPr marL="0" lvl="0" indent="0">
              <a:buNone/>
            </a:pPr>
            <a:r>
              <a:rPr lang="en-IN" sz="6400" dirty="0"/>
              <a:t>float vin1 = 0.0;</a:t>
            </a:r>
          </a:p>
          <a:p>
            <a:pPr marL="0" lvl="0" indent="0">
              <a:buNone/>
            </a:pPr>
            <a:r>
              <a:rPr lang="en-IN" sz="6400" dirty="0"/>
              <a:t>float vin2 = 0.0;</a:t>
            </a:r>
          </a:p>
          <a:p>
            <a:pPr marL="0" lvl="0" indent="0">
              <a:buNone/>
            </a:pPr>
            <a:r>
              <a:rPr lang="en-IN" sz="6400" dirty="0"/>
              <a:t>float R1 = 100000.0; // resistance of R1 (100K) </a:t>
            </a:r>
          </a:p>
          <a:p>
            <a:pPr marL="0" lvl="0" indent="0">
              <a:buNone/>
            </a:pPr>
            <a:r>
              <a:rPr lang="en-IN" sz="6400" dirty="0"/>
              <a:t>float R2 = 10000.0; // resistance of R2 (10K) </a:t>
            </a:r>
          </a:p>
          <a:p>
            <a:pPr marL="0" lvl="0" indent="0">
              <a:buNone/>
            </a:pPr>
            <a:r>
              <a:rPr lang="en-IN" sz="6400" dirty="0" err="1"/>
              <a:t>int</a:t>
            </a:r>
            <a:r>
              <a:rPr lang="en-IN" sz="6400" dirty="0"/>
              <a:t> value = 0;</a:t>
            </a:r>
          </a:p>
          <a:p>
            <a:pPr marL="0" lvl="0" indent="0">
              <a:buNone/>
            </a:pPr>
            <a:r>
              <a:rPr lang="en-IN" sz="6400" dirty="0" err="1"/>
              <a:t>int</a:t>
            </a:r>
            <a:r>
              <a:rPr lang="en-IN" sz="6400" dirty="0"/>
              <a:t> LOAD1=0.5;</a:t>
            </a:r>
          </a:p>
          <a:p>
            <a:pPr marL="0" lvl="0" indent="0">
              <a:buNone/>
            </a:pPr>
            <a:r>
              <a:rPr lang="en-IN" sz="6400" dirty="0" err="1"/>
              <a:t>int</a:t>
            </a:r>
            <a:r>
              <a:rPr lang="en-IN" sz="6400" dirty="0"/>
              <a:t> LOAD2=0.5;</a:t>
            </a:r>
          </a:p>
          <a:p>
            <a:pPr marL="0" lvl="0" indent="0">
              <a:buNone/>
            </a:pPr>
            <a:r>
              <a:rPr lang="en-IN" sz="6400" dirty="0"/>
              <a:t>void setup(){</a:t>
            </a:r>
          </a:p>
          <a:p>
            <a:pPr marL="0" lvl="0" indent="0">
              <a:buNone/>
            </a:pPr>
            <a:r>
              <a:rPr lang="en-IN" sz="6400" dirty="0"/>
              <a:t>   </a:t>
            </a:r>
            <a:r>
              <a:rPr lang="en-IN" sz="6400" dirty="0" err="1"/>
              <a:t>pinMode</a:t>
            </a:r>
            <a:r>
              <a:rPr lang="en-IN" sz="6400" dirty="0"/>
              <a:t>(</a:t>
            </a:r>
            <a:r>
              <a:rPr lang="en-IN" sz="6400" dirty="0" err="1"/>
              <a:t>analogInput</a:t>
            </a:r>
            <a:r>
              <a:rPr lang="en-IN" sz="6400" dirty="0"/>
              <a:t>, INPUT);</a:t>
            </a:r>
          </a:p>
          <a:p>
            <a:pPr marL="0" lvl="0" indent="0">
              <a:buNone/>
            </a:pPr>
            <a:r>
              <a:rPr lang="en-IN" sz="6400" dirty="0"/>
              <a:t>   </a:t>
            </a:r>
            <a:r>
              <a:rPr lang="en-IN" sz="6400" dirty="0" err="1"/>
              <a:t>pinMode</a:t>
            </a:r>
            <a:r>
              <a:rPr lang="en-IN" sz="6400" dirty="0"/>
              <a:t>(6,INPUT);</a:t>
            </a:r>
          </a:p>
          <a:p>
            <a:pPr marL="0" lvl="0" indent="0">
              <a:buNone/>
            </a:pPr>
            <a:r>
              <a:rPr lang="en-IN" sz="6400" dirty="0"/>
              <a:t>   </a:t>
            </a:r>
            <a:r>
              <a:rPr lang="en-IN" sz="6400" dirty="0" err="1"/>
              <a:t>pinMode</a:t>
            </a:r>
            <a:r>
              <a:rPr lang="en-IN" sz="6400" dirty="0"/>
              <a:t>(7,INPUT);</a:t>
            </a:r>
          </a:p>
          <a:p>
            <a:pPr marL="0" lvl="0" indent="0">
              <a:buNone/>
            </a:pPr>
            <a:r>
              <a:rPr lang="en-IN" sz="6400" dirty="0"/>
              <a:t>   </a:t>
            </a:r>
            <a:r>
              <a:rPr lang="en-IN" sz="6400" dirty="0" err="1"/>
              <a:t>lcd.begin</a:t>
            </a:r>
            <a:r>
              <a:rPr lang="en-IN" sz="6400" dirty="0"/>
              <a:t>(16, 2);</a:t>
            </a:r>
          </a:p>
          <a:p>
            <a:pPr marL="0" lvl="0" indent="0">
              <a:buNone/>
            </a:pPr>
            <a:r>
              <a:rPr lang="en-IN" sz="6400" dirty="0"/>
              <a:t>   </a:t>
            </a:r>
            <a:r>
              <a:rPr lang="en-IN" sz="6400" dirty="0" err="1"/>
              <a:t>lcd.print</a:t>
            </a:r>
            <a:r>
              <a:rPr lang="en-IN" sz="6400" dirty="0"/>
              <a:t>("DC VOLTMETER</a:t>
            </a:r>
            <a:r>
              <a:rPr lang="en-IN" sz="6400" dirty="0" smtClean="0"/>
              <a:t>");</a:t>
            </a:r>
            <a:endParaRPr lang="en-IN" sz="6400" dirty="0"/>
          </a:p>
        </p:txBody>
      </p:sp>
    </p:spTree>
    <p:extLst>
      <p:ext uri="{BB962C8B-B14F-4D97-AF65-F5344CB8AC3E}">
        <p14:creationId xmlns:p14="http://schemas.microsoft.com/office/powerpoint/2010/main" val="290475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77000"/>
          </a:xfrm>
        </p:spPr>
        <p:txBody>
          <a:bodyPr>
            <a:noAutofit/>
          </a:bodyPr>
          <a:lstStyle/>
          <a:p>
            <a:pPr marL="0" lvl="0" indent="0">
              <a:buNone/>
            </a:pPr>
            <a:r>
              <a:rPr lang="en-IN" sz="1200" dirty="0"/>
              <a:t>void loop(){</a:t>
            </a:r>
          </a:p>
          <a:p>
            <a:pPr marL="0" lvl="0" indent="0">
              <a:buNone/>
            </a:pPr>
            <a:r>
              <a:rPr lang="en-IN" sz="1200" dirty="0"/>
              <a:t>   // read the value at </a:t>
            </a:r>
            <a:r>
              <a:rPr lang="en-IN" sz="1200" dirty="0" err="1"/>
              <a:t>analog</a:t>
            </a:r>
            <a:r>
              <a:rPr lang="en-IN" sz="1200" dirty="0"/>
              <a:t> input</a:t>
            </a:r>
          </a:p>
          <a:p>
            <a:pPr marL="0" lvl="0" indent="0">
              <a:buNone/>
            </a:pPr>
            <a:r>
              <a:rPr lang="en-IN" sz="1200" dirty="0"/>
              <a:t>   value = </a:t>
            </a:r>
            <a:r>
              <a:rPr lang="en-IN" sz="1200" dirty="0" err="1"/>
              <a:t>analogRead</a:t>
            </a:r>
            <a:r>
              <a:rPr lang="en-IN" sz="1200" dirty="0"/>
              <a:t>(</a:t>
            </a:r>
            <a:r>
              <a:rPr lang="en-IN" sz="1200" dirty="0" err="1"/>
              <a:t>analogInput</a:t>
            </a:r>
            <a:r>
              <a:rPr lang="en-IN" sz="1200" dirty="0"/>
              <a:t>);</a:t>
            </a:r>
          </a:p>
          <a:p>
            <a:pPr marL="0" lvl="0" indent="0">
              <a:buNone/>
            </a:pPr>
            <a:r>
              <a:rPr lang="en-IN" sz="1200" dirty="0"/>
              <a:t>   </a:t>
            </a:r>
            <a:r>
              <a:rPr lang="en-IN" sz="1200" dirty="0" err="1"/>
              <a:t>vout</a:t>
            </a:r>
            <a:r>
              <a:rPr lang="en-IN" sz="1200" dirty="0"/>
              <a:t> = (value * 5.0) / 1024.0; // see text</a:t>
            </a:r>
          </a:p>
          <a:p>
            <a:pPr marL="0" lvl="0" indent="0">
              <a:buNone/>
            </a:pPr>
            <a:r>
              <a:rPr lang="en-IN" sz="1200" dirty="0"/>
              <a:t>   vin1 = </a:t>
            </a:r>
            <a:r>
              <a:rPr lang="en-IN" sz="1200" dirty="0" err="1"/>
              <a:t>vout</a:t>
            </a:r>
            <a:r>
              <a:rPr lang="en-IN" sz="1200" dirty="0"/>
              <a:t> / (R2/(R1+R2)); </a:t>
            </a:r>
          </a:p>
          <a:p>
            <a:pPr marL="0" lvl="0" indent="0">
              <a:buNone/>
            </a:pPr>
            <a:r>
              <a:rPr lang="en-IN" sz="1200" dirty="0"/>
              <a:t>   if (vin&lt;0.09) {</a:t>
            </a:r>
          </a:p>
          <a:p>
            <a:pPr marL="0" lvl="0" indent="0">
              <a:buNone/>
            </a:pPr>
            <a:r>
              <a:rPr lang="en-IN" sz="1200" dirty="0"/>
              <a:t>   vin1=0.0;//statement to quash undesired reading !</a:t>
            </a:r>
          </a:p>
          <a:p>
            <a:pPr marL="0" lvl="0" indent="0">
              <a:buNone/>
            </a:pPr>
            <a:r>
              <a:rPr lang="en-IN" sz="1200" dirty="0"/>
              <a:t>   if(</a:t>
            </a:r>
            <a:r>
              <a:rPr lang="en-IN" sz="1200" dirty="0" err="1"/>
              <a:t>digitalRead</a:t>
            </a:r>
            <a:r>
              <a:rPr lang="en-IN" sz="1200" dirty="0"/>
              <a:t>(7)==HIGH)</a:t>
            </a:r>
          </a:p>
          <a:p>
            <a:pPr marL="0" lvl="0" indent="0">
              <a:buNone/>
            </a:pPr>
            <a:r>
              <a:rPr lang="en-IN" sz="1200" dirty="0"/>
              <a:t>   {</a:t>
            </a:r>
          </a:p>
          <a:p>
            <a:pPr marL="0" lvl="0" indent="0">
              <a:buNone/>
            </a:pPr>
            <a:r>
              <a:rPr lang="en-IN" sz="1200" dirty="0"/>
              <a:t>    vin2 = vin1/LOAD1; </a:t>
            </a:r>
          </a:p>
          <a:p>
            <a:pPr marL="0" lvl="0" indent="0">
              <a:buNone/>
            </a:pPr>
            <a:r>
              <a:rPr lang="en-IN" sz="1200" dirty="0"/>
              <a:t>   }</a:t>
            </a:r>
          </a:p>
          <a:p>
            <a:pPr marL="0" lvl="0" indent="0">
              <a:buNone/>
            </a:pPr>
            <a:r>
              <a:rPr lang="en-IN" sz="1200" dirty="0"/>
              <a:t> else if(</a:t>
            </a:r>
            <a:r>
              <a:rPr lang="en-IN" sz="1200" dirty="0" err="1"/>
              <a:t>digitalRead</a:t>
            </a:r>
            <a:r>
              <a:rPr lang="en-IN" sz="1200" dirty="0"/>
              <a:t>(6)==HIGH)</a:t>
            </a:r>
          </a:p>
          <a:p>
            <a:pPr marL="0" lvl="0" indent="0">
              <a:buNone/>
            </a:pPr>
            <a:r>
              <a:rPr lang="en-IN" sz="1200" dirty="0"/>
              <a:t>   {</a:t>
            </a:r>
          </a:p>
          <a:p>
            <a:pPr marL="0" lvl="0" indent="0">
              <a:buNone/>
            </a:pPr>
            <a:r>
              <a:rPr lang="en-IN" sz="1200" dirty="0"/>
              <a:t>    vin2 = vin1/LOAD2; </a:t>
            </a:r>
          </a:p>
          <a:p>
            <a:pPr marL="0" lvl="0" indent="0">
              <a:buNone/>
            </a:pPr>
            <a:r>
              <a:rPr lang="en-IN" sz="1200" dirty="0"/>
              <a:t>   }</a:t>
            </a:r>
          </a:p>
          <a:p>
            <a:pPr marL="0" lvl="0" indent="0">
              <a:buNone/>
            </a:pPr>
            <a:r>
              <a:rPr lang="en-IN" sz="1200" dirty="0"/>
              <a:t>else if(</a:t>
            </a:r>
            <a:r>
              <a:rPr lang="en-IN" sz="1200" dirty="0" err="1"/>
              <a:t>digitalRead</a:t>
            </a:r>
            <a:r>
              <a:rPr lang="en-IN" sz="1200" dirty="0"/>
              <a:t>(6)==HIGH &amp;&amp; </a:t>
            </a:r>
            <a:r>
              <a:rPr lang="en-IN" sz="1200" dirty="0" err="1"/>
              <a:t>digitalRead</a:t>
            </a:r>
            <a:r>
              <a:rPr lang="en-IN" sz="1200" dirty="0"/>
              <a:t>(7)==HIGH)</a:t>
            </a:r>
          </a:p>
          <a:p>
            <a:pPr marL="0" lvl="0" indent="0">
              <a:buNone/>
            </a:pPr>
            <a:r>
              <a:rPr lang="en-IN" sz="1200" dirty="0"/>
              <a:t>{</a:t>
            </a:r>
          </a:p>
          <a:p>
            <a:pPr marL="0" lvl="0" indent="0">
              <a:buNone/>
            </a:pPr>
            <a:r>
              <a:rPr lang="en-IN" sz="1200" dirty="0"/>
              <a:t>    vin2=vin1/LOAD1;</a:t>
            </a:r>
          </a:p>
          <a:p>
            <a:pPr marL="0" lvl="0" indent="0">
              <a:buNone/>
            </a:pPr>
            <a:r>
              <a:rPr lang="en-IN" sz="1200" dirty="0"/>
              <a:t>    vin2=vin2/LOAD2;</a:t>
            </a:r>
          </a:p>
          <a:p>
            <a:pPr marL="0" lvl="0" indent="0">
              <a:buNone/>
            </a:pPr>
            <a:r>
              <a:rPr lang="en-IN" sz="1200" dirty="0"/>
              <a:t>}</a:t>
            </a:r>
          </a:p>
          <a:p>
            <a:pPr marL="0" lvl="0" indent="0">
              <a:buNone/>
            </a:pPr>
            <a:r>
              <a:rPr lang="en-IN" sz="1200" dirty="0" err="1"/>
              <a:t>lcd.setCursor</a:t>
            </a:r>
            <a:r>
              <a:rPr lang="en-IN" sz="1200" dirty="0"/>
              <a:t>(0, 1);</a:t>
            </a:r>
          </a:p>
          <a:p>
            <a:pPr marL="0" lvl="0" indent="0">
              <a:buNone/>
            </a:pPr>
            <a:r>
              <a:rPr lang="en-IN" sz="1200" dirty="0" err="1"/>
              <a:t>lcd.print</a:t>
            </a:r>
            <a:r>
              <a:rPr lang="en-IN" sz="1200" dirty="0"/>
              <a:t>("INPUT V= ");</a:t>
            </a:r>
          </a:p>
          <a:p>
            <a:pPr marL="0" lvl="0" indent="0">
              <a:buNone/>
            </a:pPr>
            <a:r>
              <a:rPr lang="en-IN" sz="1200" dirty="0" err="1"/>
              <a:t>lcd.print</a:t>
            </a:r>
            <a:r>
              <a:rPr lang="en-IN" sz="1200" dirty="0"/>
              <a:t>(vin1);</a:t>
            </a:r>
          </a:p>
          <a:p>
            <a:pPr marL="0" lvl="0" indent="0">
              <a:buNone/>
            </a:pPr>
            <a:r>
              <a:rPr lang="en-IN" sz="1200" dirty="0"/>
              <a:t>delay(500);</a:t>
            </a:r>
          </a:p>
          <a:p>
            <a:pPr marL="0" lvl="0" indent="0">
              <a:buNone/>
            </a:pPr>
            <a:r>
              <a:rPr lang="en-IN" sz="1200" dirty="0" err="1"/>
              <a:t>lcd.print</a:t>
            </a:r>
            <a:r>
              <a:rPr lang="en-IN" sz="1200" dirty="0"/>
              <a:t>("TIME REMAINING= ");</a:t>
            </a:r>
          </a:p>
          <a:p>
            <a:pPr marL="0" lvl="0" indent="0">
              <a:buNone/>
            </a:pPr>
            <a:r>
              <a:rPr lang="en-IN" sz="1200" dirty="0" err="1"/>
              <a:t>lcd.print</a:t>
            </a:r>
            <a:r>
              <a:rPr lang="en-IN" sz="1200" dirty="0"/>
              <a:t>(vin2);</a:t>
            </a:r>
          </a:p>
          <a:p>
            <a:pPr marL="0" lvl="0" indent="0">
              <a:buNone/>
            </a:pPr>
            <a:r>
              <a:rPr lang="en-IN" sz="1200" dirty="0"/>
              <a:t>}</a:t>
            </a:r>
          </a:p>
          <a:p>
            <a:pPr marL="0" indent="0">
              <a:buNone/>
            </a:pPr>
            <a:endParaRPr lang="en-IN" sz="1200" dirty="0"/>
          </a:p>
          <a:p>
            <a:pPr marL="0" indent="0">
              <a:buNone/>
            </a:pPr>
            <a:endParaRPr lang="en-IN" sz="1200" dirty="0"/>
          </a:p>
        </p:txBody>
      </p:sp>
    </p:spTree>
    <p:extLst>
      <p:ext uri="{BB962C8B-B14F-4D97-AF65-F5344CB8AC3E}">
        <p14:creationId xmlns:p14="http://schemas.microsoft.com/office/powerpoint/2010/main" val="3297152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72</TotalTime>
  <Words>690</Words>
  <Application>Microsoft Office PowerPoint</Application>
  <PresentationFormat>On-screen Show (4:3)</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     UPS BATTERY MONITORING SYSTEM </vt:lpstr>
      <vt:lpstr>ABSTRACT </vt:lpstr>
      <vt:lpstr>PowerPoint Presentation</vt:lpstr>
      <vt:lpstr>PowerPoint Presentation</vt:lpstr>
      <vt:lpstr>Components </vt:lpstr>
      <vt:lpstr>Working Principle of the circuit.</vt:lpstr>
      <vt:lpstr>Current Hardware Connections</vt:lpstr>
      <vt:lpstr>Previously planned Code: </vt:lpstr>
      <vt:lpstr>PowerPoint Presentation</vt:lpstr>
      <vt:lpstr>Formula Used</vt:lpstr>
      <vt:lpstr>Conclusion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UPS BATTERY MONITORING SYSTEM </dc:title>
  <dc:creator>Yashwanth Varala Balaji</dc:creator>
  <cp:lastModifiedBy>Yashwanth</cp:lastModifiedBy>
  <cp:revision>8</cp:revision>
  <dcterms:created xsi:type="dcterms:W3CDTF">2006-08-16T00:00:00Z</dcterms:created>
  <dcterms:modified xsi:type="dcterms:W3CDTF">2020-06-05T20:27:23Z</dcterms:modified>
</cp:coreProperties>
</file>