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13" r:id="rId3"/>
    <p:sldId id="258" r:id="rId4"/>
    <p:sldId id="267" r:id="rId5"/>
    <p:sldId id="268" r:id="rId6"/>
    <p:sldId id="316" r:id="rId7"/>
    <p:sldId id="318" r:id="rId8"/>
    <p:sldId id="274" r:id="rId9"/>
    <p:sldId id="275" r:id="rId10"/>
    <p:sldId id="276" r:id="rId11"/>
    <p:sldId id="327" r:id="rId12"/>
    <p:sldId id="281" r:id="rId13"/>
    <p:sldId id="308" r:id="rId14"/>
    <p:sldId id="309" r:id="rId15"/>
    <p:sldId id="310" r:id="rId16"/>
    <p:sldId id="314" r:id="rId17"/>
    <p:sldId id="315" r:id="rId18"/>
    <p:sldId id="319" r:id="rId19"/>
    <p:sldId id="302" r:id="rId20"/>
    <p:sldId id="269" r:id="rId21"/>
    <p:sldId id="271" r:id="rId22"/>
    <p:sldId id="278" r:id="rId23"/>
    <p:sldId id="279" r:id="rId24"/>
    <p:sldId id="280" r:id="rId25"/>
    <p:sldId id="283" r:id="rId26"/>
    <p:sldId id="306" r:id="rId27"/>
    <p:sldId id="261" r:id="rId28"/>
    <p:sldId id="284" r:id="rId29"/>
    <p:sldId id="285" r:id="rId30"/>
    <p:sldId id="286" r:id="rId31"/>
    <p:sldId id="287" r:id="rId32"/>
    <p:sldId id="289" r:id="rId33"/>
    <p:sldId id="288" r:id="rId34"/>
    <p:sldId id="338" r:id="rId35"/>
    <p:sldId id="339" r:id="rId36"/>
    <p:sldId id="290" r:id="rId37"/>
    <p:sldId id="333" r:id="rId38"/>
    <p:sldId id="336" r:id="rId39"/>
    <p:sldId id="334" r:id="rId40"/>
    <p:sldId id="335" r:id="rId41"/>
    <p:sldId id="320" r:id="rId42"/>
    <p:sldId id="326" r:id="rId43"/>
    <p:sldId id="297" r:id="rId44"/>
    <p:sldId id="298" r:id="rId45"/>
    <p:sldId id="325" r:id="rId46"/>
    <p:sldId id="323" r:id="rId47"/>
    <p:sldId id="299" r:id="rId48"/>
    <p:sldId id="300" r:id="rId49"/>
    <p:sldId id="311" r:id="rId50"/>
    <p:sldId id="312" r:id="rId51"/>
    <p:sldId id="321" r:id="rId52"/>
    <p:sldId id="262" r:id="rId53"/>
    <p:sldId id="303" r:id="rId54"/>
    <p:sldId id="304" r:id="rId55"/>
    <p:sldId id="324" r:id="rId56"/>
    <p:sldId id="305" r:id="rId57"/>
    <p:sldId id="307" r:id="rId58"/>
    <p:sldId id="329" r:id="rId59"/>
    <p:sldId id="295" r:id="rId60"/>
    <p:sldId id="328" r:id="rId61"/>
    <p:sldId id="330" r:id="rId62"/>
    <p:sldId id="332" r:id="rId63"/>
    <p:sldId id="337" r:id="rId64"/>
    <p:sldId id="317" r:id="rId65"/>
    <p:sldId id="322" r:id="rId66"/>
    <p:sldId id="331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588" autoAdjust="0"/>
    <p:restoredTop sz="94697" autoAdjust="0"/>
  </p:normalViewPr>
  <p:slideViewPr>
    <p:cSldViewPr>
      <p:cViewPr>
        <p:scale>
          <a:sx n="103" d="100"/>
          <a:sy n="103" d="100"/>
        </p:scale>
        <p:origin x="-4520" y="-1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5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yi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8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Sheet1!$N$26:$N$42</c:f>
              <c:strCache>
                <c:ptCount val="17"/>
                <c:pt idx="0">
                  <c:v>96</c:v>
                </c:pt>
                <c:pt idx="1">
                  <c:v>97</c:v>
                </c:pt>
                <c:pt idx="2">
                  <c:v>98</c:v>
                </c:pt>
                <c:pt idx="3">
                  <c:v>99</c:v>
                </c:pt>
                <c:pt idx="4">
                  <c:v>00</c:v>
                </c:pt>
                <c:pt idx="5">
                  <c:v>01</c:v>
                </c:pt>
                <c:pt idx="6">
                  <c:v>03</c:v>
                </c:pt>
                <c:pt idx="7">
                  <c:v>04</c:v>
                </c:pt>
                <c:pt idx="8">
                  <c:v>05</c:v>
                </c:pt>
                <c:pt idx="9">
                  <c:v>06</c:v>
                </c:pt>
                <c:pt idx="10">
                  <c:v>07</c:v>
                </c:pt>
                <c:pt idx="11">
                  <c:v>08</c:v>
                </c:pt>
                <c:pt idx="12">
                  <c:v>09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</c:strCache>
            </c:strRef>
          </c:cat>
          <c:val>
            <c:numRef>
              <c:f>Sheet1!$P$26:$P$42</c:f>
              <c:numCache>
                <c:formatCode>General</c:formatCode>
                <c:ptCount val="17"/>
                <c:pt idx="0">
                  <c:v>551.0</c:v>
                </c:pt>
                <c:pt idx="1">
                  <c:v>544.0</c:v>
                </c:pt>
                <c:pt idx="2">
                  <c:v>453.0</c:v>
                </c:pt>
                <c:pt idx="3">
                  <c:v>504.0</c:v>
                </c:pt>
                <c:pt idx="4">
                  <c:v>466.0</c:v>
                </c:pt>
                <c:pt idx="5">
                  <c:v>920.0</c:v>
                </c:pt>
                <c:pt idx="6">
                  <c:v>905.0</c:v>
                </c:pt>
                <c:pt idx="7">
                  <c:v>1000.0</c:v>
                </c:pt>
                <c:pt idx="8">
                  <c:v>1160.0</c:v>
                </c:pt>
                <c:pt idx="9">
                  <c:v>1131.0</c:v>
                </c:pt>
                <c:pt idx="10">
                  <c:v>1250.0</c:v>
                </c:pt>
                <c:pt idx="11">
                  <c:v>1593.0</c:v>
                </c:pt>
                <c:pt idx="12">
                  <c:v>1450.0</c:v>
                </c:pt>
                <c:pt idx="13">
                  <c:v>1724.0</c:v>
                </c:pt>
                <c:pt idx="14">
                  <c:v>1677.0</c:v>
                </c:pt>
                <c:pt idx="15">
                  <c:v>1933.0</c:v>
                </c:pt>
                <c:pt idx="16">
                  <c:v>1798.0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715736"/>
        <c:axId val="2066820056"/>
      </c:barChart>
      <c:catAx>
        <c:axId val="2117715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066820056"/>
        <c:crosses val="autoZero"/>
        <c:auto val="1"/>
        <c:lblAlgn val="ctr"/>
        <c:lblOffset val="100"/>
        <c:noMultiLvlLbl val="0"/>
      </c:catAx>
      <c:valAx>
        <c:axId val="2066820056"/>
        <c:scaling>
          <c:orientation val="minMax"/>
          <c:max val="2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117715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0.00%" sourceLinked="0"/>
            <c:txPr>
              <a:bodyPr/>
              <a:lstStyle/>
              <a:p>
                <a:pPr>
                  <a:defRPr sz="5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Sheet1!$N$26:$N$42</c:f>
              <c:strCache>
                <c:ptCount val="17"/>
                <c:pt idx="0">
                  <c:v>96</c:v>
                </c:pt>
                <c:pt idx="1">
                  <c:v>97</c:v>
                </c:pt>
                <c:pt idx="2">
                  <c:v>98</c:v>
                </c:pt>
                <c:pt idx="3">
                  <c:v>99</c:v>
                </c:pt>
                <c:pt idx="4">
                  <c:v>00</c:v>
                </c:pt>
                <c:pt idx="5">
                  <c:v>01</c:v>
                </c:pt>
                <c:pt idx="6">
                  <c:v>03</c:v>
                </c:pt>
                <c:pt idx="7">
                  <c:v>04</c:v>
                </c:pt>
                <c:pt idx="8">
                  <c:v>05</c:v>
                </c:pt>
                <c:pt idx="9">
                  <c:v>06</c:v>
                </c:pt>
                <c:pt idx="10">
                  <c:v>07</c:v>
                </c:pt>
                <c:pt idx="11">
                  <c:v>08</c:v>
                </c:pt>
                <c:pt idx="12">
                  <c:v>09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</c:strCache>
            </c:strRef>
          </c:cat>
          <c:val>
            <c:numRef>
              <c:f>Sheet1!$T$26:$T$42</c:f>
              <c:numCache>
                <c:formatCode>General</c:formatCode>
                <c:ptCount val="17"/>
                <c:pt idx="0">
                  <c:v>0.1162</c:v>
                </c:pt>
                <c:pt idx="1">
                  <c:v>0.114</c:v>
                </c:pt>
                <c:pt idx="2">
                  <c:v>0.0927</c:v>
                </c:pt>
                <c:pt idx="3">
                  <c:v>0.119</c:v>
                </c:pt>
                <c:pt idx="4">
                  <c:v>0.1416</c:v>
                </c:pt>
                <c:pt idx="5">
                  <c:v>0.0815</c:v>
                </c:pt>
                <c:pt idx="6">
                  <c:v>0.0663</c:v>
                </c:pt>
                <c:pt idx="7">
                  <c:v>0.054</c:v>
                </c:pt>
                <c:pt idx="8">
                  <c:v>0.0638</c:v>
                </c:pt>
                <c:pt idx="9">
                  <c:v>0.0477</c:v>
                </c:pt>
                <c:pt idx="10">
                  <c:v>0.048</c:v>
                </c:pt>
                <c:pt idx="11">
                  <c:v>0.0395</c:v>
                </c:pt>
                <c:pt idx="12">
                  <c:v>0.0421</c:v>
                </c:pt>
                <c:pt idx="13">
                  <c:v>0.0452</c:v>
                </c:pt>
                <c:pt idx="14">
                  <c:v>0.0352</c:v>
                </c:pt>
                <c:pt idx="15">
                  <c:v>0.0248</c:v>
                </c:pt>
                <c:pt idx="16">
                  <c:v>0.0334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913656"/>
        <c:axId val="2067774872"/>
      </c:barChart>
      <c:catAx>
        <c:axId val="2117913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067774872"/>
        <c:crosses val="autoZero"/>
        <c:auto val="1"/>
        <c:lblAlgn val="ctr"/>
        <c:lblOffset val="100"/>
        <c:noMultiLvlLbl val="0"/>
      </c:catAx>
      <c:valAx>
        <c:axId val="2067774872"/>
        <c:scaling>
          <c:orientation val="minMax"/>
          <c:max val="0.16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117913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0.00%" sourceLinked="0"/>
            <c:txPr>
              <a:bodyPr/>
              <a:lstStyle/>
              <a:p>
                <a:pPr>
                  <a:defRPr sz="7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Sheet1!$N$26:$N$42</c:f>
              <c:strCache>
                <c:ptCount val="17"/>
                <c:pt idx="0">
                  <c:v>96</c:v>
                </c:pt>
                <c:pt idx="1">
                  <c:v>97</c:v>
                </c:pt>
                <c:pt idx="2">
                  <c:v>98</c:v>
                </c:pt>
                <c:pt idx="3">
                  <c:v>99</c:v>
                </c:pt>
                <c:pt idx="4">
                  <c:v>00</c:v>
                </c:pt>
                <c:pt idx="5">
                  <c:v>01</c:v>
                </c:pt>
                <c:pt idx="6">
                  <c:v>03</c:v>
                </c:pt>
                <c:pt idx="7">
                  <c:v>04</c:v>
                </c:pt>
                <c:pt idx="8">
                  <c:v>05</c:v>
                </c:pt>
                <c:pt idx="9">
                  <c:v>06</c:v>
                </c:pt>
                <c:pt idx="10">
                  <c:v>07</c:v>
                </c:pt>
                <c:pt idx="11">
                  <c:v>08</c:v>
                </c:pt>
                <c:pt idx="12">
                  <c:v>09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</c:strCache>
            </c:strRef>
          </c:cat>
          <c:val>
            <c:numRef>
              <c:f>Sheet1!$R$26:$R$42</c:f>
              <c:numCache>
                <c:formatCode>General</c:formatCode>
                <c:ptCount val="17"/>
                <c:pt idx="0">
                  <c:v>0.2486</c:v>
                </c:pt>
                <c:pt idx="1">
                  <c:v>0.318</c:v>
                </c:pt>
                <c:pt idx="2">
                  <c:v>0.3068</c:v>
                </c:pt>
                <c:pt idx="3">
                  <c:v>0.2976</c:v>
                </c:pt>
                <c:pt idx="4">
                  <c:v>0.4721</c:v>
                </c:pt>
                <c:pt idx="5">
                  <c:v>0.2967</c:v>
                </c:pt>
                <c:pt idx="6">
                  <c:v>0.2309</c:v>
                </c:pt>
                <c:pt idx="7">
                  <c:v>0.26</c:v>
                </c:pt>
                <c:pt idx="8">
                  <c:v>0.2802</c:v>
                </c:pt>
                <c:pt idx="9">
                  <c:v>0.2812</c:v>
                </c:pt>
                <c:pt idx="10">
                  <c:v>0.2824</c:v>
                </c:pt>
                <c:pt idx="11">
                  <c:v>0.3189</c:v>
                </c:pt>
                <c:pt idx="12">
                  <c:v>0.2641</c:v>
                </c:pt>
                <c:pt idx="13">
                  <c:v>0.2674</c:v>
                </c:pt>
                <c:pt idx="14">
                  <c:v>0.2612</c:v>
                </c:pt>
                <c:pt idx="15">
                  <c:v>0.2406</c:v>
                </c:pt>
                <c:pt idx="16">
                  <c:v>0.2625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296968"/>
        <c:axId val="2117758264"/>
      </c:barChart>
      <c:catAx>
        <c:axId val="2117296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FFFF00"/>
                </a:solidFill>
              </a:defRPr>
            </a:pPr>
            <a:endParaRPr lang="en-US"/>
          </a:p>
        </c:txPr>
        <c:crossAx val="2117758264"/>
        <c:crosses val="autoZero"/>
        <c:auto val="1"/>
        <c:lblAlgn val="ctr"/>
        <c:lblOffset val="100"/>
        <c:noMultiLvlLbl val="0"/>
      </c:catAx>
      <c:valAx>
        <c:axId val="2117758264"/>
        <c:scaling>
          <c:orientation val="minMax"/>
          <c:max val="0.5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FFFF00"/>
                </a:solidFill>
              </a:defRPr>
            </a:pPr>
            <a:endParaRPr lang="en-US"/>
          </a:p>
        </c:txPr>
        <c:crossAx val="2117296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Sheet1!$N$45:$N$52</c:f>
              <c:strCache>
                <c:ptCount val="8"/>
                <c:pt idx="0">
                  <c:v>98</c:v>
                </c:pt>
                <c:pt idx="1">
                  <c:v>99</c:v>
                </c:pt>
                <c:pt idx="2">
                  <c:v>01</c:v>
                </c:pt>
                <c:pt idx="3">
                  <c:v>03</c:v>
                </c:pt>
                <c:pt idx="4">
                  <c:v>05</c:v>
                </c:pt>
                <c:pt idx="5">
                  <c:v>07</c:v>
                </c:pt>
                <c:pt idx="6">
                  <c:v>09</c:v>
                </c:pt>
                <c:pt idx="7">
                  <c:v>11</c:v>
                </c:pt>
              </c:strCache>
            </c:strRef>
          </c:cat>
          <c:val>
            <c:numRef>
              <c:f>Sheet1!$P$45:$P$52</c:f>
              <c:numCache>
                <c:formatCode>General</c:formatCode>
                <c:ptCount val="8"/>
                <c:pt idx="0">
                  <c:v>550.0</c:v>
                </c:pt>
                <c:pt idx="1">
                  <c:v>575.0</c:v>
                </c:pt>
                <c:pt idx="2">
                  <c:v>596.0</c:v>
                </c:pt>
                <c:pt idx="3">
                  <c:v>966.0</c:v>
                </c:pt>
                <c:pt idx="4">
                  <c:v>1230.0</c:v>
                </c:pt>
                <c:pt idx="5">
                  <c:v>1190.0</c:v>
                </c:pt>
                <c:pt idx="6">
                  <c:v>1327.0</c:v>
                </c:pt>
                <c:pt idx="7">
                  <c:v>1216.0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431736"/>
        <c:axId val="2119826792"/>
      </c:barChart>
      <c:catAx>
        <c:axId val="2119431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00"/>
                </a:solidFill>
              </a:defRPr>
            </a:pPr>
            <a:endParaRPr lang="en-US"/>
          </a:p>
        </c:txPr>
        <c:crossAx val="2119826792"/>
        <c:crosses val="autoZero"/>
        <c:auto val="1"/>
        <c:lblAlgn val="ctr"/>
        <c:lblOffset val="100"/>
        <c:noMultiLvlLbl val="0"/>
      </c:catAx>
      <c:valAx>
        <c:axId val="2119826792"/>
        <c:scaling>
          <c:orientation val="minMax"/>
          <c:max val="1400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119431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sz="10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10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Sheet1!$N$45:$N$52</c:f>
              <c:strCache>
                <c:ptCount val="8"/>
                <c:pt idx="0">
                  <c:v>98</c:v>
                </c:pt>
                <c:pt idx="1">
                  <c:v>99</c:v>
                </c:pt>
                <c:pt idx="2">
                  <c:v>01</c:v>
                </c:pt>
                <c:pt idx="3">
                  <c:v>03</c:v>
                </c:pt>
                <c:pt idx="4">
                  <c:v>05</c:v>
                </c:pt>
                <c:pt idx="5">
                  <c:v>07</c:v>
                </c:pt>
                <c:pt idx="6">
                  <c:v>09</c:v>
                </c:pt>
                <c:pt idx="7">
                  <c:v>11</c:v>
                </c:pt>
              </c:strCache>
            </c:strRef>
          </c:cat>
          <c:val>
            <c:numRef>
              <c:f>Sheet1!$T$45:$T$52</c:f>
              <c:numCache>
                <c:formatCode>General</c:formatCode>
                <c:ptCount val="8"/>
                <c:pt idx="0">
                  <c:v>0.0745</c:v>
                </c:pt>
                <c:pt idx="1">
                  <c:v>0.08</c:v>
                </c:pt>
                <c:pt idx="2">
                  <c:v>0.0755</c:v>
                </c:pt>
                <c:pt idx="3">
                  <c:v>0.0445</c:v>
                </c:pt>
                <c:pt idx="4">
                  <c:v>0.0366</c:v>
                </c:pt>
                <c:pt idx="5">
                  <c:v>0.0395</c:v>
                </c:pt>
                <c:pt idx="6">
                  <c:v>0.0362</c:v>
                </c:pt>
                <c:pt idx="7">
                  <c:v>0.037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389064"/>
        <c:axId val="2119603560"/>
      </c:barChart>
      <c:catAx>
        <c:axId val="2065389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00"/>
                </a:solidFill>
              </a:defRPr>
            </a:pPr>
            <a:endParaRPr lang="en-US"/>
          </a:p>
        </c:txPr>
        <c:crossAx val="2119603560"/>
        <c:crosses val="autoZero"/>
        <c:auto val="1"/>
        <c:lblAlgn val="ctr"/>
        <c:lblOffset val="100"/>
        <c:noMultiLvlLbl val="0"/>
      </c:catAx>
      <c:valAx>
        <c:axId val="2119603560"/>
        <c:scaling>
          <c:orientation val="minMax"/>
          <c:max val="0.09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rgbClr val="FFFF00"/>
                </a:solidFill>
              </a:defRPr>
            </a:pPr>
            <a:endParaRPr lang="en-US"/>
          </a:p>
        </c:txPr>
        <c:crossAx val="2065389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sz="10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10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Sheet1!$N$45:$N$52</c:f>
              <c:strCache>
                <c:ptCount val="8"/>
                <c:pt idx="0">
                  <c:v>98</c:v>
                </c:pt>
                <c:pt idx="1">
                  <c:v>99</c:v>
                </c:pt>
                <c:pt idx="2">
                  <c:v>01</c:v>
                </c:pt>
                <c:pt idx="3">
                  <c:v>03</c:v>
                </c:pt>
                <c:pt idx="4">
                  <c:v>05</c:v>
                </c:pt>
                <c:pt idx="5">
                  <c:v>07</c:v>
                </c:pt>
                <c:pt idx="6">
                  <c:v>09</c:v>
                </c:pt>
                <c:pt idx="7">
                  <c:v>11</c:v>
                </c:pt>
              </c:strCache>
            </c:strRef>
          </c:cat>
          <c:val>
            <c:numRef>
              <c:f>Sheet1!$R$45:$R$52</c:f>
              <c:numCache>
                <c:formatCode>General</c:formatCode>
                <c:ptCount val="8"/>
                <c:pt idx="0">
                  <c:v>0.3036</c:v>
                </c:pt>
                <c:pt idx="1">
                  <c:v>0.2835</c:v>
                </c:pt>
                <c:pt idx="2">
                  <c:v>0.344</c:v>
                </c:pt>
                <c:pt idx="3">
                  <c:v>0.206</c:v>
                </c:pt>
                <c:pt idx="4">
                  <c:v>0.1984</c:v>
                </c:pt>
                <c:pt idx="5">
                  <c:v>0.2353</c:v>
                </c:pt>
                <c:pt idx="6">
                  <c:v>0.2321</c:v>
                </c:pt>
                <c:pt idx="7">
                  <c:v>0.2796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275704"/>
        <c:axId val="2119607640"/>
      </c:barChart>
      <c:catAx>
        <c:axId val="2119275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00"/>
                </a:solidFill>
              </a:defRPr>
            </a:pPr>
            <a:endParaRPr lang="en-US"/>
          </a:p>
        </c:txPr>
        <c:crossAx val="2119607640"/>
        <c:crosses val="autoZero"/>
        <c:auto val="1"/>
        <c:lblAlgn val="ctr"/>
        <c:lblOffset val="100"/>
        <c:noMultiLvlLbl val="0"/>
      </c:catAx>
      <c:valAx>
        <c:axId val="2119607640"/>
        <c:scaling>
          <c:orientation val="minMax"/>
          <c:max val="0.4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rgbClr val="FFFF00"/>
                </a:solidFill>
              </a:defRPr>
            </a:pPr>
            <a:endParaRPr lang="en-US"/>
          </a:p>
        </c:txPr>
        <c:crossAx val="2119275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sz="10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Sheet1!$N$56:$N$63</c:f>
              <c:strCache>
                <c:ptCount val="8"/>
                <c:pt idx="0">
                  <c:v>98</c:v>
                </c:pt>
                <c:pt idx="1">
                  <c:v>00</c:v>
                </c:pt>
                <c:pt idx="2">
                  <c:v>02</c:v>
                </c:pt>
                <c:pt idx="3">
                  <c:v>04</c:v>
                </c:pt>
                <c:pt idx="4">
                  <c:v>06</c:v>
                </c:pt>
                <c:pt idx="5">
                  <c:v>08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Sheet1!$P$56:$P$63</c:f>
              <c:numCache>
                <c:formatCode>General</c:formatCode>
                <c:ptCount val="8"/>
                <c:pt idx="0">
                  <c:v>223.0</c:v>
                </c:pt>
                <c:pt idx="1">
                  <c:v>266.0</c:v>
                </c:pt>
                <c:pt idx="2">
                  <c:v>600.0</c:v>
                </c:pt>
                <c:pt idx="3">
                  <c:v>555.0</c:v>
                </c:pt>
                <c:pt idx="4">
                  <c:v>900.0</c:v>
                </c:pt>
                <c:pt idx="5">
                  <c:v>871.0</c:v>
                </c:pt>
                <c:pt idx="6">
                  <c:v>1174.0</c:v>
                </c:pt>
                <c:pt idx="7">
                  <c:v>1437.0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617144"/>
        <c:axId val="2118550888"/>
      </c:barChart>
      <c:catAx>
        <c:axId val="2118617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00"/>
                </a:solidFill>
              </a:defRPr>
            </a:pPr>
            <a:endParaRPr lang="en-US"/>
          </a:p>
        </c:txPr>
        <c:crossAx val="2118550888"/>
        <c:crosses val="autoZero"/>
        <c:auto val="1"/>
        <c:lblAlgn val="ctr"/>
        <c:lblOffset val="100"/>
        <c:noMultiLvlLbl val="0"/>
      </c:catAx>
      <c:valAx>
        <c:axId val="2118550888"/>
        <c:scaling>
          <c:orientation val="minMax"/>
          <c:max val="1600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FFFF00"/>
                </a:solidFill>
              </a:defRPr>
            </a:pPr>
            <a:endParaRPr lang="en-US"/>
          </a:p>
        </c:txPr>
        <c:crossAx val="2118617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sz="10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10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Sheet1!$N$56:$N$63</c:f>
              <c:strCache>
                <c:ptCount val="8"/>
                <c:pt idx="0">
                  <c:v>98</c:v>
                </c:pt>
                <c:pt idx="1">
                  <c:v>00</c:v>
                </c:pt>
                <c:pt idx="2">
                  <c:v>02</c:v>
                </c:pt>
                <c:pt idx="3">
                  <c:v>04</c:v>
                </c:pt>
                <c:pt idx="4">
                  <c:v>06</c:v>
                </c:pt>
                <c:pt idx="5">
                  <c:v>08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Sheet1!$T$56:$T$63</c:f>
              <c:numCache>
                <c:formatCode>General</c:formatCode>
                <c:ptCount val="8"/>
                <c:pt idx="0">
                  <c:v>0.1883</c:v>
                </c:pt>
                <c:pt idx="1">
                  <c:v>0.1617</c:v>
                </c:pt>
                <c:pt idx="2">
                  <c:v>0.075</c:v>
                </c:pt>
                <c:pt idx="3">
                  <c:v>0.0739</c:v>
                </c:pt>
                <c:pt idx="4">
                  <c:v>0.0444</c:v>
                </c:pt>
                <c:pt idx="5">
                  <c:v>0.0459</c:v>
                </c:pt>
                <c:pt idx="6">
                  <c:v>0.0324</c:v>
                </c:pt>
                <c:pt idx="7">
                  <c:v>0.0278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941080"/>
        <c:axId val="2118944104"/>
      </c:barChart>
      <c:catAx>
        <c:axId val="21189410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rgbClr val="FFFF00"/>
                </a:solidFill>
              </a:defRPr>
            </a:pPr>
            <a:endParaRPr lang="en-US"/>
          </a:p>
        </c:txPr>
        <c:crossAx val="2118944104"/>
        <c:crosses val="autoZero"/>
        <c:auto val="1"/>
        <c:lblAlgn val="ctr"/>
        <c:lblOffset val="100"/>
        <c:noMultiLvlLbl val="0"/>
      </c:catAx>
      <c:valAx>
        <c:axId val="2118944104"/>
        <c:scaling>
          <c:orientation val="minMax"/>
          <c:max val="0.2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FFFF00"/>
                </a:solidFill>
              </a:defRPr>
            </a:pPr>
            <a:endParaRPr lang="en-US"/>
          </a:p>
        </c:txPr>
        <c:crossAx val="2118941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6"/>
              <c:tx>
                <c:rich>
                  <a:bodyPr/>
                  <a:lstStyle/>
                  <a:p>
                    <a:r>
                      <a:rPr lang="en-US" sz="1000" b="0" dirty="0" smtClean="0"/>
                      <a:t>1</a:t>
                    </a:r>
                    <a:r>
                      <a:rPr lang="en-US" dirty="0" smtClean="0"/>
                      <a:t>798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1000" b="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Sheet1!$N$56:$N$63</c:f>
              <c:strCache>
                <c:ptCount val="8"/>
                <c:pt idx="0">
                  <c:v>98</c:v>
                </c:pt>
                <c:pt idx="1">
                  <c:v>00</c:v>
                </c:pt>
                <c:pt idx="2">
                  <c:v>02</c:v>
                </c:pt>
                <c:pt idx="3">
                  <c:v>04</c:v>
                </c:pt>
                <c:pt idx="4">
                  <c:v>06</c:v>
                </c:pt>
                <c:pt idx="5">
                  <c:v>08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Sheet1!$R$56:$R$63</c:f>
              <c:numCache>
                <c:formatCode>General</c:formatCode>
                <c:ptCount val="8"/>
                <c:pt idx="0">
                  <c:v>0.5022</c:v>
                </c:pt>
                <c:pt idx="1">
                  <c:v>0.4361</c:v>
                </c:pt>
                <c:pt idx="2">
                  <c:v>0.3767</c:v>
                </c:pt>
                <c:pt idx="3">
                  <c:v>0.3423</c:v>
                </c:pt>
                <c:pt idx="4">
                  <c:v>0.2144</c:v>
                </c:pt>
                <c:pt idx="5">
                  <c:v>0.279</c:v>
                </c:pt>
                <c:pt idx="6">
                  <c:v>0.2743</c:v>
                </c:pt>
                <c:pt idx="7">
                  <c:v>0.2839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970664"/>
        <c:axId val="2118973688"/>
      </c:barChart>
      <c:catAx>
        <c:axId val="2118970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rgbClr val="FFFF00"/>
                </a:solidFill>
              </a:defRPr>
            </a:pPr>
            <a:endParaRPr lang="en-US"/>
          </a:p>
        </c:txPr>
        <c:crossAx val="2118973688"/>
        <c:crosses val="autoZero"/>
        <c:auto val="1"/>
        <c:lblAlgn val="ctr"/>
        <c:lblOffset val="100"/>
        <c:noMultiLvlLbl val="0"/>
      </c:catAx>
      <c:valAx>
        <c:axId val="2118973688"/>
        <c:scaling>
          <c:orientation val="minMax"/>
          <c:max val="0.600000000000001"/>
          <c:min val="0.0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FFFF00"/>
                </a:solidFill>
              </a:defRPr>
            </a:pPr>
            <a:endParaRPr lang="en-US"/>
          </a:p>
        </c:txPr>
        <c:crossAx val="2118970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7354B-A61F-4A1E-9BAF-5068723D9BCE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6B49E-7954-4ECA-B797-B2325F714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0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B49E-7954-4ECA-B797-B2325F71400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>
              <a:lumMod val="6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hyperlink" Target="http://researchinprogress.tumblr.com/post/32994742029/paper-is-accepted-after-3rd-revision" TargetMode="External"/><Relationship Id="rId12" Type="http://schemas.openxmlformats.org/officeDocument/2006/relationships/hyperlink" Target="http://researchinprogress.tumblr.com/post/51714277253/get-accepted-to-conference-registration-is-how-much" TargetMode="External"/><Relationship Id="rId13" Type="http://schemas.openxmlformats.org/officeDocument/2006/relationships/hyperlink" Target="http://researchinprogress.tumblr.com/post/36055896313/how-your-mom-imagines-your-conference-talks" TargetMode="External"/><Relationship Id="rId14" Type="http://schemas.openxmlformats.org/officeDocument/2006/relationships/hyperlink" Target="http://researchinprogress.tumblr.com/post/34403093418/how-i-feel-at-poster-present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8856403261/access-to-top-journals" TargetMode="External"/><Relationship Id="rId3" Type="http://schemas.openxmlformats.org/officeDocument/2006/relationships/hyperlink" Target="http://researchinprogress.tumblr.com/post/38455311934/workshops-vs-conferences" TargetMode="External"/><Relationship Id="rId4" Type="http://schemas.openxmlformats.org/officeDocument/2006/relationships/hyperlink" Target="http://researchinprogress.tumblr.com/post/34220360777/checking-the-results-of-a-2-week-long-experiment" TargetMode="External"/><Relationship Id="rId5" Type="http://schemas.openxmlformats.org/officeDocument/2006/relationships/hyperlink" Target="http://researchinprogress.tumblr.com/post/33884075941/we-are-pleased-to-inform-you-that-your-paper-has-been" TargetMode="External"/><Relationship Id="rId6" Type="http://schemas.openxmlformats.org/officeDocument/2006/relationships/hyperlink" Target="http://researchinprogress.tumblr.com/post/33946389387/we-regret-to-inform-you-that-your-paper-has-not-been" TargetMode="External"/><Relationship Id="rId7" Type="http://schemas.openxmlformats.org/officeDocument/2006/relationships/hyperlink" Target="http://researchinprogress.tumblr.com/post/34750715971/accept-wow-im-so-happy-for-you-my-paper-got" TargetMode="External"/><Relationship Id="rId8" Type="http://schemas.openxmlformats.org/officeDocument/2006/relationships/hyperlink" Target="mailto:http://researchinprogress.tumblr.com/post/38453349199/when-you-find-an-error-in-a-competitors-research" TargetMode="External"/><Relationship Id="rId9" Type="http://schemas.openxmlformats.org/officeDocument/2006/relationships/hyperlink" Target="http://researchinprogress.tumblr.com/post/47607889663/advisor-tells-you-to-resubmit-the-rejected-paper-to" TargetMode="External"/><Relationship Id="rId10" Type="http://schemas.openxmlformats.org/officeDocument/2006/relationships/hyperlink" Target="http://researchinprogress.tumblr.com/post/34350096692/this-time-it-will-get-throug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naughton/naughtonicde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6273870903/at-a-presenta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iggraph.org/publications/instructions/reject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3354443088/reviewers-point-of-view" TargetMode="External"/><Relationship Id="rId4" Type="http://schemas.openxmlformats.org/officeDocument/2006/relationships/hyperlink" Target="http://researchinprogress.tumblr.com/post/32886318222/how-my-paper-got-rejected" TargetMode="External"/><Relationship Id="rId5" Type="http://schemas.openxmlformats.org/officeDocument/2006/relationships/hyperlink" Target="mailto:http://researchinprogress.tumblr.com/post/38372908183/writing-a-paper-outside-your-area-of-expertis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3826776468/when-my-algorithm-beats-the-baseline" TargetMode="External"/><Relationship Id="rId4" Type="http://schemas.openxmlformats.org/officeDocument/2006/relationships/hyperlink" Target="http://researchinprogress.tumblr.com/post/38050574914/i-realized-the-results-were-wrong-after-i-submit-the" TargetMode="External"/><Relationship Id="rId5" Type="http://schemas.openxmlformats.org/officeDocument/2006/relationships/hyperlink" Target="http://researchinprogress.tumblr.com/post/37393978572/my-latest-experiments-disprove-my-colleagues-wor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7704148220/adding-a-citation-to-a-paper-possibly-written-by-the" TargetMode="External"/><Relationship Id="rId4" Type="http://schemas.openxmlformats.org/officeDocument/2006/relationships/hyperlink" Target="http://researchinprogress.tumblr.com/post/38293577399/why-parameter-sensitivity-matters" TargetMode="External"/><Relationship Id="rId5" Type="http://schemas.openxmlformats.org/officeDocument/2006/relationships/hyperlink" Target="http://researchinprogress.tumblr.com/post/37464203058/under-the-assump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esearchinprogress.tumblr.com/post/32886245425/reviewing-a-poorly-written-paper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4692517685/changing-just-a-tiny-little-bit-in-my-latex-tabular" TargetMode="External"/><Relationship Id="rId4" Type="http://schemas.openxmlformats.org/officeDocument/2006/relationships/hyperlink" Target="http://researchinprogress.tumblr.com/post/32893712663/fitting-the-paper-to-page-lim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t-welsh.blogspot.com/2012/07/in-defense-of-scientific-paper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4015275000/submitting-3-minutes-before-the-deadlin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4286521764/grant-proposals-vs-reality" TargetMode="Externa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7542785950/how-i-sell-my-method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5765410304/someone-in-the-audience-points-out-a-practical" TargetMode="External"/><Relationship Id="rId4" Type="http://schemas.openxmlformats.org/officeDocument/2006/relationships/hyperlink" Target="http://researchinprogress.tumblr.com/post/32887965548/q-a-session-after-presenting-the-pap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7778297014/professor-mentions-my-work-in-a-keynot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2887389626/a-top-scientist-found-a-new-buzzword" TargetMode="External"/><Relationship Id="rId3" Type="http://schemas.openxmlformats.org/officeDocument/2006/relationships/hyperlink" Target="http://researchinprogress.tumblr.com/post/33288624311/appealing-paper-turns-out-to-be-pseudoscienc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51393471487/from-complex-looking-math-it-straightforwardl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5193414559/as-the-figure-clearly-show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8702387620/theory-vs-practic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giving-a-talk/writing-a-paper-slides.pdf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7018972403/authors-forgot-to-add-the-most-important-detail" TargetMode="External"/><Relationship Id="rId3" Type="http://schemas.openxmlformats.org/officeDocument/2006/relationships/hyperlink" Target="http://researchinprogress.tumblr.com/post/32892093531/how-i-prove-my-theorem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49927262793/the-fine-art-of-salami-publishin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netminer.org/conferencebestpapers;jsessionid=E0A30E1D0F6EBD1F713AB5C29B79D8F7.tt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kaposhi.eas.asu.edu/f02-cse494-mailarchive/pdf00004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6497688049/supervisor-sends-the-first-batch-of-comments-on-you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ion.ucsd.edu/sites/default/files/gestalt.pdf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researchinprogress.tumblr.com/post/35627073462/when-your-method-is-re-discovered-without-any-cit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8614228897/submitted-my-paper-5-seconds-before-the-deadline" TargetMode="External"/><Relationship Id="rId4" Type="http://schemas.openxmlformats.org/officeDocument/2006/relationships/hyperlink" Target="http://researchinprogress.tumblr.com/post/34015275000/submitting-3-minutes-before-the-deadline" TargetMode="External"/><Relationship Id="rId5" Type="http://schemas.openxmlformats.org/officeDocument/2006/relationships/hyperlink" Target="http://researchinprogress.tumblr.com/post/35974985971/paper-submission-deadline-extended-1-wee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4692517685/changing-just-a-tiny-little-bit-in-my-latex-tabular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4965961913/listening-to-my-professor-explaining-my-latest-paper-to" TargetMode="External"/><Relationship Id="rId4" Type="http://schemas.openxmlformats.org/officeDocument/2006/relationships/hyperlink" Target="http://researchinprogress.tumblr.com/post/34473074934/when-friends-ask-to-explain-whats-my-research-about" TargetMode="External"/><Relationship Id="rId5" Type="http://schemas.openxmlformats.org/officeDocument/2006/relationships/hyperlink" Target="http://researchinprogress.tumblr.com/post/33068821597/just-before-the-demonstration-of-the-findings" TargetMode="External"/><Relationship Id="rId6" Type="http://schemas.openxmlformats.org/officeDocument/2006/relationships/hyperlink" Target="http://researchinprogress.tumblr.com/post/32889300198/thesis-advisor-after-i-told-him-the-incredibly-goo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4554658586/professor-suggesting-a-new-topic-to-a-phd-student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inprogress.tumblr.com/post/37177808353/when-an-undergrad-finds-a-critical-error-in-a-paper" TargetMode="Externa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inprogress.tumblr.com/post/36200294653/writing-a-paper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researchinprogress.tumblr.com/post/38372908183/writing-a-paper-outside-your-area-of-expertise" TargetMode="Externa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pPr algn="ctr"/>
            <a:r>
              <a:rPr lang="en-US" sz="3600" dirty="0" smtClean="0"/>
              <a:t>How to Get </a:t>
            </a:r>
            <a:r>
              <a:rPr lang="en-US" sz="3600"/>
              <a:t>Y</a:t>
            </a:r>
            <a:r>
              <a:rPr lang="en-US" sz="3600" smtClean="0"/>
              <a:t>our CVPR Paper </a:t>
            </a:r>
            <a:r>
              <a:rPr lang="en-US" sz="3600" dirty="0"/>
              <a:t>R</a:t>
            </a:r>
            <a:r>
              <a:rPr lang="en-US" sz="3600" dirty="0" smtClean="0"/>
              <a:t>ejected?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Ming-Hsuan Yang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Chair </a:t>
            </a:r>
            <a:r>
              <a:rPr lang="en-US" dirty="0"/>
              <a:t>M</a:t>
            </a:r>
            <a:r>
              <a:rPr lang="en-US" dirty="0" smtClean="0"/>
              <a:t>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day meetings</a:t>
            </a:r>
          </a:p>
          <a:p>
            <a:r>
              <a:rPr lang="en-US" dirty="0" smtClean="0"/>
              <a:t>Several panels</a:t>
            </a:r>
          </a:p>
          <a:p>
            <a:r>
              <a:rPr lang="en-US" dirty="0" smtClean="0"/>
              <a:t>Each paper is reviewed by at least 2 area chairs</a:t>
            </a:r>
          </a:p>
          <a:p>
            <a:r>
              <a:rPr lang="en-US" dirty="0" smtClean="0"/>
              <a:t>Buddy system</a:t>
            </a:r>
          </a:p>
          <a:p>
            <a:r>
              <a:rPr lang="en-US" dirty="0" smtClean="0"/>
              <a:t>Area chair make recommendations</a:t>
            </a:r>
          </a:p>
          <a:p>
            <a:r>
              <a:rPr lang="en-US" dirty="0" smtClean="0"/>
              <a:t>Program chairs make final decisions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chairs know the reviewers</a:t>
            </a:r>
          </a:p>
          <a:p>
            <a:r>
              <a:rPr lang="en-US" dirty="0" smtClean="0"/>
              <a:t>Reviews are weighted </a:t>
            </a:r>
          </a:p>
          <a:p>
            <a:r>
              <a:rPr lang="en-US" dirty="0" smtClean="0"/>
              <a:t>Based on reviews and rebuttal</a:t>
            </a:r>
          </a:p>
          <a:p>
            <a:pPr lvl="1"/>
            <a:r>
              <a:rPr lang="en-US" dirty="0" smtClean="0"/>
              <a:t>Accept: (decide oral later)</a:t>
            </a:r>
          </a:p>
          <a:p>
            <a:pPr lvl="1"/>
            <a:r>
              <a:rPr lang="en-US" dirty="0" smtClean="0"/>
              <a:t>Reject: don</a:t>
            </a:r>
            <a:r>
              <a:rPr lang="fr-FR" dirty="0" smtClean="0"/>
              <a:t>’</a:t>
            </a:r>
            <a:r>
              <a:rPr lang="en-US" dirty="0" smtClean="0"/>
              <a:t>t waste time </a:t>
            </a:r>
          </a:p>
          <a:p>
            <a:pPr lvl="1"/>
            <a:r>
              <a:rPr lang="en-US" dirty="0" smtClean="0"/>
              <a:t>Go either way: lots of papers</a:t>
            </a:r>
          </a:p>
          <a:p>
            <a:r>
              <a:rPr lang="en-US" dirty="0" smtClean="0"/>
              <a:t>Usually agree with reviewers but anything can happen as long as there are good justifications</a:t>
            </a:r>
          </a:p>
        </p:txBody>
      </p:sp>
    </p:spTree>
    <p:extLst>
      <p:ext uri="{BB962C8B-B14F-4D97-AF65-F5344CB8AC3E}">
        <p14:creationId xmlns:p14="http://schemas.microsoft.com/office/powerpoint/2010/main" val="252764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Acceptance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ICCV/CVPR/ECCV: ~ 25%</a:t>
            </a:r>
          </a:p>
          <a:p>
            <a:r>
              <a:rPr lang="en-US" dirty="0" smtClean="0"/>
              <a:t>ACCV (2009): ~ 30%</a:t>
            </a:r>
          </a:p>
          <a:p>
            <a:r>
              <a:rPr lang="en-US" dirty="0" smtClean="0"/>
              <a:t>NIPS: ~ 25%</a:t>
            </a:r>
          </a:p>
          <a:p>
            <a:r>
              <a:rPr lang="en-US" dirty="0" smtClean="0"/>
              <a:t>BMVC: ~ 30%</a:t>
            </a:r>
          </a:p>
          <a:p>
            <a:r>
              <a:rPr lang="en-US" dirty="0" smtClean="0"/>
              <a:t>ICIP: ~ 45%</a:t>
            </a:r>
          </a:p>
          <a:p>
            <a:r>
              <a:rPr lang="en-US" dirty="0" smtClean="0"/>
              <a:t>ICPR: ~ 55%</a:t>
            </a:r>
          </a:p>
          <a:p>
            <a:endParaRPr lang="en-US" sz="1400" dirty="0" smtClean="0"/>
          </a:p>
          <a:p>
            <a:r>
              <a:rPr lang="en-US" dirty="0" smtClean="0"/>
              <a:t>Disclaimer</a:t>
            </a:r>
          </a:p>
          <a:p>
            <a:pPr lvl="1"/>
            <a:r>
              <a:rPr lang="en-US" dirty="0" smtClean="0"/>
              <a:t>low acceptance rate </a:t>
            </a:r>
            <a:r>
              <a:rPr lang="en-US" dirty="0" smtClean="0">
                <a:latin typeface="Calibri"/>
              </a:rPr>
              <a:t>= high quality?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CVPR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5645" y="39369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6597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Oral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3570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Submission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-762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4958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990600" y="3886200"/>
          <a:ext cx="6477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760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4114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13685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Oral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7300" y="1371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Submission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-762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2362200" y="40386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963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1619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5045" y="13614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Oral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6900" y="1371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Submission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-762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12954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2514600" y="4038600"/>
          <a:ext cx="4724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530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100 Publications </a:t>
            </a:r>
            <a:r>
              <a:rPr lang="en-US" dirty="0"/>
              <a:t>-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what it is worth (h5 index by Google Scholar)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Nature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The New England Journal of Medicine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Science</a:t>
            </a:r>
          </a:p>
          <a:p>
            <a:pPr marL="57150" indent="0">
              <a:buNone/>
            </a:pPr>
            <a:r>
              <a:rPr lang="en-US" dirty="0" smtClean="0"/>
              <a:t>…</a:t>
            </a:r>
          </a:p>
          <a:p>
            <a:pPr marL="57150" indent="0">
              <a:buNone/>
            </a:pPr>
            <a:r>
              <a:rPr lang="en-US" dirty="0"/>
              <a:t>6</a:t>
            </a:r>
            <a:r>
              <a:rPr lang="en-US" dirty="0" smtClean="0"/>
              <a:t>3. IEEE Conference on Computer Vision and Pattern Recognition (CVPR)</a:t>
            </a:r>
          </a:p>
          <a:p>
            <a:pPr marL="57150" indent="0">
              <a:buNone/>
            </a:pPr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Publications - E&amp;CS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Nano Letters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IEEE Conference on Computer Vision and Pattern Recognition (CVPR)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13. IEEE Transactions on Pattern Analysis and Machine Intelligence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Top journal papers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Workshops vs conferences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Waiting for the review and results</a:t>
            </a:r>
            <a:endParaRPr lang="en-US" sz="2000" dirty="0" smtClean="0">
              <a:hlinkClick r:id="rId5"/>
            </a:endParaRPr>
          </a:p>
          <a:p>
            <a:r>
              <a:rPr lang="en-US" sz="2000" dirty="0" smtClean="0">
                <a:hlinkClick r:id="rId5"/>
              </a:rPr>
              <a:t>Acceptance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Reject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Mixed feeling</a:t>
            </a:r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Finding an error</a:t>
            </a:r>
            <a:endParaRPr lang="en-US" sz="2000" dirty="0" smtClean="0"/>
          </a:p>
          <a:p>
            <a:r>
              <a:rPr lang="en-US" sz="2000" dirty="0" smtClean="0">
                <a:hlinkClick r:id="rId9"/>
              </a:rPr>
              <a:t>Resubmit?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hlinkClick r:id="rId10"/>
              </a:rPr>
              <a:t>This time, it will go through</a:t>
            </a:r>
            <a:endParaRPr lang="en-US" sz="2000" dirty="0" smtClean="0"/>
          </a:p>
          <a:p>
            <a:r>
              <a:rPr lang="en-US" sz="2000" dirty="0" smtClean="0">
                <a:hlinkClick r:id="rId11"/>
              </a:rPr>
              <a:t>Paper finally accepted</a:t>
            </a:r>
            <a:endParaRPr lang="en-US" sz="2000" dirty="0" smtClean="0"/>
          </a:p>
          <a:p>
            <a:r>
              <a:rPr lang="en-US" sz="2000" dirty="0" smtClean="0">
                <a:hlinkClick r:id="rId12"/>
              </a:rPr>
              <a:t>Registration</a:t>
            </a:r>
            <a:endParaRPr lang="en-US" sz="2000" dirty="0" smtClean="0"/>
          </a:p>
          <a:p>
            <a:r>
              <a:rPr lang="en-US" sz="2000" dirty="0" smtClean="0">
                <a:hlinkClick r:id="rId13"/>
              </a:rPr>
              <a:t>Oral presentation</a:t>
            </a:r>
            <a:endParaRPr lang="en-US" sz="2000" dirty="0" smtClean="0"/>
          </a:p>
          <a:p>
            <a:r>
              <a:rPr lang="en-US" sz="2000" dirty="0" smtClean="0">
                <a:hlinkClick r:id="rId14"/>
              </a:rPr>
              <a:t>Poster presentation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827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Jeffrey Naughton’s ICDE 2010 </a:t>
            </a:r>
            <a:r>
              <a:rPr lang="en-US" dirty="0" smtClean="0">
                <a:hlinkClick r:id="rId2"/>
              </a:rPr>
              <a:t>keynote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What’s wrong with the reviewing process?</a:t>
            </a:r>
          </a:p>
          <a:p>
            <a:r>
              <a:rPr lang="en-US" dirty="0" smtClean="0"/>
              <a:t>How to fix that?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253" y="58120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Journals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>
                <a:hlinkClick r:id="rId2"/>
              </a:rPr>
              <a:t>Presentation</a:t>
            </a:r>
            <a:endParaRPr lang="en-US" dirty="0" smtClean="0"/>
          </a:p>
          <a:p>
            <a:r>
              <a:rPr lang="en-US" dirty="0" smtClean="0"/>
              <a:t>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PAMI – IEEE Transactions on Pattern Analysis and Machine Intelligence, since 1979 </a:t>
            </a:r>
            <a:r>
              <a:rPr lang="en-US" sz="2800" dirty="0" smtClean="0"/>
              <a:t>(impact factor</a:t>
            </a:r>
            <a:r>
              <a:rPr lang="en-US" sz="2800" dirty="0" smtClean="0">
                <a:sym typeface="Wingdings" pitchFamily="2" charset="2"/>
              </a:rPr>
              <a:t>: 5.96, #1 in all engineering and AI, top-ranked IEEE and CS journal)</a:t>
            </a:r>
            <a:r>
              <a:rPr lang="en-US" sz="2800" dirty="0" smtClean="0"/>
              <a:t> </a:t>
            </a:r>
            <a:endParaRPr lang="en-US" dirty="0" smtClean="0"/>
          </a:p>
          <a:p>
            <a:r>
              <a:rPr lang="en-US" dirty="0" smtClean="0"/>
              <a:t>IJCV – International Journal on Computer Vision, since </a:t>
            </a:r>
            <a:r>
              <a:rPr lang="en-US" sz="2800" dirty="0" smtClean="0"/>
              <a:t>1988 (impact factor: 5.36, </a:t>
            </a:r>
            <a:r>
              <a:rPr lang="en-US" sz="2800" dirty="0" smtClean="0">
                <a:sym typeface="Wingdings" pitchFamily="2" charset="2"/>
              </a:rPr>
              <a:t>#2 in all engineering and AI</a:t>
            </a:r>
            <a:r>
              <a:rPr lang="en-US" sz="2800" dirty="0" smtClean="0"/>
              <a:t>) </a:t>
            </a:r>
            <a:endParaRPr lang="en-US" dirty="0" smtClean="0"/>
          </a:p>
          <a:p>
            <a:r>
              <a:rPr lang="en-US" dirty="0" smtClean="0"/>
              <a:t>CVIU – Computer Vision and Image Understanding, since 1972 </a:t>
            </a:r>
            <a:r>
              <a:rPr lang="en-US" sz="2800" dirty="0" smtClean="0"/>
              <a:t>(impact factor: 2.20)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IVC – Image and Vision Computing</a:t>
            </a:r>
          </a:p>
          <a:p>
            <a:r>
              <a:rPr lang="en-US" dirty="0" smtClean="0"/>
              <a:t>TIP – IEEE Transactions on Image Processing</a:t>
            </a:r>
          </a:p>
          <a:p>
            <a:r>
              <a:rPr lang="en-US" dirty="0" smtClean="0"/>
              <a:t>TMI- IEEE Transactions on Medical Imaging </a:t>
            </a:r>
          </a:p>
          <a:p>
            <a:r>
              <a:rPr lang="en-US" dirty="0" smtClean="0"/>
              <a:t>MVA – Machine Vision and Applications</a:t>
            </a:r>
          </a:p>
          <a:p>
            <a:r>
              <a:rPr lang="en-US" dirty="0" smtClean="0"/>
              <a:t>PR – Pattern Recognition</a:t>
            </a:r>
          </a:p>
          <a:p>
            <a:r>
              <a:rPr lang="en-US" dirty="0" smtClean="0"/>
              <a:t>TMM – IEEE Transactions on Multimedia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PAMI Reviewing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Editor-in-chief (EIC) assigns papers to associate editors (AE)</a:t>
            </a:r>
          </a:p>
          <a:p>
            <a:r>
              <a:rPr lang="en-US" dirty="0" smtClean="0"/>
              <a:t>AE assigns reviewers</a:t>
            </a:r>
          </a:p>
          <a:p>
            <a:r>
              <a:rPr lang="en-US" dirty="0" smtClean="0"/>
              <a:t>First-round review: 3-6 months</a:t>
            </a:r>
          </a:p>
          <a:p>
            <a:pPr lvl="1"/>
            <a:r>
              <a:rPr lang="en-US" sz="2400" dirty="0" smtClean="0"/>
              <a:t>Accept as is</a:t>
            </a:r>
          </a:p>
          <a:p>
            <a:pPr lvl="1"/>
            <a:r>
              <a:rPr lang="en-US" sz="2400" dirty="0" smtClean="0"/>
              <a:t>Accept with minor revision</a:t>
            </a:r>
          </a:p>
          <a:p>
            <a:pPr lvl="1"/>
            <a:r>
              <a:rPr lang="en-US" sz="2400" dirty="0" smtClean="0"/>
              <a:t>Major revision</a:t>
            </a:r>
          </a:p>
          <a:p>
            <a:pPr lvl="1"/>
            <a:r>
              <a:rPr lang="en-US" sz="2400" dirty="0" smtClean="0"/>
              <a:t>Resubmit as new</a:t>
            </a:r>
          </a:p>
          <a:p>
            <a:pPr lvl="1"/>
            <a:r>
              <a:rPr lang="en-US" sz="2400" dirty="0" smtClean="0"/>
              <a:t>Reject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PAMI Reviewing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Second-round review: 2-4 months</a:t>
            </a:r>
          </a:p>
          <a:p>
            <a:pPr lvl="1"/>
            <a:r>
              <a:rPr lang="en-US" dirty="0" smtClean="0"/>
              <a:t>Accept as is</a:t>
            </a:r>
          </a:p>
          <a:p>
            <a:pPr lvl="1"/>
            <a:r>
              <a:rPr lang="en-US" dirty="0" smtClean="0"/>
              <a:t>Accept with minor revision</a:t>
            </a:r>
          </a:p>
          <a:p>
            <a:pPr lvl="1"/>
            <a:r>
              <a:rPr lang="en-US" dirty="0" smtClean="0"/>
              <a:t>Reject</a:t>
            </a:r>
          </a:p>
          <a:p>
            <a:r>
              <a:rPr lang="en-US" dirty="0" smtClean="0"/>
              <a:t>EIC makes final decision</a:t>
            </a:r>
          </a:p>
          <a:p>
            <a:r>
              <a:rPr lang="en-US" dirty="0" smtClean="0"/>
              <a:t>Overall turn-around time: 6 to 12 months</a:t>
            </a:r>
          </a:p>
          <a:p>
            <a:r>
              <a:rPr lang="en-US" dirty="0" smtClean="0"/>
              <a:t>Rule of thumb: 15% additional work beyond a CVPR/ICCV/ECCV paper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IJCV/CVIU Reviewing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formats</a:t>
            </a:r>
          </a:p>
          <a:p>
            <a:r>
              <a:rPr lang="en-US" dirty="0" smtClean="0"/>
              <a:t>CVIU has roughly the same turn-around time as PAMI</a:t>
            </a:r>
          </a:p>
          <a:p>
            <a:r>
              <a:rPr lang="en-US" dirty="0" smtClean="0"/>
              <a:t>IJCV tends to have longer turn-around time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Acceptance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PAMI, IJCV: ~ 20% (my guess, no stats)</a:t>
            </a:r>
          </a:p>
          <a:p>
            <a:r>
              <a:rPr lang="en-US" dirty="0" smtClean="0"/>
              <a:t>CVIU: ~ 30%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Conferences to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additional work?</a:t>
            </a:r>
          </a:p>
          <a:p>
            <a:pPr lvl="1"/>
            <a:r>
              <a:rPr lang="en-US" dirty="0" smtClean="0"/>
              <a:t>30% additional more work for PAMI?</a:t>
            </a:r>
          </a:p>
          <a:p>
            <a:pPr lvl="1"/>
            <a:r>
              <a:rPr lang="en-US" dirty="0" smtClean="0"/>
              <a:t>As long as the journal version is significantly different from the conference one</a:t>
            </a:r>
          </a:p>
          <a:p>
            <a:r>
              <a:rPr lang="en-US" dirty="0" smtClean="0"/>
              <a:t>Novelty of each work</a:t>
            </a:r>
          </a:p>
          <a:p>
            <a:pPr lvl="1"/>
            <a:r>
              <a:rPr lang="en-US" dirty="0" smtClean="0"/>
              <a:t>Some reviewers still argue against this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ditors usually accept paper with the same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2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</a:t>
            </a:r>
            <a:r>
              <a:rPr lang="en-US" sz="4000" dirty="0"/>
              <a:t>G</a:t>
            </a:r>
            <a:r>
              <a:rPr lang="en-US" sz="4000" dirty="0" smtClean="0"/>
              <a:t>et </a:t>
            </a:r>
            <a:r>
              <a:rPr lang="en-US" sz="4000" dirty="0"/>
              <a:t>Y</a:t>
            </a:r>
            <a:r>
              <a:rPr lang="en-US" sz="4000" dirty="0" smtClean="0"/>
              <a:t>our Paper Rejected?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Kajia (SIGGRAPH 93 papers chair): </a:t>
            </a:r>
            <a:r>
              <a:rPr lang="en-US" dirty="0" smtClean="0">
                <a:hlinkClick r:id="rId3"/>
              </a:rPr>
              <a:t>How to get your SIGGRAPH paper rejected?</a:t>
            </a:r>
            <a:endParaRPr lang="en-US" dirty="0" smtClean="0"/>
          </a:p>
          <a:p>
            <a:r>
              <a:rPr lang="en-US" dirty="0" smtClean="0"/>
              <a:t>Do not</a:t>
            </a:r>
          </a:p>
          <a:p>
            <a:pPr lvl="1"/>
            <a:r>
              <a:rPr lang="en-US" sz="2400" dirty="0" smtClean="0"/>
              <a:t>Pay attention to review process</a:t>
            </a:r>
          </a:p>
          <a:p>
            <a:pPr lvl="1"/>
            <a:r>
              <a:rPr lang="en-US" sz="2400" dirty="0" smtClean="0"/>
              <a:t>Put </a:t>
            </a:r>
            <a:r>
              <a:rPr lang="en-US" sz="2400" dirty="0" smtClean="0"/>
              <a:t>yourself from a reviewer’s </a:t>
            </a:r>
            <a:r>
              <a:rPr lang="en-US" sz="2400" dirty="0" smtClean="0"/>
              <a:t>perspective </a:t>
            </a:r>
          </a:p>
          <a:p>
            <a:pPr lvl="1"/>
            <a:r>
              <a:rPr lang="en-US" sz="2400" dirty="0" smtClean="0"/>
              <a:t>Put the work in right context</a:t>
            </a:r>
          </a:p>
          <a:p>
            <a:pPr lvl="1"/>
            <a:r>
              <a:rPr lang="en-US" sz="2400" dirty="0" smtClean="0"/>
              <a:t>Carry out sufficient amount of experiments</a:t>
            </a:r>
          </a:p>
          <a:p>
            <a:pPr lvl="1"/>
            <a:r>
              <a:rPr lang="en-US" sz="2400" dirty="0" smtClean="0"/>
              <a:t>Compare with state-of-the-art algorithms</a:t>
            </a:r>
          </a:p>
          <a:p>
            <a:pPr lvl="1"/>
            <a:r>
              <a:rPr lang="en-US" sz="2400" dirty="0" smtClean="0"/>
              <a:t>Pay attention to writing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Overall Rating</a:t>
            </a:r>
          </a:p>
          <a:p>
            <a:pPr lvl="1"/>
            <a:r>
              <a:rPr lang="en-US" sz="2000" dirty="0" smtClean="0"/>
              <a:t>Definite accept, weakly accept, borderline, weakly reject, definite reject</a:t>
            </a:r>
          </a:p>
          <a:p>
            <a:r>
              <a:rPr lang="en-US" sz="2800" dirty="0" smtClean="0"/>
              <a:t>Novelty</a:t>
            </a:r>
          </a:p>
          <a:p>
            <a:pPr lvl="1"/>
            <a:r>
              <a:rPr lang="en-US" sz="2000" dirty="0" smtClean="0"/>
              <a:t>Very original, original, minor originality, has been done before</a:t>
            </a:r>
          </a:p>
          <a:p>
            <a:r>
              <a:rPr lang="en-US" sz="2800" dirty="0" smtClean="0"/>
              <a:t>Importance/relevance</a:t>
            </a:r>
          </a:p>
          <a:p>
            <a:pPr lvl="1"/>
            <a:r>
              <a:rPr lang="en-US" sz="2000" dirty="0" smtClean="0"/>
              <a:t>Of broad interest, interesting to a subarea, interesting only to a small number of attendees, out of CVPR scope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Clarity of presentation</a:t>
            </a:r>
          </a:p>
          <a:p>
            <a:pPr lvl="1"/>
            <a:r>
              <a:rPr lang="en-US" sz="2000" dirty="0" smtClean="0"/>
              <a:t>Reads very well, is clear enough, difficult to read, unreadable</a:t>
            </a:r>
          </a:p>
          <a:p>
            <a:r>
              <a:rPr lang="en-US" sz="2800" dirty="0" smtClean="0"/>
              <a:t>Technical correctness</a:t>
            </a:r>
          </a:p>
          <a:p>
            <a:pPr lvl="1"/>
            <a:r>
              <a:rPr lang="en-US" sz="2000" dirty="0" smtClean="0"/>
              <a:t>Definite correct, probably correct but did not check completely, contains rectifiable errors, has major problems</a:t>
            </a:r>
          </a:p>
          <a:p>
            <a:r>
              <a:rPr lang="en-US" sz="2800" dirty="0" smtClean="0"/>
              <a:t>Experimental validation</a:t>
            </a:r>
          </a:p>
          <a:p>
            <a:pPr lvl="1"/>
            <a:r>
              <a:rPr lang="en-US" sz="2000" dirty="0" smtClean="0"/>
              <a:t>Excellent validation or N/A (a theoretical paper), limited but convincing, lacking in some aspects, insufficient validation </a:t>
            </a:r>
          </a:p>
          <a:p>
            <a:r>
              <a:rPr lang="en-US" sz="2800" dirty="0" smtClean="0"/>
              <a:t>Additional comments</a:t>
            </a:r>
          </a:p>
          <a:p>
            <a:r>
              <a:rPr lang="en-US" sz="2800" dirty="0" smtClean="0"/>
              <a:t>Reviewer’s name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CVPR – Computer Vision and Pattern Recognition, since 1983</a:t>
            </a:r>
          </a:p>
          <a:p>
            <a:pPr lvl="1"/>
            <a:r>
              <a:rPr lang="en-US" dirty="0" smtClean="0"/>
              <a:t>Annual, held in US</a:t>
            </a:r>
          </a:p>
          <a:p>
            <a:r>
              <a:rPr lang="en-US" dirty="0" smtClean="0"/>
              <a:t>ICCV – International Conference on Computer Vision, since 1987</a:t>
            </a:r>
          </a:p>
          <a:p>
            <a:pPr lvl="1"/>
            <a:r>
              <a:rPr lang="en-US" dirty="0" smtClean="0"/>
              <a:t>Every other year, alternate in 3 continents</a:t>
            </a:r>
          </a:p>
          <a:p>
            <a:r>
              <a:rPr lang="en-US" dirty="0" smtClean="0"/>
              <a:t>ECCV – European Conference on Computer Vision, since 1990</a:t>
            </a:r>
          </a:p>
          <a:p>
            <a:pPr lvl="1"/>
            <a:r>
              <a:rPr lang="en-US" dirty="0" smtClean="0"/>
              <a:t>Every other year, held in Europe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Reviewing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others/you can pick apart a paper</a:t>
            </a:r>
          </a:p>
          <a:p>
            <a:r>
              <a:rPr lang="en-US" dirty="0" smtClean="0"/>
              <a:t>Learn from other’s mistakes</a:t>
            </a:r>
          </a:p>
          <a:p>
            <a:r>
              <a:rPr lang="en-US" dirty="0" smtClean="0"/>
              <a:t>Get to see other reviewers evaluate the same paper</a:t>
            </a:r>
          </a:p>
          <a:p>
            <a:r>
              <a:rPr lang="en-US" dirty="0" smtClean="0"/>
              <a:t>See how authors rebut comments</a:t>
            </a:r>
          </a:p>
          <a:p>
            <a:r>
              <a:rPr lang="en-US" dirty="0" smtClean="0"/>
              <a:t>Learn how to write good papers</a:t>
            </a:r>
          </a:p>
          <a:p>
            <a:r>
              <a:rPr lang="en-US" dirty="0" smtClean="0"/>
              <a:t>Learn what it takes to get a paper published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Yourself as Reviewer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Reviewer’s perspective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How a paper gets rejected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the contributions?</a:t>
            </a:r>
          </a:p>
          <a:p>
            <a:r>
              <a:rPr lang="en-US" dirty="0" smtClean="0"/>
              <a:t>Does it advance the science in the filed?</a:t>
            </a:r>
          </a:p>
          <a:p>
            <a:r>
              <a:rPr lang="en-US" dirty="0" smtClean="0"/>
              <a:t>Why you should accept this paper?</a:t>
            </a:r>
          </a:p>
          <a:p>
            <a:r>
              <a:rPr lang="en-US" dirty="0" smtClean="0"/>
              <a:t>Is this paper a case study?</a:t>
            </a:r>
          </a:p>
          <a:p>
            <a:r>
              <a:rPr lang="en-US" dirty="0" smtClean="0"/>
              <a:t>Is this paper interesting?</a:t>
            </a:r>
          </a:p>
          <a:p>
            <a:r>
              <a:rPr lang="en-US" dirty="0" smtClean="0">
                <a:hlinkClick r:id="rId5"/>
              </a:rPr>
              <a:t>Who is the audience</a:t>
            </a:r>
            <a:r>
              <a:rPr lang="en-US" dirty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data set</a:t>
            </a:r>
          </a:p>
          <a:p>
            <a:r>
              <a:rPr lang="en-US" dirty="0" smtClean="0">
                <a:hlinkClick r:id="rId3"/>
              </a:rPr>
              <a:t>Baseline experiment</a:t>
            </a:r>
            <a:endParaRPr lang="en-US" dirty="0" smtClean="0"/>
          </a:p>
          <a:p>
            <a:r>
              <a:rPr lang="en-US" dirty="0" smtClean="0"/>
              <a:t>Killer data set</a:t>
            </a:r>
          </a:p>
          <a:p>
            <a:r>
              <a:rPr lang="en-US" dirty="0" smtClean="0"/>
              <a:t>Large scale experiment</a:t>
            </a:r>
          </a:p>
          <a:p>
            <a:r>
              <a:rPr lang="en-US" dirty="0" smtClean="0"/>
              <a:t>Evaluation metric</a:t>
            </a:r>
          </a:p>
          <a:p>
            <a:r>
              <a:rPr lang="en-US" dirty="0" smtClean="0">
                <a:hlinkClick r:id="rId4"/>
              </a:rPr>
              <a:t>Side effects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Comparisons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</a:t>
            </a:r>
            <a:r>
              <a:rPr lang="en-US" dirty="0"/>
              <a:t>S</a:t>
            </a:r>
            <a:r>
              <a:rPr lang="en-US" dirty="0" smtClean="0"/>
              <a:t>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 your homework</a:t>
            </a:r>
          </a:p>
          <a:p>
            <a:r>
              <a:rPr lang="en-US" sz="2800" dirty="0" smtClean="0">
                <a:hlinkClick r:id="rId3"/>
              </a:rPr>
              <a:t>Need to know what is out there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Need </a:t>
            </a:r>
            <a:r>
              <a:rPr lang="en-US" sz="2800" dirty="0" smtClean="0"/>
              <a:t>to show why one’s method outperforms others, and in what way?</a:t>
            </a:r>
          </a:p>
          <a:p>
            <a:pPr lvl="1"/>
            <a:r>
              <a:rPr lang="en-US" sz="2400" dirty="0" smtClean="0"/>
              <a:t>speed? </a:t>
            </a:r>
          </a:p>
          <a:p>
            <a:pPr lvl="1"/>
            <a:r>
              <a:rPr lang="en-US" sz="2400" dirty="0" smtClean="0"/>
              <a:t>accuracy? </a:t>
            </a:r>
          </a:p>
          <a:p>
            <a:pPr lvl="1"/>
            <a:r>
              <a:rPr lang="en-US" sz="2400" dirty="0" smtClean="0">
                <a:hlinkClick r:id="rId4"/>
              </a:rPr>
              <a:t>sensitive to parameters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>
                <a:hlinkClick r:id="rId5"/>
              </a:rPr>
              <a:t>assumption</a:t>
            </a:r>
            <a:endParaRPr lang="en-US" sz="2400" dirty="0" smtClean="0"/>
          </a:p>
          <a:p>
            <a:pPr lvl="1"/>
            <a:r>
              <a:rPr lang="en-US" sz="2400" dirty="0" smtClean="0"/>
              <a:t>easy to implement? </a:t>
            </a:r>
          </a:p>
          <a:p>
            <a:pPr lvl="1"/>
            <a:r>
              <a:rPr lang="en-US" sz="2400" dirty="0" smtClean="0"/>
              <a:t>general application?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600200"/>
            <a:ext cx="896815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23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Reviewing a poorly written </a:t>
            </a:r>
            <a:r>
              <a:rPr lang="en-US" dirty="0" smtClean="0">
                <a:hlinkClick r:id="rId3"/>
              </a:rPr>
              <a:t>paper</a:t>
            </a:r>
            <a:endParaRPr lang="en-US" dirty="0" smtClean="0"/>
          </a:p>
          <a:p>
            <a:r>
              <a:rPr lang="en-US" dirty="0" smtClean="0"/>
              <a:t>Clear presentation</a:t>
            </a:r>
          </a:p>
          <a:p>
            <a:r>
              <a:rPr lang="en-US" dirty="0" smtClean="0"/>
              <a:t>Terse</a:t>
            </a:r>
          </a:p>
          <a:p>
            <a:r>
              <a:rPr lang="en-US" dirty="0" smtClean="0"/>
              <a:t>Careful about wording</a:t>
            </a:r>
          </a:p>
          <a:p>
            <a:r>
              <a:rPr lang="en-US" dirty="0" smtClean="0"/>
              <a:t>Make claims with strong evidence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Welsh’s blog on </a:t>
            </a:r>
            <a:r>
              <a:rPr lang="en-US" dirty="0" smtClean="0">
                <a:hlinkClick r:id="rId2"/>
              </a:rPr>
              <a:t>scientific writing</a:t>
            </a:r>
            <a:endParaRPr lang="en-US" dirty="0" smtClean="0"/>
          </a:p>
          <a:p>
            <a:r>
              <a:rPr lang="en-US" dirty="0" smtClean="0"/>
              <a:t>Sharpen your mental focus</a:t>
            </a:r>
          </a:p>
          <a:p>
            <a:r>
              <a:rPr lang="en-US" dirty="0" smtClean="0"/>
              <a:t>Force you to obsess over every meticulous detail – word choice, word count, overall tone, readability of graphs (and others such as </a:t>
            </a:r>
            <a:r>
              <a:rPr lang="en-US" dirty="0" smtClean="0">
                <a:hlinkClick r:id="rId3"/>
              </a:rPr>
              <a:t>font size</a:t>
            </a:r>
            <a:r>
              <a:rPr lang="en-US" dirty="0" smtClean="0"/>
              <a:t>, layout and spacing, and </a:t>
            </a:r>
            <a:r>
              <a:rPr lang="en-US" dirty="0" smtClean="0">
                <a:hlinkClick r:id="rId4"/>
              </a:rPr>
              <a:t>page limit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34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Crystalizing the ideas through the process of putting things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 smtClean="0"/>
              <a:t>Hone the paper to a razor-sharp, articulate, polished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8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paper </a:t>
            </a:r>
            <a:r>
              <a:rPr lang="en-US" i="1" dirty="0" smtClean="0"/>
              <a:t>as early as possible</a:t>
            </a:r>
            <a:r>
              <a:rPr lang="en-US" dirty="0" smtClean="0"/>
              <a:t>, sometimes </a:t>
            </a:r>
            <a:r>
              <a:rPr lang="en-US" i="1" dirty="0" smtClean="0"/>
              <a:t>before</a:t>
            </a:r>
            <a:r>
              <a:rPr lang="en-US" dirty="0" smtClean="0"/>
              <a:t> even starting the research work</a:t>
            </a:r>
          </a:p>
          <a:p>
            <a:r>
              <a:rPr lang="en-US" dirty="0" smtClean="0"/>
              <a:t>Will discover the important things that you have not thought about</a:t>
            </a:r>
          </a:p>
          <a:p>
            <a:r>
              <a:rPr lang="en-US" dirty="0" smtClean="0"/>
              <a:t>The process of writing results in a flood of ideas</a:t>
            </a:r>
          </a:p>
        </p:txBody>
      </p:sp>
    </p:spTree>
    <p:extLst>
      <p:ext uri="{BB962C8B-B14F-4D97-AF65-F5344CB8AC3E}">
        <p14:creationId xmlns:p14="http://schemas.microsoft.com/office/powerpoint/2010/main" val="40547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ACCV – Asian Conference on Computer Vision</a:t>
            </a:r>
          </a:p>
          <a:p>
            <a:r>
              <a:rPr lang="en-US" dirty="0" smtClean="0"/>
              <a:t>BMVC – British Machine Vision Conference </a:t>
            </a:r>
          </a:p>
          <a:p>
            <a:r>
              <a:rPr lang="en-US" dirty="0" smtClean="0"/>
              <a:t>ICPR – International Conference on Pattern Recognition</a:t>
            </a:r>
          </a:p>
          <a:p>
            <a:r>
              <a:rPr lang="en-US" dirty="0" smtClean="0"/>
              <a:t>SIGGRAPH</a:t>
            </a:r>
          </a:p>
          <a:p>
            <a:r>
              <a:rPr lang="en-US" dirty="0" smtClean="0"/>
              <a:t>NIPS – Neural Information Processing Systems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a paper is not accepted, the process is energizing and often lead to new ideas for the next research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Submitting the paper is often the start of a new line of work</a:t>
            </a:r>
          </a:p>
          <a:p>
            <a:r>
              <a:rPr lang="en-US" dirty="0" smtClean="0"/>
              <a:t>Riding on that clarity of thought would emerge post-deadline (and </a:t>
            </a:r>
            <a:r>
              <a:rPr lang="en-US" dirty="0" smtClean="0">
                <a:hlinkClick r:id="rId2"/>
              </a:rPr>
              <a:t>a much-needed break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A Good 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ideas and convincing results</a:t>
            </a:r>
          </a:p>
          <a:p>
            <a:r>
              <a:rPr lang="en-US" dirty="0" smtClean="0">
                <a:hlinkClick r:id="rId2"/>
              </a:rPr>
              <a:t>But not too much</a:t>
            </a:r>
            <a:r>
              <a:rPr lang="en-US" dirty="0" smtClean="0"/>
              <a:t> (vs </a:t>
            </a:r>
            <a:r>
              <a:rPr lang="en-US" dirty="0" smtClean="0">
                <a:hlinkClick r:id="rId3"/>
              </a:rPr>
              <a:t>grant proposal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895600"/>
            <a:ext cx="897774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artists copy, great artists steal</a:t>
            </a:r>
          </a:p>
          <a:p>
            <a:r>
              <a:rPr lang="en-US" dirty="0" smtClean="0"/>
              <a:t>Not just sugar coating</a:t>
            </a:r>
          </a:p>
          <a:p>
            <a:r>
              <a:rPr lang="en-US" dirty="0" smtClean="0"/>
              <a:t>Not just a good spin</a:t>
            </a:r>
          </a:p>
          <a:p>
            <a:r>
              <a:rPr lang="en-US" dirty="0" smtClean="0"/>
              <a:t>Tell a convincing story with solid evidence</a:t>
            </a:r>
          </a:p>
          <a:p>
            <a:r>
              <a:rPr lang="en-US" dirty="0" smtClean="0">
                <a:hlinkClick r:id="rId2"/>
              </a:rPr>
              <a:t>Present your ideas with style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Q</a:t>
            </a:r>
            <a:r>
              <a:rPr lang="en-US" dirty="0" smtClean="0"/>
              <a:t>&amp;</a:t>
            </a:r>
            <a:r>
              <a:rPr lang="en-US" dirty="0" smtClean="0">
                <a:hlinkClick r:id="rId4"/>
              </a:rPr>
              <a:t>A</a:t>
            </a:r>
            <a:endParaRPr lang="en-US" dirty="0" smtClean="0"/>
          </a:p>
          <a:p>
            <a:r>
              <a:rPr lang="en-US" dirty="0" smtClean="0"/>
              <a:t>Real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titles attract people</a:t>
            </a:r>
          </a:p>
          <a:p>
            <a:r>
              <a:rPr lang="en-US" dirty="0" smtClean="0"/>
              <a:t>Grab people’s attention</a:t>
            </a:r>
          </a:p>
          <a:p>
            <a:r>
              <a:rPr lang="en-US" dirty="0" smtClean="0">
                <a:hlinkClick r:id="rId2"/>
              </a:rPr>
              <a:t>Buzz word?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But don’t be provocative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number of equations</a:t>
            </a:r>
          </a:p>
          <a:p>
            <a:pPr lvl="1"/>
            <a:r>
              <a:rPr lang="en-US" dirty="0" smtClean="0"/>
              <a:t>No more, no less</a:t>
            </a:r>
          </a:p>
          <a:p>
            <a:pPr lvl="1"/>
            <a:r>
              <a:rPr lang="en-US" dirty="0" smtClean="0"/>
              <a:t>Too many details simply make a paper </a:t>
            </a:r>
            <a:r>
              <a:rPr lang="en-US" dirty="0"/>
              <a:t>i</a:t>
            </a:r>
            <a:r>
              <a:rPr lang="en-US" dirty="0" smtClean="0"/>
              <a:t>naccessible</a:t>
            </a:r>
          </a:p>
          <a:p>
            <a:r>
              <a:rPr lang="en-US" dirty="0" smtClean="0">
                <a:hlinkClick r:id="rId2"/>
              </a:rPr>
              <a:t>Too few equations</a:t>
            </a:r>
            <a:endParaRPr lang="en-US" dirty="0" smtClean="0"/>
          </a:p>
          <a:p>
            <a:r>
              <a:rPr lang="en-US" dirty="0" smtClean="0"/>
              <a:t>Many good papers have no or few equations</a:t>
            </a:r>
          </a:p>
          <a:p>
            <a:pPr lvl="1"/>
            <a:r>
              <a:rPr lang="en-US" dirty="0" smtClean="0"/>
              <a:t>CVPR 13 best paper</a:t>
            </a:r>
          </a:p>
          <a:p>
            <a:pPr lvl="1"/>
            <a:r>
              <a:rPr lang="en-US" dirty="0" smtClean="0"/>
              <a:t>CVPR 05 HOG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0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Be clear</a:t>
            </a:r>
            <a:endParaRPr lang="en-US" dirty="0"/>
          </a:p>
          <a:p>
            <a:r>
              <a:rPr lang="en-US" dirty="0" smtClean="0"/>
              <a:t>Sufficient number of figures</a:t>
            </a:r>
          </a:p>
        </p:txBody>
      </p:sp>
    </p:spTree>
    <p:extLst>
      <p:ext uri="{BB962C8B-B14F-4D97-AF65-F5344CB8AC3E}">
        <p14:creationId xmlns:p14="http://schemas.microsoft.com/office/powerpoint/2010/main" val="367507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or Applied?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 is more applied, at least nowadays</a:t>
            </a:r>
          </a:p>
          <a:p>
            <a:r>
              <a:rPr lang="en-US" dirty="0" smtClean="0">
                <a:hlinkClick r:id="rId2"/>
              </a:rPr>
              <a:t>Theory vs real world</a:t>
            </a:r>
            <a:endParaRPr lang="en-US" dirty="0" smtClean="0"/>
          </a:p>
          <a:p>
            <a:r>
              <a:rPr lang="en-US" dirty="0" smtClean="0"/>
              <a:t>More high impact papers are about how to get things done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4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r>
              <a:rPr lang="en-US" dirty="0" smtClean="0"/>
              <a:t>“a”, “the”</a:t>
            </a:r>
          </a:p>
          <a:p>
            <a:r>
              <a:rPr lang="en-US" dirty="0"/>
              <a:t>i</a:t>
            </a:r>
            <a:r>
              <a:rPr lang="en-US" dirty="0" smtClean="0"/>
              <a:t>nanimate objects with verbs</a:t>
            </a:r>
          </a:p>
          <a:p>
            <a:r>
              <a:rPr lang="en-US" dirty="0"/>
              <a:t>i</a:t>
            </a:r>
            <a:r>
              <a:rPr lang="en-US" dirty="0" smtClean="0"/>
              <a:t>nconsistent usage of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8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Results First than Writing?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Conventional mode</a:t>
            </a:r>
          </a:p>
          <a:p>
            <a:pPr lvl="1"/>
            <a:r>
              <a:rPr lang="en-US" sz="2000" dirty="0" smtClean="0"/>
              <a:t>Idea-&gt; Do research -&gt; Write paper</a:t>
            </a:r>
          </a:p>
          <a:p>
            <a:r>
              <a:rPr lang="en-US" sz="2400" dirty="0" smtClean="0"/>
              <a:t>“</a:t>
            </a:r>
            <a:r>
              <a:rPr lang="en-US" sz="2400" dirty="0" smtClean="0">
                <a:hlinkClick r:id="rId2"/>
              </a:rPr>
              <a:t>How to write a great research paper</a:t>
            </a:r>
            <a:r>
              <a:rPr lang="en-US" sz="2400" dirty="0" smtClean="0"/>
              <a:t>” by Simon Peyton Jones</a:t>
            </a:r>
          </a:p>
          <a:p>
            <a:pPr lvl="1"/>
            <a:r>
              <a:rPr lang="en-US" sz="2000" dirty="0" smtClean="0"/>
              <a:t>Idea -&gt; Write paper -&gt; Do research</a:t>
            </a:r>
          </a:p>
          <a:p>
            <a:pPr lvl="2"/>
            <a:r>
              <a:rPr lang="en-US" sz="1800" dirty="0" smtClean="0"/>
              <a:t>Forces us to be clear, focused</a:t>
            </a:r>
          </a:p>
          <a:p>
            <a:pPr lvl="2"/>
            <a:r>
              <a:rPr lang="en-US" sz="1800" dirty="0" smtClean="0"/>
              <a:t>Crystallizes what we don’t understand</a:t>
            </a:r>
          </a:p>
          <a:p>
            <a:pPr lvl="2"/>
            <a:r>
              <a:rPr lang="en-US" sz="1800" dirty="0" smtClean="0"/>
              <a:t>Opens the way to dialogue with others: reality check, critique, and collaboration</a:t>
            </a:r>
          </a:p>
          <a:p>
            <a:r>
              <a:rPr lang="en-US" sz="2400" dirty="0" smtClean="0"/>
              <a:t>My take</a:t>
            </a:r>
          </a:p>
          <a:p>
            <a:pPr lvl="1"/>
            <a:r>
              <a:rPr lang="en-US" sz="2000" dirty="0" smtClean="0"/>
              <a:t>Idea -&gt; Write paper -&gt; Do research -&gt; Revise paper -&gt; Do research -&gt; Revise paper -&gt;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</a:t>
            </a:r>
          </a:p>
          <a:p>
            <a:r>
              <a:rPr lang="en-US" dirty="0" smtClean="0"/>
              <a:t>Add more results and large figures</a:t>
            </a:r>
          </a:p>
          <a:p>
            <a:r>
              <a:rPr lang="en-US" dirty="0" smtClean="0"/>
              <a:t>Add technical details as necessary (</a:t>
            </a:r>
            <a:r>
              <a:rPr lang="en-US" dirty="0" smtClean="0">
                <a:hlinkClick r:id="rId2"/>
              </a:rPr>
              <a:t>don</a:t>
            </a:r>
            <a:r>
              <a:rPr lang="fr-FR" dirty="0" smtClean="0">
                <a:hlinkClick r:id="rId2"/>
              </a:rPr>
              <a:t>’</a:t>
            </a:r>
            <a:r>
              <a:rPr lang="en-US" dirty="0" smtClean="0">
                <a:hlinkClick r:id="rId2"/>
              </a:rPr>
              <a:t>t miss important details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Derivation details, e.g., </a:t>
            </a:r>
            <a:r>
              <a:rPr lang="en-US" dirty="0" smtClean="0">
                <a:hlinkClick r:id="rId3"/>
              </a:rPr>
              <a:t>proof of a theorem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MICCAI – Medical Image Computing and Computer-Assisted Intervention</a:t>
            </a:r>
          </a:p>
          <a:p>
            <a:r>
              <a:rPr lang="en-US" sz="2800" dirty="0" smtClean="0"/>
              <a:t>FG – IEEE Conference on Automatic Face and Gesture Recognition </a:t>
            </a:r>
            <a:endParaRPr lang="en-US" sz="2800" dirty="0"/>
          </a:p>
          <a:p>
            <a:r>
              <a:rPr lang="en-US" sz="2800" dirty="0"/>
              <a:t>ICCP </a:t>
            </a:r>
            <a:r>
              <a:rPr lang="en-US" sz="2800" dirty="0" smtClean="0"/>
              <a:t>– IEEE International Conference on Computational Photography</a:t>
            </a:r>
          </a:p>
          <a:p>
            <a:r>
              <a:rPr lang="en-US" sz="2800" dirty="0"/>
              <a:t>ICML </a:t>
            </a:r>
            <a:r>
              <a:rPr lang="en-US" sz="2800" dirty="0" smtClean="0"/>
              <a:t>– International Conference on Machine Learning</a:t>
            </a:r>
          </a:p>
          <a:p>
            <a:r>
              <a:rPr lang="en-US" sz="2800" dirty="0" smtClean="0"/>
              <a:t>IJCAI, AAAI, MVA, ICDR, ICVS, DAGM, CAIP, ICRA, ICASSP, ICIP, SPIE, DCC, WACV, 3DPVT, ACM Multimedia, ICME, 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</a:p>
          <a:p>
            <a:r>
              <a:rPr lang="en-US" dirty="0" smtClean="0"/>
              <a:t>Significant contributions (vs. </a:t>
            </a:r>
            <a:r>
              <a:rPr lang="en-US" dirty="0" smtClean="0">
                <a:hlinkClick r:id="rId2"/>
              </a:rPr>
              <a:t>salami publishing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sure your paper is non-rejectable (above the bar with some error margin)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1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Rebuttal or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700" dirty="0" smtClean="0"/>
          </a:p>
          <a:p>
            <a:r>
              <a:rPr lang="en-US" sz="1400" dirty="0" smtClean="0"/>
              <a:t>Anything can happen:</a:t>
            </a:r>
          </a:p>
          <a:p>
            <a:pPr lvl="1"/>
            <a:r>
              <a:rPr lang="en-US" sz="1200" dirty="0" smtClean="0"/>
              <a:t>Good surprise: </a:t>
            </a:r>
          </a:p>
          <a:p>
            <a:pPr lvl="2"/>
            <a:r>
              <a:rPr lang="en-US" sz="1050" dirty="0" smtClean="0"/>
              <a:t>One CVPR paper: BR, BR, DR</a:t>
            </a:r>
          </a:p>
          <a:p>
            <a:pPr lvl="2"/>
            <a:r>
              <a:rPr lang="en-US" sz="1050" dirty="0" smtClean="0"/>
              <a:t>Two ECCV papers: PR, PR, BR</a:t>
            </a:r>
          </a:p>
          <a:p>
            <a:pPr lvl="1"/>
            <a:r>
              <a:rPr lang="en-US" sz="1050" dirty="0" smtClean="0"/>
              <a:t>Bad surprise: </a:t>
            </a:r>
          </a:p>
          <a:p>
            <a:pPr lvl="2"/>
            <a:r>
              <a:rPr lang="en-US" sz="1100" dirty="0" smtClean="0"/>
              <a:t>Two ECCV papers: PA, PA, BR</a:t>
            </a:r>
          </a:p>
          <a:p>
            <a:pPr marL="914400" lvl="2" indent="0">
              <a:buNone/>
            </a:pP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89681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</a:t>
            </a:r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Large scale</a:t>
            </a:r>
          </a:p>
          <a:p>
            <a:pPr lvl="1"/>
            <a:r>
              <a:rPr lang="en-US" sz="2400" dirty="0" smtClean="0"/>
              <a:t>CVPR 2011 best paper: pose estimation</a:t>
            </a:r>
          </a:p>
          <a:p>
            <a:pPr lvl="1"/>
            <a:r>
              <a:rPr lang="en-US" sz="2400" dirty="0" smtClean="0"/>
              <a:t>CVPR 2013 best paper: object detection</a:t>
            </a:r>
          </a:p>
          <a:p>
            <a:r>
              <a:rPr lang="en-US" sz="2800" dirty="0" smtClean="0"/>
              <a:t>Unconstrained</a:t>
            </a:r>
          </a:p>
          <a:p>
            <a:r>
              <a:rPr lang="en-US" sz="2800" dirty="0" smtClean="0"/>
              <a:t>Real-time</a:t>
            </a:r>
          </a:p>
          <a:p>
            <a:pPr lvl="1"/>
            <a:r>
              <a:rPr lang="en-US" sz="2400" dirty="0" smtClean="0"/>
              <a:t>CVPR 2001: face detector</a:t>
            </a:r>
          </a:p>
          <a:p>
            <a:pPr lvl="1"/>
            <a:r>
              <a:rPr lang="en-US" sz="2400" dirty="0" smtClean="0"/>
              <a:t>CVPR 2006: scalable object recognition</a:t>
            </a:r>
          </a:p>
          <a:p>
            <a:r>
              <a:rPr lang="en-US" sz="2800" dirty="0" smtClean="0"/>
              <a:t>Robustness</a:t>
            </a:r>
          </a:p>
          <a:p>
            <a:r>
              <a:rPr lang="en-US" sz="2800" dirty="0" smtClean="0"/>
              <a:t>Recover from failure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Best papers and top cited papers in computer science</a:t>
            </a:r>
            <a:endParaRPr lang="en-US" dirty="0" smtClean="0"/>
          </a:p>
          <a:p>
            <a:r>
              <a:rPr lang="en-US" dirty="0" smtClean="0"/>
              <a:t>Best papers = high impact?</a:t>
            </a:r>
          </a:p>
          <a:p>
            <a:r>
              <a:rPr lang="en-US" dirty="0" smtClean="0"/>
              <a:t>Oral papers are more influential?</a:t>
            </a:r>
          </a:p>
          <a:p>
            <a:r>
              <a:rPr lang="en-US" dirty="0" smtClean="0"/>
              <a:t>CVPR Longuet-Hggins prize</a:t>
            </a:r>
          </a:p>
          <a:p>
            <a:r>
              <a:rPr lang="en-US" dirty="0" smtClean="0"/>
              <a:t>ICCV test-of-time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4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NIPS 02 by Doudou LaLoudouana and Mambobo Bonouliqui Tarare, Lupano Tecallonou Center, Selacie, Guana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The secret to publish a paper in machine learning conferences? </a:t>
            </a:r>
            <a:endParaRPr lang="en-US" dirty="0" smtClean="0"/>
          </a:p>
          <a:p>
            <a:r>
              <a:rPr lang="en-US" dirty="0" smtClean="0"/>
              <a:t>Read the references therein carefully!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1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Someone to Proofread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Certainly your advisor</a:t>
            </a:r>
            <a:endParaRPr lang="en-US" dirty="0" smtClean="0"/>
          </a:p>
          <a:p>
            <a:r>
              <a:rPr lang="en-US" dirty="0" smtClean="0"/>
              <a:t>Polish your work</a:t>
            </a:r>
          </a:p>
        </p:txBody>
      </p:sp>
    </p:spTree>
    <p:extLst>
      <p:ext uri="{BB962C8B-B14F-4D97-AF65-F5344CB8AC3E}">
        <p14:creationId xmlns:p14="http://schemas.microsoft.com/office/powerpoint/2010/main" val="52582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Gestalt</a:t>
            </a:r>
            <a:endParaRPr lang="en-US" dirty="0"/>
          </a:p>
        </p:txBody>
      </p:sp>
      <p:pic>
        <p:nvPicPr>
          <p:cNvPr id="9" name="Picture 8" descr="gestalt_Page_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410200" cy="5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Gestalt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CVPR 10 by Carven von Bearnensquash, Department of Computer Science, University of Phoenix</a:t>
            </a:r>
            <a:endParaRPr lang="en-US" dirty="0" smtClean="0"/>
          </a:p>
          <a:p>
            <a:r>
              <a:rPr lang="en-US" dirty="0" smtClean="0"/>
              <a:t>Main Point: Get your paper looking pretty with right mix of equations, tables and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1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stalt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10" r="-36910"/>
          <a:stretch>
            <a:fillRect/>
          </a:stretch>
        </p:blipFill>
        <p:spPr>
          <a:xfrm>
            <a:off x="-1295400" y="95265"/>
            <a:ext cx="12019633" cy="6610335"/>
          </a:xfrm>
        </p:spPr>
      </p:pic>
    </p:spTree>
    <p:extLst>
      <p:ext uri="{BB962C8B-B14F-4D97-AF65-F5344CB8AC3E}">
        <p14:creationId xmlns:p14="http://schemas.microsoft.com/office/powerpoint/2010/main" val="15137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Google scholar</a:t>
            </a:r>
            <a:r>
              <a:rPr lang="en-US" dirty="0" smtClean="0"/>
              <a:t>, </a:t>
            </a:r>
            <a:r>
              <a:rPr lang="en-US" dirty="0" err="1" smtClean="0"/>
              <a:t>citeseer</a:t>
            </a:r>
            <a:endParaRPr lang="en-US" dirty="0" smtClean="0"/>
          </a:p>
          <a:p>
            <a:r>
              <a:rPr lang="en-US" dirty="0" smtClean="0"/>
              <a:t>h-index</a:t>
            </a:r>
          </a:p>
          <a:p>
            <a:r>
              <a:rPr lang="en-US" dirty="0" smtClean="0"/>
              <a:t>Software: publish or perish</a:t>
            </a:r>
          </a:p>
          <a:p>
            <a:endParaRPr lang="en-US" dirty="0" smtClean="0"/>
          </a:p>
          <a:p>
            <a:r>
              <a:rPr lang="en-US" dirty="0" smtClean="0"/>
              <a:t>Disclaimer:</a:t>
            </a:r>
          </a:p>
          <a:p>
            <a:pPr lvl="1"/>
            <a:r>
              <a:rPr lang="en-US" dirty="0" smtClean="0"/>
              <a:t>h index </a:t>
            </a:r>
            <a:r>
              <a:rPr lang="en-US" dirty="0" smtClean="0">
                <a:latin typeface="Calibri"/>
              </a:rPr>
              <a:t>= significance? </a:t>
            </a:r>
          </a:p>
          <a:p>
            <a:pPr lvl="1"/>
            <a:r>
              <a:rPr lang="en-US" dirty="0" smtClean="0">
                <a:latin typeface="Calibri"/>
              </a:rPr>
              <a:t># of citation = significance?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08221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7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Use LaTeX</a:t>
            </a:r>
            <a:endParaRPr lang="en-US" sz="2800" dirty="0" smtClean="0"/>
          </a:p>
          <a:p>
            <a:r>
              <a:rPr lang="en-US" sz="2800" dirty="0" smtClean="0"/>
              <a:t>Read authors’ guideline</a:t>
            </a:r>
          </a:p>
          <a:p>
            <a:r>
              <a:rPr lang="en-US" sz="2800" dirty="0" smtClean="0"/>
              <a:t>Read reviewers’ guideline </a:t>
            </a:r>
          </a:p>
          <a:p>
            <a:r>
              <a:rPr lang="en-US" sz="2800" dirty="0" smtClean="0"/>
              <a:t>Print out your paper – what you see may  NOT be what you get</a:t>
            </a:r>
          </a:p>
          <a:p>
            <a:r>
              <a:rPr lang="en-US" sz="2800" dirty="0" smtClean="0"/>
              <a:t>Submit paper right before deadline</a:t>
            </a:r>
          </a:p>
          <a:p>
            <a:pPr lvl="1"/>
            <a:r>
              <a:rPr lang="en-US" sz="2400" dirty="0" smtClean="0">
                <a:hlinkClick r:id="rId3"/>
              </a:rPr>
              <a:t>Risky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Exhausting</a:t>
            </a:r>
            <a:endParaRPr lang="en-US" sz="2400" dirty="0" smtClean="0"/>
          </a:p>
          <a:p>
            <a:pPr lvl="1"/>
            <a:r>
              <a:rPr lang="en-US" sz="2400" dirty="0" smtClean="0"/>
              <a:t>Murphy’s law</a:t>
            </a:r>
          </a:p>
          <a:p>
            <a:r>
              <a:rPr lang="en-US" sz="2800" dirty="0" smtClean="0">
                <a:hlinkClick r:id="rId5"/>
              </a:rPr>
              <a:t>Do not count on extension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6782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influential papers have been rejected once or twice</a:t>
            </a:r>
          </a:p>
          <a:p>
            <a:r>
              <a:rPr lang="en-US" dirty="0" smtClean="0"/>
              <a:t>Some best papers make little impact</a:t>
            </a:r>
          </a:p>
          <a:p>
            <a:r>
              <a:rPr lang="en-US" dirty="0" smtClean="0"/>
              <a:t>Never give up in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74" b="1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0196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Suggesting a research topic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When your advisor presents your work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When you explain your work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Demos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Good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2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Working Early!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Write, write, write…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Ask others for comments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819400"/>
            <a:ext cx="89681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Hard in the Summer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9681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from Steve Jobs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"I'm convinced that about half of what separates successful entrepreneurs from the non-successful ones is pure perseverance</a:t>
            </a:r>
            <a:r>
              <a:rPr lang="en-US" sz="2800" dirty="0" smtClean="0"/>
              <a:t>.”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"Creativity is just connecting things. When you ask creative people how they did something, they feel a little guilty because they didn't really do it, they just saw something. It seemed obvious to them after a while</a:t>
            </a:r>
            <a:r>
              <a:rPr lang="en-US" sz="2800" dirty="0" smtClean="0"/>
              <a:t>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216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Location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>
                <a:hlinkClick r:id="rId2"/>
              </a:rPr>
              <a:t>Me and confernece I want to attend</a:t>
            </a:r>
            <a:r>
              <a:rPr lang="en-US" dirty="0" smtClean="0"/>
              <a:t> (location </a:t>
            </a:r>
            <a:r>
              <a:rPr lang="en-US" dirty="0" err="1" smtClean="0"/>
              <a:t>vs</a:t>
            </a:r>
            <a:r>
              <a:rPr lang="en-US" dirty="0" smtClean="0"/>
              <a:t> reputation)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067800" cy="3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chairs: administration</a:t>
            </a:r>
          </a:p>
          <a:p>
            <a:r>
              <a:rPr lang="en-US" dirty="0" smtClean="0"/>
              <a:t>Program chairs: handling papers</a:t>
            </a:r>
          </a:p>
          <a:p>
            <a:r>
              <a:rPr lang="en-US" dirty="0" smtClean="0"/>
              <a:t>Area chairs: </a:t>
            </a:r>
          </a:p>
          <a:p>
            <a:pPr lvl="1"/>
            <a:r>
              <a:rPr lang="en-US" sz="2400" dirty="0" smtClean="0"/>
              <a:t>Assign reviewers</a:t>
            </a:r>
          </a:p>
          <a:p>
            <a:pPr lvl="1"/>
            <a:r>
              <a:rPr lang="en-US" sz="2400" dirty="0" smtClean="0"/>
              <a:t>Read reviews and rebuttals</a:t>
            </a:r>
          </a:p>
          <a:p>
            <a:pPr lvl="1"/>
            <a:r>
              <a:rPr lang="en-US" sz="2400" dirty="0" smtClean="0"/>
              <a:t>Consolidation reports</a:t>
            </a:r>
          </a:p>
          <a:p>
            <a:pPr lvl="1"/>
            <a:r>
              <a:rPr lang="en-US" sz="2400" dirty="0" smtClean="0"/>
              <a:t>Recommendation</a:t>
            </a:r>
          </a:p>
          <a:p>
            <a:r>
              <a:rPr lang="en-US" dirty="0" smtClean="0"/>
              <a:t>Reviewers</a:t>
            </a:r>
          </a:p>
          <a:p>
            <a:r>
              <a:rPr lang="en-US" dirty="0" smtClean="0"/>
              <a:t>Authors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</a:p>
          <a:p>
            <a:r>
              <a:rPr lang="en-US" dirty="0" smtClean="0"/>
              <a:t>CVPR/ECCV/ICCV</a:t>
            </a:r>
          </a:p>
          <a:p>
            <a:pPr lvl="1"/>
            <a:r>
              <a:rPr lang="en-US" dirty="0" smtClean="0"/>
              <a:t>Double blind review</a:t>
            </a:r>
          </a:p>
          <a:p>
            <a:pPr lvl="1"/>
            <a:r>
              <a:rPr lang="en-US" dirty="0" smtClean="0"/>
              <a:t>Program chairs: assign papers to area chairs</a:t>
            </a:r>
          </a:p>
          <a:p>
            <a:pPr lvl="1"/>
            <a:r>
              <a:rPr lang="en-US" dirty="0" smtClean="0"/>
              <a:t>Area chairs: assign papers to reviewers</a:t>
            </a:r>
          </a:p>
          <a:p>
            <a:r>
              <a:rPr lang="en-US" dirty="0" smtClean="0"/>
              <a:t>Rebuttal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90225UCMercedBlu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osmosBQ-Light"/>
        <a:ea typeface=""/>
        <a:cs typeface=""/>
      </a:majorFont>
      <a:minorFont>
        <a:latin typeface="CosmosBQ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2080</Words>
  <Application>Microsoft Macintosh PowerPoint</Application>
  <PresentationFormat>On-screen Show (4:3)</PresentationFormat>
  <Paragraphs>418</Paragraphs>
  <Slides>66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090225UCMercedBlue</vt:lpstr>
      <vt:lpstr>How to Get Your CVPR Paper Rejected?</vt:lpstr>
      <vt:lpstr>Outline</vt:lpstr>
      <vt:lpstr>Conferences</vt:lpstr>
      <vt:lpstr>Conferences</vt:lpstr>
      <vt:lpstr>Conferences</vt:lpstr>
      <vt:lpstr>Conference Location</vt:lpstr>
      <vt:lpstr>Conference Location</vt:lpstr>
      <vt:lpstr>Conference Organization</vt:lpstr>
      <vt:lpstr>Review Process</vt:lpstr>
      <vt:lpstr>Area Chair Meetings</vt:lpstr>
      <vt:lpstr>Triage</vt:lpstr>
      <vt:lpstr>Conference Acceptance Rate</vt:lpstr>
      <vt:lpstr>CVPR</vt:lpstr>
      <vt:lpstr>ICCV</vt:lpstr>
      <vt:lpstr>ECCV</vt:lpstr>
      <vt:lpstr>Top 100 Publications - English</vt:lpstr>
      <vt:lpstr>Top Publications - E&amp;CS</vt:lpstr>
      <vt:lpstr>Reactions</vt:lpstr>
      <vt:lpstr>Database Community</vt:lpstr>
      <vt:lpstr>Journals</vt:lpstr>
      <vt:lpstr>Journals </vt:lpstr>
      <vt:lpstr>PAMI Reviewing Process</vt:lpstr>
      <vt:lpstr>PAMI Reviewing Process</vt:lpstr>
      <vt:lpstr>IJCV/CVIU Reviewing Process</vt:lpstr>
      <vt:lpstr>Journal Acceptance Rate</vt:lpstr>
      <vt:lpstr>From Conferences to Journals</vt:lpstr>
      <vt:lpstr>How to Get Your Paper Rejected?</vt:lpstr>
      <vt:lpstr>Review Form</vt:lpstr>
      <vt:lpstr>Review Form </vt:lpstr>
      <vt:lpstr>Learn from Reviewing Process</vt:lpstr>
      <vt:lpstr>Put Yourself as Reviewer</vt:lpstr>
      <vt:lpstr>Experimental Validation</vt:lpstr>
      <vt:lpstr>Compare With State of the Art</vt:lpstr>
      <vt:lpstr>Writing</vt:lpstr>
      <vt:lpstr>Writing</vt:lpstr>
      <vt:lpstr>Writing</vt:lpstr>
      <vt:lpstr>Writing</vt:lpstr>
      <vt:lpstr>Writing </vt:lpstr>
      <vt:lpstr>Writing</vt:lpstr>
      <vt:lpstr>Writing </vt:lpstr>
      <vt:lpstr>Tell A Good Story</vt:lpstr>
      <vt:lpstr>Presentation</vt:lpstr>
      <vt:lpstr>Interesting Title</vt:lpstr>
      <vt:lpstr>Math Equations</vt:lpstr>
      <vt:lpstr>Figures </vt:lpstr>
      <vt:lpstr>Theoretical or Applied? </vt:lpstr>
      <vt:lpstr>Common Mistakes</vt:lpstr>
      <vt:lpstr>Get Results First than Writing?</vt:lpstr>
      <vt:lpstr>Supplementary Material</vt:lpstr>
      <vt:lpstr>Most Important Factors</vt:lpstr>
      <vt:lpstr>Rebuttal or Response</vt:lpstr>
      <vt:lpstr>Challenging Issues</vt:lpstr>
      <vt:lpstr>Interesting Stats</vt:lpstr>
      <vt:lpstr>Data Set Selection</vt:lpstr>
      <vt:lpstr>Ask Someone to Proofread</vt:lpstr>
      <vt:lpstr>Paper Gestalt</vt:lpstr>
      <vt:lpstr>Paper Gestalt </vt:lpstr>
      <vt:lpstr>PowerPoint Presentation</vt:lpstr>
      <vt:lpstr>Tools</vt:lpstr>
      <vt:lpstr>Basic Rules </vt:lpstr>
      <vt:lpstr>Lessons </vt:lpstr>
      <vt:lpstr>Karma?</vt:lpstr>
      <vt:lpstr>Advisor and you</vt:lpstr>
      <vt:lpstr>Start Working Early!</vt:lpstr>
      <vt:lpstr>Work Hard in the Summer</vt:lpstr>
      <vt:lpstr>Quotes from Steve 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Computer Vision</dc:title>
  <dc:creator>mhyang</dc:creator>
  <cp:lastModifiedBy>Ming-Hsuan Yang</cp:lastModifiedBy>
  <cp:revision>129</cp:revision>
  <dcterms:created xsi:type="dcterms:W3CDTF">2009-08-23T16:52:39Z</dcterms:created>
  <dcterms:modified xsi:type="dcterms:W3CDTF">2014-09-18T00:05:39Z</dcterms:modified>
</cp:coreProperties>
</file>