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76CtZh9k5yGoXmlVwfG54/h30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customschemas.google.com/relationships/presentationmetadata" Target="meta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NICOLE</a:t>
            </a:r>
            <a:endParaRPr/>
          </a:p>
          <a:p>
            <a:pPr indent="0" lvl="0" marL="0" rtl="0" algn="l">
              <a:lnSpc>
                <a:spcPct val="100000"/>
              </a:lnSpc>
              <a:spcBef>
                <a:spcPts val="0"/>
              </a:spcBef>
              <a:spcAft>
                <a:spcPts val="0"/>
              </a:spcAft>
              <a:buSzPts val="1400"/>
              <a:buNone/>
            </a:pPr>
            <a:r>
              <a:rPr lang="en-US"/>
              <a:t>-started out trying one or two features at a time</a:t>
            </a:r>
            <a:endParaRPr/>
          </a:p>
          <a:p>
            <a:pPr indent="0" lvl="0" marL="0" rtl="0" algn="l">
              <a:lnSpc>
                <a:spcPct val="100000"/>
              </a:lnSpc>
              <a:spcBef>
                <a:spcPts val="0"/>
              </a:spcBef>
              <a:spcAft>
                <a:spcPts val="0"/>
              </a:spcAft>
              <a:buSzPts val="1400"/>
              <a:buNone/>
            </a:pPr>
            <a:r>
              <a:rPr lang="en-US"/>
              <a:t>-found that education was working very well (trial 10)</a:t>
            </a:r>
            <a:endParaRPr/>
          </a:p>
          <a:p>
            <a:pPr indent="0" lvl="0" marL="0" rtl="0" algn="l">
              <a:lnSpc>
                <a:spcPct val="100000"/>
              </a:lnSpc>
              <a:spcBef>
                <a:spcPts val="0"/>
              </a:spcBef>
              <a:spcAft>
                <a:spcPts val="0"/>
              </a:spcAft>
              <a:buSzPts val="1400"/>
              <a:buNone/>
            </a:pPr>
            <a:r>
              <a:rPr lang="en-US"/>
              <a:t>-added one feature at a time, took it back out if it didn’t improve the accuracy</a:t>
            </a:r>
            <a:endParaRPr/>
          </a:p>
          <a:p>
            <a:pPr indent="0" lvl="0" marL="0" rtl="0" algn="l">
              <a:lnSpc>
                <a:spcPct val="100000"/>
              </a:lnSpc>
              <a:spcBef>
                <a:spcPts val="0"/>
              </a:spcBef>
              <a:spcAft>
                <a:spcPts val="0"/>
              </a:spcAft>
              <a:buSzPts val="1400"/>
              <a:buNone/>
            </a:pPr>
            <a:r>
              <a:rPr lang="en-US"/>
              <a:t>-trial 11 was the best</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8e921ea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NICOLE</a:t>
            </a:r>
            <a:endParaRPr/>
          </a:p>
        </p:txBody>
      </p:sp>
      <p:sp>
        <p:nvSpPr>
          <p:cNvPr id="150" name="Google Shape;150;g758e921ea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VID</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9092bfb5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VID</a:t>
            </a:r>
            <a:endParaRPr/>
          </a:p>
        </p:txBody>
      </p:sp>
      <p:sp>
        <p:nvSpPr>
          <p:cNvPr id="166" name="Google Shape;166;g759092bfb5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59092bfb5_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DOUG</a:t>
            </a:r>
            <a:endParaRPr/>
          </a:p>
        </p:txBody>
      </p:sp>
      <p:sp>
        <p:nvSpPr>
          <p:cNvPr id="174" name="Google Shape;174;g759092bfb5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59092bfb5_4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DOUG</a:t>
            </a:r>
            <a:endParaRPr/>
          </a:p>
          <a:p>
            <a:pPr indent="0" lvl="0" marL="0" rtl="0" algn="l">
              <a:lnSpc>
                <a:spcPct val="100000"/>
              </a:lnSpc>
              <a:spcBef>
                <a:spcPts val="0"/>
              </a:spcBef>
              <a:spcAft>
                <a:spcPts val="0"/>
              </a:spcAft>
              <a:buSzPts val="1400"/>
              <a:buNone/>
            </a:pPr>
            <a:r>
              <a:t/>
            </a:r>
            <a:endParaRPr/>
          </a:p>
        </p:txBody>
      </p:sp>
      <p:sp>
        <p:nvSpPr>
          <p:cNvPr id="182" name="Google Shape;182;g759092bfb5_4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DOUG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ADD UPDATES ON THE FEDERAL LEVEL</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VID</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59395cb48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VID</a:t>
            </a:r>
            <a:endParaRPr/>
          </a:p>
        </p:txBody>
      </p:sp>
      <p:sp>
        <p:nvSpPr>
          <p:cNvPr id="208" name="Google Shape;208;g759395cb48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59092bfb5_4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759092bfb5_4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DOUG</a:t>
            </a:r>
            <a:endParaRPr/>
          </a:p>
        </p:txBody>
      </p:sp>
      <p:sp>
        <p:nvSpPr>
          <p:cNvPr id="72" name="Google Shape;7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NICOLE</a:t>
            </a:r>
            <a:endParaRPr/>
          </a:p>
          <a:p>
            <a:pPr indent="0" lvl="0" marL="0" rtl="0" algn="l">
              <a:lnSpc>
                <a:spcPct val="100000"/>
              </a:lnSpc>
              <a:spcBef>
                <a:spcPts val="0"/>
              </a:spcBef>
              <a:spcAft>
                <a:spcPts val="0"/>
              </a:spcAft>
              <a:buSzPts val="1400"/>
              <a:buNone/>
            </a:pPr>
            <a:r>
              <a:rPr lang="en-US"/>
              <a:t>Ghertner and Groves -- found high correlation between poverty/unemployment rates and opioid prescriptions and </a:t>
            </a:r>
            <a:r>
              <a:rPr lang="en-US"/>
              <a:t>hospitalizations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Haffajee, Bohnert, and Goldstick -- investigated the characteristics of counties that had high opioid-overdose mortality rates but low availability of treatment. They found that overdose risk was lower in counties that had younger populations and higher densities of primary care clinicians.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Che, Sauver, Liu, and Liu -- used deep and recurrent neural network models on a dataset of opioid users and identified features that predicted long-term use and/or dependency. Some of those were opioid prescriptions, other substance-use disorders, and anxiety disorders.</a:t>
            </a:r>
            <a:endParaRPr/>
          </a:p>
        </p:txBody>
      </p:sp>
      <p:sp>
        <p:nvSpPr>
          <p:cNvPr id="81" name="Google Shape;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DOUG</a:t>
            </a:r>
            <a:endParaRPr/>
          </a:p>
        </p:txBody>
      </p:sp>
      <p:sp>
        <p:nvSpPr>
          <p:cNvPr id="90" name="Google Shape;9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NICOLE</a:t>
            </a:r>
            <a:endParaRPr/>
          </a:p>
          <a:p>
            <a:pPr indent="0" lvl="0" marL="0" rtl="0" algn="l">
              <a:lnSpc>
                <a:spcPct val="100000"/>
              </a:lnSpc>
              <a:spcBef>
                <a:spcPts val="0"/>
              </a:spcBef>
              <a:spcAft>
                <a:spcPts val="0"/>
              </a:spcAft>
              <a:buSzPts val="1400"/>
              <a:buNone/>
            </a:pPr>
            <a:r>
              <a:rPr lang="en-US"/>
              <a:t>-WaPo data was over 70 GB, since it had many columns detailing each prescription, which we took out for our analysis</a:t>
            </a:r>
            <a:endParaRPr/>
          </a:p>
          <a:p>
            <a:pPr indent="0" lvl="0" marL="0" rtl="0" algn="l">
              <a:lnSpc>
                <a:spcPct val="100000"/>
              </a:lnSpc>
              <a:spcBef>
                <a:spcPts val="0"/>
              </a:spcBef>
              <a:spcAft>
                <a:spcPts val="0"/>
              </a:spcAft>
              <a:buSzPts val="1400"/>
              <a:buNone/>
            </a:pPr>
            <a:r>
              <a:rPr lang="en-US"/>
              <a:t>-WaPo did not have FIPs codes, so we merged based on county names to another dataset that did, then used FIPs for all the rest. Had to manually change some of the county misspellings to match.</a:t>
            </a:r>
            <a:endParaRPr/>
          </a:p>
          <a:p>
            <a:pPr indent="0" lvl="0" marL="0" rtl="0" algn="l">
              <a:lnSpc>
                <a:spcPct val="100000"/>
              </a:lnSpc>
              <a:spcBef>
                <a:spcPts val="0"/>
              </a:spcBef>
              <a:spcAft>
                <a:spcPts val="0"/>
              </a:spcAft>
              <a:buSzPts val="1400"/>
              <a:buNone/>
            </a:pPr>
            <a:r>
              <a:rPr lang="en-US"/>
              <a:t>- Virginia separates some cities from the surrounding counties (e.g. Alexandria, Fairfax, Falls Church)</a:t>
            </a:r>
            <a:endParaRPr/>
          </a:p>
          <a:p>
            <a:pPr indent="0" lvl="0" marL="0" rtl="0" algn="l">
              <a:lnSpc>
                <a:spcPct val="100000"/>
              </a:lnSpc>
              <a:spcBef>
                <a:spcPts val="0"/>
              </a:spcBef>
              <a:spcAft>
                <a:spcPts val="0"/>
              </a:spcAft>
              <a:buSzPts val="1400"/>
              <a:buNone/>
            </a:pPr>
            <a:r>
              <a:rPr lang="en-US"/>
              <a:t>-Alaska has census areas and boroughs, but the political data had different districts (counties for all other states)</a:t>
            </a:r>
            <a:endParaRPr/>
          </a:p>
          <a:p>
            <a:pPr indent="0" lvl="0" marL="0" rtl="0" algn="l">
              <a:lnSpc>
                <a:spcPct val="100000"/>
              </a:lnSpc>
              <a:spcBef>
                <a:spcPts val="0"/>
              </a:spcBef>
              <a:spcAft>
                <a:spcPts val="0"/>
              </a:spcAft>
              <a:buSzPts val="1400"/>
              <a:buNone/>
            </a:pPr>
            <a:r>
              <a:rPr lang="en-US"/>
              <a:t>-Most of our datasets did not have issues with missing values, but weather had so many (over half) that we decided to not to use it</a:t>
            </a:r>
            <a:endParaRPr/>
          </a:p>
          <a:p>
            <a:pPr indent="0" lvl="0" marL="0" rtl="0" algn="l">
              <a:lnSpc>
                <a:spcPct val="100000"/>
              </a:lnSpc>
              <a:spcBef>
                <a:spcPts val="0"/>
              </a:spcBef>
              <a:spcAft>
                <a:spcPts val="0"/>
              </a:spcAft>
              <a:buSzPts val="1400"/>
              <a:buNone/>
            </a:pPr>
            <a:r>
              <a:rPr lang="en-US"/>
              <a:t>-A couple other datasets did not have the exact years (2006-2012), for instance politics was based on presidential elections since they had county-level data and other elections were district-level. So we used the 2004, 2008, and 2012 elections and used the average rate of change between 04-08 to fill in 05-07 and similarly for 08-12</a:t>
            </a:r>
            <a:endParaRPr/>
          </a:p>
        </p:txBody>
      </p:sp>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VID</a:t>
            </a:r>
            <a:endParaRPr/>
          </a:p>
        </p:txBody>
      </p:sp>
      <p:sp>
        <p:nvSpPr>
          <p:cNvPr id="106" name="Google Shape;1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59092bfb5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VID</a:t>
            </a:r>
            <a:endParaRPr/>
          </a:p>
          <a:p>
            <a:pPr indent="0" lvl="0" marL="0" rtl="0" algn="l">
              <a:lnSpc>
                <a:spcPct val="100000"/>
              </a:lnSpc>
              <a:spcBef>
                <a:spcPts val="0"/>
              </a:spcBef>
              <a:spcAft>
                <a:spcPts val="0"/>
              </a:spcAft>
              <a:buSzPts val="1400"/>
              <a:buNone/>
            </a:pPr>
            <a:r>
              <a:t/>
            </a:r>
            <a:endParaRPr/>
          </a:p>
        </p:txBody>
      </p:sp>
      <p:sp>
        <p:nvSpPr>
          <p:cNvPr id="115" name="Google Shape;115;g759092bfb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59092bfb5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VID</a:t>
            </a:r>
            <a:endParaRPr/>
          </a:p>
          <a:p>
            <a:pPr indent="0" lvl="0" marL="0" rtl="0" algn="l">
              <a:lnSpc>
                <a:spcPct val="100000"/>
              </a:lnSpc>
              <a:spcBef>
                <a:spcPts val="0"/>
              </a:spcBef>
              <a:spcAft>
                <a:spcPts val="0"/>
              </a:spcAft>
              <a:buSzPts val="1400"/>
              <a:buNone/>
            </a:pPr>
            <a:r>
              <a:t/>
            </a:r>
            <a:endParaRPr/>
          </a:p>
        </p:txBody>
      </p:sp>
      <p:sp>
        <p:nvSpPr>
          <p:cNvPr id="124" name="Google Shape;124;g759092bfb5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9092bfb5_4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NICOLE</a:t>
            </a:r>
            <a:endParaRPr/>
          </a:p>
          <a:p>
            <a:pPr indent="0" lvl="0" marL="0" rtl="0" algn="l">
              <a:lnSpc>
                <a:spcPct val="100000"/>
              </a:lnSpc>
              <a:spcBef>
                <a:spcPts val="0"/>
              </a:spcBef>
              <a:spcAft>
                <a:spcPts val="0"/>
              </a:spcAft>
              <a:buSzPts val="1400"/>
              <a:buNone/>
            </a:pPr>
            <a:r>
              <a:t/>
            </a:r>
            <a:endParaRPr/>
          </a:p>
        </p:txBody>
      </p:sp>
      <p:sp>
        <p:nvSpPr>
          <p:cNvPr id="133" name="Google Shape;133;g759092bfb5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g759395cb48_0_186"/>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759395cb48_0_186"/>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759395cb48_0_1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g759395cb48_0_22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759395cb48_0_22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1" name="Google Shape;51;g759395cb48_0_2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g759395cb48_0_2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g759395cb48_0_2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759395cb48_0_2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7" name="Google Shape;57;g759395cb48_0_2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759395cb48_0_2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759395cb48_0_2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g759395cb48_0_190"/>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759395cb48_0_1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g759395cb48_0_19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759395cb48_0_19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g759395cb48_0_1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g759395cb48_0_19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759395cb48_0_197"/>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g759395cb48_0_197"/>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g759395cb48_0_1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g759395cb48_0_20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759395cb48_0_2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g759395cb48_0_205"/>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759395cb48_0_205"/>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g759395cb48_0_2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g759395cb48_0_209"/>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759395cb48_0_2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759395cb48_0_212"/>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759395cb48_0_212"/>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759395cb48_0_212"/>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759395cb48_0_212"/>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4" name="Google Shape;44;g759395cb48_0_2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g759395cb48_0_218"/>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7" name="Google Shape;47;g759395cb48_0_2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9" name="Shape 9"/>
        <p:cNvGrpSpPr/>
        <p:nvPr/>
      </p:nvGrpSpPr>
      <p:grpSpPr>
        <a:xfrm>
          <a:off x="0" y="0"/>
          <a:ext cx="0" cy="0"/>
          <a:chOff x="0" y="0"/>
          <a:chExt cx="0" cy="0"/>
        </a:xfrm>
      </p:grpSpPr>
      <p:sp>
        <p:nvSpPr>
          <p:cNvPr id="10" name="Google Shape;10;g759395cb48_0_18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759395cb48_0_18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12" name="Google Shape;12;g759395cb48_0_18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s://aspe.hhs.gov/system/files/pdf/259261/ASPEEconomicOpportunityOpioidCrisi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415611" y="964192"/>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4800">
                <a:latin typeface="Merriweather"/>
                <a:ea typeface="Merriweather"/>
                <a:cs typeface="Merriweather"/>
                <a:sym typeface="Merriweather"/>
              </a:rPr>
              <a:t>Analysis of the Opioid Crisis at The County Level</a:t>
            </a:r>
            <a:endParaRPr sz="4800">
              <a:latin typeface="Merriweather"/>
              <a:ea typeface="Merriweather"/>
              <a:cs typeface="Merriweather"/>
              <a:sym typeface="Merriweather"/>
            </a:endParaRPr>
          </a:p>
        </p:txBody>
      </p:sp>
      <p:sp>
        <p:nvSpPr>
          <p:cNvPr id="65" name="Google Shape;65;p1"/>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sz="3000">
                <a:solidFill>
                  <a:schemeClr val="dk1"/>
                </a:solidFill>
                <a:latin typeface="Merriweather"/>
                <a:ea typeface="Merriweather"/>
                <a:cs typeface="Merriweather"/>
                <a:sym typeface="Merriweather"/>
              </a:rPr>
              <a:t>What factors make a county more likely to experience an opioid crisis?</a:t>
            </a:r>
            <a:endParaRPr sz="3000">
              <a:solidFill>
                <a:schemeClr val="dk1"/>
              </a:solidFill>
              <a:latin typeface="Merriweather"/>
              <a:ea typeface="Merriweather"/>
              <a:cs typeface="Merriweather"/>
              <a:sym typeface="Merriweather"/>
            </a:endParaRPr>
          </a:p>
          <a:p>
            <a:pPr indent="0" lvl="0" marL="0" rtl="0" algn="ctr">
              <a:lnSpc>
                <a:spcPct val="90000"/>
              </a:lnSpc>
              <a:spcBef>
                <a:spcPts val="1000"/>
              </a:spcBef>
              <a:spcAft>
                <a:spcPts val="0"/>
              </a:spcAft>
              <a:buClr>
                <a:schemeClr val="dk1"/>
              </a:buClr>
              <a:buSzPts val="2400"/>
              <a:buNone/>
            </a:pPr>
            <a:r>
              <a:t/>
            </a:r>
            <a:endParaRPr>
              <a:solidFill>
                <a:schemeClr val="dk1"/>
              </a:solidFill>
            </a:endParaRPr>
          </a:p>
          <a:p>
            <a:pPr indent="0" lvl="0" marL="0" rtl="0" algn="ctr">
              <a:lnSpc>
                <a:spcPct val="90000"/>
              </a:lnSpc>
              <a:spcBef>
                <a:spcPts val="1000"/>
              </a:spcBef>
              <a:spcAft>
                <a:spcPts val="0"/>
              </a:spcAft>
              <a:buClr>
                <a:schemeClr val="dk1"/>
              </a:buClr>
              <a:buSzPts val="2400"/>
              <a:buNone/>
            </a:pPr>
            <a:r>
              <a:rPr lang="en-US" sz="2400">
                <a:solidFill>
                  <a:schemeClr val="dk1"/>
                </a:solidFill>
                <a:latin typeface="Merriweather"/>
                <a:ea typeface="Merriweather"/>
                <a:cs typeface="Merriweather"/>
                <a:sym typeface="Merriweather"/>
              </a:rPr>
              <a:t>Vid Chan, Doug Neumann, Nicole Yoder</a:t>
            </a:r>
            <a:endParaRPr sz="2400">
              <a:solidFill>
                <a:schemeClr val="dk1"/>
              </a:solidFill>
              <a:latin typeface="Merriweather"/>
              <a:ea typeface="Merriweather"/>
              <a:cs typeface="Merriweather"/>
              <a:sym typeface="Merriweather"/>
            </a:endParaRPr>
          </a:p>
          <a:p>
            <a:pPr indent="0" lvl="0" marL="0" rtl="0" algn="l">
              <a:lnSpc>
                <a:spcPct val="90000"/>
              </a:lnSpc>
              <a:spcBef>
                <a:spcPts val="1000"/>
              </a:spcBef>
              <a:spcAft>
                <a:spcPts val="0"/>
              </a:spcAft>
              <a:buClr>
                <a:schemeClr val="dk1"/>
              </a:buClr>
              <a:buSzPts val="2400"/>
              <a:buNone/>
            </a:pPr>
            <a:r>
              <a:t/>
            </a:r>
            <a:endParaRPr/>
          </a:p>
        </p:txBody>
      </p:sp>
      <p:sp>
        <p:nvSpPr>
          <p:cNvPr id="66" name="Google Shape;66;p1"/>
          <p:cNvSpPr txBox="1"/>
          <p:nvPr/>
        </p:nvSpPr>
        <p:spPr>
          <a:xfrm>
            <a:off x="0" y="6300900"/>
            <a:ext cx="2614500" cy="5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chemeClr val="dk1"/>
                </a:solidFill>
                <a:latin typeface="Merriweather"/>
                <a:ea typeface="Merriweather"/>
                <a:cs typeface="Merriweather"/>
                <a:sym typeface="Merriweather"/>
              </a:rPr>
              <a:t>Analytics 501</a:t>
            </a:r>
            <a:endParaRPr sz="2400">
              <a:solidFill>
                <a:schemeClr val="dk1"/>
              </a:solidFill>
              <a:latin typeface="Merriweather"/>
              <a:ea typeface="Merriweather"/>
              <a:cs typeface="Merriweather"/>
              <a:sym typeface="Merriweather"/>
            </a:endParaRPr>
          </a:p>
        </p:txBody>
      </p:sp>
      <p:pic>
        <p:nvPicPr>
          <p:cNvPr id="67" name="Google Shape;67;p1"/>
          <p:cNvPicPr preferRelativeResize="0"/>
          <p:nvPr/>
        </p:nvPicPr>
        <p:blipFill>
          <a:blip r:embed="rId3">
            <a:alphaModFix/>
          </a:blip>
          <a:stretch>
            <a:fillRect/>
          </a:stretch>
        </p:blipFill>
        <p:spPr>
          <a:xfrm>
            <a:off x="3593119" y="0"/>
            <a:ext cx="5005756" cy="1655750"/>
          </a:xfrm>
          <a:prstGeom prst="rect">
            <a:avLst/>
          </a:prstGeom>
          <a:noFill/>
          <a:ln>
            <a:noFill/>
          </a:ln>
        </p:spPr>
      </p:pic>
      <p:sp>
        <p:nvSpPr>
          <p:cNvPr id="68" name="Google Shape;68;p1"/>
          <p:cNvSpPr txBox="1"/>
          <p:nvPr/>
        </p:nvSpPr>
        <p:spPr>
          <a:xfrm>
            <a:off x="10220400" y="6300900"/>
            <a:ext cx="1971600" cy="5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chemeClr val="dk1"/>
                </a:solidFill>
                <a:latin typeface="Merriweather"/>
                <a:ea typeface="Merriweather"/>
                <a:cs typeface="Merriweather"/>
                <a:sym typeface="Merriweather"/>
              </a:rPr>
              <a:t>11/25/2019</a:t>
            </a:r>
            <a:endParaRPr sz="2400">
              <a:solidFill>
                <a:schemeClr val="dk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Google Shape;144;p7"/>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5" name="Google Shape;145;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6" name="Google Shape;146;p7"/>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Predictive Model:</a:t>
            </a:r>
            <a:endParaRPr sz="4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Decision Tree	</a:t>
            </a:r>
            <a:endParaRPr/>
          </a:p>
        </p:txBody>
      </p:sp>
      <p:pic>
        <p:nvPicPr>
          <p:cNvPr id="147" name="Google Shape;147;p7"/>
          <p:cNvPicPr preferRelativeResize="0"/>
          <p:nvPr/>
        </p:nvPicPr>
        <p:blipFill>
          <a:blip r:embed="rId4">
            <a:alphaModFix/>
          </a:blip>
          <a:stretch>
            <a:fillRect/>
          </a:stretch>
        </p:blipFill>
        <p:spPr>
          <a:xfrm>
            <a:off x="2907372" y="2300675"/>
            <a:ext cx="6376975" cy="455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1" name="Shape 151"/>
        <p:cNvGrpSpPr/>
        <p:nvPr/>
      </p:nvGrpSpPr>
      <p:grpSpPr>
        <a:xfrm>
          <a:off x="0" y="0"/>
          <a:ext cx="0" cy="0"/>
          <a:chOff x="0" y="0"/>
          <a:chExt cx="0" cy="0"/>
        </a:xfrm>
      </p:grpSpPr>
      <p:sp>
        <p:nvSpPr>
          <p:cNvPr id="152" name="Google Shape;152;g758e921ea8_0_1"/>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3" name="Google Shape;153;g758e921ea8_0_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4" name="Google Shape;154;g758e921ea8_0_1"/>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Best Predictive Factors (Decision Tree)</a:t>
            </a:r>
            <a:endParaRPr/>
          </a:p>
        </p:txBody>
      </p:sp>
      <p:sp>
        <p:nvSpPr>
          <p:cNvPr id="155" name="Google Shape;155;g758e921ea8_0_1"/>
          <p:cNvSpPr txBox="1"/>
          <p:nvPr>
            <p:ph idx="1" type="body"/>
          </p:nvPr>
        </p:nvSpPr>
        <p:spPr>
          <a:xfrm>
            <a:off x="948531" y="2778158"/>
            <a:ext cx="9833400" cy="2694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000000"/>
              </a:buClr>
              <a:buSzPts val="2000"/>
              <a:buChar char="•"/>
            </a:pPr>
            <a:r>
              <a:rPr lang="en-US" sz="2000">
                <a:solidFill>
                  <a:srgbClr val="000000"/>
                </a:solidFill>
              </a:rPr>
              <a:t>Education (</a:t>
            </a:r>
            <a:r>
              <a:rPr lang="en-US" sz="2000">
                <a:solidFill>
                  <a:srgbClr val="000000"/>
                </a:solidFill>
              </a:rPr>
              <a:t>Less than a High School Diploma, Only High School Diploma,</a:t>
            </a:r>
            <a:endParaRPr sz="2000">
              <a:solidFill>
                <a:srgbClr val="000000"/>
              </a:solidFill>
            </a:endParaRPr>
          </a:p>
          <a:p>
            <a:pPr indent="457200" lvl="0" marL="914400" rtl="0" algn="l">
              <a:lnSpc>
                <a:spcPct val="100000"/>
              </a:lnSpc>
              <a:spcBef>
                <a:spcPts val="0"/>
              </a:spcBef>
              <a:spcAft>
                <a:spcPts val="0"/>
              </a:spcAft>
              <a:buNone/>
            </a:pPr>
            <a:r>
              <a:rPr lang="en-US" sz="2000">
                <a:solidFill>
                  <a:srgbClr val="000000"/>
                </a:solidFill>
              </a:rPr>
              <a:t>Some College or Associate's Degree, Has a Bachelor's Degree or Higher)</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White Population Percent</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73% accuracy predicting the testing set (80/20)</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US" sz="2000">
                <a:solidFill>
                  <a:srgbClr val="000000"/>
                </a:solidFill>
              </a:rPr>
              <a:t>Additional factors that kept accuracy between 70% - 72%:</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rPr>
              <a:t>Politics (percent Democrat/Republican in Presidential elections)</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rPr>
              <a:t>Crime Rate</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228600" rtl="0" algn="l">
              <a:lnSpc>
                <a:spcPct val="9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sp>
        <p:nvSpPr>
          <p:cNvPr id="160" name="Google Shape;160;p8"/>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1" name="Google Shape;161;p8"/>
          <p:cNvPicPr preferRelativeResize="0"/>
          <p:nvPr/>
        </p:nvPicPr>
        <p:blipFill rotWithShape="1">
          <a:blip r:embed="rId3">
            <a:alphaModFix/>
          </a:blip>
          <a:srcRect b="0" l="0" r="0" t="0"/>
          <a:stretch/>
        </p:blipFill>
        <p:spPr>
          <a:xfrm>
            <a:off x="158750" y="0"/>
            <a:ext cx="12192000" cy="6858000"/>
          </a:xfrm>
          <a:prstGeom prst="rect">
            <a:avLst/>
          </a:prstGeom>
          <a:noFill/>
          <a:ln>
            <a:noFill/>
          </a:ln>
        </p:spPr>
      </p:pic>
      <p:sp>
        <p:nvSpPr>
          <p:cNvPr id="162" name="Google Shape;162;p8"/>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Predictive Model:</a:t>
            </a:r>
            <a:endParaRPr sz="4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Regression</a:t>
            </a:r>
            <a:endParaRPr sz="4000">
              <a:solidFill>
                <a:srgbClr val="FFFFFF"/>
              </a:solidFill>
            </a:endParaRPr>
          </a:p>
        </p:txBody>
      </p:sp>
      <p:pic>
        <p:nvPicPr>
          <p:cNvPr id="163" name="Google Shape;163;p8"/>
          <p:cNvPicPr preferRelativeResize="0"/>
          <p:nvPr/>
        </p:nvPicPr>
        <p:blipFill>
          <a:blip r:embed="rId4">
            <a:alphaModFix/>
          </a:blip>
          <a:stretch>
            <a:fillRect/>
          </a:stretch>
        </p:blipFill>
        <p:spPr>
          <a:xfrm>
            <a:off x="2885763" y="2295125"/>
            <a:ext cx="6213061" cy="446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7" name="Shape 167"/>
        <p:cNvGrpSpPr/>
        <p:nvPr/>
      </p:nvGrpSpPr>
      <p:grpSpPr>
        <a:xfrm>
          <a:off x="0" y="0"/>
          <a:ext cx="0" cy="0"/>
          <a:chOff x="0" y="0"/>
          <a:chExt cx="0" cy="0"/>
        </a:xfrm>
      </p:grpSpPr>
      <p:sp>
        <p:nvSpPr>
          <p:cNvPr id="168" name="Google Shape;168;g759092bfb5_1_2"/>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9" name="Google Shape;169;g759092bfb5_1_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0" name="Google Shape;170;g759092bfb5_1_2"/>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Best Predictive Factors (Regression Model)</a:t>
            </a:r>
            <a:endParaRPr/>
          </a:p>
        </p:txBody>
      </p:sp>
      <p:sp>
        <p:nvSpPr>
          <p:cNvPr id="171" name="Google Shape;171;g759092bfb5_1_2"/>
          <p:cNvSpPr txBox="1"/>
          <p:nvPr>
            <p:ph idx="1" type="body"/>
          </p:nvPr>
        </p:nvSpPr>
        <p:spPr>
          <a:xfrm>
            <a:off x="948525" y="3006748"/>
            <a:ext cx="9833400" cy="3418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000000"/>
              </a:buClr>
              <a:buSzPts val="2000"/>
              <a:buChar char="•"/>
            </a:pPr>
            <a:r>
              <a:rPr lang="en-US" sz="2000">
                <a:solidFill>
                  <a:srgbClr val="000000"/>
                </a:solidFill>
              </a:rPr>
              <a:t>Education (Only High School or Less)</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Female Percent</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White Percent</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Unemployment Rate</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Crime Rate</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Republican Percent</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Obesity Rate</a:t>
            </a:r>
            <a:endParaRPr sz="2000">
              <a:solidFill>
                <a:srgbClr val="000000"/>
              </a:solidFill>
            </a:endParaRPr>
          </a:p>
          <a:p>
            <a:pPr indent="-228600" lvl="0" marL="228600" rtl="0" algn="l">
              <a:lnSpc>
                <a:spcPct val="100000"/>
              </a:lnSpc>
              <a:spcBef>
                <a:spcPts val="0"/>
              </a:spcBef>
              <a:spcAft>
                <a:spcPts val="0"/>
              </a:spcAft>
              <a:buClr>
                <a:srgbClr val="000000"/>
              </a:buClr>
              <a:buSzPts val="2000"/>
              <a:buChar char="•"/>
            </a:pPr>
            <a:r>
              <a:rPr lang="en-US" sz="2000">
                <a:solidFill>
                  <a:srgbClr val="000000"/>
                </a:solidFill>
              </a:rPr>
              <a:t>Poverty Rate</a:t>
            </a:r>
            <a:endParaRPr sz="2000">
              <a:solidFill>
                <a:srgbClr val="000000"/>
              </a:solidFill>
            </a:endParaRPr>
          </a:p>
          <a:p>
            <a:pPr indent="0" lvl="0" marL="228600" rtl="0" algn="l">
              <a:lnSpc>
                <a:spcPct val="9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5" name="Shape 175"/>
        <p:cNvGrpSpPr/>
        <p:nvPr/>
      </p:nvGrpSpPr>
      <p:grpSpPr>
        <a:xfrm>
          <a:off x="0" y="0"/>
          <a:ext cx="0" cy="0"/>
          <a:chOff x="0" y="0"/>
          <a:chExt cx="0" cy="0"/>
        </a:xfrm>
      </p:grpSpPr>
      <p:sp>
        <p:nvSpPr>
          <p:cNvPr id="176" name="Google Shape;176;g759092bfb5_4_26"/>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7" name="Google Shape;177;g759092bfb5_4_26"/>
          <p:cNvPicPr preferRelativeResize="0"/>
          <p:nvPr/>
        </p:nvPicPr>
        <p:blipFill rotWithShape="1">
          <a:blip r:embed="rId3">
            <a:alphaModFix/>
          </a:blip>
          <a:srcRect b="0" l="0" r="0" t="0"/>
          <a:stretch/>
        </p:blipFill>
        <p:spPr>
          <a:xfrm>
            <a:off x="0" y="-85900"/>
            <a:ext cx="12192000" cy="6858000"/>
          </a:xfrm>
          <a:prstGeom prst="rect">
            <a:avLst/>
          </a:prstGeom>
          <a:noFill/>
          <a:ln>
            <a:noFill/>
          </a:ln>
        </p:spPr>
      </p:pic>
      <p:sp>
        <p:nvSpPr>
          <p:cNvPr id="178" name="Google Shape;178;g759092bfb5_4_26"/>
          <p:cNvSpPr txBox="1"/>
          <p:nvPr>
            <p:ph type="title"/>
          </p:nvPr>
        </p:nvSpPr>
        <p:spPr>
          <a:xfrm>
            <a:off x="1179101" y="714155"/>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User Application</a:t>
            </a:r>
            <a:endParaRPr/>
          </a:p>
        </p:txBody>
      </p:sp>
      <p:sp>
        <p:nvSpPr>
          <p:cNvPr id="179" name="Google Shape;179;g759092bfb5_4_26"/>
          <p:cNvSpPr txBox="1"/>
          <p:nvPr>
            <p:ph idx="1" type="body"/>
          </p:nvPr>
        </p:nvSpPr>
        <p:spPr>
          <a:xfrm>
            <a:off x="1043700" y="2353125"/>
            <a:ext cx="10104600" cy="4096800"/>
          </a:xfrm>
          <a:prstGeom prst="rect">
            <a:avLst/>
          </a:prstGeom>
          <a:noFill/>
          <a:ln>
            <a:noFill/>
          </a:ln>
        </p:spPr>
        <p:txBody>
          <a:bodyPr anchorCtr="0" anchor="t" bIns="45700" lIns="91425" spcFirstLastPara="1" rIns="91425" wrap="square" tIns="45700">
            <a:noAutofit/>
          </a:bodyPr>
          <a:lstStyle/>
          <a:p>
            <a:pPr indent="-203200" lvl="0" marL="228600" rtl="0" algn="l">
              <a:lnSpc>
                <a:spcPct val="100000"/>
              </a:lnSpc>
              <a:spcBef>
                <a:spcPts val="0"/>
              </a:spcBef>
              <a:spcAft>
                <a:spcPts val="0"/>
              </a:spcAft>
              <a:buClr>
                <a:srgbClr val="000000"/>
              </a:buClr>
              <a:buSzPts val="1600"/>
              <a:buChar char="•"/>
            </a:pPr>
            <a:r>
              <a:rPr lang="en-US" sz="1600">
                <a:solidFill>
                  <a:srgbClr val="000000"/>
                </a:solidFill>
              </a:rPr>
              <a:t>With the research we’ve done, a user could predict drug density. Using our decision tree to predict, the user can be 73% confident in the result.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203200" lvl="0" marL="228600" rtl="0" algn="l">
              <a:lnSpc>
                <a:spcPct val="100000"/>
              </a:lnSpc>
              <a:spcBef>
                <a:spcPts val="0"/>
              </a:spcBef>
              <a:spcAft>
                <a:spcPts val="0"/>
              </a:spcAft>
              <a:buClr>
                <a:srgbClr val="000000"/>
              </a:buClr>
              <a:buSzPts val="1600"/>
              <a:buChar char="•"/>
            </a:pPr>
            <a:r>
              <a:rPr lang="en-US" sz="1600">
                <a:solidFill>
                  <a:srgbClr val="000000"/>
                </a:solidFill>
              </a:rPr>
              <a:t>A state </a:t>
            </a:r>
            <a:r>
              <a:rPr lang="en-US" sz="1600">
                <a:solidFill>
                  <a:srgbClr val="000000"/>
                </a:solidFill>
              </a:rPr>
              <a:t>administrator</a:t>
            </a:r>
            <a:r>
              <a:rPr lang="en-US" sz="1600">
                <a:solidFill>
                  <a:srgbClr val="000000"/>
                </a:solidFill>
              </a:rPr>
              <a:t> has a set of statistics for four different counties and would like to predict the drug density to help them decide where to optimally allocate resources.</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County 1</a:t>
            </a:r>
            <a:endParaRPr sz="1600">
              <a:solidFill>
                <a:srgbClr val="000000"/>
              </a:solidFill>
            </a:endParaRPr>
          </a:p>
          <a:p>
            <a:pPr indent="-330200" lvl="2" marL="1371600" rtl="0" algn="l">
              <a:lnSpc>
                <a:spcPct val="100000"/>
              </a:lnSpc>
              <a:spcBef>
                <a:spcPts val="0"/>
              </a:spcBef>
              <a:spcAft>
                <a:spcPts val="0"/>
              </a:spcAft>
              <a:buClr>
                <a:srgbClr val="000000"/>
              </a:buClr>
              <a:buSzPts val="1600"/>
              <a:buChar char="•"/>
            </a:pPr>
            <a:r>
              <a:rPr lang="en-US" sz="1600">
                <a:solidFill>
                  <a:srgbClr val="000000"/>
                </a:solidFill>
              </a:rPr>
              <a:t>Poorly Educated, Small Percent White</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County 2</a:t>
            </a:r>
            <a:endParaRPr sz="1600">
              <a:solidFill>
                <a:srgbClr val="000000"/>
              </a:solidFill>
            </a:endParaRPr>
          </a:p>
          <a:p>
            <a:pPr indent="-330200" lvl="2" marL="1371600" rtl="0" algn="l">
              <a:lnSpc>
                <a:spcPct val="100000"/>
              </a:lnSpc>
              <a:spcBef>
                <a:spcPts val="0"/>
              </a:spcBef>
              <a:spcAft>
                <a:spcPts val="0"/>
              </a:spcAft>
              <a:buClr>
                <a:srgbClr val="000000"/>
              </a:buClr>
              <a:buSzPts val="1600"/>
              <a:buChar char="•"/>
            </a:pPr>
            <a:r>
              <a:rPr lang="en-US" sz="1600">
                <a:solidFill>
                  <a:srgbClr val="000000"/>
                </a:solidFill>
              </a:rPr>
              <a:t>Poorly Educated, Large Percent White</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County 3</a:t>
            </a:r>
            <a:endParaRPr sz="1600">
              <a:solidFill>
                <a:srgbClr val="000000"/>
              </a:solidFill>
            </a:endParaRPr>
          </a:p>
          <a:p>
            <a:pPr indent="-330200" lvl="2" marL="1371600" rtl="0" algn="l">
              <a:lnSpc>
                <a:spcPct val="100000"/>
              </a:lnSpc>
              <a:spcBef>
                <a:spcPts val="0"/>
              </a:spcBef>
              <a:spcAft>
                <a:spcPts val="0"/>
              </a:spcAft>
              <a:buClr>
                <a:srgbClr val="000000"/>
              </a:buClr>
              <a:buSzPts val="1600"/>
              <a:buChar char="•"/>
            </a:pPr>
            <a:r>
              <a:rPr lang="en-US" sz="1600">
                <a:solidFill>
                  <a:srgbClr val="000000"/>
                </a:solidFill>
              </a:rPr>
              <a:t>Well Educated , Small Percent White</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County 4</a:t>
            </a:r>
            <a:endParaRPr sz="1600">
              <a:solidFill>
                <a:srgbClr val="000000"/>
              </a:solidFill>
            </a:endParaRPr>
          </a:p>
          <a:p>
            <a:pPr indent="-330200" lvl="2" marL="1371600" rtl="0" algn="l">
              <a:lnSpc>
                <a:spcPct val="100000"/>
              </a:lnSpc>
              <a:spcBef>
                <a:spcPts val="0"/>
              </a:spcBef>
              <a:spcAft>
                <a:spcPts val="0"/>
              </a:spcAft>
              <a:buClr>
                <a:srgbClr val="000000"/>
              </a:buClr>
              <a:buSzPts val="1600"/>
              <a:buChar char="•"/>
            </a:pPr>
            <a:r>
              <a:rPr lang="en-US" sz="1600">
                <a:solidFill>
                  <a:srgbClr val="000000"/>
                </a:solidFill>
              </a:rPr>
              <a:t>Well Educated, Large Percent White</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County 5</a:t>
            </a:r>
            <a:endParaRPr sz="1600">
              <a:solidFill>
                <a:srgbClr val="000000"/>
              </a:solidFill>
            </a:endParaRPr>
          </a:p>
          <a:p>
            <a:pPr indent="-330200" lvl="2" marL="1371600" rtl="0" algn="l">
              <a:lnSpc>
                <a:spcPct val="100000"/>
              </a:lnSpc>
              <a:spcBef>
                <a:spcPts val="0"/>
              </a:spcBef>
              <a:spcAft>
                <a:spcPts val="0"/>
              </a:spcAft>
              <a:buClr>
                <a:srgbClr val="000000"/>
              </a:buClr>
              <a:buSzPts val="1600"/>
              <a:buChar char="•"/>
            </a:pPr>
            <a:r>
              <a:rPr lang="en-US" sz="1600">
                <a:solidFill>
                  <a:srgbClr val="000000"/>
                </a:solidFill>
              </a:rPr>
              <a:t>Charleston Data (2012)</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0" lvl="0" marL="228600" rtl="0" algn="l">
              <a:lnSpc>
                <a:spcPct val="9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sp>
        <p:nvSpPr>
          <p:cNvPr id="184" name="Google Shape;184;g759092bfb5_4_33"/>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5" name="Google Shape;185;g759092bfb5_4_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6" name="Google Shape;186;g759092bfb5_4_33"/>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User Application</a:t>
            </a:r>
            <a:endParaRPr/>
          </a:p>
        </p:txBody>
      </p:sp>
      <p:sp>
        <p:nvSpPr>
          <p:cNvPr id="187" name="Google Shape;187;g759092bfb5_4_33"/>
          <p:cNvSpPr txBox="1"/>
          <p:nvPr>
            <p:ph idx="1" type="body"/>
          </p:nvPr>
        </p:nvSpPr>
        <p:spPr>
          <a:xfrm>
            <a:off x="1179100" y="2754000"/>
            <a:ext cx="9833400" cy="266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850">
              <a:solidFill>
                <a:srgbClr val="000000"/>
              </a:solidFill>
            </a:endParaRPr>
          </a:p>
          <a:p>
            <a:pPr indent="0" lvl="0" marL="0" rtl="0" algn="l">
              <a:lnSpc>
                <a:spcPct val="70000"/>
              </a:lnSpc>
              <a:spcBef>
                <a:spcPts val="1000"/>
              </a:spcBef>
              <a:spcAft>
                <a:spcPts val="0"/>
              </a:spcAft>
              <a:buNone/>
            </a:pPr>
            <a:r>
              <a:t/>
            </a:r>
            <a:endParaRPr sz="1850">
              <a:solidFill>
                <a:srgbClr val="000000"/>
              </a:solidFill>
            </a:endParaRPr>
          </a:p>
          <a:p>
            <a:pPr indent="0" lvl="0" marL="0" rtl="0" algn="l">
              <a:lnSpc>
                <a:spcPct val="70000"/>
              </a:lnSpc>
              <a:spcBef>
                <a:spcPts val="1000"/>
              </a:spcBef>
              <a:spcAft>
                <a:spcPts val="0"/>
              </a:spcAft>
              <a:buNone/>
            </a:pPr>
            <a:r>
              <a:rPr lang="en-US" sz="1850">
                <a:solidFill>
                  <a:srgbClr val="000000"/>
                </a:solidFill>
              </a:rPr>
              <a:t>County Predictions:</a:t>
            </a:r>
            <a:endParaRPr sz="1850">
              <a:solidFill>
                <a:srgbClr val="000000"/>
              </a:solidFill>
            </a:endParaRPr>
          </a:p>
          <a:p>
            <a:pPr indent="-346075" lvl="1" marL="914400" rtl="0" algn="l">
              <a:lnSpc>
                <a:spcPct val="70000"/>
              </a:lnSpc>
              <a:spcBef>
                <a:spcPts val="1000"/>
              </a:spcBef>
              <a:spcAft>
                <a:spcPts val="0"/>
              </a:spcAft>
              <a:buClr>
                <a:srgbClr val="000000"/>
              </a:buClr>
              <a:buSzPts val="1850"/>
              <a:buChar char="•"/>
            </a:pPr>
            <a:r>
              <a:rPr lang="en-US" sz="1850">
                <a:solidFill>
                  <a:srgbClr val="000000"/>
                </a:solidFill>
              </a:rPr>
              <a:t>County 1: Density Bin 1</a:t>
            </a:r>
            <a:endParaRPr sz="1850">
              <a:solidFill>
                <a:srgbClr val="000000"/>
              </a:solidFill>
            </a:endParaRPr>
          </a:p>
          <a:p>
            <a:pPr indent="-346075" lvl="1" marL="914400" rtl="0" algn="l">
              <a:lnSpc>
                <a:spcPct val="70000"/>
              </a:lnSpc>
              <a:spcBef>
                <a:spcPts val="1000"/>
              </a:spcBef>
              <a:spcAft>
                <a:spcPts val="0"/>
              </a:spcAft>
              <a:buClr>
                <a:srgbClr val="000000"/>
              </a:buClr>
              <a:buSzPts val="1850"/>
              <a:buChar char="•"/>
            </a:pPr>
            <a:r>
              <a:rPr lang="en-US" sz="1850">
                <a:solidFill>
                  <a:srgbClr val="000000"/>
                </a:solidFill>
              </a:rPr>
              <a:t>County 2: Density Bin 1</a:t>
            </a:r>
            <a:endParaRPr sz="1850">
              <a:solidFill>
                <a:srgbClr val="000000"/>
              </a:solidFill>
            </a:endParaRPr>
          </a:p>
          <a:p>
            <a:pPr indent="-346075" lvl="1" marL="914400" rtl="0" algn="l">
              <a:lnSpc>
                <a:spcPct val="70000"/>
              </a:lnSpc>
              <a:spcBef>
                <a:spcPts val="1000"/>
              </a:spcBef>
              <a:spcAft>
                <a:spcPts val="0"/>
              </a:spcAft>
              <a:buClr>
                <a:srgbClr val="000000"/>
              </a:buClr>
              <a:buSzPts val="1850"/>
              <a:buChar char="•"/>
            </a:pPr>
            <a:r>
              <a:rPr lang="en-US" sz="1850">
                <a:solidFill>
                  <a:srgbClr val="000000"/>
                </a:solidFill>
              </a:rPr>
              <a:t>County 3: Density Bin 2</a:t>
            </a:r>
            <a:endParaRPr sz="1850">
              <a:solidFill>
                <a:srgbClr val="000000"/>
              </a:solidFill>
            </a:endParaRPr>
          </a:p>
          <a:p>
            <a:pPr indent="-346075" lvl="1" marL="914400" rtl="0" algn="l">
              <a:lnSpc>
                <a:spcPct val="70000"/>
              </a:lnSpc>
              <a:spcBef>
                <a:spcPts val="1000"/>
              </a:spcBef>
              <a:spcAft>
                <a:spcPts val="0"/>
              </a:spcAft>
              <a:buClr>
                <a:srgbClr val="000000"/>
              </a:buClr>
              <a:buSzPts val="1850"/>
              <a:buChar char="•"/>
            </a:pPr>
            <a:r>
              <a:rPr lang="en-US" sz="1850">
                <a:solidFill>
                  <a:srgbClr val="000000"/>
                </a:solidFill>
              </a:rPr>
              <a:t>County 4: Density Bin 1</a:t>
            </a:r>
            <a:endParaRPr sz="1850">
              <a:solidFill>
                <a:srgbClr val="000000"/>
              </a:solidFill>
            </a:endParaRPr>
          </a:p>
          <a:p>
            <a:pPr indent="-346075" lvl="1" marL="914400" rtl="0" algn="l">
              <a:lnSpc>
                <a:spcPct val="70000"/>
              </a:lnSpc>
              <a:spcBef>
                <a:spcPts val="1000"/>
              </a:spcBef>
              <a:spcAft>
                <a:spcPts val="0"/>
              </a:spcAft>
              <a:buClr>
                <a:srgbClr val="000000"/>
              </a:buClr>
              <a:buSzPts val="1850"/>
              <a:buChar char="•"/>
            </a:pPr>
            <a:r>
              <a:rPr lang="en-US" sz="1850">
                <a:solidFill>
                  <a:srgbClr val="000000"/>
                </a:solidFill>
              </a:rPr>
              <a:t>County 5: Density Bin 4 (Correctly Predicted Charleston’s 2012 Bin)</a:t>
            </a:r>
            <a:endParaRPr sz="1850">
              <a:solidFill>
                <a:srgbClr val="000000"/>
              </a:solidFill>
            </a:endParaRPr>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rPr lang="en-US" sz="1600">
                <a:solidFill>
                  <a:srgbClr val="000000"/>
                </a:solidFill>
              </a:rPr>
              <a:t>Note: Bin 1 has the lowest density, while Bin 4 has the highest density.</a:t>
            </a:r>
            <a:endParaRPr sz="1850">
              <a:solidFill>
                <a:srgbClr val="000000"/>
              </a:solidFill>
            </a:endParaRPr>
          </a:p>
          <a:p>
            <a:pPr indent="-111125" lvl="0" marL="228600" rtl="0" algn="l">
              <a:lnSpc>
                <a:spcPct val="70000"/>
              </a:lnSpc>
              <a:spcBef>
                <a:spcPts val="1000"/>
              </a:spcBef>
              <a:spcAft>
                <a:spcPts val="0"/>
              </a:spcAft>
              <a:buClr>
                <a:schemeClr val="dk1"/>
              </a:buClr>
              <a:buSzPts val="1850"/>
              <a:buNone/>
            </a:pPr>
            <a:r>
              <a:t/>
            </a:r>
            <a:endParaRPr sz="1850">
              <a:solidFill>
                <a:srgbClr val="000000"/>
              </a:solidFill>
            </a:endParaRPr>
          </a:p>
        </p:txBody>
      </p:sp>
      <p:pic>
        <p:nvPicPr>
          <p:cNvPr id="188" name="Google Shape;188;g759092bfb5_4_33"/>
          <p:cNvPicPr preferRelativeResize="0"/>
          <p:nvPr/>
        </p:nvPicPr>
        <p:blipFill>
          <a:blip r:embed="rId4">
            <a:alphaModFix/>
          </a:blip>
          <a:stretch>
            <a:fillRect/>
          </a:stretch>
        </p:blipFill>
        <p:spPr>
          <a:xfrm>
            <a:off x="6636675" y="2912428"/>
            <a:ext cx="5072325" cy="167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sp>
        <p:nvSpPr>
          <p:cNvPr id="193" name="Google Shape;193;p9"/>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9"/>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5" name="Google Shape;195;p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6" name="Google Shape;196;p9"/>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Conclusion</a:t>
            </a:r>
            <a:endParaRPr/>
          </a:p>
        </p:txBody>
      </p:sp>
      <p:sp>
        <p:nvSpPr>
          <p:cNvPr id="197" name="Google Shape;197;p9"/>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In 2019 the State of South Carolina issued a report detailing: </a:t>
            </a:r>
            <a:endParaRPr sz="2400">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381000" lvl="1" marL="914400" rtl="0" algn="l">
              <a:lnSpc>
                <a:spcPct val="90000"/>
              </a:lnSpc>
              <a:spcBef>
                <a:spcPts val="0"/>
              </a:spcBef>
              <a:spcAft>
                <a:spcPts val="0"/>
              </a:spcAft>
              <a:buClr>
                <a:srgbClr val="000000"/>
              </a:buClr>
              <a:buSzPts val="2400"/>
              <a:buChar char="•"/>
            </a:pPr>
            <a:r>
              <a:rPr lang="en-US" sz="2400">
                <a:solidFill>
                  <a:srgbClr val="000000"/>
                </a:solidFill>
              </a:rPr>
              <a:t>12 pieces of new legislation signed into law</a:t>
            </a:r>
            <a:endParaRPr sz="2400">
              <a:solidFill>
                <a:srgbClr val="000000"/>
              </a:solidFill>
            </a:endParaRPr>
          </a:p>
          <a:p>
            <a:pPr indent="0" lvl="0" marL="914400" rtl="0" algn="l">
              <a:lnSpc>
                <a:spcPct val="90000"/>
              </a:lnSpc>
              <a:spcBef>
                <a:spcPts val="0"/>
              </a:spcBef>
              <a:spcAft>
                <a:spcPts val="0"/>
              </a:spcAft>
              <a:buNone/>
            </a:pPr>
            <a:r>
              <a:t/>
            </a:r>
            <a:endParaRPr sz="2400">
              <a:solidFill>
                <a:srgbClr val="000000"/>
              </a:solidFill>
            </a:endParaRPr>
          </a:p>
          <a:p>
            <a:pPr indent="-381000" lvl="1" marL="914400" rtl="0" algn="l">
              <a:lnSpc>
                <a:spcPct val="90000"/>
              </a:lnSpc>
              <a:spcBef>
                <a:spcPts val="0"/>
              </a:spcBef>
              <a:spcAft>
                <a:spcPts val="0"/>
              </a:spcAft>
              <a:buClr>
                <a:srgbClr val="000000"/>
              </a:buClr>
              <a:buSzPts val="2400"/>
              <a:buChar char="•"/>
            </a:pPr>
            <a:r>
              <a:rPr lang="en-US" sz="2400">
                <a:solidFill>
                  <a:srgbClr val="000000"/>
                </a:solidFill>
              </a:rPr>
              <a:t>Over 20 recommendations for further actions.</a:t>
            </a:r>
            <a:endParaRPr sz="2400">
              <a:solidFill>
                <a:srgbClr val="000000"/>
              </a:solidFill>
            </a:endParaRPr>
          </a:p>
          <a:p>
            <a:pPr indent="0" lvl="0" marL="457200" rtl="0" algn="l">
              <a:lnSpc>
                <a:spcPct val="90000"/>
              </a:lnSpc>
              <a:spcBef>
                <a:spcPts val="0"/>
              </a:spcBef>
              <a:spcAft>
                <a:spcPts val="0"/>
              </a:spcAft>
              <a:buNone/>
            </a:pPr>
            <a:r>
              <a:t/>
            </a:r>
            <a:endParaRPr sz="2400">
              <a:solidFill>
                <a:srgbClr val="000000"/>
              </a:solidFill>
            </a:endParaRPr>
          </a:p>
          <a:p>
            <a:pPr indent="0" lvl="0" marL="0" rtl="0" algn="l">
              <a:lnSpc>
                <a:spcPct val="90000"/>
              </a:lnSpc>
              <a:spcBef>
                <a:spcPts val="0"/>
              </a:spcBef>
              <a:spcAft>
                <a:spcPts val="0"/>
              </a:spcAft>
              <a:buNone/>
            </a:pPr>
            <a:r>
              <a:t/>
            </a:r>
            <a:endParaRPr b="1" sz="2400">
              <a:solidFill>
                <a:srgbClr val="000000"/>
              </a:solidFill>
              <a:highlight>
                <a:srgbClr val="FF00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 name="Shape 201"/>
        <p:cNvGrpSpPr/>
        <p:nvPr/>
      </p:nvGrpSpPr>
      <p:grpSpPr>
        <a:xfrm>
          <a:off x="0" y="0"/>
          <a:ext cx="0" cy="0"/>
          <a:chOff x="0" y="0"/>
          <a:chExt cx="0" cy="0"/>
        </a:xfrm>
      </p:grpSpPr>
      <p:sp>
        <p:nvSpPr>
          <p:cNvPr id="202" name="Google Shape;202;p10"/>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3" name="Google Shape;203;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4" name="Google Shape;204;p10"/>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Future Work	</a:t>
            </a:r>
            <a:endParaRPr/>
          </a:p>
        </p:txBody>
      </p:sp>
      <p:sp>
        <p:nvSpPr>
          <p:cNvPr id="205" name="Google Shape;205;p10"/>
          <p:cNvSpPr txBox="1"/>
          <p:nvPr>
            <p:ph idx="1" type="body"/>
          </p:nvPr>
        </p:nvSpPr>
        <p:spPr>
          <a:xfrm>
            <a:off x="1075531" y="3117883"/>
            <a:ext cx="9833548" cy="2693976"/>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rgbClr val="000000"/>
              </a:buClr>
              <a:buSzPts val="2400"/>
              <a:buChar char="•"/>
            </a:pPr>
            <a:r>
              <a:rPr lang="en-US" sz="2400">
                <a:solidFill>
                  <a:srgbClr val="000000"/>
                </a:solidFill>
              </a:rPr>
              <a:t>Temporal Analysis</a:t>
            </a:r>
            <a:endParaRPr sz="2400">
              <a:solidFill>
                <a:srgbClr val="000000"/>
              </a:solidFill>
            </a:endParaRPr>
          </a:p>
          <a:p>
            <a:pPr indent="0" lvl="0" marL="457200" rtl="0" algn="l">
              <a:lnSpc>
                <a:spcPct val="90000"/>
              </a:lnSpc>
              <a:spcBef>
                <a:spcPts val="0"/>
              </a:spcBef>
              <a:spcAft>
                <a:spcPts val="0"/>
              </a:spcAft>
              <a:buNone/>
            </a:pPr>
            <a:r>
              <a:t/>
            </a:r>
            <a:endParaRPr sz="2400">
              <a:solidFill>
                <a:srgbClr val="000000"/>
              </a:solidFill>
            </a:endParaRPr>
          </a:p>
          <a:p>
            <a:pPr indent="-254000" lvl="0" marL="228600" rtl="0" algn="l">
              <a:lnSpc>
                <a:spcPct val="90000"/>
              </a:lnSpc>
              <a:spcBef>
                <a:spcPts val="0"/>
              </a:spcBef>
              <a:spcAft>
                <a:spcPts val="0"/>
              </a:spcAft>
              <a:buClr>
                <a:srgbClr val="000000"/>
              </a:buClr>
              <a:buSzPts val="2400"/>
              <a:buChar char="•"/>
            </a:pPr>
            <a:r>
              <a:rPr lang="en-US" sz="2400">
                <a:solidFill>
                  <a:srgbClr val="000000"/>
                </a:solidFill>
              </a:rPr>
              <a:t>Different machine learning techniques such as neural network, SVM, etc. </a:t>
            </a:r>
            <a:endParaRPr sz="2400">
              <a:solidFill>
                <a:srgbClr val="000000"/>
              </a:solidFill>
            </a:endParaRPr>
          </a:p>
          <a:p>
            <a:pPr indent="0" lvl="0" marL="457200" rtl="0" algn="l">
              <a:lnSpc>
                <a:spcPct val="90000"/>
              </a:lnSpc>
              <a:spcBef>
                <a:spcPts val="0"/>
              </a:spcBef>
              <a:spcAft>
                <a:spcPts val="0"/>
              </a:spcAft>
              <a:buNone/>
            </a:pPr>
            <a:r>
              <a:t/>
            </a:r>
            <a:endParaRPr sz="2400">
              <a:solidFill>
                <a:srgbClr val="000000"/>
              </a:solidFill>
            </a:endParaRPr>
          </a:p>
          <a:p>
            <a:pPr indent="-254000" lvl="0" marL="228600" rtl="0" algn="l">
              <a:lnSpc>
                <a:spcPct val="90000"/>
              </a:lnSpc>
              <a:spcBef>
                <a:spcPts val="0"/>
              </a:spcBef>
              <a:spcAft>
                <a:spcPts val="0"/>
              </a:spcAft>
              <a:buClr>
                <a:srgbClr val="000000"/>
              </a:buClr>
              <a:buSzPts val="2400"/>
              <a:buChar char="•"/>
            </a:pPr>
            <a:r>
              <a:rPr lang="en-US" sz="2400">
                <a:solidFill>
                  <a:srgbClr val="000000"/>
                </a:solidFill>
              </a:rPr>
              <a:t>Instead of county-level study, we can look at state-level analysis.</a:t>
            </a:r>
            <a:endParaRPr sz="2400">
              <a:solidFill>
                <a:srgbClr val="000000"/>
              </a:solidFill>
            </a:endParaRPr>
          </a:p>
          <a:p>
            <a:pPr indent="0" lvl="0" marL="0" rtl="0" algn="l">
              <a:lnSpc>
                <a:spcPct val="90000"/>
              </a:lnSpc>
              <a:spcBef>
                <a:spcPts val="0"/>
              </a:spcBef>
              <a:spcAft>
                <a:spcPts val="0"/>
              </a:spcAft>
              <a:buNone/>
            </a:pPr>
            <a:r>
              <a:t/>
            </a:r>
            <a:endParaRPr sz="2400">
              <a:solidFill>
                <a:srgbClr val="000000"/>
              </a:solidFill>
            </a:endParaRPr>
          </a:p>
          <a:p>
            <a:pPr indent="-254000" lvl="0" marL="228600" rtl="0" algn="l">
              <a:lnSpc>
                <a:spcPct val="90000"/>
              </a:lnSpc>
              <a:spcBef>
                <a:spcPts val="0"/>
              </a:spcBef>
              <a:spcAft>
                <a:spcPts val="0"/>
              </a:spcAft>
              <a:buClr>
                <a:srgbClr val="000000"/>
              </a:buClr>
              <a:buSzPts val="2400"/>
              <a:buChar char="•"/>
            </a:pPr>
            <a:r>
              <a:rPr lang="en-US" sz="2400">
                <a:solidFill>
                  <a:srgbClr val="000000"/>
                </a:solidFill>
              </a:rPr>
              <a:t>Further</a:t>
            </a:r>
            <a:r>
              <a:rPr lang="en-US" sz="2400">
                <a:solidFill>
                  <a:srgbClr val="000000"/>
                </a:solidFill>
              </a:rPr>
              <a:t> analysis of how adjacent counties impact each other.</a:t>
            </a:r>
            <a:endParaRPr sz="2400">
              <a:solidFill>
                <a:srgbClr val="000000"/>
              </a:solidFill>
            </a:endParaRPr>
          </a:p>
          <a:p>
            <a:pPr indent="0" lvl="0" marL="457200" rtl="0" algn="l">
              <a:lnSpc>
                <a:spcPct val="90000"/>
              </a:lnSpc>
              <a:spcBef>
                <a:spcPts val="0"/>
              </a:spcBef>
              <a:spcAft>
                <a:spcPts val="0"/>
              </a:spcAft>
              <a:buNone/>
            </a:pPr>
            <a:r>
              <a:t/>
            </a:r>
            <a:endParaRPr sz="2400">
              <a:solidFill>
                <a:srgbClr val="000000"/>
              </a:solidFill>
            </a:endParaRPr>
          </a:p>
          <a:p>
            <a:pPr indent="-254000" lvl="0" marL="228600" rtl="0" algn="l">
              <a:lnSpc>
                <a:spcPct val="90000"/>
              </a:lnSpc>
              <a:spcBef>
                <a:spcPts val="0"/>
              </a:spcBef>
              <a:spcAft>
                <a:spcPts val="0"/>
              </a:spcAft>
              <a:buClr>
                <a:srgbClr val="000000"/>
              </a:buClr>
              <a:buSzPts val="2400"/>
              <a:buChar char="•"/>
            </a:pPr>
            <a:r>
              <a:rPr lang="en-US" sz="2400">
                <a:solidFill>
                  <a:srgbClr val="000000"/>
                </a:solidFill>
              </a:rPr>
              <a:t>Additional data points such as number of primary care physicians per county/state. </a:t>
            </a:r>
            <a:endParaRPr sz="2400">
              <a:solidFill>
                <a:srgbClr val="000000"/>
              </a:solidFill>
            </a:endParaRPr>
          </a:p>
          <a:p>
            <a:pPr indent="0" lvl="0" marL="457200" rtl="0" algn="l">
              <a:lnSpc>
                <a:spcPct val="90000"/>
              </a:lnSpc>
              <a:spcBef>
                <a:spcPts val="0"/>
              </a:spcBef>
              <a:spcAft>
                <a:spcPts val="0"/>
              </a:spcAft>
              <a:buNone/>
            </a:pPr>
            <a:r>
              <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sp>
        <p:nvSpPr>
          <p:cNvPr id="210" name="Google Shape;210;g759395cb48_0_234"/>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1" name="Google Shape;211;g759395cb48_0_2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2" name="Google Shape;212;g759395cb48_0_234"/>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Questions?</a:t>
            </a:r>
            <a:r>
              <a:rPr lang="en-US" sz="4000">
                <a:solidFill>
                  <a:srgbClr val="FFFFFF"/>
                </a:solidFill>
              </a:rPr>
              <a:t>	</a:t>
            </a:r>
            <a:endParaRPr/>
          </a:p>
        </p:txBody>
      </p:sp>
      <p:sp>
        <p:nvSpPr>
          <p:cNvPr id="213" name="Google Shape;213;g759395cb48_0_234"/>
          <p:cNvSpPr txBox="1"/>
          <p:nvPr>
            <p:ph idx="1" type="body"/>
          </p:nvPr>
        </p:nvSpPr>
        <p:spPr>
          <a:xfrm>
            <a:off x="818356" y="3017858"/>
            <a:ext cx="9833400" cy="26940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400">
              <a:solidFill>
                <a:srgbClr val="000000"/>
              </a:solidFill>
            </a:endParaRPr>
          </a:p>
          <a:p>
            <a:pPr indent="0" lvl="0" marL="457200" rtl="0" algn="l">
              <a:lnSpc>
                <a:spcPct val="90000"/>
              </a:lnSpc>
              <a:spcBef>
                <a:spcPts val="0"/>
              </a:spcBef>
              <a:spcAft>
                <a:spcPts val="0"/>
              </a:spcAft>
              <a:buNone/>
            </a:pPr>
            <a:r>
              <a:t/>
            </a:r>
            <a:endParaRPr sz="2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7" name="Shape 217"/>
        <p:cNvGrpSpPr/>
        <p:nvPr/>
      </p:nvGrpSpPr>
      <p:grpSpPr>
        <a:xfrm>
          <a:off x="0" y="0"/>
          <a:ext cx="0" cy="0"/>
          <a:chOff x="0" y="0"/>
          <a:chExt cx="0" cy="0"/>
        </a:xfrm>
      </p:grpSpPr>
      <p:sp>
        <p:nvSpPr>
          <p:cNvPr id="218" name="Google Shape;218;g759092bfb5_4_15"/>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9" name="Google Shape;219;g759092bfb5_4_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0" name="Google Shape;220;g759092bfb5_4_15"/>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References</a:t>
            </a:r>
            <a:r>
              <a:rPr lang="en-US" sz="4000">
                <a:solidFill>
                  <a:srgbClr val="FFFFFF"/>
                </a:solidFill>
              </a:rPr>
              <a:t>	</a:t>
            </a:r>
            <a:endParaRPr/>
          </a:p>
        </p:txBody>
      </p:sp>
      <p:sp>
        <p:nvSpPr>
          <p:cNvPr id="221" name="Google Shape;221;g759092bfb5_4_15"/>
          <p:cNvSpPr txBox="1"/>
          <p:nvPr>
            <p:ph idx="1" type="body"/>
          </p:nvPr>
        </p:nvSpPr>
        <p:spPr>
          <a:xfrm>
            <a:off x="1179106" y="3117883"/>
            <a:ext cx="9833400" cy="26940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rgbClr val="000000"/>
              </a:buClr>
              <a:buSzPts val="1800"/>
              <a:buChar char="•"/>
            </a:pPr>
            <a:r>
              <a:rPr lang="en-US" sz="1800">
                <a:solidFill>
                  <a:srgbClr val="000000"/>
                </a:solidFill>
              </a:rPr>
              <a:t>Ghertner, R., &amp; Groves, L. (2018). The Opioid Crisis and Economic Opportunity: Geographic and Economic Trends. Washington, D.C.: ASPE. </a:t>
            </a:r>
            <a:r>
              <a:rPr lang="en-US" sz="1800" u="sng">
                <a:solidFill>
                  <a:schemeClr val="hlink"/>
                </a:solidFill>
                <a:hlinkClick r:id="rId4"/>
              </a:rPr>
              <a:t>https://aspe.hhs.gov/system/files/pdf/259261/ASPEEconomicOpportunityOpioidCrisis.pdf</a:t>
            </a:r>
            <a:endParaRPr sz="1800">
              <a:solidFill>
                <a:srgbClr val="000000"/>
              </a:solidFill>
            </a:endParaRPr>
          </a:p>
          <a:p>
            <a:pPr indent="0" lvl="0" marL="457200" rtl="0" algn="l">
              <a:lnSpc>
                <a:spcPct val="90000"/>
              </a:lnSpc>
              <a:spcBef>
                <a:spcPts val="0"/>
              </a:spcBef>
              <a:spcAft>
                <a:spcPts val="0"/>
              </a:spcAft>
              <a:buNone/>
            </a:pPr>
            <a:r>
              <a:t/>
            </a:r>
            <a:endParaRPr sz="1800">
              <a:solidFill>
                <a:srgbClr val="000000"/>
              </a:solidFill>
            </a:endParaRPr>
          </a:p>
          <a:p>
            <a:pPr indent="-215900" lvl="0" marL="228600" rtl="0" algn="l">
              <a:lnSpc>
                <a:spcPct val="90000"/>
              </a:lnSpc>
              <a:spcBef>
                <a:spcPts val="0"/>
              </a:spcBef>
              <a:spcAft>
                <a:spcPts val="0"/>
              </a:spcAft>
              <a:buClr>
                <a:srgbClr val="000000"/>
              </a:buClr>
              <a:buSzPts val="1800"/>
              <a:buChar char="•"/>
            </a:pPr>
            <a:r>
              <a:rPr lang="en-US" sz="1800">
                <a:solidFill>
                  <a:srgbClr val="000000"/>
                </a:solidFill>
              </a:rPr>
              <a:t>Haffajee, R. L., Lin, L. A., Bohnert, A. S., &amp; Goldstick, J. E. (2019). Characteristics of US Counties With High Opioid Overdose Mortality and Low Capacity to Deliver Medications for Opioid Use Disorder. JAMA Network Open.</a:t>
            </a:r>
            <a:endParaRPr sz="1800">
              <a:solidFill>
                <a:srgbClr val="000000"/>
              </a:solidFill>
            </a:endParaRPr>
          </a:p>
          <a:p>
            <a:pPr indent="0" lvl="0" marL="457200" rtl="0" algn="l">
              <a:lnSpc>
                <a:spcPct val="90000"/>
              </a:lnSpc>
              <a:spcBef>
                <a:spcPts val="0"/>
              </a:spcBef>
              <a:spcAft>
                <a:spcPts val="0"/>
              </a:spcAft>
              <a:buNone/>
            </a:pPr>
            <a:r>
              <a:t/>
            </a:r>
            <a:endParaRPr sz="1800">
              <a:solidFill>
                <a:srgbClr val="000000"/>
              </a:solidFill>
            </a:endParaRPr>
          </a:p>
          <a:p>
            <a:pPr indent="-215900" lvl="0" marL="228600" rtl="0" algn="l">
              <a:lnSpc>
                <a:spcPct val="90000"/>
              </a:lnSpc>
              <a:spcBef>
                <a:spcPts val="0"/>
              </a:spcBef>
              <a:spcAft>
                <a:spcPts val="0"/>
              </a:spcAft>
              <a:buClr>
                <a:srgbClr val="000000"/>
              </a:buClr>
              <a:buSzPts val="1800"/>
              <a:buChar char="•"/>
            </a:pPr>
            <a:r>
              <a:rPr lang="en-US" sz="1800">
                <a:solidFill>
                  <a:srgbClr val="000000"/>
                </a:solidFill>
              </a:rPr>
              <a:t>Che, Z., St. Sauver, J., Liu, H., &amp; Liu, Y. (2018). Deep Learning Solutions for Classifying Patients on Opioid Use. Deep Learning Solutions for Classifying Patients on Opioid Use. Retrieved from https://www.ncbi.nlm.nih.gov/pmc/articles/PMC5977635/</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 name="Shape 73"/>
        <p:cNvGrpSpPr/>
        <p:nvPr/>
      </p:nvGrpSpPr>
      <p:grpSpPr>
        <a:xfrm>
          <a:off x="0" y="0"/>
          <a:ext cx="0" cy="0"/>
          <a:chOff x="0" y="0"/>
          <a:chExt cx="0" cy="0"/>
        </a:xfrm>
      </p:grpSpPr>
      <p:sp>
        <p:nvSpPr>
          <p:cNvPr id="74" name="Google Shape;74;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 name="Google Shape;75;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6" name="Google Shape;76;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77" name="Google Shape;77;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Issue			</a:t>
            </a:r>
            <a:endParaRPr/>
          </a:p>
        </p:txBody>
      </p:sp>
      <p:sp>
        <p:nvSpPr>
          <p:cNvPr id="78" name="Google Shape;78;p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Opioid crisis in the United States.</a:t>
            </a:r>
            <a:endParaRPr sz="2400">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228600" lvl="0" marL="228600" rtl="0" algn="l">
              <a:lnSpc>
                <a:spcPct val="90000"/>
              </a:lnSpc>
              <a:spcBef>
                <a:spcPts val="1000"/>
              </a:spcBef>
              <a:spcAft>
                <a:spcPts val="0"/>
              </a:spcAft>
              <a:buClr>
                <a:srgbClr val="000000"/>
              </a:buClr>
              <a:buSzPts val="2400"/>
              <a:buChar char="•"/>
            </a:pPr>
            <a:r>
              <a:rPr lang="en-US">
                <a:solidFill>
                  <a:srgbClr val="000000"/>
                </a:solidFill>
              </a:rPr>
              <a:t>Goal:</a:t>
            </a:r>
            <a:endParaRPr>
              <a:solidFill>
                <a:srgbClr val="000000"/>
              </a:solidFill>
            </a:endParaRPr>
          </a:p>
          <a:p>
            <a:pPr indent="-381000" lvl="1" marL="914400" rtl="0" algn="l">
              <a:lnSpc>
                <a:spcPct val="90000"/>
              </a:lnSpc>
              <a:spcBef>
                <a:spcPts val="1000"/>
              </a:spcBef>
              <a:spcAft>
                <a:spcPts val="0"/>
              </a:spcAft>
              <a:buClr>
                <a:srgbClr val="000000"/>
              </a:buClr>
              <a:buSzPts val="2400"/>
              <a:buChar char="•"/>
            </a:pPr>
            <a:r>
              <a:rPr lang="en-US" sz="2400">
                <a:solidFill>
                  <a:srgbClr val="000000"/>
                </a:solidFill>
              </a:rPr>
              <a:t>Identify predictive factor</a:t>
            </a:r>
            <a:r>
              <a:rPr lang="en-US" sz="2400">
                <a:solidFill>
                  <a:srgbClr val="000000"/>
                </a:solidFill>
              </a:rPr>
              <a:t>s for use by policy makers.</a:t>
            </a:r>
            <a:endParaRPr sz="2400">
              <a:solidFill>
                <a:srgbClr val="000000"/>
              </a:solidFill>
            </a:endParaRPr>
          </a:p>
          <a:p>
            <a:pPr indent="-381000" lvl="1" marL="914400" rtl="0" algn="l">
              <a:lnSpc>
                <a:spcPct val="90000"/>
              </a:lnSpc>
              <a:spcBef>
                <a:spcPts val="1000"/>
              </a:spcBef>
              <a:spcAft>
                <a:spcPts val="0"/>
              </a:spcAft>
              <a:buClr>
                <a:srgbClr val="000000"/>
              </a:buClr>
              <a:buSzPts val="2400"/>
              <a:buChar char="•"/>
            </a:pPr>
            <a:r>
              <a:rPr lang="en-US" sz="2400">
                <a:solidFill>
                  <a:srgbClr val="000000"/>
                </a:solidFill>
              </a:rPr>
              <a:t>Utilize those factors to determine expected </a:t>
            </a:r>
            <a:r>
              <a:rPr lang="en-US" sz="2400">
                <a:solidFill>
                  <a:srgbClr val="000000"/>
                </a:solidFill>
              </a:rPr>
              <a:t>opioid</a:t>
            </a:r>
            <a:r>
              <a:rPr lang="en-US" sz="2400">
                <a:solidFill>
                  <a:srgbClr val="000000"/>
                </a:solidFill>
              </a:rPr>
              <a:t> density.</a:t>
            </a:r>
            <a:endParaRPr sz="2400">
              <a:solidFill>
                <a:srgbClr val="000000"/>
              </a:solidFill>
            </a:endParaRPr>
          </a:p>
          <a:p>
            <a:pPr indent="0" lvl="0" marL="457200" rtl="0" algn="l">
              <a:lnSpc>
                <a:spcPct val="90000"/>
              </a:lnSpc>
              <a:spcBef>
                <a:spcPts val="1000"/>
              </a:spcBef>
              <a:spcAft>
                <a:spcPts val="0"/>
              </a:spcAft>
              <a:buNone/>
            </a:pPr>
            <a:r>
              <a:t/>
            </a:r>
            <a:endParaRPr>
              <a:solidFill>
                <a:srgbClr val="000000"/>
              </a:solidFill>
            </a:endParaRPr>
          </a:p>
          <a:p>
            <a:pPr indent="-76200" lvl="0" marL="228600" rtl="0" algn="l">
              <a:lnSpc>
                <a:spcPct val="90000"/>
              </a:lnSpc>
              <a:spcBef>
                <a:spcPts val="1000"/>
              </a:spcBef>
              <a:spcAft>
                <a:spcPts val="0"/>
              </a:spcAft>
              <a:buClr>
                <a:schemeClr val="dk1"/>
              </a:buClr>
              <a:buSzPts val="2400"/>
              <a:buNone/>
            </a:pPr>
            <a:r>
              <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sp>
        <p:nvSpPr>
          <p:cNvPr id="83" name="Google Shape;83;p3"/>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4" name="Google Shape;84;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5" name="Google Shape;85;p3"/>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Related Studies</a:t>
            </a:r>
            <a:endParaRPr/>
          </a:p>
        </p:txBody>
      </p:sp>
      <p:sp>
        <p:nvSpPr>
          <p:cNvPr id="86" name="Google Shape;86;p3"/>
          <p:cNvSpPr txBox="1"/>
          <p:nvPr>
            <p:ph idx="1" type="body"/>
          </p:nvPr>
        </p:nvSpPr>
        <p:spPr>
          <a:xfrm>
            <a:off x="1179226" y="3092970"/>
            <a:ext cx="9833548" cy="2693976"/>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000000"/>
              </a:buClr>
              <a:buSzPts val="2380"/>
              <a:buChar char="•"/>
            </a:pPr>
            <a:r>
              <a:rPr lang="en-US" sz="2380">
                <a:solidFill>
                  <a:srgbClr val="000000"/>
                </a:solidFill>
              </a:rPr>
              <a:t>Ghertner and Groves (2018) - Opioid prescription rate compared to poverty and unemployment data.</a:t>
            </a:r>
            <a:endParaRPr>
              <a:solidFill>
                <a:srgbClr val="000000"/>
              </a:solidFill>
            </a:endParaRPr>
          </a:p>
          <a:p>
            <a:pPr indent="0" lvl="0" marL="0" rtl="0" algn="l">
              <a:lnSpc>
                <a:spcPct val="80000"/>
              </a:lnSpc>
              <a:spcBef>
                <a:spcPts val="1000"/>
              </a:spcBef>
              <a:spcAft>
                <a:spcPts val="0"/>
              </a:spcAft>
              <a:buClr>
                <a:schemeClr val="dk1"/>
              </a:buClr>
              <a:buSzPts val="2380"/>
              <a:buNone/>
            </a:pPr>
            <a:r>
              <a:t/>
            </a:r>
            <a:endParaRPr sz="2380">
              <a:solidFill>
                <a:srgbClr val="000000"/>
              </a:solidFill>
            </a:endParaRPr>
          </a:p>
          <a:p>
            <a:pPr indent="-228600" lvl="0" marL="228600" rtl="0" algn="l">
              <a:lnSpc>
                <a:spcPct val="80000"/>
              </a:lnSpc>
              <a:spcBef>
                <a:spcPts val="1000"/>
              </a:spcBef>
              <a:spcAft>
                <a:spcPts val="0"/>
              </a:spcAft>
              <a:buClr>
                <a:srgbClr val="000000"/>
              </a:buClr>
              <a:buSzPts val="2380"/>
              <a:buChar char="•"/>
            </a:pPr>
            <a:r>
              <a:rPr lang="en-US" sz="2380">
                <a:solidFill>
                  <a:srgbClr val="000000"/>
                </a:solidFill>
              </a:rPr>
              <a:t>Haffajee, Bohnert, and Goldstick (2019) - County data and overdose rates.</a:t>
            </a:r>
            <a:endParaRPr>
              <a:solidFill>
                <a:srgbClr val="000000"/>
              </a:solidFill>
            </a:endParaRPr>
          </a:p>
          <a:p>
            <a:pPr indent="0" lvl="0" marL="0" rtl="0" algn="l">
              <a:lnSpc>
                <a:spcPct val="80000"/>
              </a:lnSpc>
              <a:spcBef>
                <a:spcPts val="1000"/>
              </a:spcBef>
              <a:spcAft>
                <a:spcPts val="0"/>
              </a:spcAft>
              <a:buClr>
                <a:schemeClr val="dk1"/>
              </a:buClr>
              <a:buSzPts val="2380"/>
              <a:buNone/>
            </a:pPr>
            <a:r>
              <a:t/>
            </a:r>
            <a:endParaRPr sz="2380">
              <a:solidFill>
                <a:srgbClr val="000000"/>
              </a:solidFill>
            </a:endParaRPr>
          </a:p>
          <a:p>
            <a:pPr indent="-228600" lvl="0" marL="228600" rtl="0" algn="l">
              <a:lnSpc>
                <a:spcPct val="80000"/>
              </a:lnSpc>
              <a:spcBef>
                <a:spcPts val="1000"/>
              </a:spcBef>
              <a:spcAft>
                <a:spcPts val="0"/>
              </a:spcAft>
              <a:buClr>
                <a:srgbClr val="000000"/>
              </a:buClr>
              <a:buSzPts val="2380"/>
              <a:buChar char="•"/>
            </a:pPr>
            <a:r>
              <a:rPr lang="en-US" sz="2380">
                <a:solidFill>
                  <a:srgbClr val="000000"/>
                </a:solidFill>
              </a:rPr>
              <a:t>Che, Sauver, Liu, and Liu (2018) – using machine learning methods developed a predictive model</a:t>
            </a:r>
            <a:endParaRPr>
              <a:solidFill>
                <a:srgbClr val="000000"/>
              </a:solidFill>
            </a:endParaRPr>
          </a:p>
          <a:p>
            <a:pPr indent="-120650" lvl="0" marL="228600" rtl="0" algn="l">
              <a:lnSpc>
                <a:spcPct val="80000"/>
              </a:lnSpc>
              <a:spcBef>
                <a:spcPts val="1000"/>
              </a:spcBef>
              <a:spcAft>
                <a:spcPts val="0"/>
              </a:spcAft>
              <a:buClr>
                <a:schemeClr val="dk1"/>
              </a:buClr>
              <a:buSzPts val="1700"/>
              <a:buNone/>
            </a:pPr>
            <a:r>
              <a:t/>
            </a:r>
            <a:endParaRPr sz="1700"/>
          </a:p>
          <a:p>
            <a:pPr indent="-120650" lvl="0" marL="228600" rtl="0" algn="l">
              <a:lnSpc>
                <a:spcPct val="80000"/>
              </a:lnSpc>
              <a:spcBef>
                <a:spcPts val="1000"/>
              </a:spcBef>
              <a:spcAft>
                <a:spcPts val="0"/>
              </a:spcAft>
              <a:buClr>
                <a:schemeClr val="dk1"/>
              </a:buClr>
              <a:buSzPts val="1700"/>
              <a:buNone/>
            </a:pPr>
            <a:r>
              <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4"/>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3" name="Google Shape;93;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4" name="Google Shape;94;p4"/>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Data Sources</a:t>
            </a:r>
            <a:endParaRPr/>
          </a:p>
        </p:txBody>
      </p:sp>
      <p:sp>
        <p:nvSpPr>
          <p:cNvPr id="95" name="Google Shape;95;p4"/>
          <p:cNvSpPr txBox="1"/>
          <p:nvPr>
            <p:ph idx="1" type="body"/>
          </p:nvPr>
        </p:nvSpPr>
        <p:spPr>
          <a:xfrm>
            <a:off x="895546" y="3092970"/>
            <a:ext cx="10117228" cy="3336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rPr>
              <a:t>Drug Data - Washington Post </a:t>
            </a:r>
            <a:endParaRPr/>
          </a:p>
          <a:p>
            <a:pPr indent="-228600" lvl="0" marL="228600" rtl="0" algn="l">
              <a:lnSpc>
                <a:spcPct val="90000"/>
              </a:lnSpc>
              <a:spcBef>
                <a:spcPts val="0"/>
              </a:spcBef>
              <a:spcAft>
                <a:spcPts val="0"/>
              </a:spcAft>
              <a:buClr>
                <a:srgbClr val="000000"/>
              </a:buClr>
              <a:buSzPts val="2800"/>
              <a:buChar char="•"/>
            </a:pPr>
            <a:r>
              <a:rPr lang="en-US">
                <a:solidFill>
                  <a:srgbClr val="000000"/>
                </a:solidFill>
              </a:rPr>
              <a:t>Arrest rates - FBI</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Obesity - CDC</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Weather -  NOAA’s National Center for Environmental Information</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Population, Sex, Age, Education, Race, Poverty, Unemployment, Median Income – Census data</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Politics – MIT Election Data and Science Lab</a:t>
            </a:r>
            <a:endParaRPr>
              <a:solidFill>
                <a:srgbClr val="000000"/>
              </a:solidFill>
            </a:endParaRPr>
          </a:p>
          <a:p>
            <a:pPr indent="-101600" lvl="0" marL="228600" rtl="0" algn="l">
              <a:lnSpc>
                <a:spcPct val="90000"/>
              </a:lnSpc>
              <a:spcBef>
                <a:spcPts val="1000"/>
              </a:spcBef>
              <a:spcAft>
                <a:spcPts val="0"/>
              </a:spcAft>
              <a:buClr>
                <a:schemeClr val="dk1"/>
              </a:buClr>
              <a:buSzPts val="2000"/>
              <a:buNone/>
            </a:pPr>
            <a:r>
              <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5"/>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1" name="Google Shape;10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2" name="Google Shape;102;p5"/>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Data Cleaning &amp; Issues</a:t>
            </a:r>
            <a:endParaRPr/>
          </a:p>
        </p:txBody>
      </p:sp>
      <p:sp>
        <p:nvSpPr>
          <p:cNvPr id="103" name="Google Shape;103;p5"/>
          <p:cNvSpPr txBox="1"/>
          <p:nvPr>
            <p:ph idx="1" type="body"/>
          </p:nvPr>
        </p:nvSpPr>
        <p:spPr>
          <a:xfrm>
            <a:off x="1179225" y="3092975"/>
            <a:ext cx="9833400" cy="3072600"/>
          </a:xfrm>
          <a:prstGeom prst="rect">
            <a:avLst/>
          </a:prstGeom>
          <a:noFill/>
          <a:ln>
            <a:noFill/>
          </a:ln>
        </p:spPr>
        <p:txBody>
          <a:bodyPr anchorCtr="0" anchor="t" bIns="45700" lIns="91425" spcFirstLastPara="1" rIns="91425" wrap="square" tIns="45700">
            <a:normAutofit/>
          </a:bodyPr>
          <a:lstStyle/>
          <a:p>
            <a:pPr indent="-301625" lvl="0" marL="228600" rtl="0" algn="l">
              <a:lnSpc>
                <a:spcPct val="70000"/>
              </a:lnSpc>
              <a:spcBef>
                <a:spcPts val="0"/>
              </a:spcBef>
              <a:spcAft>
                <a:spcPts val="0"/>
              </a:spcAft>
              <a:buClr>
                <a:srgbClr val="000000"/>
              </a:buClr>
              <a:buSzPts val="3000"/>
              <a:buChar char="•"/>
            </a:pPr>
            <a:r>
              <a:rPr lang="en-US" sz="3000">
                <a:solidFill>
                  <a:srgbClr val="000000"/>
                </a:solidFill>
              </a:rPr>
              <a:t>All data was cleaned and wrangled in Python</a:t>
            </a:r>
            <a:endParaRPr sz="3000"/>
          </a:p>
          <a:p>
            <a:pPr indent="-301625" lvl="0" marL="228600" rtl="0" algn="l">
              <a:lnSpc>
                <a:spcPct val="70000"/>
              </a:lnSpc>
              <a:spcBef>
                <a:spcPts val="1000"/>
              </a:spcBef>
              <a:spcAft>
                <a:spcPts val="0"/>
              </a:spcAft>
              <a:buClr>
                <a:srgbClr val="000000"/>
              </a:buClr>
              <a:buSzPts val="3000"/>
              <a:buChar char="•"/>
            </a:pPr>
            <a:r>
              <a:rPr lang="en-US" sz="3000">
                <a:solidFill>
                  <a:srgbClr val="000000"/>
                </a:solidFill>
              </a:rPr>
              <a:t>Merging data – FIPs</a:t>
            </a:r>
            <a:endParaRPr sz="3000"/>
          </a:p>
          <a:p>
            <a:pPr indent="-301625" lvl="0" marL="228600" rtl="0" algn="l">
              <a:lnSpc>
                <a:spcPct val="70000"/>
              </a:lnSpc>
              <a:spcBef>
                <a:spcPts val="1000"/>
              </a:spcBef>
              <a:spcAft>
                <a:spcPts val="0"/>
              </a:spcAft>
              <a:buClr>
                <a:srgbClr val="000000"/>
              </a:buClr>
              <a:buSzPts val="3000"/>
              <a:buChar char="•"/>
            </a:pPr>
            <a:r>
              <a:rPr lang="en-US" sz="3000">
                <a:solidFill>
                  <a:srgbClr val="000000"/>
                </a:solidFill>
              </a:rPr>
              <a:t>County identification vs City Identification</a:t>
            </a:r>
            <a:endParaRPr sz="3000"/>
          </a:p>
          <a:p>
            <a:pPr indent="-325119" lvl="1" marL="685800" rtl="0" algn="l">
              <a:lnSpc>
                <a:spcPct val="70000"/>
              </a:lnSpc>
              <a:spcBef>
                <a:spcPts val="500"/>
              </a:spcBef>
              <a:spcAft>
                <a:spcPts val="0"/>
              </a:spcAft>
              <a:buClr>
                <a:srgbClr val="000000"/>
              </a:buClr>
              <a:buSzPts val="3000"/>
              <a:buChar char="•"/>
            </a:pPr>
            <a:r>
              <a:rPr lang="en-US" sz="3000">
                <a:solidFill>
                  <a:srgbClr val="000000"/>
                </a:solidFill>
              </a:rPr>
              <a:t>Some cities in Virginia are considered counties</a:t>
            </a:r>
            <a:endParaRPr sz="3000"/>
          </a:p>
          <a:p>
            <a:pPr indent="-301625" lvl="0" marL="228600" rtl="0" algn="l">
              <a:lnSpc>
                <a:spcPct val="70000"/>
              </a:lnSpc>
              <a:spcBef>
                <a:spcPts val="1000"/>
              </a:spcBef>
              <a:spcAft>
                <a:spcPts val="0"/>
              </a:spcAft>
              <a:buClr>
                <a:srgbClr val="000000"/>
              </a:buClr>
              <a:buSzPts val="3000"/>
              <a:buChar char="•"/>
            </a:pPr>
            <a:r>
              <a:rPr lang="en-US" sz="3000">
                <a:solidFill>
                  <a:srgbClr val="000000"/>
                </a:solidFill>
              </a:rPr>
              <a:t>Alaska strange geographical factors</a:t>
            </a:r>
            <a:endParaRPr sz="3000"/>
          </a:p>
          <a:p>
            <a:pPr indent="-301625" lvl="0" marL="228600" rtl="0" algn="l">
              <a:lnSpc>
                <a:spcPct val="70000"/>
              </a:lnSpc>
              <a:spcBef>
                <a:spcPts val="1000"/>
              </a:spcBef>
              <a:spcAft>
                <a:spcPts val="0"/>
              </a:spcAft>
              <a:buClr>
                <a:srgbClr val="000000"/>
              </a:buClr>
              <a:buSzPts val="3000"/>
              <a:buChar char="•"/>
            </a:pPr>
            <a:r>
              <a:rPr lang="en-US" sz="3000">
                <a:solidFill>
                  <a:srgbClr val="000000"/>
                </a:solidFill>
              </a:rPr>
              <a:t>Missing values (weather unused)</a:t>
            </a:r>
            <a:endParaRPr sz="3000"/>
          </a:p>
          <a:p>
            <a:pPr indent="-111125" lvl="0" marL="228600" rtl="0" algn="l">
              <a:lnSpc>
                <a:spcPct val="70000"/>
              </a:lnSpc>
              <a:spcBef>
                <a:spcPts val="1000"/>
              </a:spcBef>
              <a:spcAft>
                <a:spcPts val="0"/>
              </a:spcAft>
              <a:buClr>
                <a:schemeClr val="dk1"/>
              </a:buClr>
              <a:buSzPts val="1850"/>
              <a:buNone/>
            </a:pPr>
            <a:r>
              <a:t/>
            </a:r>
            <a:endParaRPr sz="185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Google Shape;108;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0" name="Google Shape;110;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Exploratory Analysis</a:t>
            </a:r>
            <a:endParaRPr/>
          </a:p>
        </p:txBody>
      </p:sp>
      <p:sp>
        <p:nvSpPr>
          <p:cNvPr id="112" name="Google Shape;112;p6"/>
          <p:cNvSpPr txBox="1"/>
          <p:nvPr>
            <p:ph idx="1" type="body"/>
          </p:nvPr>
        </p:nvSpPr>
        <p:spPr>
          <a:xfrm>
            <a:off x="6440050" y="1380725"/>
            <a:ext cx="5586600" cy="4410600"/>
          </a:xfrm>
          <a:prstGeom prst="rect">
            <a:avLst/>
          </a:prstGeom>
          <a:noFill/>
          <a:ln>
            <a:noFill/>
          </a:ln>
        </p:spPr>
        <p:txBody>
          <a:bodyPr anchorCtr="0" anchor="ctr" bIns="45700" lIns="91425" spcFirstLastPara="1" rIns="91425" wrap="square" tIns="45700">
            <a:normAutofit/>
          </a:bodyPr>
          <a:lstStyle/>
          <a:p>
            <a:pPr indent="-304800" lvl="0" marL="228600" rtl="0" algn="l">
              <a:lnSpc>
                <a:spcPct val="90000"/>
              </a:lnSpc>
              <a:spcBef>
                <a:spcPts val="0"/>
              </a:spcBef>
              <a:spcAft>
                <a:spcPts val="0"/>
              </a:spcAft>
              <a:buClr>
                <a:srgbClr val="000000"/>
              </a:buClr>
              <a:buSzPts val="3600"/>
              <a:buChar char="•"/>
            </a:pPr>
            <a:r>
              <a:rPr lang="en-US" sz="3600">
                <a:solidFill>
                  <a:srgbClr val="000000"/>
                </a:solidFill>
              </a:rPr>
              <a:t>Tableau Visualizations</a:t>
            </a:r>
            <a:endParaRPr sz="3600">
              <a:solidFill>
                <a:srgbClr val="000000"/>
              </a:solidFill>
            </a:endParaRPr>
          </a:p>
          <a:p>
            <a:pPr indent="0" lvl="0" marL="457200" rtl="0" algn="l">
              <a:lnSpc>
                <a:spcPct val="90000"/>
              </a:lnSpc>
              <a:spcBef>
                <a:spcPts val="0"/>
              </a:spcBef>
              <a:spcAft>
                <a:spcPts val="0"/>
              </a:spcAft>
              <a:buNone/>
            </a:pPr>
            <a:r>
              <a:t/>
            </a:r>
            <a:endParaRPr sz="3600">
              <a:solidFill>
                <a:srgbClr val="000000"/>
              </a:solidFill>
            </a:endParaRPr>
          </a:p>
          <a:p>
            <a:pPr indent="-304800" lvl="0" marL="228600" rtl="0" algn="l">
              <a:lnSpc>
                <a:spcPct val="90000"/>
              </a:lnSpc>
              <a:spcBef>
                <a:spcPts val="1000"/>
              </a:spcBef>
              <a:spcAft>
                <a:spcPts val="0"/>
              </a:spcAft>
              <a:buClr>
                <a:srgbClr val="000000"/>
              </a:buClr>
              <a:buSzPts val="3600"/>
              <a:buChar char="•"/>
            </a:pPr>
            <a:r>
              <a:rPr lang="en-US" sz="3600">
                <a:solidFill>
                  <a:srgbClr val="000000"/>
                </a:solidFill>
              </a:rPr>
              <a:t>Clustering Visualizations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6" name="Shape 116"/>
        <p:cNvGrpSpPr/>
        <p:nvPr/>
      </p:nvGrpSpPr>
      <p:grpSpPr>
        <a:xfrm>
          <a:off x="0" y="0"/>
          <a:ext cx="0" cy="0"/>
          <a:chOff x="0" y="0"/>
          <a:chExt cx="0" cy="0"/>
        </a:xfrm>
      </p:grpSpPr>
      <p:sp>
        <p:nvSpPr>
          <p:cNvPr id="117" name="Google Shape;117;g759092bfb5_2_0"/>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8" name="Google Shape;118;g759092bfb5_2_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9" name="Google Shape;119;g759092bfb5_2_0"/>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Clustering</a:t>
            </a:r>
            <a:endParaRPr sz="4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2400">
                <a:solidFill>
                  <a:srgbClr val="FFFFFF"/>
                </a:solidFill>
              </a:rPr>
              <a:t>Model 1</a:t>
            </a:r>
            <a:endParaRPr sz="24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2400">
                <a:solidFill>
                  <a:srgbClr val="FFFFFF"/>
                </a:solidFill>
              </a:rPr>
              <a:t>Silhouette</a:t>
            </a:r>
            <a:r>
              <a:rPr lang="en-US" sz="2400">
                <a:solidFill>
                  <a:srgbClr val="FFFFFF"/>
                </a:solidFill>
              </a:rPr>
              <a:t> Coefficient: .54</a:t>
            </a:r>
            <a:endParaRPr sz="2400">
              <a:solidFill>
                <a:srgbClr val="FFFFFF"/>
              </a:solidFill>
            </a:endParaRPr>
          </a:p>
        </p:txBody>
      </p:sp>
      <p:pic>
        <p:nvPicPr>
          <p:cNvPr id="120" name="Google Shape;120;g759092bfb5_2_0"/>
          <p:cNvPicPr preferRelativeResize="0"/>
          <p:nvPr/>
        </p:nvPicPr>
        <p:blipFill>
          <a:blip r:embed="rId4">
            <a:alphaModFix/>
          </a:blip>
          <a:stretch>
            <a:fillRect/>
          </a:stretch>
        </p:blipFill>
        <p:spPr>
          <a:xfrm>
            <a:off x="1003300" y="2646375"/>
            <a:ext cx="5553075" cy="3662950"/>
          </a:xfrm>
          <a:prstGeom prst="rect">
            <a:avLst/>
          </a:prstGeom>
          <a:noFill/>
          <a:ln>
            <a:noFill/>
          </a:ln>
        </p:spPr>
      </p:pic>
      <p:pic>
        <p:nvPicPr>
          <p:cNvPr id="121" name="Google Shape;121;g759092bfb5_2_0"/>
          <p:cNvPicPr preferRelativeResize="0"/>
          <p:nvPr/>
        </p:nvPicPr>
        <p:blipFill>
          <a:blip r:embed="rId5">
            <a:alphaModFix/>
          </a:blip>
          <a:stretch>
            <a:fillRect/>
          </a:stretch>
        </p:blipFill>
        <p:spPr>
          <a:xfrm>
            <a:off x="6667750" y="2678838"/>
            <a:ext cx="5454675" cy="359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g759092bfb5_2_7"/>
          <p:cNvSpPr/>
          <p:nvPr/>
        </p:nvSpPr>
        <p:spPr>
          <a:xfrm>
            <a:off x="355601" y="0"/>
            <a:ext cx="114804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7" name="Google Shape;127;g759092bfb5_2_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g759092bfb5_2_7"/>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t/>
            </a:r>
            <a:endParaRPr sz="4000">
              <a:solidFill>
                <a:schemeClr val="lt1"/>
              </a:solidFill>
            </a:endParaRPr>
          </a:p>
          <a:p>
            <a:pPr indent="0" lvl="0" marL="0" rtl="0" algn="ctr">
              <a:spcBef>
                <a:spcPts val="0"/>
              </a:spcBef>
              <a:spcAft>
                <a:spcPts val="0"/>
              </a:spcAft>
              <a:buClr>
                <a:schemeClr val="lt1"/>
              </a:buClr>
              <a:buSzPts val="4000"/>
              <a:buFont typeface="Calibri"/>
              <a:buNone/>
            </a:pPr>
            <a:r>
              <a:rPr lang="en-US" sz="4000"/>
              <a:t>Clustering</a:t>
            </a:r>
            <a:endParaRPr sz="4000"/>
          </a:p>
          <a:p>
            <a:pPr indent="0" lvl="0" marL="0" rtl="0" algn="ctr">
              <a:spcBef>
                <a:spcPts val="0"/>
              </a:spcBef>
              <a:spcAft>
                <a:spcPts val="0"/>
              </a:spcAft>
              <a:buClr>
                <a:schemeClr val="lt1"/>
              </a:buClr>
              <a:buSzPts val="4000"/>
              <a:buFont typeface="Calibri"/>
              <a:buNone/>
            </a:pPr>
            <a:r>
              <a:rPr lang="en-US" sz="2400"/>
              <a:t>Model 2</a:t>
            </a:r>
            <a:endParaRPr sz="2400"/>
          </a:p>
          <a:p>
            <a:pPr indent="0" lvl="0" marL="0" rtl="0" algn="ctr">
              <a:spcBef>
                <a:spcPts val="0"/>
              </a:spcBef>
              <a:spcAft>
                <a:spcPts val="0"/>
              </a:spcAft>
              <a:buClr>
                <a:schemeClr val="lt1"/>
              </a:buClr>
              <a:buSzPts val="4000"/>
              <a:buFont typeface="Calibri"/>
              <a:buNone/>
            </a:pPr>
            <a:r>
              <a:rPr lang="en-US" sz="2400"/>
              <a:t>Silhouette Coefficient: .54</a:t>
            </a:r>
            <a:endParaRPr sz="4000"/>
          </a:p>
          <a:p>
            <a:pPr indent="0" lvl="0" marL="0" rtl="0" algn="ctr">
              <a:lnSpc>
                <a:spcPct val="90000"/>
              </a:lnSpc>
              <a:spcBef>
                <a:spcPts val="0"/>
              </a:spcBef>
              <a:spcAft>
                <a:spcPts val="0"/>
              </a:spcAft>
              <a:buClr>
                <a:srgbClr val="FFFFFF"/>
              </a:buClr>
              <a:buSzPts val="4000"/>
              <a:buFont typeface="Calibri"/>
              <a:buNone/>
            </a:pPr>
            <a:r>
              <a:t/>
            </a:r>
            <a:endParaRPr sz="4000">
              <a:solidFill>
                <a:srgbClr val="FFFFFF"/>
              </a:solidFill>
            </a:endParaRPr>
          </a:p>
        </p:txBody>
      </p:sp>
      <p:pic>
        <p:nvPicPr>
          <p:cNvPr id="129" name="Google Shape;129;g759092bfb5_2_7"/>
          <p:cNvPicPr preferRelativeResize="0"/>
          <p:nvPr/>
        </p:nvPicPr>
        <p:blipFill>
          <a:blip r:embed="rId4">
            <a:alphaModFix/>
          </a:blip>
          <a:stretch>
            <a:fillRect/>
          </a:stretch>
        </p:blipFill>
        <p:spPr>
          <a:xfrm>
            <a:off x="436575" y="2754005"/>
            <a:ext cx="5559425" cy="3667125"/>
          </a:xfrm>
          <a:prstGeom prst="rect">
            <a:avLst/>
          </a:prstGeom>
          <a:noFill/>
          <a:ln>
            <a:noFill/>
          </a:ln>
        </p:spPr>
      </p:pic>
      <p:pic>
        <p:nvPicPr>
          <p:cNvPr id="130" name="Google Shape;130;g759092bfb5_2_7"/>
          <p:cNvPicPr preferRelativeResize="0"/>
          <p:nvPr/>
        </p:nvPicPr>
        <p:blipFill>
          <a:blip r:embed="rId5">
            <a:alphaModFix/>
          </a:blip>
          <a:stretch>
            <a:fillRect/>
          </a:stretch>
        </p:blipFill>
        <p:spPr>
          <a:xfrm>
            <a:off x="6598975" y="2860334"/>
            <a:ext cx="5237025" cy="3454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Google Shape;135;g759092bfb5_4_6"/>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759092bfb5_4_6"/>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7" name="Google Shape;137;g759092bfb5_4_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8" name="Google Shape;138;g759092bfb5_4_6"/>
          <p:cNvSpPr txBox="1"/>
          <p:nvPr>
            <p:ph type="title"/>
          </p:nvPr>
        </p:nvSpPr>
        <p:spPr>
          <a:xfrm>
            <a:off x="640079" y="2053641"/>
            <a:ext cx="36693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Predictive Modeling</a:t>
            </a:r>
            <a:endParaRPr/>
          </a:p>
        </p:txBody>
      </p:sp>
      <p:sp>
        <p:nvSpPr>
          <p:cNvPr id="139" name="Google Shape;139;g759092bfb5_4_6"/>
          <p:cNvSpPr txBox="1"/>
          <p:nvPr>
            <p:ph idx="1" type="body"/>
          </p:nvPr>
        </p:nvSpPr>
        <p:spPr>
          <a:xfrm>
            <a:off x="7401699" y="1506000"/>
            <a:ext cx="4496100" cy="3855300"/>
          </a:xfrm>
          <a:prstGeom prst="rect">
            <a:avLst/>
          </a:prstGeom>
          <a:noFill/>
          <a:ln>
            <a:noFill/>
          </a:ln>
        </p:spPr>
        <p:txBody>
          <a:bodyPr anchorCtr="0" anchor="ctr" bIns="45700" lIns="91425" spcFirstLastPara="1" rIns="91425" wrap="square" tIns="45700">
            <a:noAutofit/>
          </a:bodyPr>
          <a:lstStyle/>
          <a:p>
            <a:pPr indent="-304800" lvl="0" marL="228600" rtl="0" algn="l">
              <a:lnSpc>
                <a:spcPct val="90000"/>
              </a:lnSpc>
              <a:spcBef>
                <a:spcPts val="0"/>
              </a:spcBef>
              <a:spcAft>
                <a:spcPts val="0"/>
              </a:spcAft>
              <a:buClr>
                <a:srgbClr val="000000"/>
              </a:buClr>
              <a:buSzPts val="3600"/>
              <a:buChar char="•"/>
            </a:pPr>
            <a:r>
              <a:rPr lang="en-US" sz="3600">
                <a:solidFill>
                  <a:srgbClr val="000000"/>
                </a:solidFill>
              </a:rPr>
              <a:t>Decision Tree</a:t>
            </a:r>
            <a:endParaRPr sz="3600">
              <a:solidFill>
                <a:srgbClr val="000000"/>
              </a:solidFill>
            </a:endParaRPr>
          </a:p>
          <a:p>
            <a:pPr indent="0" lvl="0" marL="457200" rtl="0" algn="l">
              <a:lnSpc>
                <a:spcPct val="90000"/>
              </a:lnSpc>
              <a:spcBef>
                <a:spcPts val="0"/>
              </a:spcBef>
              <a:spcAft>
                <a:spcPts val="0"/>
              </a:spcAft>
              <a:buNone/>
            </a:pPr>
            <a:r>
              <a:t/>
            </a:r>
            <a:endParaRPr sz="3600">
              <a:solidFill>
                <a:srgbClr val="000000"/>
              </a:solidFill>
            </a:endParaRPr>
          </a:p>
          <a:p>
            <a:pPr indent="-304800" lvl="0" marL="228600" rtl="0" algn="l">
              <a:lnSpc>
                <a:spcPct val="90000"/>
              </a:lnSpc>
              <a:spcBef>
                <a:spcPts val="1000"/>
              </a:spcBef>
              <a:spcAft>
                <a:spcPts val="0"/>
              </a:spcAft>
              <a:buClr>
                <a:srgbClr val="000000"/>
              </a:buClr>
              <a:buSzPts val="3600"/>
              <a:buChar char="•"/>
            </a:pPr>
            <a:r>
              <a:rPr lang="en-US" sz="3600">
                <a:solidFill>
                  <a:srgbClr val="000000"/>
                </a:solidFill>
              </a:rPr>
              <a:t>Regression</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2019-11-23T21:29:52Z</dcterms:created>
  <dc:creator>Douglas Neumann</dc:creator>
</cp:coreProperties>
</file>