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264B5-19B2-55BC-DBD6-6AF20A8C34FC}" v="9" dt="2021-11-16T14:44:02.994"/>
    <p1510:client id="{919C18B0-34CB-D623-F38E-EE3A62429FC9}" v="344" dt="2021-11-17T14:58:34.632"/>
    <p1510:client id="{EFFE70B8-9376-F0AD-B22D-9EDF90B2134B}" v="72" dt="2021-11-16T14:41:13.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
        <p:nvSpPr>
          <p:cNvPr id="4" name="Substituent dată 3"/>
          <p:cNvSpPr>
            <a:spLocks noGrp="1"/>
          </p:cNvSpPr>
          <p:nvPr>
            <p:ph type="dt" sz="half" idx="10"/>
          </p:nvPr>
        </p:nvSpPr>
        <p:spPr/>
        <p:txBody>
          <a:bodyPr/>
          <a:lstStyle/>
          <a:p>
            <a:fld id="{7363E8AD-4F80-492A-97A9-79DD5BB5D54F}" type="datetimeFigureOut">
              <a:rPr lang="ro-RO" smtClean="0"/>
              <a:t>17.11.2021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10673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text vertical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fld id="{7363E8AD-4F80-492A-97A9-79DD5BB5D54F}" type="datetimeFigureOut">
              <a:rPr lang="ro-RO" smtClean="0"/>
              <a:t>17.11.2021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88189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0" y="365125"/>
            <a:ext cx="2628900" cy="5811838"/>
          </a:xfrm>
        </p:spPr>
        <p:txBody>
          <a:bodyPr vert="eaVert"/>
          <a:lstStyle/>
          <a:p>
            <a:r>
              <a:rPr lang="ro-RO"/>
              <a:t>Clic pentru editare stil titlu</a:t>
            </a:r>
          </a:p>
        </p:txBody>
      </p:sp>
      <p:sp>
        <p:nvSpPr>
          <p:cNvPr id="3" name="Substituent text vertical 2"/>
          <p:cNvSpPr>
            <a:spLocks noGrp="1"/>
          </p:cNvSpPr>
          <p:nvPr>
            <p:ph type="body" orient="vert" idx="1"/>
          </p:nvPr>
        </p:nvSpPr>
        <p:spPr>
          <a:xfrm>
            <a:off x="838200" y="365125"/>
            <a:ext cx="7734300" cy="5811838"/>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fld id="{7363E8AD-4F80-492A-97A9-79DD5BB5D54F}" type="datetimeFigureOut">
              <a:rPr lang="ro-RO" smtClean="0"/>
              <a:t>17.11.2021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366835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fld id="{7363E8AD-4F80-492A-97A9-79DD5BB5D54F}" type="datetimeFigureOut">
              <a:rPr lang="ro-RO" smtClean="0"/>
              <a:t>17.11.2021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279276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0" y="1709738"/>
            <a:ext cx="10515600" cy="2852737"/>
          </a:xfr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Clic pentru editare stiluri text Coordonator</a:t>
            </a:r>
          </a:p>
        </p:txBody>
      </p:sp>
      <p:sp>
        <p:nvSpPr>
          <p:cNvPr id="4" name="Substituent dată 3"/>
          <p:cNvSpPr>
            <a:spLocks noGrp="1"/>
          </p:cNvSpPr>
          <p:nvPr>
            <p:ph type="dt" sz="half" idx="10"/>
          </p:nvPr>
        </p:nvSpPr>
        <p:spPr/>
        <p:txBody>
          <a:bodyPr/>
          <a:lstStyle/>
          <a:p>
            <a:fld id="{7363E8AD-4F80-492A-97A9-79DD5BB5D54F}" type="datetimeFigureOut">
              <a:rPr lang="ro-RO" smtClean="0"/>
              <a:t>17.11.2021</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27031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sz="half" idx="1"/>
          </p:nvPr>
        </p:nvSpPr>
        <p:spPr>
          <a:xfrm>
            <a:off x="838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72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p:cNvSpPr>
            <a:spLocks noGrp="1"/>
          </p:cNvSpPr>
          <p:nvPr>
            <p:ph type="dt" sz="half" idx="10"/>
          </p:nvPr>
        </p:nvSpPr>
        <p:spPr/>
        <p:txBody>
          <a:bodyPr/>
          <a:lstStyle/>
          <a:p>
            <a:fld id="{7363E8AD-4F80-492A-97A9-79DD5BB5D54F}" type="datetimeFigureOut">
              <a:rPr lang="ro-RO" smtClean="0"/>
              <a:t>17.11.2021</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413961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39788" y="365125"/>
            <a:ext cx="10515600" cy="1325563"/>
          </a:xfrm>
        </p:spPr>
        <p:txBody>
          <a:bodyPr/>
          <a:lstStyle/>
          <a:p>
            <a:r>
              <a:rPr lang="ro-RO"/>
              <a:t>Clic pentru editare stil titlu</a:t>
            </a:r>
          </a:p>
        </p:txBody>
      </p:sp>
      <p:sp>
        <p:nvSpPr>
          <p:cNvPr id="3" name="Substituent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39788" y="2505075"/>
            <a:ext cx="5157787"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188"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p:cNvSpPr>
            <a:spLocks noGrp="1"/>
          </p:cNvSpPr>
          <p:nvPr>
            <p:ph type="dt" sz="half" idx="10"/>
          </p:nvPr>
        </p:nvSpPr>
        <p:spPr/>
        <p:txBody>
          <a:bodyPr/>
          <a:lstStyle/>
          <a:p>
            <a:fld id="{7363E8AD-4F80-492A-97A9-79DD5BB5D54F}" type="datetimeFigureOut">
              <a:rPr lang="ro-RO" smtClean="0"/>
              <a:t>17.11.2021</a:t>
            </a:fld>
            <a:endParaRPr lang="ro-RO"/>
          </a:p>
        </p:txBody>
      </p:sp>
      <p:sp>
        <p:nvSpPr>
          <p:cNvPr id="8" name="Substituent subsol 7"/>
          <p:cNvSpPr>
            <a:spLocks noGrp="1"/>
          </p:cNvSpPr>
          <p:nvPr>
            <p:ph type="ftr" sz="quarter" idx="11"/>
          </p:nvPr>
        </p:nvSpPr>
        <p:spPr/>
        <p:txBody>
          <a:bodyPr/>
          <a:lstStyle/>
          <a:p>
            <a:endParaRPr lang="ro-RO"/>
          </a:p>
        </p:txBody>
      </p:sp>
      <p:sp>
        <p:nvSpPr>
          <p:cNvPr id="9" name="Substituent număr diapozitiv 8"/>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365291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dată 2"/>
          <p:cNvSpPr>
            <a:spLocks noGrp="1"/>
          </p:cNvSpPr>
          <p:nvPr>
            <p:ph type="dt" sz="half" idx="10"/>
          </p:nvPr>
        </p:nvSpPr>
        <p:spPr/>
        <p:txBody>
          <a:bodyPr/>
          <a:lstStyle/>
          <a:p>
            <a:fld id="{7363E8AD-4F80-492A-97A9-79DD5BB5D54F}" type="datetimeFigureOut">
              <a:rPr lang="ro-RO" smtClean="0"/>
              <a:t>17.11.2021</a:t>
            </a:fld>
            <a:endParaRPr lang="ro-RO"/>
          </a:p>
        </p:txBody>
      </p:sp>
      <p:sp>
        <p:nvSpPr>
          <p:cNvPr id="4" name="Substituent subsol 3"/>
          <p:cNvSpPr>
            <a:spLocks noGrp="1"/>
          </p:cNvSpPr>
          <p:nvPr>
            <p:ph type="ftr" sz="quarter" idx="11"/>
          </p:nvPr>
        </p:nvSpPr>
        <p:spPr/>
        <p:txBody>
          <a:bodyPr/>
          <a:lstStyle/>
          <a:p>
            <a:endParaRPr lang="ro-RO"/>
          </a:p>
        </p:txBody>
      </p:sp>
      <p:sp>
        <p:nvSpPr>
          <p:cNvPr id="5" name="Substituent număr diapozitiv 4"/>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383699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7363E8AD-4F80-492A-97A9-79DD5BB5D54F}" type="datetimeFigureOut">
              <a:rPr lang="ro-RO" smtClean="0"/>
              <a:t>17.11.2021</a:t>
            </a:fld>
            <a:endParaRPr lang="ro-RO"/>
          </a:p>
        </p:txBody>
      </p:sp>
      <p:sp>
        <p:nvSpPr>
          <p:cNvPr id="3" name="Substituent subsol 2"/>
          <p:cNvSpPr>
            <a:spLocks noGrp="1"/>
          </p:cNvSpPr>
          <p:nvPr>
            <p:ph type="ftr" sz="quarter" idx="11"/>
          </p:nvPr>
        </p:nvSpPr>
        <p:spPr/>
        <p:txBody>
          <a:bodyPr/>
          <a:lstStyle/>
          <a:p>
            <a:endParaRPr lang="ro-RO"/>
          </a:p>
        </p:txBody>
      </p:sp>
      <p:sp>
        <p:nvSpPr>
          <p:cNvPr id="4" name="Substituent număr diapozitiv 3"/>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189596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fld id="{7363E8AD-4F80-492A-97A9-79DD5BB5D54F}" type="datetimeFigureOut">
              <a:rPr lang="ro-RO" smtClean="0"/>
              <a:t>17.11.2021</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224380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fld id="{7363E8AD-4F80-492A-97A9-79DD5BB5D54F}" type="datetimeFigureOut">
              <a:rPr lang="ro-RO" smtClean="0"/>
              <a:t>17.11.2021</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15250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Clic pentru editare stil titlu</a:t>
            </a:r>
          </a:p>
        </p:txBody>
      </p:sp>
      <p:sp>
        <p:nvSpPr>
          <p:cNvPr id="3" name="Substituent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3E8AD-4F80-492A-97A9-79DD5BB5D54F}" type="datetimeFigureOut">
              <a:rPr lang="ro-RO" smtClean="0"/>
              <a:t>17.11.2021</a:t>
            </a:fld>
            <a:endParaRPr lang="ro-RO"/>
          </a:p>
        </p:txBody>
      </p:sp>
      <p:sp>
        <p:nvSpPr>
          <p:cNvPr id="5" name="Substituent subsol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C7AF6-F5DD-4AA3-9281-1BCA95A92161}" type="slidenum">
              <a:rPr lang="ro-RO" smtClean="0"/>
              <a:t>‹#›</a:t>
            </a:fld>
            <a:endParaRPr lang="ro-RO"/>
          </a:p>
        </p:txBody>
      </p:sp>
      <p:sp>
        <p:nvSpPr>
          <p:cNvPr id="8" name="TextBox 7">
            <a:extLst>
              <a:ext uri="{FF2B5EF4-FFF2-40B4-BE49-F238E27FC236}">
                <a16:creationId xmlns:a16="http://schemas.microsoft.com/office/drawing/2014/main" id="{77AB952C-A533-4DFC-9AE9-1910B0969F41}"/>
              </a:ext>
            </a:extLst>
          </p:cNvPr>
          <p:cNvSpPr txBox="1"/>
          <p:nvPr>
            <p:extLst>
              <p:ext uri="{1162E1C5-73C7-4A58-AE30-91384D911F3F}">
                <p184:classification xmlns:p184="http://schemas.microsoft.com/office/powerpoint/2018/4/main" val="ftr"/>
              </p:ext>
            </p:extLst>
          </p:nvPr>
        </p:nvSpPr>
        <p:spPr>
          <a:xfrm>
            <a:off x="11285538" y="6705600"/>
            <a:ext cx="750887" cy="152400"/>
          </a:xfrm>
          <a:prstGeom prst="rect">
            <a:avLst/>
          </a:prstGeom>
        </p:spPr>
        <p:txBody>
          <a:bodyPr horzOverflow="overflow" lIns="0" tIns="0" rIns="0" bIns="0">
            <a:spAutoFit/>
          </a:bodyPr>
          <a:lstStyle/>
          <a:p>
            <a:pPr algn="r"/>
            <a:r>
              <a:rPr lang="en-US" sz="1000">
                <a:solidFill>
                  <a:srgbClr val="000000"/>
                </a:solidFill>
                <a:latin typeface="Calibri" panose="020F0502020204030204" pitchFamily="34" charset="0"/>
                <a:cs typeface="Calibri" panose="020F0502020204030204" pitchFamily="34" charset="0"/>
              </a:rPr>
              <a:t>Confidential C</a:t>
            </a:r>
          </a:p>
        </p:txBody>
      </p:sp>
    </p:spTree>
    <p:extLst>
      <p:ext uri="{BB962C8B-B14F-4D97-AF65-F5344CB8AC3E}">
        <p14:creationId xmlns:p14="http://schemas.microsoft.com/office/powerpoint/2010/main" val="293495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lumio.com/blog/backups-vs-snapshots-they-are-not-the-same-you-really-need-bot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storage.techtarget.com/definition/cache" TargetMode="External"/><Relationship Id="rId2" Type="http://schemas.openxmlformats.org/officeDocument/2006/relationships/hyperlink" Target="https://searchdatabackup.techtarget.com/definition/asynchronous-repli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earchstorage.techtarget.com/definition/primary-stor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endParaRPr lang="ro-RO"/>
          </a:p>
        </p:txBody>
      </p:sp>
      <p:sp>
        <p:nvSpPr>
          <p:cNvPr id="3" name="Subtitlu 2"/>
          <p:cNvSpPr>
            <a:spLocks noGrp="1"/>
          </p:cNvSpPr>
          <p:nvPr>
            <p:ph type="subTitle" idx="1"/>
          </p:nvPr>
        </p:nvSpPr>
        <p:spPr/>
        <p:txBody>
          <a:bodyPr/>
          <a:lstStyle/>
          <a:p>
            <a:endParaRPr lang="ro-RO"/>
          </a:p>
        </p:txBody>
      </p:sp>
    </p:spTree>
    <p:extLst>
      <p:ext uri="{BB962C8B-B14F-4D97-AF65-F5344CB8AC3E}">
        <p14:creationId xmlns:p14="http://schemas.microsoft.com/office/powerpoint/2010/main" val="249979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78864C-6958-48C8-B3C5-F29D644D762B}"/>
              </a:ext>
            </a:extLst>
          </p:cNvPr>
          <p:cNvSpPr txBox="1"/>
          <p:nvPr/>
        </p:nvSpPr>
        <p:spPr>
          <a:xfrm>
            <a:off x="774192" y="597408"/>
            <a:ext cx="77480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Stale data</a:t>
            </a:r>
            <a:r>
              <a:rPr lang="en-US"/>
              <a:t> is an artifact of caching, in which an object in the cache is not the most recent version </a:t>
            </a:r>
          </a:p>
        </p:txBody>
      </p:sp>
      <p:sp>
        <p:nvSpPr>
          <p:cNvPr id="5" name="TextBox 4">
            <a:extLst>
              <a:ext uri="{FF2B5EF4-FFF2-40B4-BE49-F238E27FC236}">
                <a16:creationId xmlns:a16="http://schemas.microsoft.com/office/drawing/2014/main" id="{91861E61-BA75-4D4B-ADB3-8046188F8C76}"/>
              </a:ext>
            </a:extLst>
          </p:cNvPr>
          <p:cNvSpPr txBox="1"/>
          <p:nvPr/>
        </p:nvSpPr>
        <p:spPr>
          <a:xfrm>
            <a:off x="755904" y="1822704"/>
            <a:ext cx="854049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Just from personal experience, yesterday I accidentally deleted a table and had to restore from an RDS snapshot. The latest snapshot was only 10 minutes old, which was perfect. However, Amazon RDS took about 3 hours to get the snapshot online, during which time, the affected section of our site was completely offline.</a:t>
            </a:r>
          </a:p>
          <a:p>
            <a:r>
              <a:rPr lang="en-US"/>
              <a:t>So if you need to make a very quick recovery, do NOT depend on RDS backups.</a:t>
            </a:r>
          </a:p>
          <a:p>
            <a:r>
              <a:rPr lang="en-US"/>
              <a:t>Keep in mind, you can't download your snapshot so that you could view a database dump. Your only option is to wait for it to load in to a new database instance. So if you're only looking to restore a single table, RDS backups can make it a very painful process.</a:t>
            </a:r>
          </a:p>
          <a:p>
            <a:r>
              <a:rPr lang="en-US"/>
              <a:t>No blame to Amazon on this- they are awesome. But just something to keep in mind when planning, because it was a learning experience for us.</a:t>
            </a:r>
          </a:p>
          <a:p>
            <a:endParaRPr lang="en-US"/>
          </a:p>
        </p:txBody>
      </p:sp>
    </p:spTree>
    <p:extLst>
      <p:ext uri="{BB962C8B-B14F-4D97-AF65-F5344CB8AC3E}">
        <p14:creationId xmlns:p14="http://schemas.microsoft.com/office/powerpoint/2010/main" val="27239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9A1ED3-0371-457C-8EE1-0490F6C7CAAF}"/>
              </a:ext>
            </a:extLst>
          </p:cNvPr>
          <p:cNvSpPr txBox="1"/>
          <p:nvPr/>
        </p:nvSpPr>
        <p:spPr>
          <a:xfrm>
            <a:off x="512064" y="701040"/>
            <a:ext cx="869289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two widely used caching patterns are:</a:t>
            </a:r>
          </a:p>
          <a:p>
            <a:pPr>
              <a:buChar char="•"/>
            </a:pPr>
            <a:r>
              <a:rPr lang="en-US"/>
              <a:t>Cache-aside (or lazy loading): In this pattern, the application first queries the cache to see if the data is available. If the data is available (cache hit), the cached data is returned. If the data isn’t available (cache miss), the database is queried for the data. The cache is then populated with the data retrieved from the database.</a:t>
            </a:r>
          </a:p>
          <a:p>
            <a:pPr>
              <a:buChar char="•"/>
            </a:pPr>
            <a:r>
              <a:rPr lang="en-US"/>
              <a:t>Write-through cache: In a write-through cache, the cache is proactively updated immediately following an update on the primary database.</a:t>
            </a:r>
          </a:p>
        </p:txBody>
      </p:sp>
    </p:spTree>
    <p:extLst>
      <p:ext uri="{BB962C8B-B14F-4D97-AF65-F5344CB8AC3E}">
        <p14:creationId xmlns:p14="http://schemas.microsoft.com/office/powerpoint/2010/main" val="134006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6526-8D42-474C-A22D-DF8D4A134DD4}"/>
              </a:ext>
            </a:extLst>
          </p:cNvPr>
          <p:cNvSpPr>
            <a:spLocks noGrp="1"/>
          </p:cNvSpPr>
          <p:nvPr>
            <p:ph type="title"/>
          </p:nvPr>
        </p:nvSpPr>
        <p:spPr/>
        <p:txBody>
          <a:bodyPr/>
          <a:lstStyle/>
          <a:p>
            <a:r>
              <a:rPr lang="en-US" dirty="0">
                <a:cs typeface="Calibri Light"/>
              </a:rPr>
              <a:t>Backup vs snapshot</a:t>
            </a:r>
            <a:endParaRPr lang="en-US" dirty="0"/>
          </a:p>
        </p:txBody>
      </p:sp>
      <p:sp>
        <p:nvSpPr>
          <p:cNvPr id="4" name="TextBox 3">
            <a:extLst>
              <a:ext uri="{FF2B5EF4-FFF2-40B4-BE49-F238E27FC236}">
                <a16:creationId xmlns:a16="http://schemas.microsoft.com/office/drawing/2014/main" id="{5696BDC2-4FDB-4573-AE6F-BBFB14ADB778}"/>
              </a:ext>
            </a:extLst>
          </p:cNvPr>
          <p:cNvSpPr txBox="1"/>
          <p:nvPr/>
        </p:nvSpPr>
        <p:spPr>
          <a:xfrm>
            <a:off x="402336" y="1731264"/>
            <a:ext cx="92415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Backups and Snapshots are complementary features but are fundamentally too different to compete for the same </a:t>
            </a:r>
            <a:r>
              <a:rPr lang="en-US" sz="1400" dirty="0"/>
              <a:t>functionality</a:t>
            </a:r>
            <a:r>
              <a:rPr lang="en-US" dirty="0"/>
              <a:t> inside of a data protection strategy</a:t>
            </a:r>
          </a:p>
        </p:txBody>
      </p:sp>
      <p:sp>
        <p:nvSpPr>
          <p:cNvPr id="5" name="TextBox 4">
            <a:extLst>
              <a:ext uri="{FF2B5EF4-FFF2-40B4-BE49-F238E27FC236}">
                <a16:creationId xmlns:a16="http://schemas.microsoft.com/office/drawing/2014/main" id="{6289B789-8B0B-48C1-AD92-75E22068E64D}"/>
              </a:ext>
            </a:extLst>
          </p:cNvPr>
          <p:cNvSpPr txBox="1"/>
          <p:nvPr/>
        </p:nvSpPr>
        <p:spPr>
          <a:xfrm>
            <a:off x="1066800" y="2871216"/>
            <a:ext cx="94853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Snapshots are a very effective mechanism that provides full point in time recovery of a host and is generally employed when the defined RPOs and RTOs are stricter than can be achieved by a full data </a:t>
            </a:r>
            <a:r>
              <a:rPr lang="en-US" sz="1400" dirty="0"/>
              <a:t>recovery</a:t>
            </a:r>
            <a:r>
              <a:rPr lang="en-US" dirty="0"/>
              <a:t> process from backup. Additionally, snapshots are effective with downstream refreshes of production systems into Dev/Test environments.</a:t>
            </a:r>
          </a:p>
        </p:txBody>
      </p:sp>
    </p:spTree>
    <p:extLst>
      <p:ext uri="{BB962C8B-B14F-4D97-AF65-F5344CB8AC3E}">
        <p14:creationId xmlns:p14="http://schemas.microsoft.com/office/powerpoint/2010/main" val="87865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A4D7-0324-47FF-A9C1-3E2E4C50165A}"/>
              </a:ext>
            </a:extLst>
          </p:cNvPr>
          <p:cNvSpPr>
            <a:spLocks noGrp="1"/>
          </p:cNvSpPr>
          <p:nvPr>
            <p:ph type="title"/>
          </p:nvPr>
        </p:nvSpPr>
        <p:spPr/>
        <p:txBody>
          <a:bodyPr/>
          <a:lstStyle/>
          <a:p>
            <a:r>
              <a:rPr lang="en-US" dirty="0">
                <a:ea typeface="+mj-lt"/>
                <a:cs typeface="+mj-lt"/>
              </a:rPr>
              <a:t>Backup vs snapshot</a:t>
            </a:r>
          </a:p>
        </p:txBody>
      </p:sp>
      <p:sp>
        <p:nvSpPr>
          <p:cNvPr id="4" name="TextBox 3">
            <a:extLst>
              <a:ext uri="{FF2B5EF4-FFF2-40B4-BE49-F238E27FC236}">
                <a16:creationId xmlns:a16="http://schemas.microsoft.com/office/drawing/2014/main" id="{FF662919-26F0-4163-94D0-EFF7649A67B4}"/>
              </a:ext>
            </a:extLst>
          </p:cNvPr>
          <p:cNvSpPr txBox="1"/>
          <p:nvPr/>
        </p:nvSpPr>
        <p:spPr>
          <a:xfrm>
            <a:off x="1712976" y="2359152"/>
            <a:ext cx="882700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Backups, by </a:t>
            </a:r>
            <a:r>
              <a:rPr lang="en-US" sz="1400" dirty="0"/>
              <a:t>comparison</a:t>
            </a:r>
            <a:r>
              <a:rPr lang="en-US" dirty="0"/>
              <a:t>, are very effective mechanisms that provide:</a:t>
            </a:r>
          </a:p>
          <a:p>
            <a:pPr>
              <a:buAutoNum type="arabicPeriod"/>
            </a:pPr>
            <a:r>
              <a:rPr lang="en-US" dirty="0"/>
              <a:t>More granular recovery options through the use of an index and catalog of all of the contents contained within the backup</a:t>
            </a:r>
            <a:endParaRPr lang="en-US" dirty="0">
              <a:cs typeface="Calibri"/>
            </a:endParaRPr>
          </a:p>
          <a:p>
            <a:pPr>
              <a:buAutoNum type="arabicPeriod"/>
            </a:pPr>
            <a:r>
              <a:rPr lang="en-US" dirty="0"/>
              <a:t>Separation of data locality—essentially moving the data outside of the primary storage realm into a separate storage domain</a:t>
            </a:r>
            <a:endParaRPr lang="en-US" dirty="0">
              <a:cs typeface="Calibri"/>
            </a:endParaRPr>
          </a:p>
          <a:p>
            <a:pPr>
              <a:buAutoNum type="arabicPeriod"/>
            </a:pPr>
            <a:r>
              <a:rPr lang="en-US" dirty="0"/>
              <a:t>Cost-effective long-term retention of recovery points</a:t>
            </a:r>
            <a:endParaRPr lang="en-US" dirty="0">
              <a:cs typeface="Calibri"/>
            </a:endParaRPr>
          </a:p>
        </p:txBody>
      </p:sp>
      <p:sp>
        <p:nvSpPr>
          <p:cNvPr id="3" name="TextBox 2">
            <a:extLst>
              <a:ext uri="{FF2B5EF4-FFF2-40B4-BE49-F238E27FC236}">
                <a16:creationId xmlns:a16="http://schemas.microsoft.com/office/drawing/2014/main" id="{38175543-1B89-431D-A93F-F2EF70A1CA88}"/>
              </a:ext>
            </a:extLst>
          </p:cNvPr>
          <p:cNvSpPr txBox="1"/>
          <p:nvPr/>
        </p:nvSpPr>
        <p:spPr>
          <a:xfrm>
            <a:off x="1231392" y="468172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backup vs snapshot</a:t>
            </a:r>
            <a:endParaRPr lang="en-US">
              <a:cs typeface="Calibri"/>
            </a:endParaRPr>
          </a:p>
        </p:txBody>
      </p:sp>
    </p:spTree>
    <p:extLst>
      <p:ext uri="{BB962C8B-B14F-4D97-AF65-F5344CB8AC3E}">
        <p14:creationId xmlns:p14="http://schemas.microsoft.com/office/powerpoint/2010/main" val="259533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B232-7C4F-4D81-AD3B-B63ADAF8305A}"/>
              </a:ext>
            </a:extLst>
          </p:cNvPr>
          <p:cNvSpPr>
            <a:spLocks noGrp="1"/>
          </p:cNvSpPr>
          <p:nvPr>
            <p:ph type="title"/>
          </p:nvPr>
        </p:nvSpPr>
        <p:spPr/>
        <p:txBody>
          <a:bodyPr/>
          <a:lstStyle/>
          <a:p>
            <a:r>
              <a:rPr lang="en-US">
                <a:cs typeface="Calibri Light"/>
              </a:rPr>
              <a:t>RDS multi-AZ (Disaster Recovery)</a:t>
            </a:r>
            <a:endParaRPr lang="en-US"/>
          </a:p>
        </p:txBody>
      </p:sp>
      <p:sp>
        <p:nvSpPr>
          <p:cNvPr id="5" name="TextBox 4">
            <a:extLst>
              <a:ext uri="{FF2B5EF4-FFF2-40B4-BE49-F238E27FC236}">
                <a16:creationId xmlns:a16="http://schemas.microsoft.com/office/drawing/2014/main" id="{3B2DD172-53EC-4A36-AC08-49B602841B13}"/>
              </a:ext>
            </a:extLst>
          </p:cNvPr>
          <p:cNvSpPr txBox="1"/>
          <p:nvPr/>
        </p:nvSpPr>
        <p:spPr>
          <a:xfrm>
            <a:off x="1341120" y="1773936"/>
            <a:ext cx="824179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Multi-AZ for RDS provides high availability, and failover support for DB instances. </a:t>
            </a:r>
            <a:endParaRPr lang="en-US"/>
          </a:p>
          <a:p>
            <a:endParaRPr lang="en-US" sz="1400" dirty="0"/>
          </a:p>
          <a:p>
            <a:r>
              <a:rPr lang="en-US" sz="1400"/>
              <a:t>In a Multi-AZ deployment, RDS automatically provisions and maintains a synchronous standby replica in a different AZ</a:t>
            </a:r>
          </a:p>
          <a:p>
            <a:endParaRPr lang="en-US" sz="1400" dirty="0">
              <a:cs typeface="Calibri"/>
            </a:endParaRPr>
          </a:p>
          <a:p>
            <a:r>
              <a:rPr lang="en-US" sz="1400">
                <a:ea typeface="+mn-lt"/>
                <a:cs typeface="+mn-lt"/>
              </a:rPr>
              <a:t>RDS performs an automatic failover to the standby, so that database operations can be resumed as soon as the failover is complete.</a:t>
            </a:r>
          </a:p>
          <a:p>
            <a:endParaRPr lang="en-US" sz="1400" dirty="0">
              <a:ea typeface="+mn-lt"/>
              <a:cs typeface="+mn-lt"/>
            </a:endParaRPr>
          </a:p>
          <a:p>
            <a:r>
              <a:rPr lang="en-US" sz="1400">
                <a:ea typeface="+mn-lt"/>
                <a:cs typeface="+mn-lt"/>
              </a:rPr>
              <a:t>RDS Multi-AZ deployment maintains the same endpoint for the DB Instance after a failover, so the application can resume database operation without the need for manual administrative intervention.</a:t>
            </a:r>
          </a:p>
          <a:p>
            <a:endParaRPr lang="en-US" sz="1400" dirty="0">
              <a:cs typeface="Calibri"/>
            </a:endParaRPr>
          </a:p>
          <a:p>
            <a:r>
              <a:rPr lang="en-US" sz="1400">
                <a:ea typeface="+mn-lt"/>
                <a:cs typeface="+mn-lt"/>
              </a:rPr>
              <a:t>standby DB instance in a Multi-AZ deployment </a:t>
            </a:r>
            <a:r>
              <a:rPr lang="en-US" sz="1400" b="1">
                <a:ea typeface="+mn-lt"/>
                <a:cs typeface="+mn-lt"/>
              </a:rPr>
              <a:t>CAN NOT</a:t>
            </a:r>
            <a:r>
              <a:rPr lang="en-US" sz="1400">
                <a:ea typeface="+mn-lt"/>
                <a:cs typeface="+mn-lt"/>
              </a:rPr>
              <a:t> be used for Read or Write. </a:t>
            </a:r>
            <a:endParaRPr lang="en-US"/>
          </a:p>
        </p:txBody>
      </p:sp>
    </p:spTree>
    <p:extLst>
      <p:ext uri="{BB962C8B-B14F-4D97-AF65-F5344CB8AC3E}">
        <p14:creationId xmlns:p14="http://schemas.microsoft.com/office/powerpoint/2010/main" val="231270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459C-74BD-410E-B254-27332904FE7D}"/>
              </a:ext>
            </a:extLst>
          </p:cNvPr>
          <p:cNvSpPr>
            <a:spLocks noGrp="1"/>
          </p:cNvSpPr>
          <p:nvPr>
            <p:ph type="title"/>
          </p:nvPr>
        </p:nvSpPr>
        <p:spPr/>
        <p:txBody>
          <a:bodyPr/>
          <a:lstStyle/>
          <a:p>
            <a:r>
              <a:rPr lang="en-US">
                <a:cs typeface="Calibri Light"/>
              </a:rPr>
              <a:t>Asynchronous replication</a:t>
            </a:r>
            <a:endParaRPr lang="en-US"/>
          </a:p>
        </p:txBody>
      </p:sp>
      <p:sp>
        <p:nvSpPr>
          <p:cNvPr id="4" name="TextBox 3">
            <a:extLst>
              <a:ext uri="{FF2B5EF4-FFF2-40B4-BE49-F238E27FC236}">
                <a16:creationId xmlns:a16="http://schemas.microsoft.com/office/drawing/2014/main" id="{360ADBB7-553B-45EF-8937-DE075D2F7868}"/>
              </a:ext>
            </a:extLst>
          </p:cNvPr>
          <p:cNvSpPr txBox="1"/>
          <p:nvPr/>
        </p:nvSpPr>
        <p:spPr>
          <a:xfrm>
            <a:off x="658368" y="1536192"/>
            <a:ext cx="957072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hlinkClick r:id="rId2"/>
              </a:rPr>
              <a:t>Asynchronous replication</a:t>
            </a:r>
            <a:r>
              <a:rPr lang="en-US" sz="1400">
                <a:ea typeface="+mn-lt"/>
                <a:cs typeface="+mn-lt"/>
              </a:rPr>
              <a:t> products write data to primary storage first and then copy the data to the replica, so there is a delay before data is copied to a secondary site.</a:t>
            </a:r>
          </a:p>
          <a:p>
            <a:endParaRPr lang="en-US" sz="1400" dirty="0">
              <a:ea typeface="+mn-lt"/>
              <a:cs typeface="+mn-lt"/>
            </a:endParaRPr>
          </a:p>
          <a:p>
            <a:r>
              <a:rPr lang="en-US" sz="1400">
                <a:ea typeface="+mn-lt"/>
                <a:cs typeface="+mn-lt"/>
              </a:rPr>
              <a:t>In asynchronous replication, the secondary storage array is usually a few transactions behind the primary array.</a:t>
            </a:r>
            <a:endParaRPr lang="en-US">
              <a:ea typeface="+mn-lt"/>
              <a:cs typeface="+mn-lt"/>
            </a:endParaRPr>
          </a:p>
        </p:txBody>
      </p:sp>
      <p:sp>
        <p:nvSpPr>
          <p:cNvPr id="3" name="TextBox 2">
            <a:extLst>
              <a:ext uri="{FF2B5EF4-FFF2-40B4-BE49-F238E27FC236}">
                <a16:creationId xmlns:a16="http://schemas.microsoft.com/office/drawing/2014/main" id="{C25728E5-AE9B-4838-B2E2-853861B5F113}"/>
              </a:ext>
            </a:extLst>
          </p:cNvPr>
          <p:cNvSpPr txBox="1"/>
          <p:nvPr/>
        </p:nvSpPr>
        <p:spPr>
          <a:xfrm>
            <a:off x="1024128" y="3200400"/>
            <a:ext cx="644347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400"/>
              <a:t>Site A host sends a write transaction to the Site A storage array.</a:t>
            </a:r>
            <a:endParaRPr lang="en-US" sz="1400" dirty="0">
              <a:cs typeface="Calibri"/>
            </a:endParaRPr>
          </a:p>
          <a:p>
            <a:pPr>
              <a:buChar char="•"/>
            </a:pPr>
            <a:r>
              <a:rPr lang="en-US" sz="1400"/>
              <a:t>Site A storage array sends the transaction to </a:t>
            </a:r>
            <a:r>
              <a:rPr lang="en-US" sz="1400" dirty="0">
                <a:hlinkClick r:id="rId3"/>
              </a:rPr>
              <a:t>cache</a:t>
            </a:r>
            <a:r>
              <a:rPr lang="en-US" sz="1400" dirty="0"/>
              <a:t> </a:t>
            </a:r>
            <a:r>
              <a:rPr lang="en-US" sz="1400"/>
              <a:t>and sends an acknowledgement to the host.</a:t>
            </a:r>
            <a:endParaRPr lang="en-US" sz="1400" dirty="0">
              <a:cs typeface="Calibri"/>
            </a:endParaRPr>
          </a:p>
          <a:p>
            <a:pPr>
              <a:buChar char="•"/>
            </a:pPr>
            <a:r>
              <a:rPr lang="en-US" sz="1400"/>
              <a:t>Site A storage array sends the update to the Site B storage array after a delay.</a:t>
            </a:r>
            <a:endParaRPr lang="en-US" sz="1400" dirty="0">
              <a:cs typeface="Calibri"/>
            </a:endParaRPr>
          </a:p>
          <a:p>
            <a:pPr>
              <a:buChar char="•"/>
            </a:pPr>
            <a:r>
              <a:rPr lang="en-US" sz="1400"/>
              <a:t>Site B storage array sends an acknowledgement to the Site A storage array.</a:t>
            </a:r>
            <a:endParaRPr lang="en-US" sz="1400" dirty="0">
              <a:cs typeface="Calibri"/>
            </a:endParaRPr>
          </a:p>
        </p:txBody>
      </p:sp>
    </p:spTree>
    <p:extLst>
      <p:ext uri="{BB962C8B-B14F-4D97-AF65-F5344CB8AC3E}">
        <p14:creationId xmlns:p14="http://schemas.microsoft.com/office/powerpoint/2010/main" val="10163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459C-74BD-410E-B254-27332904FE7D}"/>
              </a:ext>
            </a:extLst>
          </p:cNvPr>
          <p:cNvSpPr>
            <a:spLocks noGrp="1"/>
          </p:cNvSpPr>
          <p:nvPr>
            <p:ph type="title"/>
          </p:nvPr>
        </p:nvSpPr>
        <p:spPr/>
        <p:txBody>
          <a:bodyPr/>
          <a:lstStyle/>
          <a:p>
            <a:r>
              <a:rPr lang="en-US">
                <a:cs typeface="Calibri Light"/>
              </a:rPr>
              <a:t>Synchronous replication</a:t>
            </a:r>
            <a:endParaRPr lang="en-US"/>
          </a:p>
        </p:txBody>
      </p:sp>
      <p:sp>
        <p:nvSpPr>
          <p:cNvPr id="4" name="TextBox 3">
            <a:extLst>
              <a:ext uri="{FF2B5EF4-FFF2-40B4-BE49-F238E27FC236}">
                <a16:creationId xmlns:a16="http://schemas.microsoft.com/office/drawing/2014/main" id="{360ADBB7-553B-45EF-8937-DE075D2F7868}"/>
              </a:ext>
            </a:extLst>
          </p:cNvPr>
          <p:cNvSpPr txBox="1"/>
          <p:nvPr/>
        </p:nvSpPr>
        <p:spPr>
          <a:xfrm>
            <a:off x="658368" y="1536192"/>
            <a:ext cx="957072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Synchronous replication writes data to </a:t>
            </a:r>
            <a:r>
              <a:rPr lang="en-US" sz="1400" dirty="0">
                <a:ea typeface="+mn-lt"/>
                <a:cs typeface="+mn-lt"/>
                <a:hlinkClick r:id="rId2"/>
              </a:rPr>
              <a:t>primary storage</a:t>
            </a:r>
            <a:r>
              <a:rPr lang="en-US" sz="1400">
                <a:ea typeface="+mn-lt"/>
                <a:cs typeface="+mn-lt"/>
              </a:rPr>
              <a:t> and the replica simultaneously. That way, the primary and the replica </a:t>
            </a:r>
            <a:r>
              <a:rPr lang="en-US" sz="1400" dirty="0">
                <a:ea typeface="+mn-lt"/>
                <a:cs typeface="+mn-lt"/>
              </a:rPr>
              <a:t>always remain synchronized</a:t>
            </a:r>
          </a:p>
          <a:p>
            <a:endParaRPr lang="en-US" sz="1400" dirty="0">
              <a:cs typeface="Calibri"/>
            </a:endParaRPr>
          </a:p>
          <a:p>
            <a:r>
              <a:rPr lang="en-US" sz="1400">
                <a:ea typeface="+mn-lt"/>
                <a:cs typeface="+mn-lt"/>
              </a:rPr>
              <a:t>Before going all in for synchronous replication </a:t>
            </a:r>
            <a:r>
              <a:rPr lang="en-US" sz="1400" b="1">
                <a:ea typeface="+mn-lt"/>
                <a:cs typeface="+mn-lt"/>
              </a:rPr>
              <a:t>you must take into account a crucial point: the latency</a:t>
            </a:r>
            <a:r>
              <a:rPr lang="en-US" sz="1400">
                <a:ea typeface="+mn-lt"/>
                <a:cs typeface="+mn-lt"/>
              </a:rPr>
              <a:t>. Indeed, waiting for all replicas to receive and apply the changes takes time. </a:t>
            </a:r>
            <a:r>
              <a:rPr lang="en-US" sz="1400" b="1">
                <a:ea typeface="+mn-lt"/>
                <a:cs typeface="+mn-lt"/>
              </a:rPr>
              <a:t>Latency impacts your website or application reactivity</a:t>
            </a:r>
            <a:endParaRPr lang="en-US" sz="1400" dirty="0">
              <a:ea typeface="+mn-lt"/>
              <a:cs typeface="+mn-lt"/>
            </a:endParaRPr>
          </a:p>
        </p:txBody>
      </p:sp>
      <p:sp>
        <p:nvSpPr>
          <p:cNvPr id="6" name="TextBox 5">
            <a:extLst>
              <a:ext uri="{FF2B5EF4-FFF2-40B4-BE49-F238E27FC236}">
                <a16:creationId xmlns:a16="http://schemas.microsoft.com/office/drawing/2014/main" id="{5FF6FF32-0FB5-46D6-BC23-8A6EC900652C}"/>
              </a:ext>
            </a:extLst>
          </p:cNvPr>
          <p:cNvSpPr txBox="1"/>
          <p:nvPr/>
        </p:nvSpPr>
        <p:spPr>
          <a:xfrm>
            <a:off x="438912" y="3566160"/>
            <a:ext cx="1033272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400"/>
              <a:t>Application sends a write transaction to the Primary Database storage array. </a:t>
            </a:r>
            <a:endParaRPr lang="en-US" sz="1400">
              <a:cs typeface="Calibri"/>
            </a:endParaRPr>
          </a:p>
          <a:p>
            <a:pPr marL="342900" indent="-342900">
              <a:buAutoNum type="arabicPeriod"/>
            </a:pPr>
            <a:r>
              <a:rPr lang="en-US" sz="1400">
                <a:ea typeface="+mn-lt"/>
                <a:cs typeface="+mn-lt"/>
              </a:rPr>
              <a:t>Primary DB storage array</a:t>
            </a:r>
            <a:r>
              <a:rPr lang="en-US" sz="1400"/>
              <a:t> commits the transaction to cache and immediately sends the update to the Replica DB storage array.</a:t>
            </a:r>
            <a:endParaRPr lang="en-US" sz="1400">
              <a:cs typeface="Calibri"/>
            </a:endParaRPr>
          </a:p>
          <a:p>
            <a:pPr marL="342900" indent="-342900">
              <a:buAutoNum type="arabicPeriod"/>
            </a:pPr>
            <a:r>
              <a:rPr lang="en-US" sz="1400">
                <a:ea typeface="+mn-lt"/>
                <a:cs typeface="+mn-lt"/>
              </a:rPr>
              <a:t>Replica DB</a:t>
            </a:r>
            <a:r>
              <a:rPr lang="en-US" sz="1400"/>
              <a:t> storage array </a:t>
            </a:r>
            <a:r>
              <a:rPr lang="en-US" sz="1400">
                <a:ea typeface="+mn-lt"/>
                <a:cs typeface="+mn-lt"/>
              </a:rPr>
              <a:t>writes the data to its storage array</a:t>
            </a:r>
            <a:r>
              <a:rPr lang="en-US" sz="1400"/>
              <a:t> and sends an acknowledgement back to the </a:t>
            </a:r>
            <a:r>
              <a:rPr lang="en-US" sz="1400">
                <a:ea typeface="+mn-lt"/>
                <a:cs typeface="+mn-lt"/>
              </a:rPr>
              <a:t>Primary Database</a:t>
            </a:r>
            <a:r>
              <a:rPr lang="en-US" sz="1400"/>
              <a:t> storage array.</a:t>
            </a:r>
            <a:endParaRPr lang="en-US" sz="1400">
              <a:cs typeface="Calibri"/>
            </a:endParaRPr>
          </a:p>
          <a:p>
            <a:pPr marL="342900" indent="-342900">
              <a:buAutoNum type="arabicPeriod"/>
            </a:pPr>
            <a:r>
              <a:rPr lang="en-US" sz="1400">
                <a:ea typeface="+mn-lt"/>
                <a:cs typeface="+mn-lt"/>
              </a:rPr>
              <a:t>Primary DB storage array </a:t>
            </a:r>
            <a:r>
              <a:rPr lang="en-US" sz="1400"/>
              <a:t>sends an acknowledgement to the host </a:t>
            </a:r>
            <a:r>
              <a:rPr lang="en-US" sz="1400">
                <a:ea typeface="+mn-lt"/>
                <a:cs typeface="+mn-lt"/>
              </a:rPr>
              <a:t>that the write request completed</a:t>
            </a:r>
            <a:r>
              <a:rPr lang="en-US" sz="1400"/>
              <a:t>.</a:t>
            </a:r>
            <a:endParaRPr lang="en-US" sz="1400">
              <a:cs typeface="Calibri"/>
            </a:endParaRPr>
          </a:p>
        </p:txBody>
      </p:sp>
    </p:spTree>
    <p:extLst>
      <p:ext uri="{BB962C8B-B14F-4D97-AF65-F5344CB8AC3E}">
        <p14:creationId xmlns:p14="http://schemas.microsoft.com/office/powerpoint/2010/main" val="2501428189"/>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Temă Office</vt:lpstr>
      <vt:lpstr>PowerPoint Presentation</vt:lpstr>
      <vt:lpstr>PowerPoint Presentation</vt:lpstr>
      <vt:lpstr>PowerPoint Presentation</vt:lpstr>
      <vt:lpstr>Backup vs snapshot</vt:lpstr>
      <vt:lpstr>Backup vs snapshot</vt:lpstr>
      <vt:lpstr>RDS multi-AZ (Disaster Recovery)</vt:lpstr>
      <vt:lpstr>Asynchronous replication</vt:lpstr>
      <vt:lpstr>Synchronous replication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124</cp:revision>
  <dcterms:created xsi:type="dcterms:W3CDTF">2021-11-16T14:31:13Z</dcterms:created>
  <dcterms:modified xsi:type="dcterms:W3CDTF">2021-11-17T14:59:31Z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2021-11-16T14:31:20Z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29cbe40b-e9c5-44b6-af82-9080dbc6b5e2</vt:lpwstr>
  </property>
  <property fmtid="{D5CDD505-2E9C-101B-9397-08002B2CF9AE}" pid="8" name="MSIP_Label_fd1c0902-ed92-4fed-896d-2e7725de02d4_ContentBits">
    <vt:lpwstr>2</vt:lpwstr>
  </property>
  <property fmtid="{D5CDD505-2E9C-101B-9397-08002B2CF9AE}" pid="9" name="ClassificationContentMarkingFooterLocations">
    <vt:lpwstr>Temă Office:8</vt:lpwstr>
  </property>
  <property fmtid="{D5CDD505-2E9C-101B-9397-08002B2CF9AE}" pid="10" name="ClassificationContentMarkingFooterText">
    <vt:lpwstr>Confidential C</vt:lpwstr>
  </property>
</Properties>
</file>