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64" r:id="rId4"/>
    <p:sldId id="277" r:id="rId5"/>
    <p:sldId id="278" r:id="rId6"/>
    <p:sldId id="265" r:id="rId7"/>
    <p:sldId id="279" r:id="rId8"/>
    <p:sldId id="266" r:id="rId9"/>
    <p:sldId id="267" r:id="rId10"/>
    <p:sldId id="270" r:id="rId11"/>
    <p:sldId id="268" r:id="rId12"/>
    <p:sldId id="269" r:id="rId13"/>
    <p:sldId id="258" r:id="rId14"/>
    <p:sldId id="259" r:id="rId15"/>
    <p:sldId id="290" r:id="rId17"/>
    <p:sldId id="26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1012375" y="2208442"/>
            <a:ext cx="0" cy="1959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147321" y="2410559"/>
            <a:ext cx="6342035" cy="1200329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1147321" y="3617616"/>
            <a:ext cx="6342035" cy="424732"/>
          </a:xfrm>
        </p:spPr>
        <p:txBody>
          <a:bodyPr>
            <a:normAutofit/>
          </a:bodyPr>
          <a:lstStyle>
            <a:lvl1pPr marL="0" indent="0" algn="dist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4B5680B-694D-4537-8E23-3859F52D28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C84C3FB-EA17-4F4A-BAED-BA5A19C59E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>
            <p:custDataLst>
              <p:tags r:id="rId2"/>
            </p:custDataLst>
          </p:nvPr>
        </p:nvCxnSpPr>
        <p:spPr>
          <a:xfrm>
            <a:off x="903515" y="2329543"/>
            <a:ext cx="0" cy="171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028703" y="1953474"/>
            <a:ext cx="6774544" cy="1597630"/>
          </a:xfrm>
        </p:spPr>
        <p:txBody>
          <a:bodyPr anchor="b" anchorCtr="0">
            <a:normAutofit/>
          </a:bodyPr>
          <a:lstStyle>
            <a:lvl1pPr algn="l">
              <a:defRPr sz="8000" b="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1028703" y="3652705"/>
            <a:ext cx="4261756" cy="880647"/>
          </a:xfrm>
        </p:spPr>
        <p:txBody>
          <a:bodyPr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>
            <p:custDataLst>
              <p:tags r:id="rId2"/>
            </p:custDataLst>
          </p:nvPr>
        </p:nvSpPr>
        <p:spPr>
          <a:xfrm>
            <a:off x="5185138" y="1219201"/>
            <a:ext cx="4359725" cy="4359725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2" name="椭圆 11"/>
          <p:cNvSpPr/>
          <p:nvPr>
            <p:custDataLst>
              <p:tags r:id="rId3"/>
            </p:custDataLst>
          </p:nvPr>
        </p:nvSpPr>
        <p:spPr>
          <a:xfrm>
            <a:off x="6047104" y="4331787"/>
            <a:ext cx="518160" cy="518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9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105702" y="4427104"/>
            <a:ext cx="400965" cy="327526"/>
          </a:xfrm>
          <a:custGeom>
            <a:avLst/>
            <a:gdLst>
              <a:gd name="T0" fmla="*/ 470 w 694"/>
              <a:gd name="T1" fmla="*/ 171 h 565"/>
              <a:gd name="T2" fmla="*/ 493 w 694"/>
              <a:gd name="T3" fmla="*/ 172 h 565"/>
              <a:gd name="T4" fmla="*/ 246 w 694"/>
              <a:gd name="T5" fmla="*/ 0 h 565"/>
              <a:gd name="T6" fmla="*/ 0 w 694"/>
              <a:gd name="T7" fmla="*/ 209 h 565"/>
              <a:gd name="T8" fmla="*/ 99 w 694"/>
              <a:gd name="T9" fmla="*/ 374 h 565"/>
              <a:gd name="T10" fmla="*/ 74 w 694"/>
              <a:gd name="T11" fmla="*/ 448 h 565"/>
              <a:gd name="T12" fmla="*/ 160 w 694"/>
              <a:gd name="T13" fmla="*/ 405 h 565"/>
              <a:gd name="T14" fmla="*/ 246 w 694"/>
              <a:gd name="T15" fmla="*/ 418 h 565"/>
              <a:gd name="T16" fmla="*/ 269 w 694"/>
              <a:gd name="T17" fmla="*/ 417 h 565"/>
              <a:gd name="T18" fmla="*/ 261 w 694"/>
              <a:gd name="T19" fmla="*/ 365 h 565"/>
              <a:gd name="T20" fmla="*/ 470 w 694"/>
              <a:gd name="T21" fmla="*/ 171 h 565"/>
              <a:gd name="T22" fmla="*/ 338 w 694"/>
              <a:gd name="T23" fmla="*/ 104 h 565"/>
              <a:gd name="T24" fmla="*/ 368 w 694"/>
              <a:gd name="T25" fmla="*/ 135 h 565"/>
              <a:gd name="T26" fmla="*/ 338 w 694"/>
              <a:gd name="T27" fmla="*/ 166 h 565"/>
              <a:gd name="T28" fmla="*/ 301 w 694"/>
              <a:gd name="T29" fmla="*/ 135 h 565"/>
              <a:gd name="T30" fmla="*/ 338 w 694"/>
              <a:gd name="T31" fmla="*/ 104 h 565"/>
              <a:gd name="T32" fmla="*/ 166 w 694"/>
              <a:gd name="T33" fmla="*/ 166 h 565"/>
              <a:gd name="T34" fmla="*/ 129 w 694"/>
              <a:gd name="T35" fmla="*/ 135 h 565"/>
              <a:gd name="T36" fmla="*/ 166 w 694"/>
              <a:gd name="T37" fmla="*/ 104 h 565"/>
              <a:gd name="T38" fmla="*/ 197 w 694"/>
              <a:gd name="T39" fmla="*/ 135 h 565"/>
              <a:gd name="T40" fmla="*/ 166 w 694"/>
              <a:gd name="T41" fmla="*/ 166 h 565"/>
              <a:gd name="T42" fmla="*/ 694 w 694"/>
              <a:gd name="T43" fmla="*/ 362 h 565"/>
              <a:gd name="T44" fmla="*/ 485 w 694"/>
              <a:gd name="T45" fmla="*/ 184 h 565"/>
              <a:gd name="T46" fmla="*/ 277 w 694"/>
              <a:gd name="T47" fmla="*/ 362 h 565"/>
              <a:gd name="T48" fmla="*/ 485 w 694"/>
              <a:gd name="T49" fmla="*/ 540 h 565"/>
              <a:gd name="T50" fmla="*/ 559 w 694"/>
              <a:gd name="T51" fmla="*/ 528 h 565"/>
              <a:gd name="T52" fmla="*/ 626 w 694"/>
              <a:gd name="T53" fmla="*/ 565 h 565"/>
              <a:gd name="T54" fmla="*/ 608 w 694"/>
              <a:gd name="T55" fmla="*/ 503 h 565"/>
              <a:gd name="T56" fmla="*/ 694 w 694"/>
              <a:gd name="T57" fmla="*/ 362 h 565"/>
              <a:gd name="T58" fmla="*/ 418 w 694"/>
              <a:gd name="T59" fmla="*/ 331 h 565"/>
              <a:gd name="T60" fmla="*/ 393 w 694"/>
              <a:gd name="T61" fmla="*/ 307 h 565"/>
              <a:gd name="T62" fmla="*/ 418 w 694"/>
              <a:gd name="T63" fmla="*/ 282 h 565"/>
              <a:gd name="T64" fmla="*/ 448 w 694"/>
              <a:gd name="T65" fmla="*/ 307 h 565"/>
              <a:gd name="T66" fmla="*/ 418 w 694"/>
              <a:gd name="T67" fmla="*/ 331 h 565"/>
              <a:gd name="T68" fmla="*/ 552 w 694"/>
              <a:gd name="T69" fmla="*/ 331 h 565"/>
              <a:gd name="T70" fmla="*/ 528 w 694"/>
              <a:gd name="T71" fmla="*/ 307 h 565"/>
              <a:gd name="T72" fmla="*/ 552 w 694"/>
              <a:gd name="T73" fmla="*/ 282 h 565"/>
              <a:gd name="T74" fmla="*/ 583 w 694"/>
              <a:gd name="T75" fmla="*/ 307 h 565"/>
              <a:gd name="T76" fmla="*/ 552 w 694"/>
              <a:gd name="T77" fmla="*/ 331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4" h="565">
                <a:moveTo>
                  <a:pt x="470" y="171"/>
                </a:moveTo>
                <a:cubicBezTo>
                  <a:pt x="478" y="171"/>
                  <a:pt x="485" y="172"/>
                  <a:pt x="493" y="172"/>
                </a:cubicBezTo>
                <a:cubicBezTo>
                  <a:pt x="472" y="74"/>
                  <a:pt x="366" y="0"/>
                  <a:pt x="246" y="0"/>
                </a:cubicBezTo>
                <a:cubicBezTo>
                  <a:pt x="111" y="0"/>
                  <a:pt x="0" y="92"/>
                  <a:pt x="0" y="209"/>
                </a:cubicBezTo>
                <a:cubicBezTo>
                  <a:pt x="0" y="276"/>
                  <a:pt x="37" y="331"/>
                  <a:pt x="99" y="374"/>
                </a:cubicBezTo>
                <a:cubicBezTo>
                  <a:pt x="74" y="448"/>
                  <a:pt x="74" y="448"/>
                  <a:pt x="74" y="448"/>
                </a:cubicBezTo>
                <a:cubicBezTo>
                  <a:pt x="160" y="405"/>
                  <a:pt x="160" y="405"/>
                  <a:pt x="160" y="405"/>
                </a:cubicBezTo>
                <a:cubicBezTo>
                  <a:pt x="191" y="411"/>
                  <a:pt x="215" y="418"/>
                  <a:pt x="246" y="418"/>
                </a:cubicBezTo>
                <a:cubicBezTo>
                  <a:pt x="253" y="418"/>
                  <a:pt x="261" y="417"/>
                  <a:pt x="269" y="417"/>
                </a:cubicBezTo>
                <a:cubicBezTo>
                  <a:pt x="264" y="400"/>
                  <a:pt x="261" y="383"/>
                  <a:pt x="261" y="365"/>
                </a:cubicBezTo>
                <a:cubicBezTo>
                  <a:pt x="261" y="258"/>
                  <a:pt x="353" y="171"/>
                  <a:pt x="470" y="171"/>
                </a:cubicBezTo>
                <a:close/>
                <a:moveTo>
                  <a:pt x="338" y="104"/>
                </a:moveTo>
                <a:cubicBezTo>
                  <a:pt x="356" y="104"/>
                  <a:pt x="368" y="117"/>
                  <a:pt x="368" y="135"/>
                </a:cubicBezTo>
                <a:cubicBezTo>
                  <a:pt x="368" y="153"/>
                  <a:pt x="356" y="166"/>
                  <a:pt x="338" y="166"/>
                </a:cubicBezTo>
                <a:cubicBezTo>
                  <a:pt x="319" y="166"/>
                  <a:pt x="301" y="153"/>
                  <a:pt x="301" y="135"/>
                </a:cubicBezTo>
                <a:cubicBezTo>
                  <a:pt x="301" y="117"/>
                  <a:pt x="319" y="104"/>
                  <a:pt x="338" y="104"/>
                </a:cubicBezTo>
                <a:close/>
                <a:moveTo>
                  <a:pt x="166" y="166"/>
                </a:moveTo>
                <a:cubicBezTo>
                  <a:pt x="148" y="166"/>
                  <a:pt x="129" y="153"/>
                  <a:pt x="129" y="135"/>
                </a:cubicBezTo>
                <a:cubicBezTo>
                  <a:pt x="129" y="117"/>
                  <a:pt x="148" y="104"/>
                  <a:pt x="166" y="104"/>
                </a:cubicBezTo>
                <a:cubicBezTo>
                  <a:pt x="184" y="104"/>
                  <a:pt x="197" y="117"/>
                  <a:pt x="197" y="135"/>
                </a:cubicBezTo>
                <a:cubicBezTo>
                  <a:pt x="197" y="153"/>
                  <a:pt x="184" y="166"/>
                  <a:pt x="166" y="166"/>
                </a:cubicBezTo>
                <a:close/>
                <a:moveTo>
                  <a:pt x="694" y="362"/>
                </a:moveTo>
                <a:cubicBezTo>
                  <a:pt x="694" y="264"/>
                  <a:pt x="595" y="184"/>
                  <a:pt x="485" y="184"/>
                </a:cubicBezTo>
                <a:cubicBezTo>
                  <a:pt x="368" y="184"/>
                  <a:pt x="277" y="264"/>
                  <a:pt x="277" y="362"/>
                </a:cubicBezTo>
                <a:cubicBezTo>
                  <a:pt x="277" y="460"/>
                  <a:pt x="368" y="540"/>
                  <a:pt x="485" y="540"/>
                </a:cubicBezTo>
                <a:cubicBezTo>
                  <a:pt x="510" y="540"/>
                  <a:pt x="534" y="534"/>
                  <a:pt x="559" y="528"/>
                </a:cubicBezTo>
                <a:cubicBezTo>
                  <a:pt x="626" y="565"/>
                  <a:pt x="626" y="565"/>
                  <a:pt x="626" y="565"/>
                </a:cubicBezTo>
                <a:cubicBezTo>
                  <a:pt x="608" y="503"/>
                  <a:pt x="608" y="503"/>
                  <a:pt x="608" y="503"/>
                </a:cubicBezTo>
                <a:cubicBezTo>
                  <a:pt x="657" y="466"/>
                  <a:pt x="694" y="418"/>
                  <a:pt x="694" y="362"/>
                </a:cubicBezTo>
                <a:close/>
                <a:moveTo>
                  <a:pt x="418" y="331"/>
                </a:moveTo>
                <a:cubicBezTo>
                  <a:pt x="405" y="331"/>
                  <a:pt x="393" y="319"/>
                  <a:pt x="393" y="307"/>
                </a:cubicBezTo>
                <a:cubicBezTo>
                  <a:pt x="393" y="295"/>
                  <a:pt x="405" y="282"/>
                  <a:pt x="418" y="282"/>
                </a:cubicBezTo>
                <a:cubicBezTo>
                  <a:pt x="436" y="282"/>
                  <a:pt x="448" y="295"/>
                  <a:pt x="448" y="307"/>
                </a:cubicBezTo>
                <a:cubicBezTo>
                  <a:pt x="448" y="319"/>
                  <a:pt x="436" y="331"/>
                  <a:pt x="418" y="331"/>
                </a:cubicBezTo>
                <a:close/>
                <a:moveTo>
                  <a:pt x="552" y="331"/>
                </a:moveTo>
                <a:cubicBezTo>
                  <a:pt x="540" y="331"/>
                  <a:pt x="528" y="319"/>
                  <a:pt x="528" y="307"/>
                </a:cubicBezTo>
                <a:cubicBezTo>
                  <a:pt x="528" y="295"/>
                  <a:pt x="540" y="282"/>
                  <a:pt x="552" y="282"/>
                </a:cubicBezTo>
                <a:cubicBezTo>
                  <a:pt x="571" y="282"/>
                  <a:pt x="583" y="295"/>
                  <a:pt x="583" y="307"/>
                </a:cubicBezTo>
                <a:cubicBezTo>
                  <a:pt x="583" y="319"/>
                  <a:pt x="571" y="331"/>
                  <a:pt x="552" y="3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椭圆 13"/>
          <p:cNvSpPr/>
          <p:nvPr>
            <p:custDataLst>
              <p:tags r:id="rId5"/>
            </p:custDataLst>
          </p:nvPr>
        </p:nvSpPr>
        <p:spPr>
          <a:xfrm>
            <a:off x="7105920" y="4331787"/>
            <a:ext cx="518160" cy="518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6"/>
            </p:custDataLst>
          </p:nvPr>
        </p:nvSpPr>
        <p:spPr>
          <a:xfrm>
            <a:off x="8164736" y="4331787"/>
            <a:ext cx="518160" cy="518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稻壳儿小白白(http://dwz.cn/Wu2UP)"/>
          <p:cNvSpPr/>
          <p:nvPr>
            <p:custDataLst>
              <p:tags r:id="rId7"/>
            </p:custDataLst>
          </p:nvPr>
        </p:nvSpPr>
        <p:spPr>
          <a:xfrm>
            <a:off x="7196860" y="4387350"/>
            <a:ext cx="336281" cy="407035"/>
          </a:xfrm>
          <a:custGeom>
            <a:avLst/>
            <a:gdLst/>
            <a:ahLst/>
            <a:cxnLst>
              <a:cxn ang="0">
                <a:pos x="40563" y="133577"/>
              </a:cxn>
              <a:cxn ang="0">
                <a:pos x="47324" y="120219"/>
              </a:cxn>
              <a:cxn ang="0">
                <a:pos x="54084" y="100183"/>
              </a:cxn>
              <a:cxn ang="0">
                <a:pos x="108169" y="13358"/>
              </a:cxn>
              <a:cxn ang="0">
                <a:pos x="169013" y="0"/>
              </a:cxn>
              <a:cxn ang="0">
                <a:pos x="216337" y="13358"/>
              </a:cxn>
              <a:cxn ang="0">
                <a:pos x="277182" y="106861"/>
              </a:cxn>
              <a:cxn ang="0">
                <a:pos x="277182" y="106861"/>
              </a:cxn>
              <a:cxn ang="0">
                <a:pos x="290703" y="133577"/>
              </a:cxn>
              <a:cxn ang="0">
                <a:pos x="283942" y="146934"/>
              </a:cxn>
              <a:cxn ang="0">
                <a:pos x="283942" y="146934"/>
              </a:cxn>
              <a:cxn ang="0">
                <a:pos x="317745" y="220402"/>
              </a:cxn>
              <a:cxn ang="0">
                <a:pos x="304224" y="253796"/>
              </a:cxn>
              <a:cxn ang="0">
                <a:pos x="283942" y="227080"/>
              </a:cxn>
              <a:cxn ang="0">
                <a:pos x="283942" y="227080"/>
              </a:cxn>
              <a:cxn ang="0">
                <a:pos x="283942" y="233759"/>
              </a:cxn>
              <a:cxn ang="0">
                <a:pos x="256900" y="273832"/>
              </a:cxn>
              <a:cxn ang="0">
                <a:pos x="290703" y="293869"/>
              </a:cxn>
              <a:cxn ang="0">
                <a:pos x="290703" y="300548"/>
              </a:cxn>
              <a:cxn ang="0">
                <a:pos x="229858" y="320584"/>
              </a:cxn>
              <a:cxn ang="0">
                <a:pos x="169013" y="307226"/>
              </a:cxn>
              <a:cxn ang="0">
                <a:pos x="155492" y="307226"/>
              </a:cxn>
              <a:cxn ang="0">
                <a:pos x="101408" y="320584"/>
              </a:cxn>
              <a:cxn ang="0">
                <a:pos x="33803" y="300548"/>
              </a:cxn>
              <a:cxn ang="0">
                <a:pos x="47324" y="280511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33803" y="227080"/>
              </a:cxn>
              <a:cxn ang="0">
                <a:pos x="27042" y="227080"/>
              </a:cxn>
              <a:cxn ang="0">
                <a:pos x="27042" y="227080"/>
              </a:cxn>
              <a:cxn ang="0">
                <a:pos x="6761" y="247117"/>
              </a:cxn>
              <a:cxn ang="0">
                <a:pos x="6761" y="247117"/>
              </a:cxn>
              <a:cxn ang="0">
                <a:pos x="0" y="247117"/>
              </a:cxn>
              <a:cxn ang="0">
                <a:pos x="0" y="227080"/>
              </a:cxn>
              <a:cxn ang="0">
                <a:pos x="40563" y="146934"/>
              </a:cxn>
              <a:cxn ang="0">
                <a:pos x="40563" y="133577"/>
              </a:cxn>
            </a:cxnLst>
            <a:rect l="0" t="0" r="0" b="0"/>
            <a:pathLst>
              <a:path w="47" h="48">
                <a:moveTo>
                  <a:pt x="6" y="20"/>
                </a:moveTo>
                <a:cubicBezTo>
                  <a:pt x="6" y="20"/>
                  <a:pt x="7" y="18"/>
                  <a:pt x="7" y="18"/>
                </a:cubicBezTo>
                <a:cubicBezTo>
                  <a:pt x="7" y="17"/>
                  <a:pt x="7" y="16"/>
                  <a:pt x="8" y="15"/>
                </a:cubicBezTo>
                <a:cubicBezTo>
                  <a:pt x="8" y="10"/>
                  <a:pt x="12" y="4"/>
                  <a:pt x="16" y="2"/>
                </a:cubicBezTo>
                <a:cubicBezTo>
                  <a:pt x="19" y="1"/>
                  <a:pt x="22" y="0"/>
                  <a:pt x="25" y="0"/>
                </a:cubicBezTo>
                <a:cubicBezTo>
                  <a:pt x="27" y="0"/>
                  <a:pt x="30" y="1"/>
                  <a:pt x="32" y="2"/>
                </a:cubicBezTo>
                <a:cubicBezTo>
                  <a:pt x="38" y="4"/>
                  <a:pt x="40" y="9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2" y="17"/>
                  <a:pt x="43" y="18"/>
                  <a:pt x="43" y="20"/>
                </a:cubicBezTo>
                <a:cubicBezTo>
                  <a:pt x="43" y="20"/>
                  <a:pt x="42" y="21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5" y="26"/>
                  <a:pt x="47" y="29"/>
                  <a:pt x="47" y="33"/>
                </a:cubicBezTo>
                <a:cubicBezTo>
                  <a:pt x="47" y="34"/>
                  <a:pt x="46" y="38"/>
                  <a:pt x="45" y="38"/>
                </a:cubicBezTo>
                <a:cubicBezTo>
                  <a:pt x="44" y="38"/>
                  <a:pt x="43" y="35"/>
                  <a:pt x="42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5"/>
                  <a:pt x="42" y="35"/>
                  <a:pt x="42" y="35"/>
                </a:cubicBezTo>
                <a:cubicBezTo>
                  <a:pt x="41" y="37"/>
                  <a:pt x="40" y="39"/>
                  <a:pt x="38" y="41"/>
                </a:cubicBezTo>
                <a:cubicBezTo>
                  <a:pt x="40" y="42"/>
                  <a:pt x="42" y="42"/>
                  <a:pt x="43" y="44"/>
                </a:cubicBezTo>
                <a:cubicBezTo>
                  <a:pt x="43" y="45"/>
                  <a:pt x="43" y="45"/>
                  <a:pt x="43" y="45"/>
                </a:cubicBezTo>
                <a:cubicBezTo>
                  <a:pt x="41" y="48"/>
                  <a:pt x="37" y="48"/>
                  <a:pt x="34" y="48"/>
                </a:cubicBezTo>
                <a:cubicBezTo>
                  <a:pt x="31" y="48"/>
                  <a:pt x="29" y="47"/>
                  <a:pt x="25" y="46"/>
                </a:cubicBezTo>
                <a:cubicBezTo>
                  <a:pt x="25" y="46"/>
                  <a:pt x="24" y="46"/>
                  <a:pt x="23" y="46"/>
                </a:cubicBezTo>
                <a:cubicBezTo>
                  <a:pt x="21" y="48"/>
                  <a:pt x="18" y="48"/>
                  <a:pt x="15" y="48"/>
                </a:cubicBezTo>
                <a:cubicBezTo>
                  <a:pt x="13" y="48"/>
                  <a:pt x="5" y="48"/>
                  <a:pt x="5" y="45"/>
                </a:cubicBezTo>
                <a:cubicBezTo>
                  <a:pt x="5" y="43"/>
                  <a:pt x="6" y="43"/>
                  <a:pt x="7" y="42"/>
                </a:cubicBezTo>
                <a:cubicBezTo>
                  <a:pt x="7" y="42"/>
                  <a:pt x="8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8" y="40"/>
                  <a:pt x="5" y="36"/>
                  <a:pt x="5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6"/>
                  <a:pt x="2" y="37"/>
                  <a:pt x="1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6"/>
                  <a:pt x="0" y="35"/>
                  <a:pt x="0" y="34"/>
                </a:cubicBezTo>
                <a:cubicBezTo>
                  <a:pt x="0" y="29"/>
                  <a:pt x="2" y="25"/>
                  <a:pt x="6" y="22"/>
                </a:cubicBezTo>
                <a:cubicBezTo>
                  <a:pt x="6" y="21"/>
                  <a:pt x="6" y="21"/>
                  <a:pt x="6" y="2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23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8219072" y="4468146"/>
            <a:ext cx="353137" cy="281759"/>
          </a:xfrm>
          <a:custGeom>
            <a:avLst/>
            <a:gdLst>
              <a:gd name="T0" fmla="*/ 98 w 119"/>
              <a:gd name="T1" fmla="*/ 40 h 95"/>
              <a:gd name="T2" fmla="*/ 95 w 119"/>
              <a:gd name="T3" fmla="*/ 36 h 95"/>
              <a:gd name="T4" fmla="*/ 94 w 119"/>
              <a:gd name="T5" fmla="*/ 22 h 95"/>
              <a:gd name="T6" fmla="*/ 69 w 119"/>
              <a:gd name="T7" fmla="*/ 23 h 95"/>
              <a:gd name="T8" fmla="*/ 65 w 119"/>
              <a:gd name="T9" fmla="*/ 16 h 95"/>
              <a:gd name="T10" fmla="*/ 45 w 119"/>
              <a:gd name="T11" fmla="*/ 6 h 95"/>
              <a:gd name="T12" fmla="*/ 11 w 119"/>
              <a:gd name="T13" fmla="*/ 34 h 95"/>
              <a:gd name="T14" fmla="*/ 1 w 119"/>
              <a:gd name="T15" fmla="*/ 60 h 95"/>
              <a:gd name="T16" fmla="*/ 51 w 119"/>
              <a:gd name="T17" fmla="*/ 93 h 95"/>
              <a:gd name="T18" fmla="*/ 110 w 119"/>
              <a:gd name="T19" fmla="*/ 67 h 95"/>
              <a:gd name="T20" fmla="*/ 98 w 119"/>
              <a:gd name="T21" fmla="*/ 40 h 95"/>
              <a:gd name="T22" fmla="*/ 52 w 119"/>
              <a:gd name="T23" fmla="*/ 86 h 95"/>
              <a:gd name="T24" fmla="*/ 14 w 119"/>
              <a:gd name="T25" fmla="*/ 62 h 95"/>
              <a:gd name="T26" fmla="*/ 52 w 119"/>
              <a:gd name="T27" fmla="*/ 35 h 95"/>
              <a:gd name="T28" fmla="*/ 91 w 119"/>
              <a:gd name="T29" fmla="*/ 57 h 95"/>
              <a:gd name="T30" fmla="*/ 52 w 119"/>
              <a:gd name="T31" fmla="*/ 86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" h="95">
                <a:moveTo>
                  <a:pt x="98" y="40"/>
                </a:moveTo>
                <a:cubicBezTo>
                  <a:pt x="93" y="39"/>
                  <a:pt x="95" y="36"/>
                  <a:pt x="95" y="36"/>
                </a:cubicBezTo>
                <a:cubicBezTo>
                  <a:pt x="95" y="36"/>
                  <a:pt x="100" y="28"/>
                  <a:pt x="94" y="22"/>
                </a:cubicBezTo>
                <a:cubicBezTo>
                  <a:pt x="87" y="14"/>
                  <a:pt x="69" y="23"/>
                  <a:pt x="69" y="23"/>
                </a:cubicBezTo>
                <a:cubicBezTo>
                  <a:pt x="62" y="25"/>
                  <a:pt x="64" y="22"/>
                  <a:pt x="65" y="16"/>
                </a:cubicBezTo>
                <a:cubicBezTo>
                  <a:pt x="65" y="10"/>
                  <a:pt x="63" y="0"/>
                  <a:pt x="45" y="6"/>
                </a:cubicBezTo>
                <a:cubicBezTo>
                  <a:pt x="26" y="12"/>
                  <a:pt x="11" y="34"/>
                  <a:pt x="11" y="34"/>
                </a:cubicBezTo>
                <a:cubicBezTo>
                  <a:pt x="0" y="49"/>
                  <a:pt x="1" y="60"/>
                  <a:pt x="1" y="60"/>
                </a:cubicBezTo>
                <a:cubicBezTo>
                  <a:pt x="4" y="85"/>
                  <a:pt x="30" y="91"/>
                  <a:pt x="51" y="93"/>
                </a:cubicBezTo>
                <a:cubicBezTo>
                  <a:pt x="72" y="95"/>
                  <a:pt x="102" y="86"/>
                  <a:pt x="110" y="67"/>
                </a:cubicBezTo>
                <a:cubicBezTo>
                  <a:pt x="119" y="48"/>
                  <a:pt x="103" y="41"/>
                  <a:pt x="98" y="40"/>
                </a:cubicBezTo>
                <a:close/>
                <a:moveTo>
                  <a:pt x="52" y="86"/>
                </a:moveTo>
                <a:cubicBezTo>
                  <a:pt x="31" y="87"/>
                  <a:pt x="14" y="76"/>
                  <a:pt x="14" y="62"/>
                </a:cubicBezTo>
                <a:cubicBezTo>
                  <a:pt x="14" y="48"/>
                  <a:pt x="31" y="36"/>
                  <a:pt x="52" y="35"/>
                </a:cubicBezTo>
                <a:cubicBezTo>
                  <a:pt x="74" y="34"/>
                  <a:pt x="91" y="43"/>
                  <a:pt x="91" y="57"/>
                </a:cubicBezTo>
                <a:cubicBezTo>
                  <a:pt x="91" y="72"/>
                  <a:pt x="74" y="85"/>
                  <a:pt x="52" y="8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24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8299216" y="4592119"/>
            <a:ext cx="139002" cy="123974"/>
          </a:xfrm>
          <a:custGeom>
            <a:avLst/>
            <a:gdLst>
              <a:gd name="T0" fmla="*/ 21 w 47"/>
              <a:gd name="T1" fmla="*/ 3 h 42"/>
              <a:gd name="T2" fmla="*/ 2 w 47"/>
              <a:gd name="T3" fmla="*/ 25 h 42"/>
              <a:gd name="T4" fmla="*/ 8 w 47"/>
              <a:gd name="T5" fmla="*/ 35 h 42"/>
              <a:gd name="T6" fmla="*/ 40 w 47"/>
              <a:gd name="T7" fmla="*/ 29 h 42"/>
              <a:gd name="T8" fmla="*/ 21 w 47"/>
              <a:gd name="T9" fmla="*/ 3 h 42"/>
              <a:gd name="T10" fmla="*/ 16 w 47"/>
              <a:gd name="T11" fmla="*/ 31 h 42"/>
              <a:gd name="T12" fmla="*/ 8 w 47"/>
              <a:gd name="T13" fmla="*/ 26 h 42"/>
              <a:gd name="T14" fmla="*/ 15 w 47"/>
              <a:gd name="T15" fmla="*/ 19 h 42"/>
              <a:gd name="T16" fmla="*/ 23 w 47"/>
              <a:gd name="T17" fmla="*/ 24 h 42"/>
              <a:gd name="T18" fmla="*/ 16 w 47"/>
              <a:gd name="T19" fmla="*/ 31 h 42"/>
              <a:gd name="T20" fmla="*/ 28 w 47"/>
              <a:gd name="T21" fmla="*/ 20 h 42"/>
              <a:gd name="T22" fmla="*/ 25 w 47"/>
              <a:gd name="T23" fmla="*/ 20 h 42"/>
              <a:gd name="T24" fmla="*/ 26 w 47"/>
              <a:gd name="T25" fmla="*/ 16 h 42"/>
              <a:gd name="T26" fmla="*/ 30 w 47"/>
              <a:gd name="T27" fmla="*/ 16 h 42"/>
              <a:gd name="T28" fmla="*/ 28 w 47"/>
              <a:gd name="T29" fmla="*/ 2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" h="42">
                <a:moveTo>
                  <a:pt x="21" y="3"/>
                </a:moveTo>
                <a:cubicBezTo>
                  <a:pt x="0" y="5"/>
                  <a:pt x="2" y="25"/>
                  <a:pt x="2" y="25"/>
                </a:cubicBezTo>
                <a:cubicBezTo>
                  <a:pt x="2" y="25"/>
                  <a:pt x="2" y="32"/>
                  <a:pt x="8" y="35"/>
                </a:cubicBezTo>
                <a:cubicBezTo>
                  <a:pt x="21" y="42"/>
                  <a:pt x="33" y="38"/>
                  <a:pt x="40" y="29"/>
                </a:cubicBezTo>
                <a:cubicBezTo>
                  <a:pt x="47" y="21"/>
                  <a:pt x="43" y="0"/>
                  <a:pt x="21" y="3"/>
                </a:cubicBezTo>
                <a:close/>
                <a:moveTo>
                  <a:pt x="16" y="31"/>
                </a:moveTo>
                <a:cubicBezTo>
                  <a:pt x="12" y="31"/>
                  <a:pt x="8" y="29"/>
                  <a:pt x="8" y="26"/>
                </a:cubicBezTo>
                <a:cubicBezTo>
                  <a:pt x="8" y="22"/>
                  <a:pt x="11" y="19"/>
                  <a:pt x="15" y="19"/>
                </a:cubicBezTo>
                <a:cubicBezTo>
                  <a:pt x="20" y="18"/>
                  <a:pt x="23" y="21"/>
                  <a:pt x="23" y="24"/>
                </a:cubicBezTo>
                <a:cubicBezTo>
                  <a:pt x="23" y="27"/>
                  <a:pt x="20" y="31"/>
                  <a:pt x="16" y="31"/>
                </a:cubicBezTo>
                <a:close/>
                <a:moveTo>
                  <a:pt x="28" y="20"/>
                </a:moveTo>
                <a:cubicBezTo>
                  <a:pt x="27" y="21"/>
                  <a:pt x="25" y="21"/>
                  <a:pt x="25" y="20"/>
                </a:cubicBezTo>
                <a:cubicBezTo>
                  <a:pt x="24" y="19"/>
                  <a:pt x="24" y="17"/>
                  <a:pt x="26" y="16"/>
                </a:cubicBezTo>
                <a:cubicBezTo>
                  <a:pt x="27" y="15"/>
                  <a:pt x="29" y="15"/>
                  <a:pt x="30" y="16"/>
                </a:cubicBezTo>
                <a:cubicBezTo>
                  <a:pt x="30" y="17"/>
                  <a:pt x="30" y="19"/>
                  <a:pt x="28" y="2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25"/>
          <p:cNvSpPr/>
          <p:nvPr>
            <p:custDataLst>
              <p:tags r:id="rId10"/>
            </p:custDataLst>
          </p:nvPr>
        </p:nvSpPr>
        <p:spPr bwMode="auto">
          <a:xfrm>
            <a:off x="8483298" y="4479416"/>
            <a:ext cx="76388" cy="80144"/>
          </a:xfrm>
          <a:custGeom>
            <a:avLst/>
            <a:gdLst>
              <a:gd name="T0" fmla="*/ 20 w 26"/>
              <a:gd name="T1" fmla="*/ 27 h 27"/>
              <a:gd name="T2" fmla="*/ 23 w 26"/>
              <a:gd name="T3" fmla="*/ 24 h 27"/>
              <a:gd name="T4" fmla="*/ 23 w 26"/>
              <a:gd name="T5" fmla="*/ 24 h 27"/>
              <a:gd name="T6" fmla="*/ 4 w 26"/>
              <a:gd name="T7" fmla="*/ 4 h 27"/>
              <a:gd name="T8" fmla="*/ 0 w 26"/>
              <a:gd name="T9" fmla="*/ 8 h 27"/>
              <a:gd name="T10" fmla="*/ 4 w 26"/>
              <a:gd name="T11" fmla="*/ 11 h 27"/>
              <a:gd name="T12" fmla="*/ 16 w 26"/>
              <a:gd name="T13" fmla="*/ 23 h 27"/>
              <a:gd name="T14" fmla="*/ 20 w 26"/>
              <a:gd name="T15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27">
                <a:moveTo>
                  <a:pt x="20" y="27"/>
                </a:moveTo>
                <a:cubicBezTo>
                  <a:pt x="21" y="27"/>
                  <a:pt x="23" y="26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6" y="0"/>
                  <a:pt x="4" y="4"/>
                  <a:pt x="4" y="4"/>
                </a:cubicBezTo>
                <a:cubicBezTo>
                  <a:pt x="2" y="4"/>
                  <a:pt x="0" y="6"/>
                  <a:pt x="0" y="8"/>
                </a:cubicBezTo>
                <a:cubicBezTo>
                  <a:pt x="0" y="10"/>
                  <a:pt x="2" y="11"/>
                  <a:pt x="4" y="11"/>
                </a:cubicBezTo>
                <a:cubicBezTo>
                  <a:pt x="19" y="8"/>
                  <a:pt x="16" y="23"/>
                  <a:pt x="16" y="23"/>
                </a:cubicBezTo>
                <a:cubicBezTo>
                  <a:pt x="16" y="25"/>
                  <a:pt x="18" y="27"/>
                  <a:pt x="20" y="2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26"/>
          <p:cNvSpPr/>
          <p:nvPr>
            <p:custDataLst>
              <p:tags r:id="rId11"/>
            </p:custDataLst>
          </p:nvPr>
        </p:nvSpPr>
        <p:spPr bwMode="auto">
          <a:xfrm>
            <a:off x="8468271" y="4431830"/>
            <a:ext cx="160289" cy="149020"/>
          </a:xfrm>
          <a:custGeom>
            <a:avLst/>
            <a:gdLst>
              <a:gd name="T0" fmla="*/ 22 w 54"/>
              <a:gd name="T1" fmla="*/ 2 h 50"/>
              <a:gd name="T2" fmla="*/ 4 w 54"/>
              <a:gd name="T3" fmla="*/ 2 h 50"/>
              <a:gd name="T4" fmla="*/ 4 w 54"/>
              <a:gd name="T5" fmla="*/ 2 h 50"/>
              <a:gd name="T6" fmla="*/ 4 w 54"/>
              <a:gd name="T7" fmla="*/ 2 h 50"/>
              <a:gd name="T8" fmla="*/ 0 w 54"/>
              <a:gd name="T9" fmla="*/ 7 h 50"/>
              <a:gd name="T10" fmla="*/ 5 w 54"/>
              <a:gd name="T11" fmla="*/ 12 h 50"/>
              <a:gd name="T12" fmla="*/ 10 w 54"/>
              <a:gd name="T13" fmla="*/ 11 h 50"/>
              <a:gd name="T14" fmla="*/ 35 w 54"/>
              <a:gd name="T15" fmla="*/ 24 h 50"/>
              <a:gd name="T16" fmla="*/ 37 w 54"/>
              <a:gd name="T17" fmla="*/ 41 h 50"/>
              <a:gd name="T18" fmla="*/ 36 w 54"/>
              <a:gd name="T19" fmla="*/ 46 h 50"/>
              <a:gd name="T20" fmla="*/ 41 w 54"/>
              <a:gd name="T21" fmla="*/ 50 h 50"/>
              <a:gd name="T22" fmla="*/ 46 w 54"/>
              <a:gd name="T23" fmla="*/ 46 h 50"/>
              <a:gd name="T24" fmla="*/ 46 w 54"/>
              <a:gd name="T25" fmla="*/ 46 h 50"/>
              <a:gd name="T26" fmla="*/ 22 w 54"/>
              <a:gd name="T27" fmla="*/ 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" h="50">
                <a:moveTo>
                  <a:pt x="22" y="2"/>
                </a:moveTo>
                <a:cubicBezTo>
                  <a:pt x="14" y="0"/>
                  <a:pt x="7" y="1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2" y="3"/>
                  <a:pt x="0" y="5"/>
                  <a:pt x="0" y="7"/>
                </a:cubicBezTo>
                <a:cubicBezTo>
                  <a:pt x="0" y="10"/>
                  <a:pt x="2" y="12"/>
                  <a:pt x="5" y="12"/>
                </a:cubicBezTo>
                <a:cubicBezTo>
                  <a:pt x="5" y="12"/>
                  <a:pt x="8" y="12"/>
                  <a:pt x="10" y="11"/>
                </a:cubicBezTo>
                <a:cubicBezTo>
                  <a:pt x="12" y="10"/>
                  <a:pt x="27" y="11"/>
                  <a:pt x="35" y="24"/>
                </a:cubicBezTo>
                <a:cubicBezTo>
                  <a:pt x="39" y="33"/>
                  <a:pt x="37" y="40"/>
                  <a:pt x="37" y="41"/>
                </a:cubicBezTo>
                <a:cubicBezTo>
                  <a:pt x="37" y="41"/>
                  <a:pt x="36" y="43"/>
                  <a:pt x="36" y="46"/>
                </a:cubicBezTo>
                <a:cubicBezTo>
                  <a:pt x="36" y="49"/>
                  <a:pt x="38" y="50"/>
                  <a:pt x="41" y="50"/>
                </a:cubicBezTo>
                <a:cubicBezTo>
                  <a:pt x="43" y="50"/>
                  <a:pt x="45" y="50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54" y="18"/>
                  <a:pt x="36" y="5"/>
                  <a:pt x="22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5322783" y="2029069"/>
            <a:ext cx="4084435" cy="1424356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5322783" y="3497997"/>
            <a:ext cx="4084435" cy="90781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 anchor="b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216660" y="2417445"/>
            <a:ext cx="9324340" cy="1200150"/>
          </a:xfrm>
        </p:spPr>
        <p:txBody>
          <a:bodyPr>
            <a:normAutofit fontScale="90000"/>
          </a:bodyPr>
          <a:p>
            <a:r>
              <a:rPr lang="zh-CN" altLang="en-US"/>
              <a:t>免疫检查点抑制剂生物标志物</a:t>
            </a:r>
            <a:endParaRPr lang="zh-CN" altLang="en-US"/>
          </a:p>
        </p:txBody>
      </p:sp>
      <p:sp>
        <p:nvSpPr>
          <p:cNvPr id="4" name="文本占位符 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469640" y="4546600"/>
            <a:ext cx="6341745" cy="970915"/>
          </a:xfrm>
        </p:spPr>
        <p:txBody>
          <a:bodyPr/>
          <a:p>
            <a:pPr algn="r"/>
            <a:r>
              <a:rPr lang="zh-CN" altLang="en-US"/>
              <a:t>赵小红</a:t>
            </a:r>
            <a:endParaRPr lang="zh-CN" altLang="en-US"/>
          </a:p>
          <a:p>
            <a:pPr algn="r"/>
            <a:r>
              <a:rPr lang="en-US" altLang="zh-CN"/>
              <a:t>20190516</a:t>
            </a:r>
            <a:endParaRPr lang="zh-CN" altLang="en-US"/>
          </a:p>
          <a:p>
            <a:pPr algn="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TMB-H </a:t>
            </a:r>
            <a:r>
              <a:rPr lang="zh-CN" altLang="en-US"/>
              <a:t>比例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905" y="1691005"/>
            <a:ext cx="10604500" cy="29457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53135" y="5440680"/>
            <a:ext cx="24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.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53135" y="4994275"/>
            <a:ext cx="7129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TMB </a:t>
            </a:r>
            <a:r>
              <a:rPr lang="zh-CN" altLang="en-US"/>
              <a:t>高低和癌肿相关，如果以固定的数值去区分，各癌肿比例不均；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420"/>
          </a:xfrm>
        </p:spPr>
        <p:txBody>
          <a:bodyPr>
            <a:normAutofit fontScale="90000"/>
          </a:bodyPr>
          <a:p>
            <a:r>
              <a:t>TMB与PD-L1与MSI的关系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07440" y="2084070"/>
            <a:ext cx="630301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2018年，MSK对240例接受PD-1抑制剂治疗的晚期肺癌患者的相关资料进行总结和分析时，发现PD-L1表达高低和TMB高低无关。</a:t>
            </a:r>
          </a:p>
          <a:p/>
          <a:p>
            <a:r>
              <a:t>PD-L1表达量低的，TMB不一定低；TMB低的，可能PD-L1表达是高的。PD-L1表达量和TMB同时都高的患者，疗效最好，临床获益率为50%；两者都低的患者，使用PD-1抑制剂，临床获益率只有18.2%。TMB与PD-L1表达是两个独立的生物标志物。</a:t>
            </a:r>
          </a:p>
          <a:p/>
          <a:p/>
          <a:p>
            <a:r>
              <a:t>MSI是不稳定的MSI及dMMR是FDA批准的新靶点，MSI-H相应TMB也就高，但是高TMB的肿瘤并不一定会发生MSI。</a:t>
            </a:r>
          </a:p>
          <a:p/>
          <a:p/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2220" y="1077595"/>
            <a:ext cx="3943350" cy="37052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02220" y="5100955"/>
            <a:ext cx="44894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Analysis of 100,000 human cancer genomes reveals the landscape of tumor mutational burden. Chalmers et al. Genome Medicine  (2017) 9:34</a:t>
            </a:r>
            <a:endParaRPr lang="zh-CN" altLang="en-US" sz="1200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1953895" y="-129540"/>
            <a:ext cx="5076190" cy="6940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5810" y="6057900"/>
            <a:ext cx="92722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Microsatellite instability status determined by next-generation sequencing and compared with PD-L1 and tumor</a:t>
            </a:r>
            <a:endParaRPr lang="zh-CN" altLang="en-US" sz="1200"/>
          </a:p>
          <a:p>
            <a:r>
              <a:rPr lang="zh-CN" altLang="en-US" sz="1200"/>
              <a:t>mutational burden in 11,348 patients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8486140" y="99695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zh-CN"/>
              <a:t>全癌种（组织）：</a:t>
            </a:r>
            <a:endParaRPr lang="zh-CN" altLang="zh-CN"/>
          </a:p>
          <a:p>
            <a:pPr algn="l"/>
            <a:r>
              <a:rPr lang="en-US" altLang="zh-CN"/>
              <a:t>  </a:t>
            </a:r>
            <a:endParaRPr lang="en-US" altLang="zh-CN"/>
          </a:p>
        </p:txBody>
      </p:sp>
      <p:graphicFrame>
        <p:nvGraphicFramePr>
          <p:cNvPr id="7" name="表格 6"/>
          <p:cNvGraphicFramePr/>
          <p:nvPr/>
        </p:nvGraphicFramePr>
        <p:xfrm>
          <a:off x="8486140" y="1642110"/>
          <a:ext cx="3321050" cy="3397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935"/>
                <a:gridCol w="1682115"/>
              </a:tblGrid>
              <a:tr h="47180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类别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百分比（</a:t>
                      </a:r>
                      <a:r>
                        <a:rPr lang="en-US" altLang="zh-CN"/>
                        <a:t>%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MSI-H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TMB-H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7.7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PD-L1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25.4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TMB-H 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MSI-H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2.1</a:t>
                      </a:r>
                      <a:endParaRPr lang="en-US" altLang="zh-CN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TMB-H 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MSI-H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PD-L1</a:t>
                      </a:r>
                      <a:endParaRPr lang="zh-CN" altLang="en-US" sz="1800"/>
                    </a:p>
                    <a:p>
                      <a:pPr algn="l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0.6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455"/>
          </a:xfrm>
        </p:spPr>
        <p:txBody>
          <a:bodyPr/>
          <a:p>
            <a:r>
              <a:rPr lang="zh-CN" altLang="en-US"/>
              <a:t>我们自己的数据？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838200" y="1595755"/>
          <a:ext cx="10890250" cy="25577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6648"/>
                <a:gridCol w="855159"/>
                <a:gridCol w="856648"/>
                <a:gridCol w="1187693"/>
                <a:gridCol w="1189183"/>
                <a:gridCol w="1188686"/>
                <a:gridCol w="1189182"/>
                <a:gridCol w="1189182"/>
                <a:gridCol w="1189183"/>
                <a:gridCol w="1188686"/>
              </a:tblGrid>
              <a:tr h="6394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/>
                        <a:t>样本类型</a:t>
                      </a:r>
                      <a:endParaRPr lang="zh-CN" altLang="en-US" sz="18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TMB-H</a:t>
                      </a:r>
                      <a:endParaRPr lang="en-US" altLang="en-US" sz="18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TMB-L</a:t>
                      </a:r>
                      <a:endParaRPr lang="en-US" altLang="en-US" sz="18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TMB百分比（%）</a:t>
                      </a:r>
                      <a:endParaRPr lang="en-US" sz="18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MSI-H</a:t>
                      </a:r>
                      <a:endParaRPr lang="en-US" sz="18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MSI-L</a:t>
                      </a:r>
                      <a:r>
                        <a:rPr lang="zh-CN" altLang="en-US" sz="1800"/>
                        <a:t>（</a:t>
                      </a:r>
                      <a:r>
                        <a:rPr lang="en-US" altLang="zh-CN" sz="1800"/>
                        <a:t>MSS</a:t>
                      </a:r>
                      <a:r>
                        <a:rPr lang="zh-CN" altLang="en-US" sz="1800"/>
                        <a:t>）</a:t>
                      </a:r>
                      <a:endParaRPr lang="zh-CN" altLang="en-US" sz="18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MSI百分比（%）</a:t>
                      </a:r>
                      <a:endParaRPr lang="en-US" sz="18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/>
                        <a:t>DMMR</a:t>
                      </a:r>
                      <a:endParaRPr lang="en-US" altLang="en-US" sz="18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/>
                        <a:t>DMMR</a:t>
                      </a:r>
                      <a:r>
                        <a:rPr lang="zh-CN" altLang="en-US" sz="1800"/>
                        <a:t>占比（</a:t>
                      </a:r>
                      <a:r>
                        <a:rPr lang="en-US" altLang="zh-CN" sz="1800"/>
                        <a:t>%</a:t>
                      </a:r>
                      <a:r>
                        <a:rPr lang="zh-CN" altLang="en-US" sz="1800"/>
                        <a:t>）</a:t>
                      </a:r>
                      <a:endParaRPr lang="zh-CN" altLang="en-US" sz="18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总计</a:t>
                      </a:r>
                      <a:endParaRPr lang="en-US" sz="1800"/>
                    </a:p>
                  </a:txBody>
                  <a:tcPr marL="12700" marR="12700" marT="12700" vert="horz" anchor="ctr"/>
                </a:tc>
              </a:tr>
              <a:tr h="6394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/>
                        <a:t>血液</a:t>
                      </a:r>
                      <a:endParaRPr lang="zh-CN" altLang="en-US" sz="18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19</a:t>
                      </a:r>
                      <a:endParaRPr lang="en-US" altLang="en-US" sz="18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189</a:t>
                      </a:r>
                      <a:endParaRPr lang="en-US" altLang="en-US" sz="18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/>
                        <a:t>9.13 </a:t>
                      </a:r>
                      <a:endParaRPr lang="en-US" sz="18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/>
                        <a:t>35</a:t>
                      </a:r>
                      <a:endParaRPr lang="en-US" sz="18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/>
                        <a:t>173</a:t>
                      </a:r>
                      <a:endParaRPr lang="en-US" sz="18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/>
                        <a:t>16.83 </a:t>
                      </a:r>
                      <a:endParaRPr lang="en-US" sz="18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800"/>
                        <a:t>0</a:t>
                      </a:r>
                      <a:endParaRPr lang="en-US" altLang="en-US" sz="18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800"/>
                        <a:t>0</a:t>
                      </a:r>
                      <a:endParaRPr lang="en-US" altLang="en-US" sz="18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/>
                        <a:t>208</a:t>
                      </a:r>
                      <a:endParaRPr lang="en-US" sz="1800"/>
                    </a:p>
                  </a:txBody>
                  <a:tcPr marL="12700" marR="12700" marT="12700" vert="horz" anchor="ctr"/>
                </a:tc>
              </a:tr>
              <a:tr h="6394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/>
                        <a:t>组织</a:t>
                      </a:r>
                      <a:endParaRPr lang="zh-CN" altLang="en-US" sz="18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34</a:t>
                      </a:r>
                      <a:endParaRPr lang="en-US" altLang="en-US" sz="18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254</a:t>
                      </a:r>
                      <a:endParaRPr lang="en-US" altLang="en-US" sz="18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/>
                        <a:t>11.81 </a:t>
                      </a:r>
                      <a:endParaRPr lang="en-US" sz="18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/>
                        <a:t>26</a:t>
                      </a:r>
                      <a:endParaRPr lang="en-US" sz="18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/>
                        <a:t>262</a:t>
                      </a:r>
                      <a:endParaRPr lang="en-US" sz="18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/>
                        <a:t>9.03 </a:t>
                      </a:r>
                      <a:endParaRPr lang="en-US" sz="18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800"/>
                        <a:t>6</a:t>
                      </a:r>
                      <a:endParaRPr lang="en-US" altLang="en-US" sz="18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800"/>
                        <a:t>2.1</a:t>
                      </a:r>
                      <a:endParaRPr lang="en-US" altLang="en-US" sz="18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/>
                        <a:t>288</a:t>
                      </a:r>
                      <a:endParaRPr lang="en-US" sz="1800"/>
                    </a:p>
                  </a:txBody>
                  <a:tcPr marL="12700" marR="12700" marT="12700" vert="horz" anchor="ctr"/>
                </a:tc>
              </a:tr>
              <a:tr h="6394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/>
                        <a:t>总计</a:t>
                      </a:r>
                      <a:endParaRPr lang="zh-CN" altLang="en-US" sz="18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53</a:t>
                      </a:r>
                      <a:endParaRPr lang="en-US" altLang="en-US" sz="18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443</a:t>
                      </a:r>
                      <a:endParaRPr lang="en-US" altLang="en-US" sz="18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/>
                        <a:t>10.69 </a:t>
                      </a:r>
                      <a:endParaRPr lang="en-US" sz="18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/>
                        <a:t>61</a:t>
                      </a:r>
                      <a:endParaRPr lang="en-US" sz="18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/>
                        <a:t>435</a:t>
                      </a:r>
                      <a:endParaRPr lang="en-US" sz="18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/>
                        <a:t>12.30 </a:t>
                      </a:r>
                      <a:endParaRPr lang="en-US" sz="18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800"/>
                        <a:t>6</a:t>
                      </a:r>
                      <a:endParaRPr lang="en-US" altLang="en-US" sz="18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800"/>
                        <a:t>1.21</a:t>
                      </a:r>
                      <a:endParaRPr lang="en-US" altLang="en-US" sz="18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/>
                        <a:t>496</a:t>
                      </a:r>
                      <a:endParaRPr lang="en-US" sz="1800"/>
                    </a:p>
                  </a:txBody>
                  <a:tcPr marL="12700" marR="12700" marT="12700" vert="horz" anchor="ctr"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955040" y="4838065"/>
          <a:ext cx="10772775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9405"/>
                <a:gridCol w="1589405"/>
                <a:gridCol w="1589405"/>
                <a:gridCol w="1589405"/>
                <a:gridCol w="2207895"/>
                <a:gridCol w="2207260"/>
              </a:tblGrid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0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dMMR </a:t>
                      </a:r>
                      <a:endParaRPr lang="en-US" altLang="en-US" sz="20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MSH-H</a:t>
                      </a:r>
                      <a:endParaRPr lang="en-US" altLang="en-US" sz="20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TMB-H</a:t>
                      </a:r>
                      <a:endParaRPr lang="en-US" altLang="en-US" sz="20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MSH-H(%)</a:t>
                      </a:r>
                      <a:endParaRPr lang="en-US" altLang="en-US" sz="20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TMB-H(%)</a:t>
                      </a:r>
                      <a:endParaRPr lang="en-US" altLang="en-US" sz="2000"/>
                    </a:p>
                  </a:txBody>
                  <a:tcPr marL="12700" marR="12700" marT="12700" vert="horz" anchor="ctr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/>
                        <a:t>组织</a:t>
                      </a:r>
                      <a:endParaRPr lang="zh-CN" altLang="en-US" sz="20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7</a:t>
                      </a:r>
                      <a:endParaRPr lang="en-US" altLang="en-US" sz="20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6</a:t>
                      </a:r>
                      <a:endParaRPr lang="en-US" altLang="en-US" sz="20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6</a:t>
                      </a:r>
                      <a:endParaRPr lang="en-US" altLang="en-US" sz="20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85.71 </a:t>
                      </a:r>
                      <a:endParaRPr lang="en-US" altLang="en-US" sz="20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100.00 </a:t>
                      </a:r>
                      <a:endParaRPr lang="en-US" altLang="en-US" sz="2000"/>
                    </a:p>
                  </a:txBody>
                  <a:tcPr marL="12700" marR="12700" marT="12700" vert="horz" anchor="ctr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/>
                        <a:t>血液</a:t>
                      </a:r>
                      <a:endParaRPr lang="zh-CN" altLang="en-US" sz="20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5</a:t>
                      </a:r>
                      <a:endParaRPr lang="en-US" altLang="en-US" sz="20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3</a:t>
                      </a:r>
                      <a:endParaRPr lang="en-US" altLang="en-US" sz="20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1</a:t>
                      </a:r>
                      <a:endParaRPr lang="en-US" altLang="en-US" sz="20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60.00 </a:t>
                      </a:r>
                      <a:endParaRPr lang="en-US" altLang="en-US" sz="20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33.33 </a:t>
                      </a:r>
                      <a:endParaRPr lang="en-US" altLang="en-US" sz="2000"/>
                    </a:p>
                  </a:txBody>
                  <a:tcPr marL="12700" marR="12700" marT="12700" vert="horz" anchor="ctr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/>
                        <a:t>总计</a:t>
                      </a:r>
                      <a:endParaRPr lang="zh-CN" altLang="en-US" sz="20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12</a:t>
                      </a:r>
                      <a:endParaRPr lang="en-US" altLang="en-US" sz="20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9</a:t>
                      </a:r>
                      <a:endParaRPr lang="en-US" altLang="en-US" sz="20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7</a:t>
                      </a:r>
                      <a:endParaRPr lang="en-US" altLang="en-US" sz="20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75.00 </a:t>
                      </a:r>
                      <a:endParaRPr lang="en-US" altLang="en-US" sz="20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77.78 </a:t>
                      </a:r>
                      <a:endParaRPr lang="en-US" altLang="en-US" sz="2000"/>
                    </a:p>
                  </a:txBody>
                  <a:tcPr marL="12700" marR="12700" marT="12700" vert="horz"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455"/>
          </a:xfrm>
        </p:spPr>
        <p:txBody>
          <a:bodyPr/>
          <a:p>
            <a:r>
              <a:rPr lang="zh-CN" altLang="en-US"/>
              <a:t>我们自己的数据？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923925" y="1561465"/>
          <a:ext cx="9692005" cy="24707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5875"/>
                <a:gridCol w="1715135"/>
                <a:gridCol w="596900"/>
                <a:gridCol w="995680"/>
                <a:gridCol w="826770"/>
                <a:gridCol w="826770"/>
                <a:gridCol w="826770"/>
                <a:gridCol w="1470025"/>
                <a:gridCol w="1148080"/>
              </a:tblGrid>
              <a:tr h="4959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样本类型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疾病种类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MSI-H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MSI-L(MSS)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TMB-H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TMB-L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总计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MSI-H百分比（%）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TMB-H百分比（%）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</a:tr>
              <a:tr h="2819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血液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肺癌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12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74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7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79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86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13.95 </a:t>
                      </a:r>
                      <a:endParaRPr lang="en-US" altLang="en-US" sz="1200">
                        <a:solidFill>
                          <a:srgbClr val="FF0000"/>
                        </a:solidFill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8.14 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</a:tr>
              <a:tr h="2825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血液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结直肠癌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2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17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3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16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19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10.53 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15.79 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</a:tr>
              <a:tr h="2819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血液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胃癌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5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13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0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18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18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27.78 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0.00 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</a:tr>
              <a:tr h="2819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血液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肝胆癌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3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13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12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16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18.75 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25.00 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</a:tr>
              <a:tr h="2819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血液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乳腺癌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3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6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8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9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33.33 </a:t>
                      </a:r>
                      <a:endParaRPr lang="en-US" altLang="en-US" sz="1200">
                        <a:solidFill>
                          <a:srgbClr val="FF0000"/>
                        </a:solidFill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11.11 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</a:tr>
              <a:tr h="2825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血液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胰腺癌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8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0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9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9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11.11 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0.00 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</a:tr>
              <a:tr h="2819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血液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其他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6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6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7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14.29 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14.29 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923925" y="4032250"/>
          <a:ext cx="9691370" cy="26384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08735"/>
                <a:gridCol w="1723390"/>
                <a:gridCol w="570865"/>
                <a:gridCol w="1017905"/>
                <a:gridCol w="799465"/>
                <a:gridCol w="840105"/>
                <a:gridCol w="841375"/>
                <a:gridCol w="1476375"/>
                <a:gridCol w="1113155"/>
              </a:tblGrid>
              <a:tr h="4311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样本类型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疾病种类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MSI-H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MSI-L(MSS)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TMB-H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TMB-L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总计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MSI-H百分比（%）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TMB-H百分比（%）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</a:tr>
              <a:tr h="2451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组织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肺癌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8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99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18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89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107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7.48 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16.82 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</a:tr>
              <a:tr h="2451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组织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结直肠癌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9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48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53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57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15.79 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7.02 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</a:tr>
              <a:tr h="2457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组织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胃癌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5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26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5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26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31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16.13 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16.13 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</a:tr>
              <a:tr h="2451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组织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肝胆癌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0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25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0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25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25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0.00 </a:t>
                      </a:r>
                      <a:endParaRPr lang="en-US" altLang="en-US" sz="1200">
                        <a:solidFill>
                          <a:srgbClr val="FF0000"/>
                        </a:solidFill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0.00 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</a:tr>
              <a:tr h="2451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组织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卵巢癌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6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0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7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7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14.29 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0.00 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</a:tr>
              <a:tr h="2451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组织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黑色素瘤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0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6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2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6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0.00 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33.33 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</a:tr>
              <a:tr h="2457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组织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胰腺癌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5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20.00 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20.00 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</a:tr>
              <a:tr h="2451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组织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宫颈癌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3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3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25.00 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25.00 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</a:tr>
              <a:tr h="2451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组织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其他</a:t>
                      </a:r>
                      <a:endParaRPr lang="zh-CN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0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0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0.00 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0.00 </a:t>
                      </a:r>
                      <a:endParaRPr lang="en-US" altLang="en-US" sz="1200"/>
                    </a:p>
                  </a:txBody>
                  <a:tcPr marL="12700" marR="12700" marT="12700" vert="horz" anchor="ctr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934065" y="2555240"/>
            <a:ext cx="64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22%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0805795" y="48717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22%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0912475" y="2319020"/>
            <a:ext cx="64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13%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0805795" y="4610100"/>
            <a:ext cx="64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13%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0934065" y="2832735"/>
            <a:ext cx="64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16%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0805795" y="5166995"/>
            <a:ext cx="64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16%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0934065" y="1950720"/>
            <a:ext cx="703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0.6%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0774045" y="4339590"/>
            <a:ext cx="703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0.6%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44115"/>
            <a:ext cx="10515600" cy="1325563"/>
          </a:xfrm>
        </p:spPr>
        <p:txBody>
          <a:bodyPr/>
          <a:p>
            <a:r>
              <a:rPr lang="en-US" altLang="zh-CN"/>
              <a:t>                                      </a:t>
            </a:r>
            <a:r>
              <a:rPr lang="zh-CN" altLang="en-US"/>
              <a:t>谢谢！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常用的标志物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单独使用PD-1抑制剂，只有20-40%的病人会对免疫治疗产生反应（经典型霍奇金淋巴瘤是一个例外，单独使用，有效率高达80%以上）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影响 Immune checkpoint inhibitor（免疫检查点抑制剂）的有效生物标志物包括：PD-L1，MSI，dMMR，TMB，Neoantigen等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7680"/>
            <a:ext cx="10515600" cy="896620"/>
          </a:xfrm>
        </p:spPr>
        <p:txBody>
          <a:bodyPr/>
          <a:p>
            <a:r>
              <a:rPr lang="en-US" altLang="zh-CN">
                <a:sym typeface="+mn-ea"/>
              </a:rPr>
              <a:t>影响免疫治疗疗效的基因1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9880"/>
            <a:ext cx="10515600" cy="4351338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2000"/>
              <a:t>与免疫治疗疗效负相关、与免疫治疗疗效正相关、与免疫治疗抗性相关、与免疫治疗爆发式进展相关。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免疫治疗疗效负相关</a:t>
            </a:r>
            <a:r>
              <a:rPr lang="en-US" altLang="zh-CN" sz="2000"/>
              <a:t>: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EGFR/ALK突变</a:t>
            </a:r>
            <a:r>
              <a:rPr lang="zh-CN" altLang="en-US" sz="2000"/>
              <a:t>，</a:t>
            </a:r>
            <a:r>
              <a:rPr lang="en-US" altLang="zh-CN" sz="2000"/>
              <a:t>STK11的失活突变</a:t>
            </a:r>
            <a:endParaRPr lang="en-US" altLang="zh-CN" sz="20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与免疫治疗疗效正相关:</a:t>
            </a:r>
            <a:endParaRPr lang="en-US" altLang="zh-CN" sz="2000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>
                <a:sym typeface="+mn-ea"/>
              </a:rPr>
              <a:t>  POLE基因的突变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KRAS激活突变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TP53</a:t>
            </a:r>
            <a:r>
              <a:rPr lang="zh-CN" altLang="en-US" sz="2000">
                <a:sym typeface="+mn-ea"/>
              </a:rPr>
              <a:t>突变，</a:t>
            </a:r>
            <a:r>
              <a:rPr lang="en-US" altLang="zh-CN" sz="2000">
                <a:sym typeface="+mn-ea"/>
              </a:rPr>
              <a:t>MET</a:t>
            </a:r>
            <a:r>
              <a:rPr lang="zh-CN" altLang="en-US" sz="2000">
                <a:sym typeface="+mn-ea"/>
              </a:rPr>
              <a:t>基因突变；</a:t>
            </a:r>
            <a:endParaRPr lang="en-US" altLang="zh-CN" sz="2000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/>
              <a:t> </a:t>
            </a:r>
            <a:r>
              <a:rPr lang="en-US" altLang="zh-CN" sz="1200"/>
              <a:t>POLE基因参与DNA的复制过程，在修复DNA复制错误的过程中起着重要作用，因此，POLE基因的突变会导致细胞中突变增多;</a:t>
            </a:r>
            <a:endParaRPr lang="en-US" altLang="zh-CN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/>
              <a:t>KRAS激活突变的NSCLC患者免疫治疗响应率较高[4],RAS基因突变可以通过促进PD-L1蛋白的积累来阻碍免疫细胞对肿瘤细胞的识别</a:t>
            </a:r>
            <a:r>
              <a:rPr lang="zh-CN" altLang="en-US" sz="1200"/>
              <a:t>；</a:t>
            </a:r>
            <a:endParaRPr lang="en-US" altLang="zh-CN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/>
              <a:t>MET基因的突变与免疫治疗的疗效也存在潜在的正向关系，但仍需要较多的临床证据支持</a:t>
            </a:r>
            <a:r>
              <a:rPr lang="zh-CN" altLang="en-US" sz="1200"/>
              <a:t>；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390"/>
          </a:xfrm>
        </p:spPr>
        <p:txBody>
          <a:bodyPr/>
          <a:p>
            <a:r>
              <a:rPr lang="zh-CN" altLang="zh-CN">
                <a:sym typeface="+mn-ea"/>
              </a:rPr>
              <a:t>影</a:t>
            </a:r>
            <a:r>
              <a:rPr lang="en-US" altLang="zh-CN">
                <a:sym typeface="+mn-ea"/>
              </a:rPr>
              <a:t>响免疫治疗疗效的基因2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9880"/>
            <a:ext cx="10515600" cy="4351338"/>
          </a:xfrm>
        </p:spPr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与免疫治疗抗性相关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MAPK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ym typeface="+mn-ea"/>
              </a:rPr>
              <a:t>PTEN缺失，JAK1/2基因以及B2M基因的失活突变；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免疫治疗虽然是一种长效的药物，但是也会产生抗性。</a:t>
            </a:r>
            <a:endParaRPr lang="zh-CN" altLang="en-US"/>
          </a:p>
          <a:p>
            <a:pPr marL="0" indent="0">
              <a:buNone/>
            </a:pPr>
            <a:r>
              <a:rPr lang="zh-CN" altLang="en-US" sz="1600"/>
              <a:t>PTEN缺失可能导致肿瘤细胞无法被T细胞识别，从而对免疫检查点抑制剂产生抗性。JAK1/2基因以及B2M（Beta-2 microglobulin）基因的失活突变。</a:t>
            </a:r>
            <a:endParaRPr lang="zh-CN" altLang="en-US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免疫治疗后肿瘤爆发式进展可能相关的基因：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MDM2/4的扩增，EGFR扩增，</a:t>
            </a:r>
            <a:r>
              <a:rPr lang="en-US" altLang="zh-CN"/>
              <a:t>CCND1,FGF3,FGF4,FGF19</a:t>
            </a:r>
            <a:r>
              <a:rPr lang="zh-CN" altLang="en-US"/>
              <a:t>扩增；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常用的标志物检测方法</a:t>
            </a:r>
            <a:r>
              <a:rPr lang="en-US" altLang="zh-CN"/>
              <a:t>-MSI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2160"/>
          </a:xfrm>
        </p:spPr>
        <p:txBody>
          <a:bodyPr>
            <a:noAutofit/>
          </a:bodyPr>
          <a:p>
            <a:pPr marL="0" indent="0">
              <a:buNone/>
            </a:pPr>
            <a:endParaRPr lang="zh-CN" alt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免疫组化</a:t>
            </a:r>
            <a:r>
              <a:rPr lang="en-US" altLang="zh-CN" sz="1800"/>
              <a:t>(</a:t>
            </a:r>
            <a:r>
              <a:rPr lang="en-US" altLang="zh-CN" sz="1800">
                <a:sym typeface="+mn-ea"/>
              </a:rPr>
              <a:t>IHC</a:t>
            </a:r>
            <a:r>
              <a:rPr lang="en-US" altLang="zh-CN" sz="1800"/>
              <a:t>)</a:t>
            </a:r>
            <a:r>
              <a:rPr lang="en-US" altLang="zh-CN" sz="1800"/>
              <a:t>:</a:t>
            </a:r>
            <a:endParaRPr lang="en-US" altLang="zh-CN" sz="1800"/>
          </a:p>
          <a:p>
            <a:pPr marL="0" indent="0">
              <a:buNone/>
            </a:pPr>
            <a:r>
              <a:rPr lang="zh-CN" altLang="en-US" sz="1800"/>
              <a:t>通过检测肿瘤组织中四个常见错配修复基因(MLH1、MSH2、MSH6和PMS2)的表达情况，由病理科医生阅片确定MMR系统是否发生故障,进而判断MSI的状态。判读标准：任一细胞表达阳性，均判读为免疫组化阳性。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PCR-毛细管电泳（</a:t>
            </a:r>
            <a:r>
              <a:rPr lang="en-US" altLang="zh-CN" sz="1800"/>
              <a:t>polymerase chain reaction by fragment analysis</a:t>
            </a:r>
            <a:r>
              <a:rPr lang="zh-CN" altLang="en-US" sz="1800"/>
              <a:t>）：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MSI检测的金标准。</a:t>
            </a:r>
            <a:r>
              <a:rPr lang="en-US" altLang="zh-CN" sz="1800"/>
              <a:t>panel</a:t>
            </a:r>
            <a:r>
              <a:rPr lang="zh-CN" altLang="en-US" sz="1800"/>
              <a:t>比较多，Promega公司，BAT-25，BAT-26，NR-21，NR-24，MONO-27及两个质控的5核苷酸重复位点（Penta-C ＆ Penta-D）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NGS</a:t>
            </a:r>
            <a:endParaRPr lang="en-US" altLang="zh-CN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5033010"/>
            <a:ext cx="6067425" cy="904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常用的标志物检测方法</a:t>
            </a:r>
            <a:r>
              <a:rPr lang="en-US" altLang="zh-CN"/>
              <a:t>-TMB/MMR/PD-L1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2160"/>
          </a:xfrm>
        </p:spPr>
        <p:txBody>
          <a:bodyPr>
            <a:noAutofit/>
          </a:bodyPr>
          <a:p>
            <a:pPr>
              <a:buFont typeface="Arial" panose="020B0604020202020204" pitchFamily="34" charset="0"/>
              <a:buChar char="•"/>
            </a:pPr>
            <a:r>
              <a:rPr lang="en-US" altLang="zh-CN" sz="2800"/>
              <a:t>TMB: NGS(panel ,NGS ) </a:t>
            </a:r>
            <a:endParaRPr lang="en-US" altLang="zh-CN" sz="2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/>
              <a:t>MMR :immunohistochemistry (IHC) </a:t>
            </a:r>
            <a:r>
              <a:rPr lang="zh-CN" altLang="en-US" sz="2800"/>
              <a:t>免疫组化，</a:t>
            </a:r>
            <a:r>
              <a:rPr lang="en-US" altLang="zh-CN" sz="2800"/>
              <a:t>NGS </a:t>
            </a:r>
            <a:endParaRPr lang="en-US" altLang="zh-CN" sz="2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/>
              <a:t>PD-L1</a:t>
            </a:r>
            <a:r>
              <a:rPr lang="zh-CN" altLang="en-US" sz="2800"/>
              <a:t>：</a:t>
            </a:r>
            <a:r>
              <a:rPr lang="en-US" altLang="zh-CN" sz="2800">
                <a:sym typeface="+mn-ea"/>
              </a:rPr>
              <a:t>immunohistochemistry (IHC) </a:t>
            </a:r>
            <a:r>
              <a:rPr lang="zh-CN" altLang="en-US" sz="2800">
                <a:sym typeface="+mn-ea"/>
              </a:rPr>
              <a:t>免疫组化</a:t>
            </a:r>
            <a:endParaRPr lang="en-US" altLang="zh-CN" sz="2800"/>
          </a:p>
          <a:p>
            <a:pPr>
              <a:buFont typeface="Arial" panose="020B0604020202020204" pitchFamily="34" charset="0"/>
              <a:buChar char="•"/>
            </a:pP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MSI-H </a:t>
            </a:r>
            <a:r>
              <a:rPr lang="zh-CN" altLang="en-US"/>
              <a:t>在各癌种比例 </a:t>
            </a:r>
            <a:r>
              <a:rPr lang="en-US" altLang="zh-CN"/>
              <a:t>-</a:t>
            </a:r>
            <a:r>
              <a:rPr lang="zh-CN" altLang="en-US"/>
              <a:t>研究</a:t>
            </a:r>
            <a:r>
              <a:rPr lang="en-US" altLang="zh-CN"/>
              <a:t>1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042920"/>
            <a:ext cx="6477000" cy="31178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 rot="18540000">
            <a:off x="1064260" y="2306320"/>
            <a:ext cx="1854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子宫内膜癌 </a:t>
            </a:r>
            <a:r>
              <a:rPr lang="en-US" altLang="zh-CN"/>
              <a:t>30%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 rot="18540000">
            <a:off x="1273175" y="2943225"/>
            <a:ext cx="2102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结直肠癌</a:t>
            </a:r>
            <a:r>
              <a:rPr lang="en-US" altLang="zh-CN"/>
              <a:t>19%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 rot="18540000">
            <a:off x="1727835" y="3314700"/>
            <a:ext cx="1777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肾腺癌 </a:t>
            </a:r>
            <a:r>
              <a:rPr lang="en-US" altLang="zh-CN"/>
              <a:t>19%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 rot="18540000">
            <a:off x="4446270" y="4959985"/>
            <a:ext cx="1325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肺鳞癌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38200" y="6370955"/>
            <a:ext cx="90322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Classification and characterization of microsatellite instability across 18 cancer types.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489190" y="2065020"/>
            <a:ext cx="403161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5,930 cancer exomes from 18 cancer types at more than 200,000 microsatellite loci and constructed a genomic classifier for MSI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identified MSI-positive tumors in 14 of the 18 cancer types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MOSAIC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MSI-H </a:t>
            </a:r>
            <a:r>
              <a:rPr lang="zh-CN" altLang="en-US"/>
              <a:t>在各癌种比例 </a:t>
            </a:r>
            <a:r>
              <a:rPr lang="en-US" altLang="zh-CN"/>
              <a:t>-</a:t>
            </a:r>
            <a:r>
              <a:rPr lang="zh-CN" altLang="en-US"/>
              <a:t>研究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107440" y="1998345"/>
            <a:ext cx="919035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2018 </a:t>
            </a:r>
            <a:r>
              <a:rPr lang="zh-CN" altLang="en-US"/>
              <a:t>ASCO大会上，来自美国纪念斯隆凯特林癌症中心的一个LBA（Late Breaking Abstract）的报告显示，采用二代测序的方法对来自&gt;50个瘤种的&gt;15,000 ？个肿瘤标本进行微卫星的检测，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MSI-H肿瘤比例最高的是小肠肿瘤 （25%，14/57）、子宫内膜癌（16%，86/525）、结直肠癌（14%，115/826）和胃癌（6%，13/211）、肾上腺皮质肿瘤40%（18/44）。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5284470"/>
            <a:ext cx="102247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Clinical Science Symposium, “Tumor Testing in Precision Oncology: From Heredity to Counseling to Implementation,” ASCO June 4, 2018  (Abstract LBA1509).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MSI-H </a:t>
            </a:r>
            <a:r>
              <a:rPr lang="zh-CN" altLang="en-US"/>
              <a:t>在各癌种比例</a:t>
            </a:r>
            <a:r>
              <a:rPr lang="en-US" altLang="zh-CN"/>
              <a:t>-</a:t>
            </a:r>
            <a:r>
              <a:rPr lang="zh-CN" altLang="en-US"/>
              <a:t>研究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8200" y="5284470"/>
            <a:ext cx="102247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2016年，美国癌症研究协会（AACR）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865" y="1847850"/>
            <a:ext cx="6581775" cy="3162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9385" y="362013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壶腹癌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1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6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66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46_1"/>
  <p:tag name="KSO_WM_TEMPLATE_CATEGORY" val="custom"/>
  <p:tag name="KSO_WM_TEMPLATE_INDEX" val="20184566"/>
  <p:tag name="KSO_WM_TEMPLATE_SUBCATEGORY" val="0"/>
  <p:tag name="KSO_WM_TEMPLATE_THUMBS_INDEX" val="1、9、12、17、19、22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75.xml><?xml version="1.0" encoding="utf-8"?>
<p:tagLst xmlns:p="http://schemas.openxmlformats.org/presentationml/2006/main">
  <p:tag name="KSO_WM_TEMPLATE_CATEGORY" val="custom"/>
  <p:tag name="KSO_WM_TEMPLATE_INDEX" val="20184566"/>
  <p:tag name="KSO_WM_TAG_VERSION" val="1.0"/>
  <p:tag name="KSO_WM_BEAUTIFY_FLAG" val="#wm#"/>
  <p:tag name="KSO_WM_UNIT_TYPE" val="a"/>
  <p:tag name="KSO_WM_UNIT_INDEX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ID" val="custom20184566_1*a*1"/>
  <p:tag name="KSO_WM_UNIT_PRESET_TEXT" val="细线简约总结汇报"/>
  <p:tag name="KSO_WM_UNIT_NOCLEAR" val="0"/>
  <p:tag name="KSO_WM_UNIT_DIAGRAM_ISNUMVISUAL" val="0"/>
  <p:tag name="KSO_WM_UNIT_DIAGRAM_ISREFERUNIT" val="0"/>
</p:tagLst>
</file>

<file path=ppt/tags/tag76.xml><?xml version="1.0" encoding="utf-8"?>
<p:tagLst xmlns:p="http://schemas.openxmlformats.org/presentationml/2006/main">
  <p:tag name="KSO_WM_TEMPLATE_CATEGORY" val="custom"/>
  <p:tag name="KSO_WM_TEMPLATE_INDEX" val="20184566"/>
  <p:tag name="KSO_WM_TAG_VERSION" val="1.0"/>
  <p:tag name="KSO_WM_BEAUTIFY_FLAG" val="#wm#"/>
  <p:tag name="KSO_WM_UNIT_TYPE" val="b"/>
  <p:tag name="KSO_WM_UNIT_INDEX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ID" val="custom20184566_1*b*1"/>
  <p:tag name="KSO_WM_UNIT_PRESET_TEXT" val="Lorem ipsum dolor sit amet, consectetur adipisicing elit."/>
  <p:tag name="KSO_WM_UNIT_NOCLEAR" val="0"/>
  <p:tag name="KSO_WM_UNIT_DIAGRAM_ISNUMVISUAL" val="0"/>
  <p:tag name="KSO_WM_UNIT_DIAGRAM_ISREFERUNIT" val="0"/>
</p:tagLst>
</file>

<file path=ppt/tags/tag77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title"/>
  <p:tag name="KSO_WM_BEAUTIFY_FLAG" val="#wm#"/>
  <p:tag name="KSO_WM_COMBINE_RELATE_SLIDE_ID" val="background20180946_1"/>
  <p:tag name="KSO_WM_TEMPLATE_CATEGORY" val="custom"/>
  <p:tag name="KSO_WM_TEMPLATE_INDEX" val="20184566"/>
  <p:tag name="KSO_WM_SLIDE_ID" val="custom20184566_1"/>
  <p:tag name="KSO_WM_SLIDE_INDEX" val="1"/>
  <p:tag name="KSO_WM_TEMPLATE_SUBCATEGORY" val="0"/>
  <p:tag name="KSO_WM_TEMPLATE_THUMBS_INDEX" val="1、9、12、17、19、22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  <p:tag name="KSO_WM_SLIDE_MODEL_TYPE" val="cover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6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6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6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6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6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6"/>
</p:tagLst>
</file>

<file path=ppt/theme/theme1.xml><?xml version="1.0" encoding="utf-8"?>
<a:theme xmlns:a="http://schemas.openxmlformats.org/drawingml/2006/main" name="1_Office 主题">
  <a:themeElements>
    <a:clrScheme name="自定义 113">
      <a:dk1>
        <a:srgbClr val="000000"/>
      </a:dk1>
      <a:lt1>
        <a:srgbClr val="FFFFFF"/>
      </a:lt1>
      <a:dk2>
        <a:srgbClr val="44546A"/>
      </a:dk2>
      <a:lt2>
        <a:srgbClr val="F1F1F1"/>
      </a:lt2>
      <a:accent1>
        <a:srgbClr val="000000"/>
      </a:accent1>
      <a:accent2>
        <a:srgbClr val="262626"/>
      </a:accent2>
      <a:accent3>
        <a:srgbClr val="7E7E7E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3322</Words>
  <Application>WPS 演示</Application>
  <PresentationFormat>宽屏</PresentationFormat>
  <Paragraphs>609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方正兰亭细黑_GBK</vt:lpstr>
      <vt:lpstr>微软雅黑</vt:lpstr>
      <vt:lpstr>Arial Unicode MS</vt:lpstr>
      <vt:lpstr>Calibri</vt:lpstr>
      <vt:lpstr>黑体</vt:lpstr>
      <vt:lpstr>1_Office 主题</vt:lpstr>
      <vt:lpstr>免疫检查点抑制剂生物标志物</vt:lpstr>
      <vt:lpstr>常用的标志物</vt:lpstr>
      <vt:lpstr>影响免疫治疗疗效的基因1</vt:lpstr>
      <vt:lpstr>影响免疫治疗疗效的基因2</vt:lpstr>
      <vt:lpstr>常用的标志物检测方法-MSI</vt:lpstr>
      <vt:lpstr>常用的标志物检测方法-TMB-MMR-PD-L1 </vt:lpstr>
      <vt:lpstr>MSI-H 在各癌种比例 -研究1</vt:lpstr>
      <vt:lpstr>MSI-H 在各癌种比例 -研究2</vt:lpstr>
      <vt:lpstr>MSI-H 在各癌种比例-研究3</vt:lpstr>
      <vt:lpstr>TMB-H 比例</vt:lpstr>
      <vt:lpstr>TMB与PD-L1与MSI的关系</vt:lpstr>
      <vt:lpstr>PowerPoint 演示文稿</vt:lpstr>
      <vt:lpstr>我们自己的数据？</vt:lpstr>
      <vt:lpstr>我们自己的数据？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小千</cp:lastModifiedBy>
  <cp:revision>8</cp:revision>
  <dcterms:created xsi:type="dcterms:W3CDTF">2019-05-16T05:19:00Z</dcterms:created>
  <dcterms:modified xsi:type="dcterms:W3CDTF">2019-05-17T04:45:32Z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