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8" r:id="rId4"/>
    <p:sldId id="263" r:id="rId5"/>
    <p:sldId id="266" r:id="rId6"/>
    <p:sldId id="264" r:id="rId7"/>
    <p:sldId id="265" r:id="rId8"/>
    <p:sldId id="285" r:id="rId9"/>
    <p:sldId id="268" r:id="rId10"/>
    <p:sldId id="269" r:id="rId11"/>
    <p:sldId id="267" r:id="rId12"/>
    <p:sldId id="270" r:id="rId13"/>
    <p:sldId id="272" r:id="rId14"/>
    <p:sldId id="271" r:id="rId15"/>
    <p:sldId id="273" r:id="rId16"/>
    <p:sldId id="274" r:id="rId17"/>
    <p:sldId id="281" r:id="rId18"/>
    <p:sldId id="275" r:id="rId19"/>
    <p:sldId id="286" r:id="rId20"/>
    <p:sldId id="287" r:id="rId21"/>
    <p:sldId id="276" r:id="rId22"/>
    <p:sldId id="277" r:id="rId23"/>
    <p:sldId id="282" r:id="rId24"/>
    <p:sldId id="278" r:id="rId25"/>
    <p:sldId id="279" r:id="rId26"/>
    <p:sldId id="283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93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6AC02-4F91-4EA9-90B7-D6ADE960990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C8565-188E-44E4-A409-6E1282F23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TN does not occur in all hematopoietic tumors but is likely when tumor cells are circulating in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bloodstream (e.g., acute myeloid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leukemias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high blast counts).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Tumors that are metastatic may have tumor cells circulating in the bloodstream and thus can also have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contamination.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Problems with sample barcoding (indexing) or cross contamination of samples can also lead to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apparent support for a somatic variant in the normal.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Evaluating other normal samples from your cohort, or evaluating multiple variants within the same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sample/experiment, can help set a relative acceptable TN threshold. This will help to differentiate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sequencing and pipeline artifacts from tumor contamination of normal tracks.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Variants created by sequencing or alignment artifacts will also often occur in both the tumor and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tracks and can be labeled with TN.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41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This tag can best be assessed when the reads are not viewed as pairs. When viewing data tracks as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pairs, the reads in both directions are overlaid and could possibly make the variant appear to be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exclusively supported by read strands in a particular direction.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To observe this artifact, it is necessary to color the alignments by read strand: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on data track &gt; “Color alignments by” &gt; “read strand”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82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Identifying SSE artifacts requires first sorting the reads by base and subsequently zooming out to view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larger genomic region. This allows for visualization of the ends of the reads.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55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Identifying End of reads artifacts requires first sorting the reads by base and subsequently zooming out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view a larger genomic region. This allows for visualization of the ends of the reads.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Additional mismatches downstream the called variant can increase confidence that the variant in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 is a sequencing artifact.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This artifact is more easily evaluated by coloring the alignments by read strand: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on data track &gt; “Color alignments by” &gt; “read strand”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2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Typically, these variants are small deletions or insertions, and they are usually visualized in both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 and normal tracks.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Although the variant being evaluated here is a one base-pair deletion, other reads at the same locus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have insertions and deletions of varying lengths.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Typically, these variants are small deletions or insertions and they are usually visualized in the both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 and normal tracks.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Although the variant being evaluated is a two base-pair deletion, other reads at the same locus typically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insertions and deletions in multiples of two.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Typically, these variants are small deletions or small insertions and they are usually visualized in both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tumor tracks and the normal tracks.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In this example, the variant being evaluated is a three base-pair deletion, whereas other reads at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locus have insertions and deletions in multiples of three, which reduces confidence in the called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variant. This pattern can help distinguish a TR artifact from a true somatic variant.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31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Helpful Hints:</a:t>
            </a:r>
          </a:p>
          <a:p>
            <a:r>
              <a:rPr lang="en-US" altLang="zh-CN" dirty="0" smtClean="0"/>
              <a:t>1) The presence of more than three identical mismatches within a 100-200 base-pair region is highly</a:t>
            </a:r>
          </a:p>
          <a:p>
            <a:r>
              <a:rPr lang="en-US" altLang="zh-CN" dirty="0" smtClean="0"/>
              <a:t>indicative of an HDR.</a:t>
            </a:r>
          </a:p>
          <a:p>
            <a:r>
              <a:rPr lang="en-US" altLang="zh-CN" dirty="0" smtClean="0"/>
              <a:t>2) It is important to be sure that the variant being evaluated is not surrounded by a cluster of single</a:t>
            </a:r>
          </a:p>
          <a:p>
            <a:r>
              <a:rPr lang="en-US" altLang="zh-CN" dirty="0" smtClean="0"/>
              <a:t>nucleotide polymorphisms (SNPs). Sometimes, true variants can occur in close proximity to multiple</a:t>
            </a:r>
          </a:p>
          <a:p>
            <a:r>
              <a:rPr lang="en-US" altLang="zh-CN" dirty="0" smtClean="0"/>
              <a:t>SNPs and might be confused with an area of HDR. This is particularly true for individuals with</a:t>
            </a:r>
          </a:p>
          <a:p>
            <a:r>
              <a:rPr lang="en-US" altLang="zh-CN" dirty="0" smtClean="0"/>
              <a:t>haplotypes that are not well-represented by the reference sequence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15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Helpful Hints:</a:t>
            </a:r>
          </a:p>
          <a:p>
            <a:r>
              <a:rPr lang="en-US" altLang="zh-CN" dirty="0" smtClean="0"/>
              <a:t>1) The presence of more than three identical mismatches within a 100-200 base-pair region is highly</a:t>
            </a:r>
          </a:p>
          <a:p>
            <a:r>
              <a:rPr lang="en-US" altLang="zh-CN" dirty="0" smtClean="0"/>
              <a:t>indicative of an HDR.</a:t>
            </a:r>
          </a:p>
          <a:p>
            <a:r>
              <a:rPr lang="en-US" altLang="zh-CN" dirty="0" smtClean="0"/>
              <a:t>2) It is important to be sure that the variant being evaluated is not surrounded by a cluster of single</a:t>
            </a:r>
          </a:p>
          <a:p>
            <a:r>
              <a:rPr lang="en-US" altLang="zh-CN" dirty="0" smtClean="0"/>
              <a:t>nucleotide polymorphisms (SNPs). Sometimes, true variants can occur in close proximity to multiple</a:t>
            </a:r>
          </a:p>
          <a:p>
            <a:r>
              <a:rPr lang="en-US" altLang="zh-CN" dirty="0" smtClean="0"/>
              <a:t>SNPs and might be confused with an area of HDR. This is particularly true for individuals with</a:t>
            </a:r>
          </a:p>
          <a:p>
            <a:r>
              <a:rPr lang="en-US" altLang="zh-CN" dirty="0" smtClean="0"/>
              <a:t>haplotypes that are not well-represented by the reference sequence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Mapping quality scores can be ascertained by clicking on the read.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In regions where numerous reads have a mapping quality of 0, the reads are often mapped to multiple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locations across the genome. This results in low mapping quality reads in both the normal and tumor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tracks. Alternate mapping locations can be ascertained by clicking on the read.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By default, all reads are shown in IGV, even if the mapping quality is 0. This threshold can be adjusted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eliminate low quality reads from IGV during manual review: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“View” &gt; “Preferences” &gt; “Alignments” &gt; “Mapping quality threshold” &gt; insert threshold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11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Mapping quality scores can be ascertained by clicking on the read.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In regions where numerous reads have a mapping quality of 0, the reads are often mapped to multiple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locations across the genome. This results in low mapping quality reads in both the normal and tumor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tracks. Alternate mapping locations can be ascertained by clicking on the read.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By default, all reads are shown in IGV, even if the mapping quality is 0.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threshold can be adjusted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eliminate low quality reads from IGV during manual review:</a:t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“View” &gt; “Preferences” &gt; “Alignments” &gt; “Mapping quality threshold” &gt; insert threshold</a:t>
            </a:r>
            <a:r>
              <a:rPr lang="en-US" altLang="zh-CN" smtClean="0"/>
              <a:t> </a:t>
            </a:r>
            <a:br>
              <a:rPr lang="en-US" altLang="zh-CN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36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If the mismatches are of high quality, this likely indicates that the read was properly sequenced. In this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case, the mismatches occur due to misalignment. If the mismatches are of low quality, this likely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that the read was improperly sequenced. Both of these examples reduce confidence in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High densities of mismatches in the tumor track increase the probability that identical base substitution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 align across reads causing the VAF to surpass filtering thresholds. The higher the read depth,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less likely this situation is to arise, as low percentage VAF variants increase in plausibility with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increased read depth.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38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Clicking on the coverage track will reveal a popup window with relative abundance of each base at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 locus.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Do not rely on coverage track coloring as there might be multiple variants that have a variant allele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(VAF) too small to be represented in the coverage bar. The VAF threshold for coloring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 bar can be changed in the IGV preferences panel: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“View” &gt; “Preferences” &gt; “Alignments” &gt; “Coverage allele-fraction threshold” &gt; insert threshold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For very deep data, multiple variants due to random error will start to accumulate. The relative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abundance of each base should be considered in cases with deep coverage.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While rare, true multi-allelic somatic variants are possible in tumors.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1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To visualize short insert variants you must view the tracks as pairs. Regions where the paired reads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 will be dark purple and contain a horizontal grey line. At the ends, where there is no overlap,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 will remain blue or pink. Reads can be viewed as pairs using IGV commands: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each data track &gt; “View as pairs”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When viewing reads as pairs, short inserts can be observed; however, it will also overlay reads to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the total information available to the reviewer.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Short inserts are generally observed at lower variant frequencies and present in two or three read pairs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(i.e., four to six reads in total).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12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Clicking on the coverage track will reveal a popup window with relative abundance of each base at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 locus.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Do not rely on coverage track coloring as there might be multiple variants that have a variant allele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(VAF) too small to be represented in the coverage bar. The VAF threshold for coloring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 bar can be changed in the IGV preferences panel: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“View” &gt; “Preferences” &gt; “Alignments” &gt; “Coverage allele-fraction threshold” &gt; insert threshold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For very deep data, multiple variants due to random error will start to accumulate. The relative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abundance of each base should be considered in cases with deep coverage.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While rare, true multi-allelic somatic variants are possible in tumors.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2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Clicking on the coverage track will reveal a popup window with relative abundance of each base at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 locus.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Do not rely on coverage track coloring as there might be multiple variants that have a variant allele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(VAF) too small to be represented in the coverage bar. The VAF threshold for coloring the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 bar can be changed in the IGV preferences panel: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“View” &gt; “Preferences” &gt; “Alignments” &gt; “Coverage allele-fraction threshold” &gt; insert threshold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For very deep data, multiple variants due to random error will start to accumulate. The relative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abundance of each base should be considered in cases with deep coverage.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While rare, true multi-allelic somatic variants are possible in tumors.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4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To visualize short insert variants you must view the tracks as pairs. Regions where the paired reads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 will be dark purple and contain a horizontal grey line. At the ends, where there is no overlap,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 will remain blue or pink. Reads can be viewed as pairs using IGV commands: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each data track &gt; “View as pairs”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When viewing reads as pairs, short inserts can be observed; however, it will also overlay reads to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the total information available to the reviewer.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Short inserts are generally observed at lower variant frequencies and present in two or three read pairs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(i.e., four to six reads in total).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6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To visualize short insert variants you must view the tracks as pairs. Regions where the paired reads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 will be dark purple and contain a horizontal grey line. At the ends, where there is no overlap,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 will remain blue or pink. Reads can be viewed as pairs using IGV commands: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click each data track &gt; “View as pairs”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When viewing reads as pairs, short inserts can be observed; however, it will also overlay reads to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the total information available to the reviewer.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Short inserts are generally observed at lower variant frequencies and present in two or three read pairs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(i.e., four to six reads in total).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If a variant has low coverage in the normal track, it can be treated like a tumor only sample. This might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populating the Genome Features section with a SNPs Track (e.g.,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dbSNP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1000 genomes,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gnomAD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 to ensure that the variant is not a polymorphism (see Step 3 in 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for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manual review).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Thresholds can be used to pre-filter variants with no coverage in tumor or normal to eliminate the need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these variants during manual review.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8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If a variant has low coverage in the normal track, it can be treated like a tumor only sample. This might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populating the Genome Features section with a SNPs Track (e.g.,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dbSNP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1000 genomes,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gnomAD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 to ensure that the variant is not a polymorphism (see Step 3 in 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for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manual review).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Thresholds can be used to pre-filter variants with low coverage in tumor or normal to eliminate the need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these variants during manual review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0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Calling a variant with low coverage has important downstream implications. When the tumor track has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coverage, variant allele frequency (VAF) estimates can be heavily influence by sequencing noise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sampling bias. This may result in: a false negative with an underestimated VAF, a false positive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over-estimation of the VAF, and/or a true positive call with inaccurate VAF.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The LCT tag acts as a bare minimum for tumor coverage but only in concert with a 5% VAF minimum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at least 4-5 reads of support (taking into account short inserts). Therefore, the LCT tag can denote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 variant was considered ambiguous or somatic in a rare sequencing context.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Thresholds can be used to pre-filter variants with low coverage in tumor or normal to eliminate the need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these variants during manual review.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2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If a variant has low coverage in the normal track, it can be treated like a tumor only sample. This might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populating the Genome Features section with a SNPs Track (e.g.,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dbSNP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1000 genomes,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gnomAD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 to ensure that the variant is not a polymorphism (see Step 3 in 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for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manual review).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Thresholds can be used to pre-filter variants with no coverage in tumor or normal to eliminate the need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these variants during manual review.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7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Helpful Hints:</a:t>
            </a:r>
            <a:b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If a variant has low coverage in the normal track, it can be treated like a tumor only sample. This might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populating the Genome Features section with a SNPs Track (e.g.,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dbSNP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1000 genomes,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gnomAD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 to ensure that the variant is not a polymorphism (see Step 3 in 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for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manual review).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Thresholds can be used to pre-filter variants with no coverage in tumor or normal to eliminate the need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these variants during manual review.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8565-188E-44E4-A409-6E1282F237E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03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5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5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7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4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44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3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7E81-573D-4085-976F-7B18A8CA0FA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F2BD-5202-415E-9BA6-F7360CE08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挑点那些事</a:t>
            </a:r>
            <a:r>
              <a:rPr lang="en-US" altLang="zh-CN" dirty="0" err="1" smtClean="0"/>
              <a:t>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889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Standard operating procedure for somatic </a:t>
            </a:r>
            <a:r>
              <a:rPr lang="en-US" altLang="zh-CN" sz="2000" dirty="0" smtClean="0"/>
              <a:t>variant refinement </a:t>
            </a:r>
            <a:r>
              <a:rPr lang="en-US" altLang="zh-CN" sz="2000" dirty="0"/>
              <a:t>of sequencing data with paired </a:t>
            </a:r>
            <a:r>
              <a:rPr lang="en-US" altLang="zh-CN" sz="2000" dirty="0" smtClean="0"/>
              <a:t>tumor and </a:t>
            </a:r>
            <a:r>
              <a:rPr lang="en-US" altLang="zh-CN" sz="2000" dirty="0"/>
              <a:t>normal samples </a:t>
            </a:r>
            <a:endParaRPr lang="en-US" altLang="zh-CN" sz="2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69488" y="5486623"/>
            <a:ext cx="2173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张诗影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19-01-18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2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基因组打断、建库、富集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104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DNA </a:t>
            </a:r>
            <a:r>
              <a:rPr lang="zh-CN" altLang="en-US" sz="2000" dirty="0"/>
              <a:t>质量和数量、捕获试剂的效率等很多因素会影响样本覆盖的均一性</a:t>
            </a:r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Low Count Tumor (LCT)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25" y="1969230"/>
            <a:ext cx="7482338" cy="43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基因组打断、建库、富集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104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DNA </a:t>
            </a:r>
            <a:r>
              <a:rPr lang="zh-CN" altLang="en-US" sz="2000" dirty="0" smtClean="0"/>
              <a:t>质量和数量、捕获试剂的效率等很多因素会影响样本覆盖的均一性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 Count Normal (NCN)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3" y="1940741"/>
            <a:ext cx="8467703" cy="43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基因组打断、建库、富集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104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DNA </a:t>
            </a:r>
            <a:r>
              <a:rPr lang="zh-CN" altLang="en-US" sz="2000" dirty="0"/>
              <a:t>质量和数量、捕获试剂的效率等很多因素会影响样本覆盖的均一性</a:t>
            </a:r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 Count Normal (NCN)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4" r="-2275"/>
          <a:stretch/>
        </p:blipFill>
        <p:spPr>
          <a:xfrm>
            <a:off x="2080397" y="2092032"/>
            <a:ext cx="4627418" cy="43329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58271" y="3144721"/>
            <a:ext cx="34589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If a variant exists at a very low (e.g. &lt;0.5%) or zero population frequency within these databases, it increases the likelihood that the variant is somatic.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9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PCR </a:t>
            </a:r>
            <a:r>
              <a:rPr lang="zh-CN" altLang="en-US" sz="3600" dirty="0" smtClean="0"/>
              <a:t>扩增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104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聚合酶在一个方向上有偏好性会导致链偏好性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Directional (D)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70" y="2003682"/>
            <a:ext cx="7656084" cy="43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PCR </a:t>
            </a:r>
            <a:r>
              <a:rPr lang="zh-CN" altLang="en-US" sz="3600" dirty="0"/>
              <a:t>扩增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104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一段序列具备扩增优势且数据没有去</a:t>
            </a:r>
            <a:r>
              <a:rPr lang="en-US" altLang="zh-CN" sz="2000" dirty="0" smtClean="0"/>
              <a:t>dup</a:t>
            </a:r>
            <a:r>
              <a:rPr lang="zh-CN" altLang="en-US" sz="2000" dirty="0" smtClean="0"/>
              <a:t>会导致支持该突变的</a:t>
            </a:r>
            <a:r>
              <a:rPr lang="en-US" altLang="zh-CN" sz="2000" dirty="0" smtClean="0"/>
              <a:t>reads</a:t>
            </a:r>
            <a:r>
              <a:rPr lang="zh-CN" altLang="en-US" sz="2000" dirty="0" smtClean="0"/>
              <a:t>是一样的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Same Start/End (SSE)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49" y="2084672"/>
            <a:ext cx="7434215" cy="42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测序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10420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测序试剂的效率、图像采集、目标序列簇周围的其他簇的影响、软件的局限性等会导致核苷酸的误读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 of reads (E)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824" y="2364201"/>
            <a:ext cx="6962775" cy="4029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3275" y="6858000"/>
            <a:ext cx="279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dephasing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43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比对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237983" y="5760001"/>
            <a:ext cx="4799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Mononucleotide repeat (MN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algn="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Dinucleotide repeat (DN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algn="r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Tandem Repeat (TR)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6" y="1391518"/>
            <a:ext cx="6943725" cy="1885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04" y="2881984"/>
            <a:ext cx="6991350" cy="2143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161" y="4530393"/>
            <a:ext cx="7000875" cy="20193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896158" y="1582668"/>
            <a:ext cx="42127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辅助</a:t>
            </a:r>
            <a:r>
              <a:rPr lang="zh-CN" altLang="en-US" sz="2000" dirty="0" smtClean="0"/>
              <a:t>判断</a:t>
            </a:r>
            <a:r>
              <a:rPr lang="en-US" altLang="zh-CN" sz="20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/>
              <a:t>重复序列的长度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/>
              <a:t>突变丰度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/>
              <a:t>对照样本的检出情况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/>
              <a:t>同批其他样本在该点的突变丰度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96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比对</a:t>
            </a:r>
          </a:p>
        </p:txBody>
      </p:sp>
      <p:sp>
        <p:nvSpPr>
          <p:cNvPr id="5" name="矩形 4"/>
          <p:cNvSpPr/>
          <p:nvPr/>
        </p:nvSpPr>
        <p:spPr>
          <a:xfrm>
            <a:off x="7237983" y="6425023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High Discrepancy Region (HDR)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5" y="1362256"/>
            <a:ext cx="8866910" cy="50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比对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237983" y="6425023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High Discrepancy Region (HDR)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82" y="1381670"/>
            <a:ext cx="9579890" cy="49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比对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237983" y="6425023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Low Mapping (LM) quality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295" y="1344304"/>
            <a:ext cx="8613410" cy="493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一些常见的突变模式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检测中</a:t>
            </a:r>
            <a:r>
              <a:rPr lang="zh-CN" altLang="en-US" dirty="0" smtClean="0"/>
              <a:t>的哪些环节会导致什么样的突变模式呢？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6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比对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237983" y="6425023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Low Mapping (LM) quality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3" y="1397623"/>
            <a:ext cx="9407854" cy="48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比对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237983" y="6425023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Multiple Mismatches (MM)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29" y="1264245"/>
            <a:ext cx="9058942" cy="51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比对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237983" y="6425023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Multiple Variants (MV)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63" y="1268795"/>
            <a:ext cx="9060874" cy="51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比对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237983" y="6425023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Multiple Variants (MV)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7" y="1334247"/>
            <a:ext cx="9708106" cy="49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Alignment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7237983" y="6425023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Adjacent </a:t>
            </a:r>
            <a:r>
              <a:rPr lang="en-US" altLang="zh-CN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Indel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(AI)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64" y="1216583"/>
            <a:ext cx="9060872" cy="5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tip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07" y="1359464"/>
            <a:ext cx="9579985" cy="49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tip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57" y="1385250"/>
            <a:ext cx="9775286" cy="50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Thanks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35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2" y="838199"/>
            <a:ext cx="11395609" cy="54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Tumor</a:t>
            </a:r>
            <a:r>
              <a:rPr lang="zh-CN" altLang="en-US" sz="3600" dirty="0" smtClean="0"/>
              <a:t>类型及来源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7336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血液肿瘤 或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高转移性肿瘤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275" y="1820571"/>
            <a:ext cx="8284193" cy="47291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12573" y="6365027"/>
            <a:ext cx="2579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Tumor in Normal (TN)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Tumor</a:t>
            </a:r>
            <a:r>
              <a:rPr lang="zh-CN" altLang="en-US" sz="3600" dirty="0" smtClean="0"/>
              <a:t>类型及来源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733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降解的核酸 </a:t>
            </a:r>
            <a:r>
              <a:rPr lang="en-US" altLang="zh-CN" sz="2000" dirty="0" smtClean="0"/>
              <a:t>(FFPE) 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小的</a:t>
            </a:r>
            <a:r>
              <a:rPr lang="en-US" altLang="zh-CN" sz="2000" dirty="0" smtClean="0"/>
              <a:t>DNA</a:t>
            </a:r>
            <a:r>
              <a:rPr lang="zh-CN" altLang="en-US" sz="2000" dirty="0" smtClean="0"/>
              <a:t>片段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cf</a:t>
            </a:r>
            <a:r>
              <a:rPr lang="en-US" altLang="zh-CN" sz="2000" dirty="0" smtClean="0"/>
              <a:t>-DNA)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Short Inserts (SI) and Short Inserts Only (SIO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0" y="1817363"/>
            <a:ext cx="8572277" cy="44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Tumor</a:t>
            </a:r>
            <a:r>
              <a:rPr lang="zh-CN" altLang="en-US" sz="3600" dirty="0"/>
              <a:t>类型及来源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733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降解的核酸 </a:t>
            </a:r>
            <a:r>
              <a:rPr lang="en-US" altLang="zh-CN" sz="2000" dirty="0"/>
              <a:t>(FFPE) </a:t>
            </a:r>
            <a:r>
              <a:rPr lang="zh-CN" altLang="en-US" sz="2000" dirty="0"/>
              <a:t>或</a:t>
            </a:r>
            <a:r>
              <a:rPr lang="en-US" altLang="zh-CN" sz="2000" dirty="0"/>
              <a:t> </a:t>
            </a:r>
            <a:r>
              <a:rPr lang="zh-CN" altLang="en-US" sz="2000" dirty="0"/>
              <a:t>小的</a:t>
            </a:r>
            <a:r>
              <a:rPr lang="en-US" altLang="zh-CN" sz="2000" dirty="0"/>
              <a:t>DNA</a:t>
            </a:r>
            <a:r>
              <a:rPr lang="zh-CN" altLang="en-US" sz="2000" dirty="0"/>
              <a:t>片段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cf</a:t>
            </a:r>
            <a:r>
              <a:rPr lang="en-US" altLang="zh-CN" sz="2000" dirty="0"/>
              <a:t>-DNA)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Short Inserts (SI) and Short Inserts Only (SIO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90" y="1881953"/>
            <a:ext cx="8626620" cy="44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Tumor</a:t>
            </a:r>
            <a:r>
              <a:rPr lang="zh-CN" altLang="en-US" sz="3600" dirty="0"/>
              <a:t>类型及来源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733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降解的核酸 </a:t>
            </a:r>
            <a:r>
              <a:rPr lang="en-US" altLang="zh-CN" sz="2000" dirty="0"/>
              <a:t>(FFPE) </a:t>
            </a:r>
            <a:r>
              <a:rPr lang="zh-CN" altLang="en-US" sz="2000" dirty="0"/>
              <a:t>或</a:t>
            </a:r>
            <a:r>
              <a:rPr lang="en-US" altLang="zh-CN" sz="2000" dirty="0"/>
              <a:t> </a:t>
            </a:r>
            <a:r>
              <a:rPr lang="zh-CN" altLang="en-US" sz="2000" dirty="0"/>
              <a:t>小的</a:t>
            </a:r>
            <a:r>
              <a:rPr lang="en-US" altLang="zh-CN" sz="2000" dirty="0"/>
              <a:t>DNA</a:t>
            </a:r>
            <a:r>
              <a:rPr lang="zh-CN" altLang="en-US" sz="2000" dirty="0"/>
              <a:t>片段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cf</a:t>
            </a:r>
            <a:r>
              <a:rPr lang="en-US" altLang="zh-CN" sz="2000" dirty="0"/>
              <a:t>-DNA)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Short Inserts (SI) and Short Inserts Only (SIO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31" y="1895873"/>
            <a:ext cx="8567737" cy="44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360" y="3241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 </a:t>
            </a:r>
            <a:r>
              <a:rPr lang="zh-CN" altLang="en-US" sz="3600" dirty="0" smtClean="0"/>
              <a:t>基因组打断、建库、富集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01722" y="1376786"/>
            <a:ext cx="104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DNA </a:t>
            </a:r>
            <a:r>
              <a:rPr lang="zh-CN" altLang="en-US" sz="2000" dirty="0" smtClean="0"/>
              <a:t>质量和数量、捕获试剂的效率等很多因素会影响样本覆盖的均一性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 Count Normal (NCN)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164" y="1801923"/>
            <a:ext cx="7841672" cy="4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1722" y="1376786"/>
            <a:ext cx="1042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DNA </a:t>
            </a:r>
            <a:r>
              <a:rPr lang="zh-CN" altLang="en-US" sz="2000" dirty="0"/>
              <a:t>质量和数量、捕获试剂的效率等很多因素会影响样本覆盖的均一性</a:t>
            </a:r>
          </a:p>
        </p:txBody>
      </p:sp>
      <p:sp>
        <p:nvSpPr>
          <p:cNvPr id="5" name="矩形 4"/>
          <p:cNvSpPr/>
          <p:nvPr/>
        </p:nvSpPr>
        <p:spPr>
          <a:xfrm>
            <a:off x="7162801" y="6365027"/>
            <a:ext cx="479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Low Count Normal (LCN)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84" y="1955375"/>
            <a:ext cx="7738672" cy="4425039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基因组打断、建库、富集</a:t>
            </a:r>
          </a:p>
        </p:txBody>
      </p:sp>
    </p:spTree>
    <p:extLst>
      <p:ext uri="{BB962C8B-B14F-4D97-AF65-F5344CB8AC3E}">
        <p14:creationId xmlns:p14="http://schemas.microsoft.com/office/powerpoint/2010/main" val="33846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786</Words>
  <Application>Microsoft Office PowerPoint</Application>
  <PresentationFormat>宽屏</PresentationFormat>
  <Paragraphs>128</Paragraphs>
  <Slides>27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Calibri Light</vt:lpstr>
      <vt:lpstr>Office 主题</vt:lpstr>
      <vt:lpstr>挑点那些事er</vt:lpstr>
      <vt:lpstr>一些常见的突变模式</vt:lpstr>
      <vt:lpstr>PowerPoint 演示文稿</vt:lpstr>
      <vt:lpstr>Tumor类型及来源</vt:lpstr>
      <vt:lpstr>Tumor类型及来源</vt:lpstr>
      <vt:lpstr>Tumor类型及来源</vt:lpstr>
      <vt:lpstr>Tumor类型及来源</vt:lpstr>
      <vt:lpstr> 基因组打断、建库、富集</vt:lpstr>
      <vt:lpstr>基因组打断、建库、富集</vt:lpstr>
      <vt:lpstr>基因组打断、建库、富集</vt:lpstr>
      <vt:lpstr>基因组打断、建库、富集</vt:lpstr>
      <vt:lpstr>基因组打断、建库、富集</vt:lpstr>
      <vt:lpstr>PCR 扩增</vt:lpstr>
      <vt:lpstr>PCR 扩增</vt:lpstr>
      <vt:lpstr>测序</vt:lpstr>
      <vt:lpstr>比对</vt:lpstr>
      <vt:lpstr>比对</vt:lpstr>
      <vt:lpstr>比对</vt:lpstr>
      <vt:lpstr>比对</vt:lpstr>
      <vt:lpstr>比对</vt:lpstr>
      <vt:lpstr>比对</vt:lpstr>
      <vt:lpstr>比对</vt:lpstr>
      <vt:lpstr>比对</vt:lpstr>
      <vt:lpstr>Alignment</vt:lpstr>
      <vt:lpstr>tip</vt:lpstr>
      <vt:lpstr>tip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fiona zhang</dc:creator>
  <cp:lastModifiedBy>fiona zhang</cp:lastModifiedBy>
  <cp:revision>55</cp:revision>
  <dcterms:created xsi:type="dcterms:W3CDTF">2018-12-29T05:32:49Z</dcterms:created>
  <dcterms:modified xsi:type="dcterms:W3CDTF">2019-01-17T15:28:44Z</dcterms:modified>
</cp:coreProperties>
</file>