
<file path=[Content_Types].xml><?xml version="1.0" encoding="utf-8"?>
<Types xmlns="http://schemas.openxmlformats.org/package/2006/content-types">
  <Default Extension="png" ContentType="image/png"/>
  <Default Extension="g002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8" r:id="rId2"/>
    <p:sldId id="279" r:id="rId3"/>
    <p:sldId id="256" r:id="rId4"/>
    <p:sldId id="257" r:id="rId5"/>
    <p:sldId id="261" r:id="rId6"/>
    <p:sldId id="262" r:id="rId7"/>
    <p:sldId id="258" r:id="rId8"/>
    <p:sldId id="260" r:id="rId9"/>
    <p:sldId id="263" r:id="rId10"/>
    <p:sldId id="265" r:id="rId11"/>
    <p:sldId id="264" r:id="rId12"/>
    <p:sldId id="269" r:id="rId13"/>
    <p:sldId id="267" r:id="rId14"/>
    <p:sldId id="270" r:id="rId15"/>
    <p:sldId id="271" r:id="rId16"/>
    <p:sldId id="272" r:id="rId17"/>
    <p:sldId id="274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C2634-F4D7-4E31-AE42-A9FC23AECFE3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5CB76-DFBA-48FB-B9FE-AFF9132BA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698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5CB76-DFBA-48FB-B9FE-AFF9132BAFA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1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4D60-F3AF-49A6-BA36-88181CED47F3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CE73-DC62-4F6A-895E-3BDDD6083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69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4D60-F3AF-49A6-BA36-88181CED47F3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CE73-DC62-4F6A-895E-3BDDD6083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88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4D60-F3AF-49A6-BA36-88181CED47F3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CE73-DC62-4F6A-895E-3BDDD6083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98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4D60-F3AF-49A6-BA36-88181CED47F3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CE73-DC62-4F6A-895E-3BDDD6083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06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4D60-F3AF-49A6-BA36-88181CED47F3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CE73-DC62-4F6A-895E-3BDDD6083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35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4D60-F3AF-49A6-BA36-88181CED47F3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CE73-DC62-4F6A-895E-3BDDD6083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04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4D60-F3AF-49A6-BA36-88181CED47F3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CE73-DC62-4F6A-895E-3BDDD6083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60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4D60-F3AF-49A6-BA36-88181CED47F3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CE73-DC62-4F6A-895E-3BDDD6083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19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4D60-F3AF-49A6-BA36-88181CED47F3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CE73-DC62-4F6A-895E-3BDDD6083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27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4D60-F3AF-49A6-BA36-88181CED47F3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CE73-DC62-4F6A-895E-3BDDD6083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72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4D60-F3AF-49A6-BA36-88181CED47F3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CE73-DC62-4F6A-895E-3BDDD6083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19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D4D60-F3AF-49A6-BA36-88181CED47F3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BCE73-DC62-4F6A-895E-3BDDD60838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24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002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20190315</a:t>
            </a:r>
            <a:r>
              <a:rPr lang="zh-CN" altLang="en-US" dirty="0" smtClean="0"/>
              <a:t>周报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师震宇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56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检测</a:t>
            </a:r>
            <a:r>
              <a:rPr lang="en-US" altLang="zh-CN" dirty="0" smtClean="0"/>
              <a:t>somatic </a:t>
            </a:r>
            <a:r>
              <a:rPr lang="en-US" altLang="zh-CN" dirty="0"/>
              <a:t>CNVs </a:t>
            </a:r>
            <a:r>
              <a:rPr lang="zh-CN" altLang="en-US" dirty="0" smtClean="0"/>
              <a:t>的挑战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503" y="1234417"/>
            <a:ext cx="10597056" cy="521367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1 .</a:t>
            </a:r>
            <a:r>
              <a:rPr lang="zh-CN" altLang="en-US" dirty="0" smtClean="0"/>
              <a:t>测序数据的</a:t>
            </a:r>
            <a:r>
              <a:rPr lang="en-US" altLang="zh-CN" dirty="0" smtClean="0"/>
              <a:t>bias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noise</a:t>
            </a:r>
          </a:p>
          <a:p>
            <a:pPr lvl="1"/>
            <a:r>
              <a:rPr lang="en-US" altLang="zh-CN" dirty="0"/>
              <a:t>GC </a:t>
            </a:r>
            <a:r>
              <a:rPr lang="en-US" altLang="zh-CN" dirty="0" smtClean="0"/>
              <a:t>bias</a:t>
            </a:r>
            <a:endParaRPr lang="en-US" altLang="zh-CN" dirty="0"/>
          </a:p>
          <a:p>
            <a:pPr lvl="2"/>
            <a:r>
              <a:rPr lang="zh-CN" altLang="en-US" dirty="0" smtClean="0"/>
              <a:t>区段序列的</a:t>
            </a:r>
            <a:r>
              <a:rPr lang="en-US" altLang="zh-CN" dirty="0" smtClean="0"/>
              <a:t>GC</a:t>
            </a:r>
            <a:r>
              <a:rPr lang="zh-CN" altLang="en-US" dirty="0" smtClean="0"/>
              <a:t>比会明显影响其测序深度的分布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/>
              <a:t>mappability</a:t>
            </a:r>
            <a:r>
              <a:rPr lang="en-US" altLang="zh-CN" dirty="0"/>
              <a:t> </a:t>
            </a:r>
            <a:r>
              <a:rPr lang="en-US" altLang="zh-CN" dirty="0" smtClean="0"/>
              <a:t>bias,</a:t>
            </a:r>
          </a:p>
          <a:p>
            <a:pPr marL="914400" lvl="2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实验技术造成深度分布不均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样品处理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DNA</a:t>
            </a:r>
            <a:r>
              <a:rPr lang="zh-CN" altLang="en-US" dirty="0" smtClean="0"/>
              <a:t>提取，捕获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肿瘤的复杂性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肿瘤的纯度</a:t>
            </a:r>
            <a:r>
              <a:rPr lang="en-US" altLang="zh-CN" dirty="0" smtClean="0"/>
              <a:t> tumor purity</a:t>
            </a:r>
          </a:p>
          <a:p>
            <a:pPr lvl="1"/>
            <a:r>
              <a:rPr lang="zh-CN" altLang="en-US" dirty="0" smtClean="0"/>
              <a:t>肿瘤亚克隆的异质性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258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read depth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CNV</a:t>
            </a:r>
            <a:r>
              <a:rPr lang="zh-CN" altLang="en-US" dirty="0" smtClean="0"/>
              <a:t>检测方法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一般分为两步</a:t>
            </a:r>
            <a:endParaRPr lang="en-US" altLang="zh-CN" dirty="0" smtClean="0"/>
          </a:p>
          <a:p>
            <a:pPr lvl="1"/>
            <a:r>
              <a:rPr lang="en-US" altLang="zh-CN" dirty="0"/>
              <a:t> 1) </a:t>
            </a:r>
            <a:r>
              <a:rPr lang="en-US" altLang="zh-CN" dirty="0" smtClean="0"/>
              <a:t>preprocessing</a:t>
            </a:r>
          </a:p>
          <a:p>
            <a:pPr lvl="2"/>
            <a:r>
              <a:rPr lang="zh-CN" altLang="en-US" dirty="0"/>
              <a:t>通过</a:t>
            </a:r>
            <a:r>
              <a:rPr lang="zh-CN" altLang="en-US" dirty="0" smtClean="0"/>
              <a:t>滑动窗口，计算窗口中的测序深度，而进行</a:t>
            </a:r>
            <a:r>
              <a:rPr lang="en-US" altLang="zh-CN" dirty="0" smtClean="0"/>
              <a:t>CNV calling</a:t>
            </a:r>
          </a:p>
          <a:p>
            <a:pPr lvl="2"/>
            <a:r>
              <a:rPr lang="en-US" altLang="zh-CN" dirty="0"/>
              <a:t> </a:t>
            </a:r>
            <a:r>
              <a:rPr lang="en-US" altLang="zh-CN" dirty="0" smtClean="0"/>
              <a:t> </a:t>
            </a:r>
            <a:r>
              <a:rPr lang="en-US" altLang="zh-CN" dirty="0"/>
              <a:t>Normalization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de-noising </a:t>
            </a:r>
            <a:r>
              <a:rPr lang="en-US" altLang="zh-CN" dirty="0"/>
              <a:t>algorithms </a:t>
            </a:r>
            <a:r>
              <a:rPr lang="zh-CN" altLang="en-US" dirty="0" smtClean="0"/>
              <a:t>是这一步的主要工作（多数通过中位值来均一化）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不同的软件不同的算法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2) </a:t>
            </a:r>
            <a:r>
              <a:rPr lang="en-US" altLang="zh-CN" dirty="0" smtClean="0"/>
              <a:t>segmentation</a:t>
            </a:r>
          </a:p>
          <a:p>
            <a:pPr lvl="2"/>
            <a:r>
              <a:rPr lang="zh-CN" altLang="en-US" dirty="0" smtClean="0"/>
              <a:t>根据上一步分析结果，将相邻的窗口进行融合，重新计算融合后的大片段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基于</a:t>
            </a:r>
            <a:r>
              <a:rPr lang="en-US" altLang="zh-CN" dirty="0"/>
              <a:t>circular binary segmentation (CBS) </a:t>
            </a:r>
            <a:r>
              <a:rPr lang="zh-CN" altLang="en-US" dirty="0"/>
              <a:t>或者</a:t>
            </a:r>
            <a:r>
              <a:rPr lang="en-US" altLang="zh-CN" dirty="0" smtClean="0"/>
              <a:t> </a:t>
            </a:r>
            <a:r>
              <a:rPr lang="en-US" altLang="zh-CN" dirty="0"/>
              <a:t>hidden Markov model (HMM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的算法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45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BAF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次等位基因频率 </a:t>
            </a:r>
            <a:r>
              <a:rPr lang="en-US" altLang="zh-CN" dirty="0"/>
              <a:t>(B Allele Frequency, BAF</a:t>
            </a:r>
            <a:r>
              <a:rPr lang="en-US" altLang="zh-CN" dirty="0" smtClean="0"/>
              <a:t>)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AB</a:t>
            </a:r>
            <a:r>
              <a:rPr lang="zh-CN" altLang="en-US" dirty="0" smtClean="0"/>
              <a:t>基因型中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的频率</a:t>
            </a:r>
            <a:r>
              <a:rPr lang="en-US" altLang="zh-CN" dirty="0"/>
              <a:t> </a:t>
            </a:r>
            <a:r>
              <a:rPr lang="zh-CN" altLang="en-US" dirty="0" smtClean="0"/>
              <a:t>，位点的</a:t>
            </a:r>
            <a:r>
              <a:rPr lang="en-US" altLang="zh-CN" dirty="0" smtClean="0"/>
              <a:t>BAF</a:t>
            </a:r>
            <a:r>
              <a:rPr lang="zh-CN" altLang="en-US" dirty="0" smtClean="0"/>
              <a:t>期望值是</a:t>
            </a:r>
            <a:r>
              <a:rPr lang="en-US" altLang="zh-CN" dirty="0" smtClean="0"/>
              <a:t>0.5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tumor</a:t>
            </a:r>
            <a:r>
              <a:rPr lang="zh-CN" altLang="en-US" dirty="0" smtClean="0"/>
              <a:t>样本如果在某区段发生</a:t>
            </a:r>
            <a:r>
              <a:rPr lang="en-US" altLang="zh-CN" dirty="0" smtClean="0"/>
              <a:t>CNV</a:t>
            </a:r>
            <a:r>
              <a:rPr lang="zh-CN" altLang="en-US" dirty="0" smtClean="0"/>
              <a:t>突变，此区段相应位点的</a:t>
            </a:r>
            <a:r>
              <a:rPr lang="en-US" altLang="zh-CN" dirty="0" smtClean="0"/>
              <a:t>BAF</a:t>
            </a:r>
            <a:r>
              <a:rPr lang="zh-CN" altLang="en-US" dirty="0" smtClean="0"/>
              <a:t>平均值会发生相应的变化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多数软件结合</a:t>
            </a:r>
            <a:r>
              <a:rPr lang="en-US" altLang="zh-CN" dirty="0" smtClean="0"/>
              <a:t>CNV</a:t>
            </a:r>
            <a:r>
              <a:rPr lang="zh-CN" altLang="en-US" dirty="0" smtClean="0"/>
              <a:t>分析结果以及</a:t>
            </a:r>
            <a:r>
              <a:rPr lang="en-US" altLang="zh-CN" dirty="0" smtClean="0"/>
              <a:t>BAF</a:t>
            </a:r>
            <a:r>
              <a:rPr lang="zh-CN" altLang="en-US" dirty="0" smtClean="0"/>
              <a:t>值，来计算</a:t>
            </a:r>
            <a:r>
              <a:rPr lang="en-US" altLang="zh-CN" dirty="0" smtClean="0"/>
              <a:t>LOH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可以根据</a:t>
            </a:r>
            <a:r>
              <a:rPr lang="en-US" altLang="zh-CN" dirty="0" smtClean="0"/>
              <a:t>BAF</a:t>
            </a:r>
            <a:r>
              <a:rPr lang="zh-CN" altLang="en-US" dirty="0" smtClean="0"/>
              <a:t>来推算肿瘤占比：</a:t>
            </a:r>
            <a:r>
              <a:rPr lang="en-US" altLang="zh-CN" dirty="0" smtClean="0"/>
              <a:t>FACETS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ContolfreeC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ExomeCNV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7250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read depth CNV</a:t>
            </a:r>
            <a:r>
              <a:rPr lang="zh-CN" altLang="en-US" dirty="0" smtClean="0"/>
              <a:t>检测方法面临的问题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断点计算的误差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片段融合常用方法</a:t>
            </a:r>
            <a:r>
              <a:rPr lang="en-US" altLang="zh-CN" dirty="0" smtClean="0"/>
              <a:t>CBS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HMM</a:t>
            </a:r>
            <a:r>
              <a:rPr lang="zh-CN" altLang="en-US" dirty="0" smtClean="0"/>
              <a:t>都是继承于芯片的分析方法，对片段密度有一定要求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捕获测序，</a:t>
            </a:r>
            <a:r>
              <a:rPr lang="en-US" altLang="zh-CN" dirty="0" smtClean="0"/>
              <a:t>bed</a:t>
            </a:r>
            <a:r>
              <a:rPr lang="zh-CN" altLang="en-US" dirty="0" smtClean="0"/>
              <a:t>区间之间的距离太远，造成合并区段时造成误差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低覆盖区域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覆盖度较低的区域，</a:t>
            </a:r>
            <a:r>
              <a:rPr lang="en-US" altLang="zh-CN" dirty="0" smtClean="0"/>
              <a:t>CNV</a:t>
            </a:r>
            <a:r>
              <a:rPr lang="zh-CN" altLang="en-US" dirty="0" smtClean="0"/>
              <a:t>检出的低敏感度以及特异性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3. tumor</a:t>
            </a:r>
            <a:r>
              <a:rPr lang="zh-CN" altLang="en-US" dirty="0" smtClean="0"/>
              <a:t>样本以及</a:t>
            </a:r>
            <a:r>
              <a:rPr lang="en-US" altLang="zh-CN" dirty="0" smtClean="0"/>
              <a:t>normal</a:t>
            </a:r>
            <a:r>
              <a:rPr lang="zh-CN" altLang="en-US" dirty="0" smtClean="0"/>
              <a:t>样本</a:t>
            </a:r>
            <a:r>
              <a:rPr lang="en-US" altLang="zh-CN" dirty="0" smtClean="0"/>
              <a:t>bias</a:t>
            </a:r>
            <a:r>
              <a:rPr lang="zh-CN" altLang="en-US" dirty="0" smtClean="0"/>
              <a:t>不同，但是计算时是基于相同的算法来进行的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不同的处理方式（</a:t>
            </a:r>
            <a:r>
              <a:rPr lang="en-US" altLang="zh-CN" dirty="0" smtClean="0"/>
              <a:t>FFPE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WC</a:t>
            </a:r>
            <a:r>
              <a:rPr lang="zh-CN" altLang="en-US" dirty="0" smtClean="0"/>
              <a:t>实验处理过程不同）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不同的数据质量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72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FACETS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51313" y="3523593"/>
            <a:ext cx="8508453" cy="2278117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BAF</a:t>
            </a:r>
            <a:r>
              <a:rPr lang="zh-CN" altLang="en-US" dirty="0" smtClean="0"/>
              <a:t>的方法计算</a:t>
            </a:r>
            <a:r>
              <a:rPr lang="en-US" altLang="zh-CN" dirty="0" smtClean="0"/>
              <a:t>CNV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可以推算肿瘤纯度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13" y="1500160"/>
            <a:ext cx="66484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44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31275"/>
            <a:ext cx="5444359" cy="480060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计算</a:t>
            </a:r>
            <a:r>
              <a:rPr lang="en-US" altLang="zh-CN" dirty="0" err="1" smtClean="0"/>
              <a:t>logR</a:t>
            </a:r>
            <a:r>
              <a:rPr lang="zh-CN" altLang="en-US" dirty="0" smtClean="0"/>
              <a:t>以及</a:t>
            </a:r>
            <a:r>
              <a:rPr lang="en-US" altLang="zh-CN" dirty="0" err="1" smtClean="0"/>
              <a:t>logOR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logR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readcount</a:t>
            </a:r>
            <a:r>
              <a:rPr lang="zh-CN" altLang="en-US" dirty="0" smtClean="0"/>
              <a:t>计算，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logOR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BAF</a:t>
            </a:r>
            <a:r>
              <a:rPr lang="zh-CN" altLang="en-US" dirty="0" smtClean="0"/>
              <a:t>计算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根据</a:t>
            </a:r>
            <a:r>
              <a:rPr lang="en-US" altLang="zh-CN" dirty="0" smtClean="0"/>
              <a:t>CBS</a:t>
            </a:r>
            <a:r>
              <a:rPr lang="zh-CN" altLang="en-US" dirty="0" smtClean="0"/>
              <a:t>算法，合并相邻片段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基于</a:t>
            </a:r>
            <a:r>
              <a:rPr lang="en-US" altLang="zh-CN" dirty="0" err="1" smtClean="0"/>
              <a:t>logR</a:t>
            </a:r>
            <a:r>
              <a:rPr lang="zh-CN" altLang="en-US" dirty="0" smtClean="0"/>
              <a:t>以及</a:t>
            </a:r>
            <a:r>
              <a:rPr lang="en-US" altLang="zh-CN" dirty="0" err="1" smtClean="0"/>
              <a:t>logOR</a:t>
            </a:r>
            <a:r>
              <a:rPr lang="zh-CN" altLang="en-US" dirty="0" smtClean="0"/>
              <a:t>建立数学模型，根据</a:t>
            </a:r>
            <a:r>
              <a:rPr lang="en-US" altLang="zh-CN" dirty="0" smtClean="0"/>
              <a:t>EM</a:t>
            </a:r>
            <a:r>
              <a:rPr lang="zh-CN" altLang="en-US" dirty="0" smtClean="0"/>
              <a:t>算法推算每个</a:t>
            </a:r>
            <a:r>
              <a:rPr lang="en-US" altLang="zh-CN" dirty="0" smtClean="0"/>
              <a:t>segments</a:t>
            </a:r>
            <a:r>
              <a:rPr lang="zh-CN" altLang="en-US" dirty="0" smtClean="0"/>
              <a:t>的肿瘤纯度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基于肿瘤纯度对进行</a:t>
            </a:r>
            <a:r>
              <a:rPr lang="en-US" altLang="zh-CN" dirty="0" smtClean="0"/>
              <a:t>segments</a:t>
            </a:r>
            <a:r>
              <a:rPr lang="zh-CN" altLang="en-US" dirty="0" smtClean="0"/>
              <a:t>进行聚类，得出亚克隆位置分布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217" y="1351072"/>
            <a:ext cx="4580077" cy="356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11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CNVkit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648" y="1586534"/>
            <a:ext cx="5620405" cy="4752001"/>
          </a:xfrm>
        </p:spPr>
      </p:pic>
    </p:spTree>
    <p:extLst>
      <p:ext uri="{BB962C8B-B14F-4D97-AF65-F5344CB8AC3E}">
        <p14:creationId xmlns:p14="http://schemas.microsoft.com/office/powerpoint/2010/main" val="3564348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检测流程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3507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区分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区以及</a:t>
            </a:r>
            <a:r>
              <a:rPr lang="en-US" altLang="zh-CN" dirty="0" smtClean="0"/>
              <a:t>off-target</a:t>
            </a:r>
            <a:r>
              <a:rPr lang="zh-CN" altLang="en-US" dirty="0" smtClean="0"/>
              <a:t>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Off-target</a:t>
            </a:r>
            <a:r>
              <a:rPr lang="zh-CN" altLang="en-US" dirty="0" smtClean="0"/>
              <a:t>区均匀切割</a:t>
            </a:r>
            <a:endParaRPr lang="en-US" altLang="zh-CN" dirty="0" smtClean="0"/>
          </a:p>
          <a:p>
            <a:r>
              <a:rPr lang="zh-CN" altLang="en-US" dirty="0" smtClean="0"/>
              <a:t>按照</a:t>
            </a:r>
            <a:r>
              <a:rPr lang="en-US" altLang="zh-CN" dirty="0"/>
              <a:t>bin</a:t>
            </a:r>
            <a:r>
              <a:rPr lang="zh-CN" altLang="en-US" dirty="0"/>
              <a:t>根据</a:t>
            </a:r>
            <a:r>
              <a:rPr lang="en-US" altLang="zh-CN" b="1" dirty="0"/>
              <a:t>read depth</a:t>
            </a:r>
            <a:r>
              <a:rPr lang="zh-CN" altLang="en-US" dirty="0"/>
              <a:t>计算拷贝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r>
              <a:rPr lang="zh-CN" altLang="en-US" dirty="0" smtClean="0"/>
              <a:t>建立</a:t>
            </a:r>
            <a:r>
              <a:rPr lang="en-US" altLang="zh-CN" b="1" dirty="0" smtClean="0"/>
              <a:t>reference</a:t>
            </a:r>
            <a:r>
              <a:rPr lang="zh-CN" altLang="en-US" b="1" dirty="0" smtClean="0"/>
              <a:t>文件</a:t>
            </a:r>
            <a:endParaRPr lang="en-US" altLang="zh-CN" b="1" dirty="0" smtClean="0"/>
          </a:p>
          <a:p>
            <a:r>
              <a:rPr lang="zh-CN" altLang="en-US" dirty="0" smtClean="0"/>
              <a:t>根据</a:t>
            </a:r>
            <a:r>
              <a:rPr lang="en-US" altLang="zh-CN" dirty="0" err="1" smtClean="0"/>
              <a:t>refrence</a:t>
            </a:r>
            <a:r>
              <a:rPr lang="zh-CN" altLang="en-US" dirty="0" smtClean="0"/>
              <a:t>标准化</a:t>
            </a:r>
            <a:r>
              <a:rPr lang="en-US" altLang="zh-CN" dirty="0" smtClean="0"/>
              <a:t>tumor </a:t>
            </a:r>
            <a:r>
              <a:rPr lang="zh-CN" altLang="en-US" dirty="0"/>
              <a:t>覆盖</a:t>
            </a:r>
            <a:r>
              <a:rPr lang="zh-CN" altLang="en-US" dirty="0" smtClean="0"/>
              <a:t>度</a:t>
            </a:r>
            <a:endParaRPr lang="en-US" altLang="zh-CN" dirty="0" smtClean="0"/>
          </a:p>
          <a:p>
            <a:r>
              <a:rPr lang="zh-CN" altLang="en-US" b="1" dirty="0"/>
              <a:t>覆盖度</a:t>
            </a:r>
            <a:r>
              <a:rPr lang="en-US" altLang="zh-CN" b="1" dirty="0" smtClean="0"/>
              <a:t>biases</a:t>
            </a:r>
            <a:r>
              <a:rPr lang="zh-CN" altLang="en-US" b="1" dirty="0" smtClean="0"/>
              <a:t>矫正（</a:t>
            </a:r>
            <a:r>
              <a:rPr lang="en-US" altLang="zh-CN" dirty="0"/>
              <a:t>A rolling </a:t>
            </a:r>
            <a:r>
              <a:rPr lang="en-US" altLang="zh-CN" dirty="0" smtClean="0"/>
              <a:t>median</a:t>
            </a:r>
            <a:r>
              <a:rPr lang="zh-CN" altLang="en-US" dirty="0" smtClean="0"/>
              <a:t>方法计算</a:t>
            </a:r>
            <a:r>
              <a:rPr lang="en-US" altLang="zh-CN" dirty="0" smtClean="0"/>
              <a:t>bias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lvl="1"/>
            <a:r>
              <a:rPr lang="en-US" altLang="zh-CN" dirty="0"/>
              <a:t>Genomic GC </a:t>
            </a:r>
            <a:r>
              <a:rPr lang="en-US" altLang="zh-CN" dirty="0" smtClean="0"/>
              <a:t>content</a:t>
            </a:r>
            <a:r>
              <a:rPr lang="zh-CN" altLang="en-US" dirty="0" smtClean="0"/>
              <a:t>，</a:t>
            </a:r>
            <a:r>
              <a:rPr lang="en-US" altLang="zh-CN" dirty="0"/>
              <a:t> Sequence </a:t>
            </a:r>
            <a:r>
              <a:rPr lang="en-US" altLang="zh-CN" dirty="0" smtClean="0"/>
              <a:t>repeats</a:t>
            </a:r>
            <a:r>
              <a:rPr lang="zh-CN" altLang="en-US" dirty="0" smtClean="0"/>
              <a:t>，</a:t>
            </a:r>
            <a:r>
              <a:rPr lang="en-US" altLang="zh-CN" dirty="0"/>
              <a:t> Target </a:t>
            </a:r>
            <a:r>
              <a:rPr lang="en-US" altLang="zh-CN" dirty="0" smtClean="0"/>
              <a:t>density</a:t>
            </a:r>
          </a:p>
          <a:p>
            <a:r>
              <a:rPr lang="en-US" altLang="zh-CN" dirty="0" smtClean="0"/>
              <a:t>CBS</a:t>
            </a:r>
            <a:r>
              <a:rPr lang="zh-CN" altLang="en-US" dirty="0" smtClean="0"/>
              <a:t>方法进行片段合并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b="1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650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1582"/>
          </a:xfrm>
        </p:spPr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区域比较细致的均一化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29" y="3012144"/>
            <a:ext cx="9249742" cy="32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09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ExomeCNV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1574"/>
            <a:ext cx="6266044" cy="470592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39856" y="2473377"/>
            <a:ext cx="25333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可以根据</a:t>
            </a:r>
            <a:r>
              <a:rPr lang="en-US" altLang="zh-CN" dirty="0" smtClean="0"/>
              <a:t>BAF</a:t>
            </a:r>
            <a:r>
              <a:rPr lang="zh-CN" altLang="en-US" dirty="0" smtClean="0"/>
              <a:t>估算肿瘤纯度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基于泊松分布建立数学模型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根据功效检验与特异性敏感度建立联系</a:t>
            </a:r>
            <a:endParaRPr lang="en-US" altLang="zh-CN" dirty="0" smtClean="0"/>
          </a:p>
          <a:p>
            <a:r>
              <a:rPr lang="zh-CN" altLang="en-US" dirty="0" smtClean="0"/>
              <a:t>求</a:t>
            </a:r>
            <a:r>
              <a:rPr lang="en-US" altLang="zh-CN" dirty="0"/>
              <a:t>(AUC) = (sensitivity + specificity)/</a:t>
            </a:r>
            <a:r>
              <a:rPr lang="en-US" altLang="zh-CN" dirty="0" smtClean="0"/>
              <a:t>2</a:t>
            </a:r>
            <a:r>
              <a:rPr lang="zh-CN" altLang="en-US" dirty="0" smtClean="0"/>
              <a:t>最大化，得出</a:t>
            </a:r>
            <a:r>
              <a:rPr lang="en-US" altLang="zh-CN" dirty="0" smtClean="0"/>
              <a:t>cutoff</a:t>
            </a:r>
            <a:r>
              <a:rPr lang="zh-CN" altLang="en-US" dirty="0" smtClean="0"/>
              <a:t>值，进而判断</a:t>
            </a:r>
            <a:r>
              <a:rPr lang="en-US" altLang="zh-CN" dirty="0" err="1" smtClean="0"/>
              <a:t>cnv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17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677896"/>
              </p:ext>
            </p:extLst>
          </p:nvPr>
        </p:nvGraphicFramePr>
        <p:xfrm>
          <a:off x="838200" y="1825625"/>
          <a:ext cx="10515600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3702"/>
                <a:gridCol w="1374098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项目进展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预计时间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技术服务部</a:t>
                      </a:r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例样本位点筛选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Wes</a:t>
                      </a:r>
                      <a:r>
                        <a:rPr lang="zh-CN" altLang="en-US" dirty="0" smtClean="0"/>
                        <a:t>流程，</a:t>
                      </a:r>
                      <a:r>
                        <a:rPr lang="en-US" altLang="zh-CN" dirty="0" err="1" smtClean="0"/>
                        <a:t>mutation_db</a:t>
                      </a:r>
                      <a:r>
                        <a:rPr lang="zh-CN" altLang="en-US" dirty="0" smtClean="0"/>
                        <a:t>文档整理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Cap</a:t>
                      </a:r>
                      <a:r>
                        <a:rPr lang="zh-CN" altLang="en-US" dirty="0" smtClean="0"/>
                        <a:t>标准品位点核实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报证软件安装测试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进行中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2019.3.23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CNV</a:t>
                      </a:r>
                      <a:r>
                        <a:rPr lang="zh-CN" altLang="en-US" dirty="0" smtClean="0"/>
                        <a:t>算法整理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306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Segmentum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16774" y="2068643"/>
            <a:ext cx="6901722" cy="416828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604" y="365125"/>
            <a:ext cx="7436372" cy="560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4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CNV</a:t>
            </a:r>
            <a:r>
              <a:rPr lang="zh-CN" altLang="en-US" dirty="0" smtClean="0"/>
              <a:t>及其检测手段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75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CNV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    拷贝数异常</a:t>
            </a:r>
            <a:r>
              <a:rPr lang="en-US" altLang="zh-CN" dirty="0"/>
              <a:t>(copy number variations, CNVs)</a:t>
            </a:r>
            <a:r>
              <a:rPr lang="zh-CN" altLang="en-US" dirty="0"/>
              <a:t>是属于基因组结构变异（</a:t>
            </a:r>
            <a:r>
              <a:rPr lang="en-US" altLang="zh-CN" dirty="0"/>
              <a:t>structural variation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根据</a:t>
            </a:r>
            <a:r>
              <a:rPr lang="zh-CN" altLang="en-US" dirty="0"/>
              <a:t>大小可分为两个层次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显微</a:t>
            </a:r>
            <a:r>
              <a:rPr lang="zh-CN" altLang="en-US" dirty="0"/>
              <a:t>水平 的基因组结构变异主要是指</a:t>
            </a:r>
            <a:r>
              <a:rPr lang="zh-CN" altLang="en-US" dirty="0">
                <a:solidFill>
                  <a:srgbClr val="FF0000"/>
                </a:solidFill>
              </a:rPr>
              <a:t>显微镜下可见</a:t>
            </a:r>
            <a:r>
              <a:rPr lang="zh-CN" altLang="en-US" dirty="0"/>
              <a:t>的染色体畸变</a:t>
            </a:r>
            <a:r>
              <a:rPr lang="en-US" altLang="zh-CN" dirty="0"/>
              <a:t>, </a:t>
            </a:r>
            <a:r>
              <a:rPr lang="zh-CN" altLang="en-US" dirty="0"/>
              <a:t>包括 整倍体或非整倍体、缺失、插入、倒位、易位、脆性位点等结构变 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亚</a:t>
            </a:r>
            <a:r>
              <a:rPr lang="zh-CN" altLang="en-US" dirty="0"/>
              <a:t>微水平的基因组结构变异是指 </a:t>
            </a:r>
            <a:r>
              <a:rPr lang="en-US" altLang="zh-CN" dirty="0"/>
              <a:t>DNA </a:t>
            </a:r>
            <a:r>
              <a:rPr lang="zh-CN" altLang="en-US" dirty="0"/>
              <a:t>片 段 </a:t>
            </a:r>
            <a:r>
              <a:rPr lang="zh-CN" altLang="en-US" dirty="0">
                <a:solidFill>
                  <a:srgbClr val="FF0000"/>
                </a:solidFill>
              </a:rPr>
              <a:t>长 度 在 </a:t>
            </a:r>
            <a:r>
              <a:rPr lang="en-US" altLang="zh-CN" dirty="0">
                <a:solidFill>
                  <a:srgbClr val="FF0000"/>
                </a:solidFill>
              </a:rPr>
              <a:t>1Kb-3Mb </a:t>
            </a:r>
            <a:r>
              <a:rPr lang="zh-CN" altLang="en-US" dirty="0"/>
              <a:t>的基因组结构变异</a:t>
            </a:r>
            <a:r>
              <a:rPr lang="en-US" altLang="zh-CN" dirty="0"/>
              <a:t>, </a:t>
            </a:r>
            <a:r>
              <a:rPr lang="zh-CN" altLang="en-US" dirty="0"/>
              <a:t>包括缺失、插入、重复、重排、倒 位、</a:t>
            </a:r>
            <a:r>
              <a:rPr lang="en-US" altLang="zh-CN" dirty="0"/>
              <a:t>DNA </a:t>
            </a:r>
            <a:r>
              <a:rPr lang="zh-CN" altLang="en-US" dirty="0"/>
              <a:t>拷贝数目变化等，这些统称为 </a:t>
            </a:r>
            <a:r>
              <a:rPr lang="en-US" altLang="zh-CN" dirty="0"/>
              <a:t>CNV </a:t>
            </a:r>
            <a:r>
              <a:rPr lang="zh-CN" altLang="en-US" dirty="0"/>
              <a:t>（也称为拷贝数多态性</a:t>
            </a:r>
            <a:r>
              <a:rPr lang="en-US" altLang="zh-CN" dirty="0"/>
              <a:t>(copy number polymorphisms, CNPs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15854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174" y="-517134"/>
            <a:ext cx="8019737" cy="6988262"/>
          </a:xfrm>
        </p:spPr>
      </p:pic>
    </p:spTree>
    <p:extLst>
      <p:ext uri="{BB962C8B-B14F-4D97-AF65-F5344CB8AC3E}">
        <p14:creationId xmlns:p14="http://schemas.microsoft.com/office/powerpoint/2010/main" val="252746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CNV</a:t>
            </a:r>
            <a:r>
              <a:rPr lang="zh-CN" altLang="en-US" dirty="0" smtClean="0"/>
              <a:t>检测方法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推荐方法</a:t>
            </a:r>
            <a:r>
              <a:rPr lang="en-US" altLang="zh-CN" dirty="0" smtClean="0"/>
              <a:t>CMA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CMA</a:t>
            </a:r>
            <a:r>
              <a:rPr lang="zh-CN" altLang="en-US" dirty="0" smtClean="0"/>
              <a:t>概述染色体芯片分析（</a:t>
            </a:r>
            <a:r>
              <a:rPr lang="en-US" altLang="zh-CN" dirty="0" smtClean="0"/>
              <a:t>chromosomal microarray, CMA</a:t>
            </a:r>
            <a:r>
              <a:rPr lang="zh-CN" altLang="en-US" dirty="0" smtClean="0"/>
              <a:t>）利用高密度全基因组芯片检测拷贝数变异（</a:t>
            </a:r>
            <a:r>
              <a:rPr lang="en-US" altLang="zh-CN" dirty="0" smtClean="0"/>
              <a:t>copy number variation, CNV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主要包括两种芯片类型：比较基因组杂交（</a:t>
            </a:r>
            <a:r>
              <a:rPr lang="en-US" altLang="zh-CN" dirty="0" smtClean="0"/>
              <a:t>comparative genomic </a:t>
            </a:r>
            <a:r>
              <a:rPr lang="en-US" altLang="zh-CN" dirty="0" err="1" smtClean="0"/>
              <a:t>hybridization,CGH</a:t>
            </a:r>
            <a:r>
              <a:rPr lang="zh-CN" altLang="en-US" dirty="0" smtClean="0"/>
              <a:t>）芯片和单核苷酸多态性（</a:t>
            </a:r>
            <a:r>
              <a:rPr lang="en-US" altLang="zh-CN" dirty="0" smtClean="0"/>
              <a:t>single nucleotide polymorphism, SNP</a:t>
            </a:r>
            <a:r>
              <a:rPr lang="zh-CN" altLang="en-US" dirty="0" smtClean="0"/>
              <a:t>）的基因芯片。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59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snp</a:t>
            </a:r>
            <a:r>
              <a:rPr lang="en-US" altLang="zh-CN" dirty="0" smtClean="0"/>
              <a:t> array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705" y="1259174"/>
            <a:ext cx="10904095" cy="491778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原理</a:t>
            </a:r>
            <a:r>
              <a:rPr lang="zh-CN" altLang="en-US" dirty="0"/>
              <a:t>： </a:t>
            </a:r>
            <a:r>
              <a:rPr lang="en-US" altLang="zh-CN" dirty="0" smtClean="0"/>
              <a:t>SNP-array</a:t>
            </a:r>
            <a:r>
              <a:rPr lang="zh-CN" altLang="en-US" dirty="0"/>
              <a:t>利用待测样本与芯片探针进行单杂交，通过比较不同样本信号的强度来确定每个位点的拷贝数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点评</a:t>
            </a:r>
            <a:r>
              <a:rPr lang="zh-CN" altLang="en-US" dirty="0"/>
              <a:t>：</a:t>
            </a:r>
            <a:r>
              <a:rPr lang="en-US" altLang="zh-CN" dirty="0"/>
              <a:t>SNP </a:t>
            </a:r>
            <a:r>
              <a:rPr lang="zh-CN" altLang="en-US" dirty="0"/>
              <a:t>芯片探针在全基因组上的的密度非常大，分辨率很高。但是这些探针在基因组中并非均衡分布，在一些重复序列和复杂的</a:t>
            </a:r>
            <a:r>
              <a:rPr lang="en-US" altLang="zh-CN" dirty="0"/>
              <a:t>CNV </a:t>
            </a:r>
            <a:r>
              <a:rPr lang="zh-CN" altLang="en-US" dirty="0"/>
              <a:t>区域， </a:t>
            </a:r>
            <a:r>
              <a:rPr lang="en-US" altLang="zh-CN" dirty="0"/>
              <a:t>SNP </a:t>
            </a:r>
            <a:r>
              <a:rPr lang="zh-CN" altLang="en-US" dirty="0"/>
              <a:t>密度是较小的，不能得到较为清晰的</a:t>
            </a:r>
            <a:r>
              <a:rPr lang="en-US" altLang="zh-CN" dirty="0"/>
              <a:t>CNV </a:t>
            </a:r>
            <a:r>
              <a:rPr lang="zh-CN" altLang="en-US" dirty="0"/>
              <a:t>图谱。</a:t>
            </a:r>
            <a:r>
              <a:rPr lang="en-US" altLang="zh-CN" dirty="0" err="1"/>
              <a:t>Affymetrix</a:t>
            </a:r>
            <a:r>
              <a:rPr lang="en-US" altLang="zh-CN" dirty="0"/>
              <a:t> </a:t>
            </a:r>
            <a:r>
              <a:rPr lang="zh-CN" altLang="en-US" dirty="0"/>
              <a:t>公司和</a:t>
            </a:r>
            <a:r>
              <a:rPr lang="en-US" altLang="zh-CN" dirty="0"/>
              <a:t>Illumina </a:t>
            </a:r>
            <a:r>
              <a:rPr lang="zh-CN" altLang="en-US" dirty="0"/>
              <a:t>公司在新一代芯片中增加一个非多态性的探针，将探针更好地定位在特定区域，提高图谱的清晰度。目前</a:t>
            </a:r>
            <a:r>
              <a:rPr lang="en-US" altLang="zh-CN" dirty="0" err="1"/>
              <a:t>Affymetrix</a:t>
            </a:r>
            <a:r>
              <a:rPr lang="en-US" altLang="zh-CN" dirty="0"/>
              <a:t> </a:t>
            </a:r>
            <a:r>
              <a:rPr lang="zh-CN" altLang="en-US" dirty="0"/>
              <a:t>公司的</a:t>
            </a:r>
            <a:r>
              <a:rPr lang="en-US" altLang="zh-CN" dirty="0" err="1"/>
              <a:t>CytoScan</a:t>
            </a:r>
            <a:r>
              <a:rPr lang="en-US" altLang="zh-CN" dirty="0"/>
              <a:t> HD</a:t>
            </a:r>
            <a:r>
              <a:rPr lang="zh-CN" altLang="en-US" dirty="0"/>
              <a:t>芯片为探针密度最高的芯片，含有</a:t>
            </a:r>
            <a:r>
              <a:rPr lang="en-US" altLang="zh-CN" dirty="0"/>
              <a:t>270</a:t>
            </a:r>
            <a:r>
              <a:rPr lang="zh-CN" altLang="en-US" dirty="0"/>
              <a:t>万个探针，基因间探针间距平均为</a:t>
            </a:r>
            <a:r>
              <a:rPr lang="en-US" altLang="zh-CN" dirty="0"/>
              <a:t>1kb</a:t>
            </a:r>
            <a:r>
              <a:rPr lang="zh-CN" altLang="en-US" dirty="0"/>
              <a:t>。按照</a:t>
            </a:r>
            <a:r>
              <a:rPr lang="en-US" altLang="zh-CN" dirty="0"/>
              <a:t>3</a:t>
            </a:r>
            <a:r>
              <a:rPr lang="zh-CN" altLang="en-US" dirty="0"/>
              <a:t>个点计算，</a:t>
            </a:r>
            <a:r>
              <a:rPr lang="en-US" altLang="zh-CN" dirty="0"/>
              <a:t>SNP-array</a:t>
            </a:r>
            <a:r>
              <a:rPr lang="zh-CN" altLang="en-US" dirty="0"/>
              <a:t>的分辨率约为</a:t>
            </a:r>
            <a:r>
              <a:rPr lang="en-US" altLang="zh-CN" dirty="0"/>
              <a:t>3kb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9386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CGH</a:t>
            </a:r>
            <a:r>
              <a:rPr lang="zh-CN" altLang="en-US" dirty="0" smtClean="0"/>
              <a:t>芯片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538" y="1409075"/>
            <a:ext cx="10649262" cy="476788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原理：将</a:t>
            </a:r>
            <a:r>
              <a:rPr lang="zh-CN" altLang="en-US" u="sng" dirty="0"/>
              <a:t>等量的</a:t>
            </a:r>
            <a:r>
              <a:rPr lang="zh-CN" altLang="en-US" dirty="0">
                <a:solidFill>
                  <a:srgbClr val="FF0000"/>
                </a:solidFill>
              </a:rPr>
              <a:t>待测</a:t>
            </a:r>
            <a:r>
              <a:rPr lang="en-US" altLang="zh-CN" dirty="0">
                <a:solidFill>
                  <a:srgbClr val="FF0000"/>
                </a:solidFill>
              </a:rPr>
              <a:t>DNA</a:t>
            </a:r>
            <a:r>
              <a:rPr lang="zh-CN" altLang="en-US" dirty="0"/>
              <a:t>和正常</a:t>
            </a:r>
            <a:r>
              <a:rPr lang="zh-CN" altLang="en-US" dirty="0">
                <a:solidFill>
                  <a:srgbClr val="92D050"/>
                </a:solidFill>
              </a:rPr>
              <a:t>对照</a:t>
            </a:r>
            <a:r>
              <a:rPr lang="en-US" altLang="zh-CN" dirty="0">
                <a:solidFill>
                  <a:srgbClr val="92D050"/>
                </a:solidFill>
              </a:rPr>
              <a:t>DNA</a:t>
            </a:r>
            <a:r>
              <a:rPr lang="zh-CN" altLang="en-US" dirty="0"/>
              <a:t>分别用红色和绿色荧光染料标记，混合，然后与全基因组</a:t>
            </a:r>
            <a:r>
              <a:rPr lang="en-US" altLang="zh-CN" dirty="0"/>
              <a:t>DNA</a:t>
            </a:r>
            <a:r>
              <a:rPr lang="zh-CN" altLang="en-US" dirty="0"/>
              <a:t>芯片进行</a:t>
            </a:r>
            <a:r>
              <a:rPr lang="zh-CN" altLang="en-US" b="1" u="sng" dirty="0"/>
              <a:t>竞争性杂交</a:t>
            </a:r>
            <a:r>
              <a:rPr lang="zh-CN" altLang="en-US" dirty="0"/>
              <a:t>。杂交后的芯片经激光扫描，比较每个点红光和绿光的发光强度。若红光过强，表明待测样本拷贝数复制；若红光较弱，表明待测样本拷贝数缺失；若红绿光均等，则表明待测样品拷贝数正常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 smtClean="0"/>
              <a:t>点评</a:t>
            </a:r>
            <a:r>
              <a:rPr lang="zh-CN" altLang="en-US" dirty="0"/>
              <a:t>：</a:t>
            </a:r>
            <a:r>
              <a:rPr lang="en-US" altLang="zh-CN" dirty="0" err="1"/>
              <a:t>aCGH</a:t>
            </a:r>
            <a:r>
              <a:rPr lang="zh-CN" altLang="en-US" dirty="0"/>
              <a:t>的分辨率，取决于芯片中探针在全基因组中的密度和探针长度。安捷伦</a:t>
            </a:r>
            <a:r>
              <a:rPr lang="en-US" altLang="zh-CN" dirty="0" err="1"/>
              <a:t>SurePrint</a:t>
            </a:r>
            <a:r>
              <a:rPr lang="en-US" altLang="zh-CN" dirty="0"/>
              <a:t> G3 Human CGH Microarray 1×1M</a:t>
            </a:r>
            <a:r>
              <a:rPr lang="zh-CN" altLang="en-US" dirty="0"/>
              <a:t>芯片中，探针间距约为</a:t>
            </a:r>
            <a:r>
              <a:rPr lang="en-US" altLang="zh-CN" dirty="0"/>
              <a:t>2kb</a:t>
            </a:r>
            <a:r>
              <a:rPr lang="zh-CN" altLang="en-US" dirty="0"/>
              <a:t>。因为来自一个点的荧光的光强变化，可能会带有一定的偶然性，所以，一般是看染色体空间位置上相邻的</a:t>
            </a:r>
            <a:r>
              <a:rPr lang="en-US" altLang="zh-CN" dirty="0"/>
              <a:t>3</a:t>
            </a:r>
            <a:r>
              <a:rPr lang="zh-CN" altLang="en-US" dirty="0"/>
              <a:t>个点（或者更多的点），如果这</a:t>
            </a:r>
            <a:r>
              <a:rPr lang="en-US" altLang="zh-CN" dirty="0"/>
              <a:t>3</a:t>
            </a:r>
            <a:r>
              <a:rPr lang="zh-CN" altLang="en-US" dirty="0"/>
              <a:t>个点的荧光比值，都发生同一个方向的偏离，就可以判断这一段有拷贝数变异的证据。基于这点考虑，按照</a:t>
            </a:r>
            <a:r>
              <a:rPr lang="en-US" altLang="zh-CN" dirty="0"/>
              <a:t>3</a:t>
            </a:r>
            <a:r>
              <a:rPr lang="zh-CN" altLang="en-US" dirty="0"/>
              <a:t>个点计算，</a:t>
            </a:r>
            <a:r>
              <a:rPr lang="en-US" altLang="zh-CN" dirty="0" err="1"/>
              <a:t>aCGH</a:t>
            </a:r>
            <a:r>
              <a:rPr lang="zh-CN" altLang="en-US" dirty="0"/>
              <a:t>的分辨率约为</a:t>
            </a:r>
            <a:r>
              <a:rPr lang="en-US" altLang="zh-CN" dirty="0"/>
              <a:t>6kb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3316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NGS</a:t>
            </a:r>
            <a:r>
              <a:rPr lang="zh-CN" altLang="en-US" dirty="0" smtClean="0"/>
              <a:t>数据检测</a:t>
            </a:r>
            <a:r>
              <a:rPr lang="en-US" altLang="zh-CN" dirty="0" smtClean="0"/>
              <a:t>CNV</a:t>
            </a:r>
            <a:r>
              <a:rPr lang="zh-CN" altLang="en-US" dirty="0" smtClean="0"/>
              <a:t>的方法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一共</a:t>
            </a:r>
            <a:r>
              <a:rPr lang="en-US" altLang="zh-CN" dirty="0" smtClean="0"/>
              <a:t>3</a:t>
            </a:r>
            <a:r>
              <a:rPr lang="zh-CN" altLang="en-US" dirty="0"/>
              <a:t>种</a:t>
            </a:r>
            <a:r>
              <a:rPr lang="en-US" altLang="zh-CN" dirty="0"/>
              <a:t> 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 1</a:t>
            </a:r>
            <a:r>
              <a:rPr lang="en-US" altLang="zh-CN" dirty="0">
                <a:solidFill>
                  <a:srgbClr val="FF0000"/>
                </a:solidFill>
              </a:rPr>
              <a:t>) read </a:t>
            </a:r>
            <a:r>
              <a:rPr lang="en-US" altLang="zh-CN" dirty="0" smtClean="0">
                <a:solidFill>
                  <a:srgbClr val="FF0000"/>
                </a:solidFill>
              </a:rPr>
              <a:t>count</a:t>
            </a:r>
          </a:p>
          <a:p>
            <a:pPr lvl="2"/>
            <a:r>
              <a:rPr lang="zh-CN" altLang="en-US" dirty="0" smtClean="0"/>
              <a:t>大多数</a:t>
            </a:r>
            <a:r>
              <a:rPr lang="en-US" altLang="zh-CN" dirty="0" smtClean="0"/>
              <a:t>CNV</a:t>
            </a:r>
            <a:r>
              <a:rPr lang="zh-CN" altLang="en-US" dirty="0" smtClean="0"/>
              <a:t>检测软件使用的方法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2) </a:t>
            </a:r>
            <a:r>
              <a:rPr lang="en-US" altLang="zh-CN" dirty="0">
                <a:solidFill>
                  <a:srgbClr val="FF0000"/>
                </a:solidFill>
              </a:rPr>
              <a:t>allele-specific </a:t>
            </a:r>
          </a:p>
          <a:p>
            <a:pPr lvl="2"/>
            <a:r>
              <a:rPr lang="zh-CN" altLang="en-US" dirty="0" smtClean="0"/>
              <a:t>基于</a:t>
            </a:r>
            <a:r>
              <a:rPr lang="en-US" altLang="zh-CN" dirty="0"/>
              <a:t>BAF</a:t>
            </a:r>
            <a:r>
              <a:rPr lang="zh-CN" altLang="en-US" dirty="0" smtClean="0"/>
              <a:t>，</a:t>
            </a:r>
            <a:r>
              <a:rPr lang="zh-CN" altLang="en-US" dirty="0"/>
              <a:t>在</a:t>
            </a:r>
            <a:r>
              <a:rPr lang="en-US" altLang="zh-CN" dirty="0"/>
              <a:t>tumor</a:t>
            </a:r>
            <a:r>
              <a:rPr lang="zh-CN" altLang="en-US" dirty="0"/>
              <a:t>样本以及</a:t>
            </a:r>
            <a:r>
              <a:rPr lang="en-US" altLang="zh-CN" dirty="0"/>
              <a:t>normal</a:t>
            </a:r>
            <a:r>
              <a:rPr lang="zh-CN" altLang="en-US" dirty="0"/>
              <a:t>样本之间的差异，结合</a:t>
            </a:r>
            <a:r>
              <a:rPr lang="en-US" altLang="zh-CN" dirty="0"/>
              <a:t>read count</a:t>
            </a:r>
            <a:r>
              <a:rPr lang="zh-CN" altLang="en-US" dirty="0"/>
              <a:t>来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CNV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 3) paired-end</a:t>
            </a:r>
          </a:p>
          <a:p>
            <a:pPr lvl="2"/>
            <a:r>
              <a:rPr lang="zh-CN" altLang="en-US" dirty="0" smtClean="0"/>
              <a:t>利用</a:t>
            </a:r>
            <a:r>
              <a:rPr lang="en-US" altLang="zh-CN" dirty="0" smtClean="0"/>
              <a:t>pair-end reads</a:t>
            </a:r>
            <a:r>
              <a:rPr lang="zh-CN" altLang="en-US" dirty="0" smtClean="0"/>
              <a:t>推测的插入片段异常，来推测基因组结构变异，多用于其他结构变异的检测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4) assembly</a:t>
            </a:r>
          </a:p>
          <a:p>
            <a:pPr lvl="2"/>
            <a:r>
              <a:rPr lang="zh-CN" altLang="en-US" dirty="0" smtClean="0"/>
              <a:t>对测序数据进行拼接，与基因组进行对照，</a:t>
            </a:r>
            <a:r>
              <a:rPr lang="en-US" altLang="zh-CN" dirty="0" smtClean="0"/>
              <a:t>call </a:t>
            </a:r>
            <a:r>
              <a:rPr lang="zh-CN" altLang="en-US" dirty="0" smtClean="0"/>
              <a:t>变异。适用于</a:t>
            </a:r>
            <a:r>
              <a:rPr lang="en-US" altLang="zh-CN" dirty="0" smtClean="0"/>
              <a:t>WGS</a:t>
            </a:r>
          </a:p>
        </p:txBody>
      </p:sp>
    </p:spTree>
    <p:extLst>
      <p:ext uri="{BB962C8B-B14F-4D97-AF65-F5344CB8AC3E}">
        <p14:creationId xmlns:p14="http://schemas.microsoft.com/office/powerpoint/2010/main" val="274995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3490</TotalTime>
  <Words>915</Words>
  <Application>Microsoft Office PowerPoint</Application>
  <PresentationFormat>宽屏</PresentationFormat>
  <Paragraphs>126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宋体</vt:lpstr>
      <vt:lpstr>Arial</vt:lpstr>
      <vt:lpstr>Calibri</vt:lpstr>
      <vt:lpstr>Calibri Light</vt:lpstr>
      <vt:lpstr>Office 主题</vt:lpstr>
      <vt:lpstr>20190315周报</vt:lpstr>
      <vt:lpstr>PowerPoint 演示文稿</vt:lpstr>
      <vt:lpstr>CNV及其检测手段</vt:lpstr>
      <vt:lpstr>CNV简介</vt:lpstr>
      <vt:lpstr>PowerPoint 演示文稿</vt:lpstr>
      <vt:lpstr>CNV检测方法-推荐方法CMA</vt:lpstr>
      <vt:lpstr>snp array </vt:lpstr>
      <vt:lpstr>CGH芯片</vt:lpstr>
      <vt:lpstr>基于NGS数据检测CNV的方法</vt:lpstr>
      <vt:lpstr>检测somatic CNVs 的挑战 </vt:lpstr>
      <vt:lpstr>基于read depth的CNV检测方法 </vt:lpstr>
      <vt:lpstr>关于BAF</vt:lpstr>
      <vt:lpstr>基于read depth CNV检测方法面临的问题</vt:lpstr>
      <vt:lpstr>FACETS</vt:lpstr>
      <vt:lpstr>具体流程</vt:lpstr>
      <vt:lpstr>CNVkit</vt:lpstr>
      <vt:lpstr>检测流程</vt:lpstr>
      <vt:lpstr>PowerPoint 演示文稿</vt:lpstr>
      <vt:lpstr>ExomeCNV</vt:lpstr>
      <vt:lpstr>Segmentum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47</cp:revision>
  <dcterms:created xsi:type="dcterms:W3CDTF">2019-02-25T02:21:14Z</dcterms:created>
  <dcterms:modified xsi:type="dcterms:W3CDTF">2019-03-15T05:27:39Z</dcterms:modified>
</cp:coreProperties>
</file>