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84" r:id="rId3"/>
    <p:sldId id="258" r:id="rId4"/>
    <p:sldId id="259" r:id="rId5"/>
    <p:sldId id="303" r:id="rId6"/>
    <p:sldId id="304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85" r:id="rId22"/>
    <p:sldId id="277" r:id="rId23"/>
    <p:sldId id="278" r:id="rId24"/>
    <p:sldId id="279" r:id="rId25"/>
    <p:sldId id="280" r:id="rId26"/>
    <p:sldId id="281" r:id="rId27"/>
    <p:sldId id="286" r:id="rId28"/>
    <p:sldId id="287" r:id="rId29"/>
    <p:sldId id="288" r:id="rId30"/>
    <p:sldId id="290" r:id="rId31"/>
    <p:sldId id="291" r:id="rId32"/>
    <p:sldId id="292" r:id="rId33"/>
    <p:sldId id="301" r:id="rId34"/>
    <p:sldId id="293" r:id="rId35"/>
    <p:sldId id="294" r:id="rId36"/>
    <p:sldId id="302" r:id="rId37"/>
    <p:sldId id="295" r:id="rId38"/>
    <p:sldId id="299" r:id="rId39"/>
    <p:sldId id="300" r:id="rId40"/>
    <p:sldId id="296" r:id="rId41"/>
    <p:sldId id="298" r:id="rId4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ythonPreject\learn_static\TCGA_Liver\cnv_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ythonPreject\learn_static\TCGA_Liver\g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ythonPreject\learn_static\TCGA_Liver\a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ythonPreject\learn_static\TCGA_Liver\a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CNV</a:t>
            </a:r>
            <a:r>
              <a:rPr lang="zh-CN" altLang="en-US" dirty="0" smtClean="0"/>
              <a:t>贡献</a:t>
            </a:r>
            <a:r>
              <a:rPr lang="zh-CN" dirty="0" smtClean="0"/>
              <a:t>前</a:t>
            </a:r>
            <a:r>
              <a:rPr lang="en-US" dirty="0"/>
              <a:t>5</a:t>
            </a:r>
            <a:r>
              <a:rPr lang="zh-CN" dirty="0"/>
              <a:t>的特征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Sheet1!$D$1</c:f>
              <c:strCache>
                <c:ptCount val="1"/>
                <c:pt idx="0">
                  <c:v>系数权重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Sheet1!$C$2:$C$6</c:f>
              <c:strCache>
                <c:ptCount val="5"/>
                <c:pt idx="0">
                  <c:v>RORA</c:v>
                </c:pt>
                <c:pt idx="1">
                  <c:v>DOK6</c:v>
                </c:pt>
                <c:pt idx="2">
                  <c:v>RPS4XP5</c:v>
                </c:pt>
                <c:pt idx="3">
                  <c:v>DLG2</c:v>
                </c:pt>
                <c:pt idx="4">
                  <c:v>GPC3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0.61000000000000065</c:v>
                </c:pt>
                <c:pt idx="1">
                  <c:v>0.8</c:v>
                </c:pt>
                <c:pt idx="2">
                  <c:v>0.91</c:v>
                </c:pt>
                <c:pt idx="3">
                  <c:v>1.07</c:v>
                </c:pt>
                <c:pt idx="4">
                  <c:v>2.16</c:v>
                </c:pt>
              </c:numCache>
            </c:numRef>
          </c:val>
        </c:ser>
        <c:gapWidth val="75"/>
        <c:overlap val="40"/>
        <c:axId val="107213952"/>
        <c:axId val="107215488"/>
      </c:barChart>
      <c:catAx>
        <c:axId val="107213952"/>
        <c:scaling>
          <c:orientation val="minMax"/>
        </c:scaling>
        <c:axPos val="l"/>
        <c:majorTickMark val="none"/>
        <c:tickLblPos val="nextTo"/>
        <c:crossAx val="107215488"/>
        <c:crosses val="autoZero"/>
        <c:auto val="1"/>
        <c:lblAlgn val="ctr"/>
        <c:lblOffset val="100"/>
      </c:catAx>
      <c:valAx>
        <c:axId val="107215488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1072139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20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/>
              <a:t>RNA</a:t>
            </a:r>
            <a:r>
              <a:rPr lang="zh-CN"/>
              <a:t>贡献前</a:t>
            </a:r>
            <a:r>
              <a:rPr lang="en-US"/>
              <a:t>5</a:t>
            </a:r>
            <a:r>
              <a:rPr lang="zh-CN"/>
              <a:t>的特征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Sheet1!$D$1</c:f>
              <c:strCache>
                <c:ptCount val="1"/>
                <c:pt idx="0">
                  <c:v>系数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Sheet1!$C$2:$C$6</c:f>
              <c:strCache>
                <c:ptCount val="5"/>
                <c:pt idx="0">
                  <c:v>KRTCAP3</c:v>
                </c:pt>
                <c:pt idx="1">
                  <c:v>LHFPL4</c:v>
                </c:pt>
                <c:pt idx="2">
                  <c:v>BTNL3</c:v>
                </c:pt>
                <c:pt idx="3">
                  <c:v>MT3</c:v>
                </c:pt>
                <c:pt idx="4">
                  <c:v>RIC3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0.13</c:v>
                </c:pt>
                <c:pt idx="1">
                  <c:v>0.15000000000000024</c:v>
                </c:pt>
                <c:pt idx="2">
                  <c:v>0.19</c:v>
                </c:pt>
                <c:pt idx="3">
                  <c:v>0.2</c:v>
                </c:pt>
                <c:pt idx="4">
                  <c:v>0.22</c:v>
                </c:pt>
              </c:numCache>
            </c:numRef>
          </c:val>
        </c:ser>
        <c:gapWidth val="75"/>
        <c:overlap val="40"/>
        <c:axId val="107252352"/>
        <c:axId val="107274624"/>
      </c:barChart>
      <c:catAx>
        <c:axId val="107252352"/>
        <c:scaling>
          <c:orientation val="minMax"/>
        </c:scaling>
        <c:axPos val="l"/>
        <c:majorTickMark val="none"/>
        <c:tickLblPos val="nextTo"/>
        <c:crossAx val="107274624"/>
        <c:crosses val="autoZero"/>
        <c:auto val="1"/>
        <c:lblAlgn val="ctr"/>
        <c:lblOffset val="100"/>
      </c:catAx>
      <c:valAx>
        <c:axId val="107274624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1072523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20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6"/>
  <c:chart>
    <c:title>
      <c:tx>
        <c:rich>
          <a:bodyPr/>
          <a:lstStyle/>
          <a:p>
            <a:pPr>
              <a:defRPr/>
            </a:pPr>
            <a:r>
              <a:rPr lang="en-US"/>
              <a:t>AUC-C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Sheet1!$C$1</c:f>
              <c:strCache>
                <c:ptCount val="1"/>
                <c:pt idx="0">
                  <c:v>AUC</c:v>
                </c:pt>
              </c:strCache>
            </c:strRef>
          </c:tx>
          <c:cat>
            <c:numRef>
              <c:f>Sheet1!$B$2:$B$50</c:f>
              <c:numCache>
                <c:formatCode>General</c:formatCode>
                <c:ptCount val="49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0.60000000000000064</c:v>
                </c:pt>
                <c:pt idx="4">
                  <c:v>1.9000000000000001</c:v>
                </c:pt>
                <c:pt idx="5">
                  <c:v>1.7</c:v>
                </c:pt>
                <c:pt idx="6">
                  <c:v>1.8</c:v>
                </c:pt>
                <c:pt idx="7">
                  <c:v>2.1</c:v>
                </c:pt>
                <c:pt idx="8">
                  <c:v>2.2000000000000002</c:v>
                </c:pt>
                <c:pt idx="9">
                  <c:v>2.2999999999999998</c:v>
                </c:pt>
                <c:pt idx="10">
                  <c:v>2.6</c:v>
                </c:pt>
                <c:pt idx="11">
                  <c:v>0.4</c:v>
                </c:pt>
                <c:pt idx="12">
                  <c:v>1.4</c:v>
                </c:pt>
                <c:pt idx="13">
                  <c:v>2</c:v>
                </c:pt>
                <c:pt idx="14">
                  <c:v>0.30000000000000032</c:v>
                </c:pt>
                <c:pt idx="15">
                  <c:v>0.8</c:v>
                </c:pt>
                <c:pt idx="16">
                  <c:v>1.6</c:v>
                </c:pt>
                <c:pt idx="17">
                  <c:v>2.5</c:v>
                </c:pt>
                <c:pt idx="18">
                  <c:v>2.9</c:v>
                </c:pt>
                <c:pt idx="19">
                  <c:v>1.5</c:v>
                </c:pt>
                <c:pt idx="20">
                  <c:v>2.7</c:v>
                </c:pt>
                <c:pt idx="21">
                  <c:v>3.2</c:v>
                </c:pt>
                <c:pt idx="22">
                  <c:v>4.3</c:v>
                </c:pt>
                <c:pt idx="23">
                  <c:v>0.9</c:v>
                </c:pt>
                <c:pt idx="24">
                  <c:v>1</c:v>
                </c:pt>
                <c:pt idx="25">
                  <c:v>1.2</c:v>
                </c:pt>
                <c:pt idx="26">
                  <c:v>1.3</c:v>
                </c:pt>
                <c:pt idx="27">
                  <c:v>3.1</c:v>
                </c:pt>
                <c:pt idx="28">
                  <c:v>3.4</c:v>
                </c:pt>
                <c:pt idx="29">
                  <c:v>0.70000000000000062</c:v>
                </c:pt>
                <c:pt idx="30">
                  <c:v>1.1000000000000001</c:v>
                </c:pt>
                <c:pt idx="31">
                  <c:v>2.4</c:v>
                </c:pt>
                <c:pt idx="32">
                  <c:v>3</c:v>
                </c:pt>
                <c:pt idx="33">
                  <c:v>3.6</c:v>
                </c:pt>
                <c:pt idx="34">
                  <c:v>3.5</c:v>
                </c:pt>
                <c:pt idx="35">
                  <c:v>3.7</c:v>
                </c:pt>
                <c:pt idx="36">
                  <c:v>3.9</c:v>
                </c:pt>
                <c:pt idx="37">
                  <c:v>4</c:v>
                </c:pt>
                <c:pt idx="38">
                  <c:v>4.7</c:v>
                </c:pt>
                <c:pt idx="39">
                  <c:v>4.8</c:v>
                </c:pt>
                <c:pt idx="40">
                  <c:v>2.8</c:v>
                </c:pt>
                <c:pt idx="41">
                  <c:v>4.5</c:v>
                </c:pt>
                <c:pt idx="42">
                  <c:v>3.3</c:v>
                </c:pt>
                <c:pt idx="43">
                  <c:v>3.8</c:v>
                </c:pt>
                <c:pt idx="44">
                  <c:v>4.5999999999999996</c:v>
                </c:pt>
                <c:pt idx="45">
                  <c:v>4.0999999999999996</c:v>
                </c:pt>
                <c:pt idx="46">
                  <c:v>4.2</c:v>
                </c:pt>
                <c:pt idx="47">
                  <c:v>4.4000000000000004</c:v>
                </c:pt>
                <c:pt idx="48">
                  <c:v>4.9000000000000004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0.78</c:v>
                </c:pt>
                <c:pt idx="1">
                  <c:v>0.83000000000000063</c:v>
                </c:pt>
                <c:pt idx="2">
                  <c:v>0.84000000000000064</c:v>
                </c:pt>
                <c:pt idx="3">
                  <c:v>0.84000000000000064</c:v>
                </c:pt>
                <c:pt idx="4">
                  <c:v>0.84000000000000064</c:v>
                </c:pt>
                <c:pt idx="5">
                  <c:v>0.85000000000000064</c:v>
                </c:pt>
                <c:pt idx="6">
                  <c:v>0.85000000000000064</c:v>
                </c:pt>
                <c:pt idx="7">
                  <c:v>0.85000000000000064</c:v>
                </c:pt>
                <c:pt idx="8">
                  <c:v>0.85000000000000064</c:v>
                </c:pt>
                <c:pt idx="9">
                  <c:v>0.85000000000000064</c:v>
                </c:pt>
                <c:pt idx="10">
                  <c:v>0.85000000000000064</c:v>
                </c:pt>
                <c:pt idx="11">
                  <c:v>0.86000000000000065</c:v>
                </c:pt>
                <c:pt idx="12">
                  <c:v>0.86000000000000065</c:v>
                </c:pt>
                <c:pt idx="13">
                  <c:v>0.86000000000000065</c:v>
                </c:pt>
                <c:pt idx="14">
                  <c:v>0.87000000000000111</c:v>
                </c:pt>
                <c:pt idx="15">
                  <c:v>0.87000000000000111</c:v>
                </c:pt>
                <c:pt idx="16">
                  <c:v>0.87000000000000111</c:v>
                </c:pt>
                <c:pt idx="17">
                  <c:v>0.87000000000000111</c:v>
                </c:pt>
                <c:pt idx="18">
                  <c:v>0.87000000000000111</c:v>
                </c:pt>
                <c:pt idx="19">
                  <c:v>0.88</c:v>
                </c:pt>
                <c:pt idx="20">
                  <c:v>0.88</c:v>
                </c:pt>
                <c:pt idx="21">
                  <c:v>0.88</c:v>
                </c:pt>
                <c:pt idx="22">
                  <c:v>0.88</c:v>
                </c:pt>
                <c:pt idx="23">
                  <c:v>0.89</c:v>
                </c:pt>
                <c:pt idx="24">
                  <c:v>0.89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0.89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0.91</c:v>
                </c:pt>
                <c:pt idx="35">
                  <c:v>0.91</c:v>
                </c:pt>
                <c:pt idx="36">
                  <c:v>0.91</c:v>
                </c:pt>
                <c:pt idx="37">
                  <c:v>0.91</c:v>
                </c:pt>
                <c:pt idx="38">
                  <c:v>0.91</c:v>
                </c:pt>
                <c:pt idx="39">
                  <c:v>0.91</c:v>
                </c:pt>
                <c:pt idx="40">
                  <c:v>0.92</c:v>
                </c:pt>
                <c:pt idx="41">
                  <c:v>0.92</c:v>
                </c:pt>
                <c:pt idx="42">
                  <c:v>0.93</c:v>
                </c:pt>
                <c:pt idx="43">
                  <c:v>0.93</c:v>
                </c:pt>
                <c:pt idx="44">
                  <c:v>0.93</c:v>
                </c:pt>
                <c:pt idx="45">
                  <c:v>0.94000000000000061</c:v>
                </c:pt>
                <c:pt idx="46">
                  <c:v>0.94000000000000061</c:v>
                </c:pt>
                <c:pt idx="47">
                  <c:v>0.94000000000000061</c:v>
                </c:pt>
                <c:pt idx="48">
                  <c:v>0.94000000000000061</c:v>
                </c:pt>
              </c:numCache>
            </c:numRef>
          </c:val>
        </c:ser>
        <c:hiLowLines/>
        <c:marker val="1"/>
        <c:axId val="107729664"/>
        <c:axId val="107731584"/>
      </c:lineChart>
      <c:catAx>
        <c:axId val="107729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</a:t>
                </a:r>
                <a:endParaRPr lang="zh-CN"/>
              </a:p>
            </c:rich>
          </c:tx>
          <c:layout/>
        </c:title>
        <c:numFmt formatCode="General" sourceLinked="1"/>
        <c:majorTickMark val="none"/>
        <c:tickLblPos val="nextTo"/>
        <c:crossAx val="107731584"/>
        <c:crosses val="autoZero"/>
        <c:auto val="1"/>
        <c:lblAlgn val="ctr"/>
        <c:lblOffset val="100"/>
      </c:catAx>
      <c:valAx>
        <c:axId val="1077315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AUC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1077296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/>
              <a:t>os.time vs os.time_pre</a:t>
            </a:r>
            <a:endParaRPr lang="zh-CN"/>
          </a:p>
        </c:rich>
      </c:tx>
      <c:layout/>
    </c:title>
    <c:plotArea>
      <c:layout>
        <c:manualLayout>
          <c:layoutTarget val="inner"/>
          <c:xMode val="edge"/>
          <c:yMode val="edge"/>
          <c:x val="0.18852080989876271"/>
          <c:y val="0.25412987344193311"/>
          <c:w val="0.59317022872140956"/>
          <c:h val="0.7129280499856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OS.time</c:v>
                </c:pt>
              </c:strCache>
            </c:strRef>
          </c:tx>
          <c:val>
            <c:numRef>
              <c:f>Sheet1!$B$2:$B$32</c:f>
              <c:numCache>
                <c:formatCode>General</c:formatCode>
                <c:ptCount val="31"/>
                <c:pt idx="0">
                  <c:v>16</c:v>
                </c:pt>
                <c:pt idx="1">
                  <c:v>27</c:v>
                </c:pt>
                <c:pt idx="2">
                  <c:v>65</c:v>
                </c:pt>
                <c:pt idx="3">
                  <c:v>101</c:v>
                </c:pt>
                <c:pt idx="4">
                  <c:v>102</c:v>
                </c:pt>
                <c:pt idx="5">
                  <c:v>103</c:v>
                </c:pt>
                <c:pt idx="6">
                  <c:v>171</c:v>
                </c:pt>
                <c:pt idx="7">
                  <c:v>262</c:v>
                </c:pt>
                <c:pt idx="8">
                  <c:v>299</c:v>
                </c:pt>
                <c:pt idx="9">
                  <c:v>308</c:v>
                </c:pt>
                <c:pt idx="10">
                  <c:v>315</c:v>
                </c:pt>
                <c:pt idx="11">
                  <c:v>359</c:v>
                </c:pt>
                <c:pt idx="12">
                  <c:v>425</c:v>
                </c:pt>
                <c:pt idx="13">
                  <c:v>432</c:v>
                </c:pt>
                <c:pt idx="14">
                  <c:v>581</c:v>
                </c:pt>
                <c:pt idx="15">
                  <c:v>688</c:v>
                </c:pt>
                <c:pt idx="16">
                  <c:v>757</c:v>
                </c:pt>
                <c:pt idx="17">
                  <c:v>765</c:v>
                </c:pt>
                <c:pt idx="18">
                  <c:v>827</c:v>
                </c:pt>
                <c:pt idx="19">
                  <c:v>848</c:v>
                </c:pt>
                <c:pt idx="20">
                  <c:v>1005</c:v>
                </c:pt>
                <c:pt idx="21">
                  <c:v>1372</c:v>
                </c:pt>
                <c:pt idx="22">
                  <c:v>1560</c:v>
                </c:pt>
                <c:pt idx="23">
                  <c:v>1622</c:v>
                </c:pt>
                <c:pt idx="24">
                  <c:v>1624</c:v>
                </c:pt>
                <c:pt idx="25">
                  <c:v>1685</c:v>
                </c:pt>
                <c:pt idx="26">
                  <c:v>1694</c:v>
                </c:pt>
                <c:pt idx="27">
                  <c:v>1791</c:v>
                </c:pt>
                <c:pt idx="28">
                  <c:v>1852</c:v>
                </c:pt>
                <c:pt idx="29">
                  <c:v>2116</c:v>
                </c:pt>
                <c:pt idx="30">
                  <c:v>2131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os.time_pre</c:v>
                </c:pt>
              </c:strCache>
            </c:strRef>
          </c:tx>
          <c:val>
            <c:numRef>
              <c:f>Sheet1!$C$2:$C$32</c:f>
              <c:numCache>
                <c:formatCode>General</c:formatCode>
                <c:ptCount val="31"/>
                <c:pt idx="0">
                  <c:v>34.68660628544324</c:v>
                </c:pt>
                <c:pt idx="1">
                  <c:v>449.70503650232473</c:v>
                </c:pt>
                <c:pt idx="2">
                  <c:v>403.95655792558006</c:v>
                </c:pt>
                <c:pt idx="3">
                  <c:v>273.35783905766868</c:v>
                </c:pt>
                <c:pt idx="4">
                  <c:v>234.16527669847878</c:v>
                </c:pt>
                <c:pt idx="5">
                  <c:v>204.64006072469314</c:v>
                </c:pt>
                <c:pt idx="6">
                  <c:v>-34.412690436231465</c:v>
                </c:pt>
                <c:pt idx="7">
                  <c:v>207.41526905002681</c:v>
                </c:pt>
                <c:pt idx="8">
                  <c:v>511.20117097715507</c:v>
                </c:pt>
                <c:pt idx="9">
                  <c:v>296.12118497667677</c:v>
                </c:pt>
                <c:pt idx="10">
                  <c:v>242.48339987495561</c:v>
                </c:pt>
                <c:pt idx="11">
                  <c:v>331.20734860271068</c:v>
                </c:pt>
                <c:pt idx="12">
                  <c:v>186.71031156625654</c:v>
                </c:pt>
                <c:pt idx="13">
                  <c:v>477.74450221129069</c:v>
                </c:pt>
                <c:pt idx="14">
                  <c:v>647.26506558095139</c:v>
                </c:pt>
                <c:pt idx="15">
                  <c:v>1153.7479997941557</c:v>
                </c:pt>
                <c:pt idx="16">
                  <c:v>517.04601705380446</c:v>
                </c:pt>
                <c:pt idx="17">
                  <c:v>488.13766068928538</c:v>
                </c:pt>
                <c:pt idx="18">
                  <c:v>409.33348113821188</c:v>
                </c:pt>
                <c:pt idx="19">
                  <c:v>1301.421203633678</c:v>
                </c:pt>
                <c:pt idx="20">
                  <c:v>177.32738520246861</c:v>
                </c:pt>
                <c:pt idx="21">
                  <c:v>577.1199146648645</c:v>
                </c:pt>
                <c:pt idx="22">
                  <c:v>1044.493258948127</c:v>
                </c:pt>
                <c:pt idx="23">
                  <c:v>736.15390260778167</c:v>
                </c:pt>
                <c:pt idx="24">
                  <c:v>1729.0432714567301</c:v>
                </c:pt>
                <c:pt idx="25">
                  <c:v>912.47004965593806</c:v>
                </c:pt>
                <c:pt idx="26">
                  <c:v>758.4397626712248</c:v>
                </c:pt>
                <c:pt idx="27">
                  <c:v>1162.29638650429</c:v>
                </c:pt>
                <c:pt idx="28">
                  <c:v>824.30397857397179</c:v>
                </c:pt>
                <c:pt idx="29">
                  <c:v>1829.5396795556039</c:v>
                </c:pt>
                <c:pt idx="30">
                  <c:v>1434.8273336635821</c:v>
                </c:pt>
              </c:numCache>
            </c:numRef>
          </c:val>
        </c:ser>
        <c:marker val="1"/>
        <c:axId val="108175360"/>
        <c:axId val="108176896"/>
      </c:lineChart>
      <c:catAx>
        <c:axId val="108175360"/>
        <c:scaling>
          <c:orientation val="minMax"/>
        </c:scaling>
        <c:axPos val="b"/>
        <c:majorTickMark val="none"/>
        <c:tickLblPos val="nextTo"/>
        <c:crossAx val="108176896"/>
        <c:crosses val="autoZero"/>
        <c:auto val="1"/>
        <c:lblAlgn val="ctr"/>
        <c:lblOffset val="100"/>
      </c:catAx>
      <c:valAx>
        <c:axId val="1081768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os.time</a:t>
                </a:r>
                <a:endParaRPr lang="zh-CN"/>
              </a:p>
            </c:rich>
          </c:tx>
          <c:layout/>
        </c:title>
        <c:numFmt formatCode="General" sourceLinked="1"/>
        <c:majorTickMark val="none"/>
        <c:tickLblPos val="nextTo"/>
        <c:crossAx val="1081753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100"/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946E1-8787-45C8-9131-8B6482E5F61E}" type="datetimeFigureOut">
              <a:rPr lang="zh-CN" altLang="en-US" smtClean="0"/>
              <a:pPr/>
              <a:t>2019/2/22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299E2-61FB-4E9F-8ADA-435E2B2C0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914401"/>
            <a:ext cx="4655515" cy="109537"/>
          </a:xfrm>
          <a:custGeom>
            <a:avLst/>
            <a:gdLst/>
            <a:ahLst/>
            <a:cxnLst/>
            <a:rect l="l" t="t" r="r" b="b"/>
            <a:pathLst>
              <a:path w="4655515" h="109537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914401"/>
            <a:ext cx="7958137" cy="0"/>
          </a:xfrm>
          <a:custGeom>
            <a:avLst/>
            <a:gdLst/>
            <a:ahLst/>
            <a:cxnLst/>
            <a:rect l="l" t="t" r="r" b="b"/>
            <a:pathLst>
              <a:path w="7958137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9600" y="914401"/>
            <a:ext cx="7954079" cy="0"/>
          </a:xfrm>
          <a:custGeom>
            <a:avLst/>
            <a:gdLst/>
            <a:ahLst/>
            <a:cxnLst/>
            <a:rect l="l" t="t" r="r" b="b"/>
            <a:pathLst>
              <a:path w="7954079">
                <a:moveTo>
                  <a:pt x="0" y="0"/>
                </a:moveTo>
                <a:lnTo>
                  <a:pt x="7954079" y="0"/>
                </a:lnTo>
              </a:path>
            </a:pathLst>
          </a:custGeom>
          <a:ln w="9520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600" y="6324598"/>
            <a:ext cx="7920758" cy="1"/>
          </a:xfrm>
          <a:custGeom>
            <a:avLst/>
            <a:gdLst/>
            <a:ahLst/>
            <a:cxnLst/>
            <a:rect l="l" t="t" r="r" b="b"/>
            <a:pathLst>
              <a:path w="7920758" h="1">
                <a:moveTo>
                  <a:pt x="0" y="1"/>
                </a:moveTo>
                <a:lnTo>
                  <a:pt x="7920758" y="0"/>
                </a:lnTo>
              </a:path>
            </a:pathLst>
          </a:custGeom>
          <a:ln w="4154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33400" y="6342062"/>
            <a:ext cx="277811" cy="28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90188" y="1691639"/>
            <a:ext cx="1449324" cy="192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0663" y="4192523"/>
            <a:ext cx="1805939" cy="1915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17035" y="4192523"/>
            <a:ext cx="1792224" cy="1915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06540" y="4645151"/>
            <a:ext cx="1805940" cy="1463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8076" y="957833"/>
            <a:ext cx="4658868" cy="0"/>
          </a:xfrm>
          <a:custGeom>
            <a:avLst/>
            <a:gdLst/>
            <a:ahLst/>
            <a:cxnLst/>
            <a:rect l="l" t="t" r="r" b="b"/>
            <a:pathLst>
              <a:path w="4658868">
                <a:moveTo>
                  <a:pt x="0" y="0"/>
                </a:moveTo>
                <a:lnTo>
                  <a:pt x="4658868" y="0"/>
                </a:lnTo>
              </a:path>
            </a:pathLst>
          </a:custGeom>
          <a:ln w="68580">
            <a:solidFill>
              <a:srgbClr val="D838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82696" y="1744217"/>
            <a:ext cx="900683" cy="0"/>
          </a:xfrm>
          <a:custGeom>
            <a:avLst/>
            <a:gdLst/>
            <a:ahLst/>
            <a:cxnLst/>
            <a:rect l="l" t="t" r="r" b="b"/>
            <a:pathLst>
              <a:path w="900683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27432">
            <a:solidFill>
              <a:srgbClr val="8787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405371" y="4231385"/>
            <a:ext cx="2350007" cy="0"/>
          </a:xfrm>
          <a:custGeom>
            <a:avLst/>
            <a:gdLst/>
            <a:ahLst/>
            <a:cxnLst/>
            <a:rect l="l" t="t" r="r" b="b"/>
            <a:pathLst>
              <a:path w="2350007">
                <a:moveTo>
                  <a:pt x="0" y="0"/>
                </a:moveTo>
                <a:lnTo>
                  <a:pt x="2350007" y="0"/>
                </a:lnTo>
              </a:path>
            </a:pathLst>
          </a:custGeom>
          <a:ln w="22860">
            <a:solidFill>
              <a:srgbClr val="9C8C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08076" y="6325361"/>
            <a:ext cx="7923276" cy="0"/>
          </a:xfrm>
          <a:custGeom>
            <a:avLst/>
            <a:gdLst/>
            <a:ahLst/>
            <a:cxnLst/>
            <a:rect l="l" t="t" r="r" b="b"/>
            <a:pathLst>
              <a:path w="7923276">
                <a:moveTo>
                  <a:pt x="0" y="0"/>
                </a:moveTo>
                <a:lnTo>
                  <a:pt x="7923276" y="0"/>
                </a:lnTo>
              </a:path>
            </a:pathLst>
          </a:custGeom>
          <a:ln w="4572">
            <a:solidFill>
              <a:srgbClr val="D838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914401"/>
            <a:ext cx="4655515" cy="109537"/>
          </a:xfrm>
          <a:custGeom>
            <a:avLst/>
            <a:gdLst/>
            <a:ahLst/>
            <a:cxnLst/>
            <a:rect l="l" t="t" r="r" b="b"/>
            <a:pathLst>
              <a:path w="4655515" h="109537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914401"/>
            <a:ext cx="7958137" cy="0"/>
          </a:xfrm>
          <a:custGeom>
            <a:avLst/>
            <a:gdLst/>
            <a:ahLst/>
            <a:cxnLst/>
            <a:rect l="l" t="t" r="r" b="b"/>
            <a:pathLst>
              <a:path w="7958137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9600" y="914401"/>
            <a:ext cx="7954079" cy="0"/>
          </a:xfrm>
          <a:custGeom>
            <a:avLst/>
            <a:gdLst/>
            <a:ahLst/>
            <a:cxnLst/>
            <a:rect l="l" t="t" r="r" b="b"/>
            <a:pathLst>
              <a:path w="7954079">
                <a:moveTo>
                  <a:pt x="0" y="0"/>
                </a:moveTo>
                <a:lnTo>
                  <a:pt x="7954079" y="0"/>
                </a:lnTo>
              </a:path>
            </a:pathLst>
          </a:custGeom>
          <a:ln w="9520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600" y="6324598"/>
            <a:ext cx="7920758" cy="1"/>
          </a:xfrm>
          <a:custGeom>
            <a:avLst/>
            <a:gdLst/>
            <a:ahLst/>
            <a:cxnLst/>
            <a:rect l="l" t="t" r="r" b="b"/>
            <a:pathLst>
              <a:path w="7920758" h="1">
                <a:moveTo>
                  <a:pt x="0" y="1"/>
                </a:moveTo>
                <a:lnTo>
                  <a:pt x="7920758" y="0"/>
                </a:lnTo>
              </a:path>
            </a:pathLst>
          </a:custGeom>
          <a:ln w="4154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33400" y="6342062"/>
            <a:ext cx="277811" cy="28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914401"/>
            <a:ext cx="4655515" cy="109537"/>
          </a:xfrm>
          <a:custGeom>
            <a:avLst/>
            <a:gdLst/>
            <a:ahLst/>
            <a:cxnLst/>
            <a:rect l="l" t="t" r="r" b="b"/>
            <a:pathLst>
              <a:path w="4655515" h="109537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914401"/>
            <a:ext cx="7958137" cy="0"/>
          </a:xfrm>
          <a:custGeom>
            <a:avLst/>
            <a:gdLst/>
            <a:ahLst/>
            <a:cxnLst/>
            <a:rect l="l" t="t" r="r" b="b"/>
            <a:pathLst>
              <a:path w="7958137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9600" y="914401"/>
            <a:ext cx="7954079" cy="0"/>
          </a:xfrm>
          <a:custGeom>
            <a:avLst/>
            <a:gdLst/>
            <a:ahLst/>
            <a:cxnLst/>
            <a:rect l="l" t="t" r="r" b="b"/>
            <a:pathLst>
              <a:path w="7954079">
                <a:moveTo>
                  <a:pt x="0" y="0"/>
                </a:moveTo>
                <a:lnTo>
                  <a:pt x="7954079" y="0"/>
                </a:lnTo>
              </a:path>
            </a:pathLst>
          </a:custGeom>
          <a:ln w="9520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600" y="6324598"/>
            <a:ext cx="7920758" cy="1"/>
          </a:xfrm>
          <a:custGeom>
            <a:avLst/>
            <a:gdLst/>
            <a:ahLst/>
            <a:cxnLst/>
            <a:rect l="l" t="t" r="r" b="b"/>
            <a:pathLst>
              <a:path w="7920758" h="1">
                <a:moveTo>
                  <a:pt x="0" y="1"/>
                </a:moveTo>
                <a:lnTo>
                  <a:pt x="7920758" y="0"/>
                </a:lnTo>
              </a:path>
            </a:pathLst>
          </a:custGeom>
          <a:ln w="4154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33400" y="6342062"/>
            <a:ext cx="277811" cy="28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807" y="189427"/>
            <a:ext cx="7926384" cy="69879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420" y="1468457"/>
            <a:ext cx="8411159" cy="46537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preprocessing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modules/classes.html#module-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feature_selection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ross_validation.htm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rid_search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hyperlink" Target="http://scikit-learn.org/stable/modules/generated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module-sklearn.ensemble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modules/classes.html#module-sklearn.ensembl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modules/classes.html#module-sklearn.ensembl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xenabrowser.net/datapages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han_xiaoyang/article/details/52910022" TargetMode="External"/><Relationship Id="rId4" Type="http://schemas.openxmlformats.org/officeDocument/2006/relationships/hyperlink" Target="http://blog.csdn.net/han_xiaoyang/article/details/504693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3950"/>
            <a:ext cx="4803343" cy="109537"/>
          </a:xfrm>
          <a:custGeom>
            <a:avLst/>
            <a:gdLst/>
            <a:ahLst/>
            <a:cxnLst/>
            <a:rect l="l" t="t" r="r" b="b"/>
            <a:pathLst>
              <a:path w="4803343" h="109537">
                <a:moveTo>
                  <a:pt x="0" y="0"/>
                </a:moveTo>
                <a:lnTo>
                  <a:pt x="4803343" y="0"/>
                </a:lnTo>
                <a:lnTo>
                  <a:pt x="4803343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23939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799" y="2393950"/>
            <a:ext cx="7768436" cy="0"/>
          </a:xfrm>
          <a:custGeom>
            <a:avLst/>
            <a:gdLst/>
            <a:ahLst/>
            <a:cxnLst/>
            <a:rect l="l" t="t" r="r" b="b"/>
            <a:pathLst>
              <a:path w="7768436">
                <a:moveTo>
                  <a:pt x="0" y="0"/>
                </a:moveTo>
                <a:lnTo>
                  <a:pt x="7768436" y="0"/>
                </a:lnTo>
              </a:path>
            </a:pathLst>
          </a:custGeom>
          <a:ln w="9520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706881"/>
            <a:ext cx="7137400" cy="636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华文新魏"/>
                <a:cs typeface="华文新魏"/>
              </a:rPr>
              <a:t>机器学习算法</a:t>
            </a:r>
            <a:r>
              <a:rPr sz="4000" dirty="0" smtClean="0">
                <a:latin typeface="华文新魏"/>
                <a:cs typeface="华文新魏"/>
              </a:rPr>
              <a:t>、工具与流程概述</a:t>
            </a:r>
            <a:endParaRPr sz="4000" dirty="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2808" y="4550029"/>
            <a:ext cx="63500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PMingLiU"/>
                <a:cs typeface="PMingLiU"/>
              </a:rPr>
              <a:t>王鹏</a:t>
            </a:r>
            <a:endParaRPr sz="240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232755"/>
            <a:ext cx="2917766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807" y="274320"/>
            <a:ext cx="28194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数据预处理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4544"/>
            <a:ext cx="6398260" cy="33436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800" dirty="0" err="1" smtClean="0">
                <a:latin typeface="楷体"/>
                <a:cs typeface="楷体"/>
              </a:rPr>
              <a:t>数据清洗</a:t>
            </a:r>
            <a:endParaRPr sz="2800" dirty="0">
              <a:latin typeface="楷体"/>
              <a:cs typeface="楷体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/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918844" algn="l"/>
              </a:tabLst>
            </a:pPr>
            <a:r>
              <a:rPr sz="2400" dirty="0" err="1" smtClean="0">
                <a:latin typeface="楷体"/>
                <a:cs typeface="楷体"/>
              </a:rPr>
              <a:t>不可信的样本丢掉</a:t>
            </a:r>
            <a:endParaRPr lang="en-US" sz="2400" dirty="0">
              <a:latin typeface="楷体"/>
              <a:cs typeface="楷体"/>
            </a:endParaRPr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918844" algn="l"/>
              </a:tabLst>
            </a:pPr>
            <a:r>
              <a:rPr sz="2400" dirty="0" err="1" smtClean="0">
                <a:latin typeface="楷体"/>
                <a:cs typeface="楷体"/>
              </a:rPr>
              <a:t>缺省值极多的字段考虑不用</a:t>
            </a:r>
            <a:endParaRPr sz="2400" dirty="0">
              <a:latin typeface="楷体"/>
              <a:cs typeface="楷体"/>
            </a:endParaRPr>
          </a:p>
          <a:p>
            <a:pPr>
              <a:lnSpc>
                <a:spcPts val="950"/>
              </a:lnSpc>
              <a:spcBef>
                <a:spcPts val="41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800" dirty="0" err="1" smtClean="0">
                <a:latin typeface="楷体"/>
                <a:cs typeface="楷体"/>
              </a:rPr>
              <a:t>数据采样</a:t>
            </a:r>
            <a:endParaRPr sz="2400" dirty="0">
              <a:latin typeface="楷体"/>
              <a:cs typeface="楷体"/>
            </a:endParaRPr>
          </a:p>
          <a:p>
            <a:pPr marL="482600">
              <a:lnSpc>
                <a:spcPts val="2450"/>
              </a:lnSpc>
              <a:buFont typeface="Wingdings" pitchFamily="2" charset="2"/>
              <a:buChar char="l"/>
              <a:tabLst>
                <a:tab pos="918844" algn="l"/>
              </a:tabLst>
            </a:pPr>
            <a:r>
              <a:rPr sz="2400" dirty="0" smtClean="0">
                <a:latin typeface="楷体"/>
                <a:cs typeface="楷体"/>
              </a:rPr>
              <a:t>下</a:t>
            </a:r>
            <a:r>
              <a:rPr sz="2400" dirty="0">
                <a:latin typeface="楷体"/>
                <a:cs typeface="楷体"/>
              </a:rPr>
              <a:t>/</a:t>
            </a:r>
            <a:r>
              <a:rPr sz="2400" dirty="0" err="1" smtClean="0">
                <a:latin typeface="楷体"/>
                <a:cs typeface="楷体"/>
              </a:rPr>
              <a:t>上采样</a:t>
            </a:r>
            <a:endParaRPr lang="en-US" sz="2400" dirty="0">
              <a:latin typeface="楷体"/>
              <a:cs typeface="楷体"/>
            </a:endParaRPr>
          </a:p>
          <a:p>
            <a:pPr marL="482600">
              <a:lnSpc>
                <a:spcPts val="2450"/>
              </a:lnSpc>
              <a:buFont typeface="Wingdings" pitchFamily="2" charset="2"/>
              <a:buChar char="l"/>
              <a:tabLst>
                <a:tab pos="918844" algn="l"/>
              </a:tabLst>
            </a:pPr>
            <a:r>
              <a:rPr sz="2400" dirty="0" err="1" smtClean="0">
                <a:latin typeface="楷体"/>
                <a:cs typeface="楷体"/>
              </a:rPr>
              <a:t>保证样本均衡</a:t>
            </a:r>
            <a:endParaRPr sz="2400" dirty="0">
              <a:latin typeface="楷体"/>
              <a:cs typeface="楷体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2800" dirty="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4724400"/>
            <a:ext cx="3657600" cy="774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7818" y="2884515"/>
            <a:ext cx="124690" cy="81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425" y="209075"/>
            <a:ext cx="3092175" cy="857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特征工程</a:t>
            </a:r>
            <a:endParaRPr sz="4400" dirty="0">
              <a:latin typeface="华文新魏"/>
              <a:cs typeface="华文新魏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97"/>
              </a:spcBef>
            </a:pPr>
            <a:endParaRPr sz="1100" dirty="0"/>
          </a:p>
        </p:txBody>
      </p:sp>
      <p:sp>
        <p:nvSpPr>
          <p:cNvPr id="7" name="object 7"/>
          <p:cNvSpPr txBox="1"/>
          <p:nvPr/>
        </p:nvSpPr>
        <p:spPr>
          <a:xfrm>
            <a:off x="2938462" y="6351270"/>
            <a:ext cx="6205855" cy="506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3060">
              <a:lnSpc>
                <a:spcPct val="100000"/>
              </a:lnSpc>
            </a:pPr>
            <a:r>
              <a:rPr sz="1200" dirty="0" smtClean="0">
                <a:latin typeface="宋体"/>
                <a:cs typeface="宋体"/>
              </a:rPr>
              <a:t>3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38462" y="0"/>
            <a:ext cx="620553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33400" y="2286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单个特征处理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3400" y="3352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特征降维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962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特征清洗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610" y="83126"/>
            <a:ext cx="2360814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3415" y="121920"/>
            <a:ext cx="22606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特征工程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656079"/>
            <a:ext cx="5102860" cy="3144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800" dirty="0" err="1" smtClean="0">
                <a:latin typeface="楷体"/>
                <a:cs typeface="楷体"/>
              </a:rPr>
              <a:t>特征处理</a:t>
            </a:r>
            <a:endParaRPr sz="2800" dirty="0">
              <a:latin typeface="楷体"/>
              <a:cs typeface="楷体"/>
            </a:endParaRPr>
          </a:p>
          <a:p>
            <a:pPr>
              <a:lnSpc>
                <a:spcPts val="850"/>
              </a:lnSpc>
              <a:spcBef>
                <a:spcPts val="46"/>
              </a:spcBef>
            </a:pPr>
            <a:endParaRPr sz="850" dirty="0"/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数值型</a:t>
            </a:r>
            <a:endParaRPr lang="en-US" sz="2400" dirty="0">
              <a:latin typeface="楷体"/>
              <a:cs typeface="楷体"/>
            </a:endParaRPr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类别型</a:t>
            </a:r>
            <a:endParaRPr lang="en-US" sz="2400" dirty="0">
              <a:latin typeface="楷体"/>
              <a:cs typeface="楷体"/>
            </a:endParaRPr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时间类</a:t>
            </a:r>
            <a:endParaRPr lang="en-US" sz="2400" dirty="0">
              <a:latin typeface="楷体"/>
              <a:cs typeface="楷体"/>
            </a:endParaRPr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文本型</a:t>
            </a:r>
            <a:endParaRPr lang="en-US" sz="2400" dirty="0">
              <a:latin typeface="楷体"/>
              <a:cs typeface="楷体"/>
            </a:endParaRPr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统计型</a:t>
            </a:r>
            <a:endParaRPr lang="en-US" sz="2400" dirty="0">
              <a:latin typeface="楷体"/>
              <a:cs typeface="楷体"/>
            </a:endParaRPr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组合特征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800600"/>
            <a:ext cx="7315200" cy="10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>
              <a:lnSpc>
                <a:spcPct val="100000"/>
              </a:lnSpc>
              <a:spcBef>
                <a:spcPts val="20"/>
              </a:spcBef>
              <a:tabLst>
                <a:tab pos="897255" algn="l"/>
              </a:tabLst>
            </a:pPr>
            <a:r>
              <a:rPr lang="en-US" altLang="zh-CN" b="1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http://scikit-learn.org/stable/modules/p</a:t>
            </a:r>
            <a:r>
              <a:rPr lang="en-US" altLang="zh-CN" b="1" u="heavy" spc="-6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lang="en-US" altLang="zh-CN" b="1" u="heavy" spc="-15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ep</a:t>
            </a:r>
            <a:r>
              <a:rPr lang="en-US" altLang="zh-CN" b="1" u="heavy" spc="-6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lang="en-US" altLang="zh-CN" b="1" u="heavy" spc="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ocessing.html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13"/>
              </a:spcBef>
            </a:pPr>
            <a:endParaRPr lang="en-US" altLang="zh-CN" sz="400" dirty="0" smtClean="0"/>
          </a:p>
          <a:p>
            <a:pPr marL="939800" marR="12700" indent="-457834">
              <a:lnSpc>
                <a:spcPts val="2320"/>
              </a:lnSpc>
              <a:tabLst>
                <a:tab pos="896619" algn="l"/>
              </a:tabLst>
            </a:pPr>
            <a:r>
              <a:rPr lang="en-US" altLang="zh-CN" b="1" u="heavy" spc="-15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http://scikit-learn.org/stable/modules/classes.html#module-</a:t>
            </a:r>
            <a:r>
              <a:rPr lang="en-US" altLang="zh-CN" b="1" spc="-10" dirty="0" smtClean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u="heavy" spc="-15" dirty="0" err="1" smtClean="0">
                <a:solidFill>
                  <a:srgbClr val="336699"/>
                </a:solidFill>
                <a:latin typeface="Times New Roman"/>
                <a:cs typeface="Times New Roman"/>
              </a:rPr>
              <a:t>sklearn.featu</a:t>
            </a:r>
            <a:r>
              <a:rPr lang="en-US" altLang="zh-CN" b="1" u="heavy" spc="-60" dirty="0" err="1" smtClean="0">
                <a:solidFill>
                  <a:srgbClr val="336699"/>
                </a:solidFill>
                <a:latin typeface="Times New Roman"/>
                <a:cs typeface="Times New Roman"/>
              </a:rPr>
              <a:t>r</a:t>
            </a:r>
            <a:r>
              <a:rPr lang="en-US" altLang="zh-CN" b="1" u="heavy" spc="-15" dirty="0" err="1" smtClean="0">
                <a:solidFill>
                  <a:srgbClr val="336699"/>
                </a:solidFill>
                <a:latin typeface="Times New Roman"/>
                <a:cs typeface="Times New Roman"/>
              </a:rPr>
              <a:t>e_extraction</a:t>
            </a:r>
            <a:endParaRPr lang="en-US" altLang="zh-CN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610" y="83126"/>
            <a:ext cx="2360814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3415" y="121920"/>
            <a:ext cx="22606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特征工程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656079"/>
            <a:ext cx="8457565" cy="4250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特征选择</a:t>
            </a:r>
            <a:endParaRPr sz="2400" dirty="0">
              <a:latin typeface="楷体"/>
              <a:cs typeface="楷体"/>
            </a:endParaRPr>
          </a:p>
          <a:p>
            <a:pPr marL="12700">
              <a:lnSpc>
                <a:spcPts val="3025"/>
              </a:lnSpc>
            </a:pPr>
            <a:r>
              <a:rPr sz="2600" b="1" u="heavy" spc="-15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http://scikit-learn.org/stable/modules/featu</a:t>
            </a:r>
            <a:r>
              <a:rPr sz="2600" b="1" u="heavy" spc="-6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600" b="1" u="heavy" spc="-15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e_selection.html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2"/>
              </a:spcBef>
            </a:pPr>
            <a:endParaRPr sz="1000" dirty="0"/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过滤型</a:t>
            </a:r>
            <a:endParaRPr sz="2400" dirty="0">
              <a:latin typeface="楷体"/>
              <a:cs typeface="楷体"/>
            </a:endParaRPr>
          </a:p>
          <a:p>
            <a:pPr marL="876300">
              <a:lnSpc>
                <a:spcPct val="100000"/>
              </a:lnSpc>
              <a:spcBef>
                <a:spcPts val="20"/>
              </a:spcBef>
              <a:tabLst>
                <a:tab pos="1333500" algn="l"/>
              </a:tabLst>
            </a:pPr>
            <a:r>
              <a:rPr sz="2400" spc="-95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400" spc="-95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 smtClean="0">
                <a:latin typeface="Times New Roman"/>
                <a:cs typeface="Times New Roman"/>
              </a:rPr>
              <a:t>sklearn.feature_selection</a:t>
            </a:r>
            <a:r>
              <a:rPr sz="2400" spc="-10" dirty="0" smtClean="0">
                <a:latin typeface="华文新魏"/>
                <a:cs typeface="华文新魏"/>
              </a:rPr>
              <a:t>.</a:t>
            </a:r>
            <a:r>
              <a:rPr sz="2400" spc="-15" dirty="0" smtClean="0">
                <a:latin typeface="Times New Roman"/>
                <a:cs typeface="Times New Roman"/>
              </a:rPr>
              <a:t>SelectKBest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20"/>
              </a:spcBef>
            </a:pPr>
            <a:endParaRPr sz="1400" dirty="0"/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包裹型</a:t>
            </a:r>
            <a:endParaRPr sz="2400" dirty="0">
              <a:latin typeface="楷体"/>
              <a:cs typeface="楷体"/>
            </a:endParaRPr>
          </a:p>
          <a:p>
            <a:pPr marL="876300">
              <a:lnSpc>
                <a:spcPct val="100000"/>
              </a:lnSpc>
              <a:spcBef>
                <a:spcPts val="20"/>
              </a:spcBef>
              <a:tabLst>
                <a:tab pos="1333500" algn="l"/>
              </a:tabLst>
            </a:pPr>
            <a:r>
              <a:rPr sz="2400" spc="-95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400" spc="-95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 smtClean="0">
                <a:latin typeface="Times New Roman"/>
                <a:cs typeface="Times New Roman"/>
              </a:rPr>
              <a:t>sklearn.feature_selection</a:t>
            </a:r>
            <a:r>
              <a:rPr sz="2400" spc="-10" dirty="0" smtClean="0">
                <a:latin typeface="华文新魏"/>
                <a:cs typeface="华文新魏"/>
              </a:rPr>
              <a:t>.</a:t>
            </a:r>
            <a:r>
              <a:rPr sz="2400" spc="-15" dirty="0" smtClean="0">
                <a:latin typeface="Times New Roman"/>
                <a:cs typeface="Times New Roman"/>
              </a:rPr>
              <a:t>RFE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20"/>
              </a:spcBef>
            </a:pPr>
            <a:endParaRPr sz="1400" dirty="0"/>
          </a:p>
          <a:p>
            <a:pPr marL="482600">
              <a:lnSpc>
                <a:spcPct val="100000"/>
              </a:lnSpc>
              <a:buFont typeface="Wingdings" pitchFamily="2" charset="2"/>
              <a:buChar char="l"/>
              <a:tabLst>
                <a:tab pos="897255" algn="l"/>
              </a:tabLst>
            </a:pPr>
            <a:r>
              <a:rPr sz="2400" dirty="0" err="1" smtClean="0">
                <a:latin typeface="楷体"/>
                <a:cs typeface="楷体"/>
              </a:rPr>
              <a:t>嵌入型</a:t>
            </a:r>
            <a:endParaRPr sz="2400" dirty="0">
              <a:latin typeface="楷体"/>
              <a:cs typeface="楷体"/>
            </a:endParaRPr>
          </a:p>
          <a:p>
            <a:pPr marL="876300">
              <a:lnSpc>
                <a:spcPct val="100000"/>
              </a:lnSpc>
              <a:spcBef>
                <a:spcPts val="20"/>
              </a:spcBef>
              <a:tabLst>
                <a:tab pos="1333500" algn="l"/>
              </a:tabLst>
            </a:pPr>
            <a:r>
              <a:rPr sz="2400" spc="-95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400" spc="-95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15" dirty="0" smtClean="0">
                <a:latin typeface="Times New Roman"/>
                <a:cs typeface="Times New Roman"/>
              </a:rPr>
              <a:t>feature_selection.SelectFromModel</a:t>
            </a:r>
            <a:endParaRPr sz="2400" dirty="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20"/>
              </a:spcBef>
              <a:tabLst>
                <a:tab pos="1333500" algn="l"/>
              </a:tabLst>
            </a:pPr>
            <a:r>
              <a:rPr sz="2400" spc="-95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400" spc="-95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15" dirty="0" smtClean="0">
                <a:latin typeface="Times New Roman"/>
                <a:cs typeface="Times New Roman"/>
              </a:rPr>
              <a:t>Linear model</a:t>
            </a:r>
            <a:r>
              <a:rPr sz="2400" spc="-15" dirty="0" smtClean="0">
                <a:latin typeface="华文新魏"/>
                <a:cs typeface="华文新魏"/>
              </a:rPr>
              <a:t>，</a:t>
            </a:r>
            <a:r>
              <a:rPr sz="2400" spc="-15" dirty="0" smtClean="0">
                <a:latin typeface="楷体"/>
                <a:cs typeface="楷体"/>
              </a:rPr>
              <a:t>L1正则化</a:t>
            </a:r>
            <a:endParaRPr sz="2400" dirty="0">
              <a:latin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149629"/>
            <a:ext cx="2360814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模型选择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651000"/>
            <a:ext cx="7393940" cy="201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交叉验证</a:t>
            </a:r>
            <a:r>
              <a:rPr sz="2400" dirty="0" err="1">
                <a:latin typeface="楷体"/>
                <a:cs typeface="楷体"/>
              </a:rPr>
              <a:t>（cross</a:t>
            </a:r>
            <a:r>
              <a:rPr sz="2400" dirty="0">
                <a:latin typeface="楷体"/>
                <a:cs typeface="楷体"/>
              </a:rPr>
              <a:t> validation）</a:t>
            </a:r>
          </a:p>
          <a:p>
            <a:pPr marL="443865">
              <a:lnSpc>
                <a:spcPct val="100000"/>
              </a:lnSpc>
              <a:spcBef>
                <a:spcPts val="40"/>
              </a:spcBef>
              <a:buFont typeface="Wingdings" pitchFamily="2" charset="2"/>
              <a:buChar char="l"/>
              <a:tabLst>
                <a:tab pos="901065" algn="l"/>
              </a:tabLst>
            </a:pPr>
            <a:r>
              <a:rPr sz="2400" dirty="0" err="1" smtClean="0">
                <a:latin typeface="楷体"/>
                <a:cs typeface="楷体"/>
              </a:rPr>
              <a:t>K折交叉验证（K</a:t>
            </a:r>
            <a:r>
              <a:rPr sz="2400" dirty="0" smtClean="0">
                <a:latin typeface="楷体"/>
                <a:cs typeface="楷体"/>
              </a:rPr>
              <a:t>-fold cross validation）</a:t>
            </a:r>
          </a:p>
          <a:p>
            <a:pPr marL="444500">
              <a:lnSpc>
                <a:spcPts val="2310"/>
              </a:lnSpc>
              <a:tabLst>
                <a:tab pos="901065" algn="l"/>
              </a:tabLst>
            </a:pP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http://scikit-learn.o</a:t>
            </a:r>
            <a:r>
              <a:rPr sz="2000" u="heavy" spc="-45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g/stable/modules/</a:t>
            </a:r>
            <a:r>
              <a:rPr sz="2000" u="heavy" spc="-10" dirty="0" smtClean="0">
                <a:solidFill>
                  <a:srgbClr val="407AAA"/>
                </a:solidFill>
                <a:latin typeface="楷体"/>
                <a:cs typeface="楷体"/>
                <a:hlinkClick r:id="rId3"/>
              </a:rPr>
              <a:t>cross_validation.html</a:t>
            </a:r>
            <a:endParaRPr sz="2000" dirty="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810000"/>
            <a:ext cx="6705600" cy="97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149629"/>
            <a:ext cx="3478875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模型参数选择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346200"/>
            <a:ext cx="8455661" cy="140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交叉验证</a:t>
            </a:r>
            <a:r>
              <a:rPr sz="2400" dirty="0" err="1">
                <a:latin typeface="楷体"/>
                <a:cs typeface="楷体"/>
              </a:rPr>
              <a:t>（cross</a:t>
            </a:r>
            <a:r>
              <a:rPr sz="2400" dirty="0">
                <a:latin typeface="楷体"/>
                <a:cs typeface="楷体"/>
              </a:rPr>
              <a:t> </a:t>
            </a:r>
            <a:r>
              <a:rPr sz="2400" dirty="0" smtClean="0">
                <a:latin typeface="楷体"/>
                <a:cs typeface="楷体"/>
              </a:rPr>
              <a:t>validation）</a:t>
            </a:r>
            <a:endParaRPr lang="en-US" sz="24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tabLst>
                <a:tab pos="481965" algn="l"/>
              </a:tabLst>
            </a:pPr>
            <a:r>
              <a:rPr lang="en-US"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       </a:t>
            </a: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http://scikit-learn.o</a:t>
            </a:r>
            <a:r>
              <a:rPr sz="2000" u="heavy" spc="-45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g/stable/modules/grid_search.html</a:t>
            </a:r>
            <a:endParaRPr sz="2000" dirty="0" smtClean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63"/>
              </a:spcBef>
            </a:pPr>
            <a:endParaRPr sz="1400" dirty="0" smtClean="0"/>
          </a:p>
          <a:p>
            <a:pPr marL="901700" marR="668655" indent="-457834">
              <a:lnSpc>
                <a:spcPts val="1920"/>
              </a:lnSpc>
              <a:tabLst>
                <a:tab pos="901065" algn="l"/>
              </a:tabLst>
            </a:pP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http://scikit-learn.o</a:t>
            </a:r>
            <a:r>
              <a:rPr sz="2000" u="heavy" spc="-45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g/stable/modules/generated/</a:t>
            </a:r>
            <a:r>
              <a:rPr sz="2000" spc="-5" dirty="0" smtClean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000" u="heavy" spc="-10" dirty="0" err="1" smtClean="0">
                <a:solidFill>
                  <a:srgbClr val="336699"/>
                </a:solidFill>
                <a:latin typeface="Times New Roman"/>
                <a:cs typeface="Times New Roman"/>
              </a:rPr>
              <a:t>sklearn.model_selection.GridSearchC</a:t>
            </a:r>
            <a:r>
              <a:rPr sz="2000" u="heavy" spc="-260" dirty="0" err="1" smtClean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000" u="heavy" spc="-10" dirty="0" err="1" smtClean="0">
                <a:solidFill>
                  <a:srgbClr val="336699"/>
                </a:solidFill>
                <a:latin typeface="Times New Roman"/>
                <a:cs typeface="Times New Roman"/>
              </a:rPr>
              <a:t>.html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3048000"/>
            <a:ext cx="8077198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4835525"/>
            <a:ext cx="8153400" cy="1260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149629"/>
            <a:ext cx="3478875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模型状态评估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80159"/>
            <a:ext cx="4237990" cy="1099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2600" algn="l"/>
              </a:tabLst>
            </a:pPr>
            <a:r>
              <a:rPr sz="2400" dirty="0" err="1" smtClean="0">
                <a:latin typeface="楷体"/>
                <a:cs typeface="楷体"/>
              </a:rPr>
              <a:t>模型状态</a:t>
            </a:r>
            <a:endParaRPr lang="en-US" sz="24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lang="en-US" sz="2400" dirty="0">
                <a:solidFill>
                  <a:srgbClr val="FF0000"/>
                </a:solidFill>
                <a:latin typeface="楷体"/>
                <a:cs typeface="楷体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楷体"/>
                <a:cs typeface="楷体"/>
              </a:rPr>
              <a:t> </a:t>
            </a:r>
            <a:r>
              <a:rPr sz="2000" dirty="0" err="1" smtClean="0">
                <a:solidFill>
                  <a:srgbClr val="FF0000"/>
                </a:solidFill>
                <a:latin typeface="楷体"/>
                <a:cs typeface="楷体"/>
              </a:rPr>
              <a:t>过拟合</a:t>
            </a:r>
            <a:r>
              <a:rPr sz="2000" dirty="0" smtClean="0">
                <a:solidFill>
                  <a:srgbClr val="FF2600"/>
                </a:solidFill>
                <a:latin typeface="楷体"/>
                <a:cs typeface="楷体"/>
              </a:rPr>
              <a:t>(</a:t>
            </a:r>
            <a:r>
              <a:rPr sz="20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overfitting/high variance</a:t>
            </a:r>
            <a:r>
              <a:rPr sz="2000" spc="-10" dirty="0" smtClean="0">
                <a:solidFill>
                  <a:srgbClr val="FF2600"/>
                </a:solidFill>
                <a:latin typeface="楷体"/>
                <a:cs typeface="楷体"/>
              </a:rPr>
              <a:t>)</a:t>
            </a:r>
            <a:endParaRPr lang="en-US" sz="20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lang="en-US" sz="2000" dirty="0">
                <a:solidFill>
                  <a:srgbClr val="FF0000"/>
                </a:solidFill>
                <a:latin typeface="楷体"/>
                <a:cs typeface="楷体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楷体"/>
                <a:cs typeface="楷体"/>
              </a:rPr>
              <a:t> </a:t>
            </a:r>
            <a:r>
              <a:rPr sz="2000" dirty="0" err="1" smtClean="0">
                <a:solidFill>
                  <a:srgbClr val="FF0000"/>
                </a:solidFill>
                <a:latin typeface="楷体"/>
                <a:cs typeface="楷体"/>
              </a:rPr>
              <a:t>欠拟合</a:t>
            </a:r>
            <a:r>
              <a:rPr sz="2000" dirty="0" smtClean="0">
                <a:solidFill>
                  <a:srgbClr val="FF0000"/>
                </a:solidFill>
                <a:latin typeface="楷体"/>
                <a:cs typeface="楷体"/>
              </a:rPr>
              <a:t>(</a:t>
            </a:r>
            <a:r>
              <a:rPr sz="20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underfitting/high bia</a:t>
            </a:r>
            <a:r>
              <a:rPr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solidFill>
                  <a:srgbClr val="FF2600"/>
                </a:solidFill>
                <a:latin typeface="楷体"/>
                <a:cs typeface="楷体"/>
              </a:rPr>
              <a:t>)</a:t>
            </a:r>
            <a:endParaRPr sz="2000" dirty="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514600"/>
            <a:ext cx="6629398" cy="1671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4162425"/>
            <a:ext cx="4114800" cy="2162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14401"/>
            <a:ext cx="4655515" cy="109537"/>
          </a:xfrm>
          <a:custGeom>
            <a:avLst/>
            <a:gdLst/>
            <a:ahLst/>
            <a:cxnLst/>
            <a:rect l="l" t="t" r="r" b="b"/>
            <a:pathLst>
              <a:path w="4655515" h="109537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914401"/>
            <a:ext cx="7958137" cy="0"/>
          </a:xfrm>
          <a:custGeom>
            <a:avLst/>
            <a:gdLst/>
            <a:ahLst/>
            <a:cxnLst/>
            <a:rect l="l" t="t" r="r" b="b"/>
            <a:pathLst>
              <a:path w="7958137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914401"/>
            <a:ext cx="7954079" cy="0"/>
          </a:xfrm>
          <a:custGeom>
            <a:avLst/>
            <a:gdLst/>
            <a:ahLst/>
            <a:cxnLst/>
            <a:rect l="l" t="t" r="r" b="b"/>
            <a:pathLst>
              <a:path w="7954079">
                <a:moveTo>
                  <a:pt x="0" y="0"/>
                </a:moveTo>
                <a:lnTo>
                  <a:pt x="7954079" y="0"/>
                </a:lnTo>
              </a:path>
            </a:pathLst>
          </a:custGeom>
          <a:ln w="9520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6324598"/>
            <a:ext cx="7920758" cy="1"/>
          </a:xfrm>
          <a:custGeom>
            <a:avLst/>
            <a:gdLst/>
            <a:ahLst/>
            <a:cxnLst/>
            <a:rect l="l" t="t" r="r" b="b"/>
            <a:pathLst>
              <a:path w="7920758" h="1">
                <a:moveTo>
                  <a:pt x="0" y="1"/>
                </a:moveTo>
                <a:lnTo>
                  <a:pt x="7920758" y="0"/>
                </a:lnTo>
              </a:path>
            </a:pathLst>
          </a:custGeom>
          <a:ln w="4154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6342062"/>
            <a:ext cx="277811" cy="28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890" y="149629"/>
            <a:ext cx="3478875" cy="810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8807" y="189427"/>
            <a:ext cx="33782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模型状态评估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1270000"/>
            <a:ext cx="443674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800" b="1" spc="-15" dirty="0" smtClean="0">
                <a:latin typeface="Times New Roman"/>
                <a:cs typeface="Times New Roman"/>
              </a:rPr>
              <a:t>Learning curve</a:t>
            </a:r>
            <a:r>
              <a:rPr sz="2800" spc="-15" dirty="0" smtClean="0">
                <a:latin typeface="楷体"/>
                <a:cs typeface="楷体"/>
              </a:rPr>
              <a:t>:学习曲线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800" y="1828800"/>
            <a:ext cx="5550279" cy="4588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149629"/>
            <a:ext cx="2360814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模型融合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39" y="1608328"/>
            <a:ext cx="7452361" cy="4147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600" spc="-1045" dirty="0" smtClean="0">
                <a:solidFill>
                  <a:srgbClr val="CC0000"/>
                </a:solidFill>
                <a:latin typeface="Wingdings"/>
                <a:cs typeface="Wingdings"/>
              </a:rPr>
              <a:t></a:t>
            </a:r>
            <a:r>
              <a:rPr sz="2600" spc="-104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楷体"/>
                <a:cs typeface="楷体"/>
              </a:rPr>
              <a:t>简单说来，我们信奉几条信条</a:t>
            </a:r>
          </a:p>
          <a:p>
            <a:pPr marL="50800">
              <a:lnSpc>
                <a:spcPct val="100000"/>
              </a:lnSpc>
              <a:spcBef>
                <a:spcPts val="70"/>
              </a:spcBef>
              <a:buFont typeface="Wingdings" pitchFamily="2" charset="2"/>
              <a:buChar char="l"/>
              <a:tabLst>
                <a:tab pos="508000" algn="l"/>
              </a:tabLst>
            </a:pPr>
            <a:r>
              <a:rPr sz="2400" dirty="0" err="1" smtClean="0">
                <a:solidFill>
                  <a:srgbClr val="FF0000"/>
                </a:solidFill>
                <a:latin typeface="楷体"/>
                <a:cs typeface="楷体"/>
              </a:rPr>
              <a:t>群众的力量是伟大的</a:t>
            </a:r>
            <a:r>
              <a:rPr sz="2400" dirty="0" err="1" smtClean="0">
                <a:solidFill>
                  <a:srgbClr val="FF2600"/>
                </a:solidFill>
                <a:latin typeface="楷体"/>
                <a:cs typeface="楷体"/>
              </a:rPr>
              <a:t>，</a:t>
            </a:r>
            <a:r>
              <a:rPr sz="2400" dirty="0" err="1" smtClean="0">
                <a:solidFill>
                  <a:srgbClr val="FF0000"/>
                </a:solidFill>
                <a:latin typeface="楷体"/>
                <a:cs typeface="楷体"/>
              </a:rPr>
              <a:t>集体智慧是惊人的</a:t>
            </a:r>
            <a:endParaRPr sz="2400" dirty="0">
              <a:latin typeface="楷体"/>
              <a:cs typeface="楷体"/>
            </a:endParaRPr>
          </a:p>
          <a:p>
            <a:pPr marL="444500">
              <a:lnSpc>
                <a:spcPct val="100000"/>
              </a:lnSpc>
              <a:spcBef>
                <a:spcPts val="350"/>
              </a:spcBef>
              <a:tabLst>
                <a:tab pos="9010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 smtClean="0">
                <a:latin typeface="Times New Roman"/>
                <a:cs typeface="Times New Roman"/>
              </a:rPr>
              <a:t>Bagging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11"/>
              </a:spcBef>
            </a:pPr>
            <a:endParaRPr sz="550" dirty="0"/>
          </a:p>
          <a:p>
            <a:pPr marL="444500">
              <a:lnSpc>
                <a:spcPct val="100000"/>
              </a:lnSpc>
              <a:tabLst>
                <a:tab pos="9010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随机森林/Random forest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6"/>
              </a:spcBef>
            </a:pPr>
            <a:endParaRPr sz="1000" dirty="0"/>
          </a:p>
          <a:p>
            <a:pPr marL="50800">
              <a:lnSpc>
                <a:spcPct val="100000"/>
              </a:lnSpc>
              <a:buFont typeface="Wingdings" pitchFamily="2" charset="2"/>
              <a:buChar char="l"/>
              <a:tabLst>
                <a:tab pos="507365" algn="l"/>
              </a:tabLst>
            </a:pPr>
            <a:r>
              <a:rPr sz="2400" dirty="0" err="1" smtClean="0">
                <a:solidFill>
                  <a:srgbClr val="FF0000"/>
                </a:solidFill>
                <a:latin typeface="楷体"/>
                <a:cs typeface="楷体"/>
              </a:rPr>
              <a:t>站在巨人的肩膀上</a:t>
            </a:r>
            <a:r>
              <a:rPr sz="2400" dirty="0" err="1">
                <a:solidFill>
                  <a:srgbClr val="FF0000"/>
                </a:solidFill>
                <a:latin typeface="楷体"/>
                <a:cs typeface="楷体"/>
              </a:rPr>
              <a:t>，能看得更远</a:t>
            </a:r>
            <a:endParaRPr sz="2400" dirty="0">
              <a:solidFill>
                <a:srgbClr val="FF0000"/>
              </a:solidFill>
              <a:latin typeface="楷体"/>
              <a:cs typeface="楷体"/>
            </a:endParaRPr>
          </a:p>
          <a:p>
            <a:pPr marL="444500">
              <a:lnSpc>
                <a:spcPts val="2800"/>
              </a:lnSpc>
              <a:tabLst>
                <a:tab pos="901700" algn="l"/>
              </a:tabLst>
            </a:pPr>
            <a:r>
              <a:rPr sz="2400" spc="-95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400" spc="-95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楷体"/>
                <a:cs typeface="楷体"/>
              </a:rPr>
              <a:t>模型stacking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19"/>
              </a:spcBef>
            </a:pPr>
            <a:endParaRPr sz="1400" dirty="0"/>
          </a:p>
          <a:p>
            <a:pPr marL="50800">
              <a:lnSpc>
                <a:spcPct val="100000"/>
              </a:lnSpc>
              <a:buFont typeface="Wingdings" pitchFamily="2" charset="2"/>
              <a:buChar char="l"/>
              <a:tabLst>
                <a:tab pos="507365" algn="l"/>
              </a:tabLst>
            </a:pPr>
            <a:r>
              <a:rPr sz="2400" dirty="0" err="1">
                <a:solidFill>
                  <a:srgbClr val="FF0000"/>
                </a:solidFill>
                <a:latin typeface="楷体"/>
                <a:cs typeface="楷体"/>
              </a:rPr>
              <a:t>一万小时定律</a:t>
            </a:r>
            <a:endParaRPr sz="2400" dirty="0">
              <a:solidFill>
                <a:srgbClr val="FF0000"/>
              </a:solidFill>
              <a:latin typeface="楷体"/>
              <a:cs typeface="楷体"/>
            </a:endParaRPr>
          </a:p>
          <a:p>
            <a:pPr marL="444500">
              <a:lnSpc>
                <a:spcPct val="100000"/>
              </a:lnSpc>
              <a:spcBef>
                <a:spcPts val="450"/>
              </a:spcBef>
              <a:tabLst>
                <a:tab pos="9010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Adaboost</a:t>
            </a:r>
          </a:p>
          <a:p>
            <a:pPr>
              <a:lnSpc>
                <a:spcPts val="550"/>
              </a:lnSpc>
              <a:spcBef>
                <a:spcPts val="11"/>
              </a:spcBef>
            </a:pPr>
            <a:endParaRPr sz="550" dirty="0"/>
          </a:p>
          <a:p>
            <a:pPr marL="444500">
              <a:lnSpc>
                <a:spcPct val="100000"/>
              </a:lnSpc>
              <a:tabLst>
                <a:tab pos="9010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逐步增强树/Gradient Boosting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74814"/>
            <a:ext cx="4825537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807" y="113227"/>
            <a:ext cx="472313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模型融合：Bagging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1886711"/>
            <a:ext cx="6184900" cy="226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l"/>
              <a:tabLst>
                <a:tab pos="469265" algn="l"/>
              </a:tabLst>
            </a:pPr>
            <a:r>
              <a:rPr sz="2400" dirty="0" err="1" smtClean="0">
                <a:solidFill>
                  <a:srgbClr val="FF0000"/>
                </a:solidFill>
                <a:latin typeface="楷体"/>
                <a:cs typeface="楷体"/>
              </a:rPr>
              <a:t>模型很多时候效果不好的原因是什么</a:t>
            </a:r>
            <a:r>
              <a:rPr sz="2400" dirty="0" smtClean="0">
                <a:solidFill>
                  <a:srgbClr val="FF2600"/>
                </a:solidFill>
                <a:latin typeface="楷体"/>
                <a:cs typeface="楷体"/>
              </a:rPr>
              <a:t>？</a:t>
            </a:r>
            <a:endParaRPr sz="2400" dirty="0">
              <a:latin typeface="楷体"/>
              <a:cs typeface="楷体"/>
            </a:endParaRPr>
          </a:p>
          <a:p>
            <a:pPr marL="406400">
              <a:lnSpc>
                <a:spcPct val="100000"/>
              </a:lnSpc>
              <a:spcBef>
                <a:spcPts val="450"/>
              </a:spcBef>
              <a:tabLst>
                <a:tab pos="8629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过拟合啦！！！</a:t>
            </a:r>
          </a:p>
          <a:p>
            <a:pPr>
              <a:lnSpc>
                <a:spcPts val="600"/>
              </a:lnSpc>
              <a:spcBef>
                <a:spcPts val="27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  <a:buFont typeface="Wingdings" pitchFamily="2" charset="2"/>
              <a:buChar char="l"/>
              <a:tabLst>
                <a:tab pos="469265" algn="l"/>
              </a:tabLst>
            </a:pPr>
            <a:r>
              <a:rPr sz="2400" dirty="0" err="1" smtClean="0">
                <a:solidFill>
                  <a:srgbClr val="FF0000"/>
                </a:solidFill>
                <a:latin typeface="楷体"/>
                <a:cs typeface="楷体"/>
              </a:rPr>
              <a:t>如何缓解</a:t>
            </a:r>
            <a:r>
              <a:rPr sz="2400" dirty="0">
                <a:solidFill>
                  <a:srgbClr val="FF0000"/>
                </a:solidFill>
                <a:latin typeface="楷体"/>
                <a:cs typeface="楷体"/>
              </a:rPr>
              <a:t>？</a:t>
            </a:r>
          </a:p>
          <a:p>
            <a:pPr marL="406400">
              <a:lnSpc>
                <a:spcPct val="100000"/>
              </a:lnSpc>
              <a:spcBef>
                <a:spcPts val="450"/>
              </a:spcBef>
              <a:tabLst>
                <a:tab pos="8629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少给点题，别让它死记硬背这么多东西</a:t>
            </a:r>
          </a:p>
          <a:p>
            <a:pPr>
              <a:lnSpc>
                <a:spcPts val="550"/>
              </a:lnSpc>
              <a:spcBef>
                <a:spcPts val="10"/>
              </a:spcBef>
            </a:pPr>
            <a:endParaRPr sz="550" dirty="0"/>
          </a:p>
          <a:p>
            <a:pPr marL="406400">
              <a:lnSpc>
                <a:spcPct val="100000"/>
              </a:lnSpc>
              <a:tabLst>
                <a:tab pos="8629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多找几个同学来做题，综合一下他们的答案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/>
                <a:cs typeface="华文新魏"/>
              </a:rPr>
              <a:t>机器学习是什么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371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机器学习研究的是</a:t>
            </a:r>
            <a:r>
              <a:rPr lang="zh-CN" altLang="en-US" sz="2400" dirty="0" smtClean="0">
                <a:solidFill>
                  <a:srgbClr val="FF0000"/>
                </a:solidFill>
              </a:rPr>
              <a:t>计算机怎样模拟人类的学习行为</a:t>
            </a:r>
            <a:r>
              <a:rPr lang="zh-CN" altLang="en-US" sz="2400" dirty="0" smtClean="0"/>
              <a:t>，以</a:t>
            </a:r>
            <a:r>
              <a:rPr lang="zh-CN" altLang="en-US" sz="2400" dirty="0" smtClean="0">
                <a:solidFill>
                  <a:srgbClr val="FF0000"/>
                </a:solidFill>
              </a:rPr>
              <a:t>获取新的只是或技能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并重新组织已有的知识结构</a:t>
            </a:r>
            <a:r>
              <a:rPr lang="zh-CN" altLang="en-US" sz="2400" dirty="0" smtClean="0"/>
              <a:t>使之</a:t>
            </a:r>
            <a:r>
              <a:rPr lang="zh-CN" altLang="en-US" sz="2400" dirty="0" smtClean="0">
                <a:solidFill>
                  <a:srgbClr val="FF0000"/>
                </a:solidFill>
              </a:rPr>
              <a:t>不断改善自身</a:t>
            </a:r>
            <a:r>
              <a:rPr lang="zh-CN" altLang="en-US" sz="2400" dirty="0" smtClean="0"/>
              <a:t>。简单一点说，就是计算机从数据中学习出规律和模式，以应用在新数据上做预测的任务。</a:t>
            </a:r>
            <a:endParaRPr lang="zh-CN" alt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200400"/>
            <a:ext cx="21240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876800"/>
            <a:ext cx="21240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124200"/>
            <a:ext cx="4724400" cy="30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0104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149629"/>
            <a:ext cx="4825537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模型融合：Bagging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442638"/>
            <a:ext cx="7313295" cy="671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2600" marR="12700" indent="-469900">
              <a:lnSpc>
                <a:spcPct val="77400"/>
              </a:lnSpc>
              <a:tabLst>
                <a:tab pos="481965" algn="l"/>
              </a:tabLst>
            </a:pPr>
            <a:r>
              <a:rPr sz="2800" spc="-1250" dirty="0" smtClean="0">
                <a:solidFill>
                  <a:srgbClr val="CC0000"/>
                </a:solidFill>
                <a:latin typeface="Wingdings"/>
                <a:cs typeface="Wingdings"/>
              </a:rPr>
              <a:t></a:t>
            </a:r>
            <a:r>
              <a:rPr sz="2800" spc="-1250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u="heavy" spc="-15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http://scikit-learn.o</a:t>
            </a:r>
            <a:r>
              <a:rPr sz="2800" u="heavy" spc="-6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800" u="heavy" spc="-15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g/stable/modules/generated/</a:t>
            </a:r>
            <a:r>
              <a:rPr sz="2800" spc="-10" dirty="0" smtClean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800" u="heavy" spc="-15" dirty="0" smtClean="0">
                <a:solidFill>
                  <a:srgbClr val="336699"/>
                </a:solidFill>
                <a:latin typeface="Times New Roman"/>
                <a:cs typeface="Times New Roman"/>
              </a:rPr>
              <a:t>sklearn.ensemble.BaggingClassifi</a:t>
            </a:r>
            <a:r>
              <a:rPr sz="2800" u="heavy" spc="-10" dirty="0" smtClean="0">
                <a:solidFill>
                  <a:srgbClr val="336699"/>
                </a:solidFill>
                <a:latin typeface="Times New Roman"/>
                <a:cs typeface="Times New Roman"/>
              </a:rPr>
              <a:t>e</a:t>
            </a:r>
            <a:r>
              <a:rPr sz="2800" u="heavy" spc="-155" dirty="0" smtClean="0">
                <a:solidFill>
                  <a:srgbClr val="336699"/>
                </a:solidFill>
                <a:latin typeface="Times New Roman"/>
                <a:cs typeface="Times New Roman"/>
              </a:rPr>
              <a:t>r</a:t>
            </a:r>
            <a:r>
              <a:rPr sz="2800" u="heavy" spc="-15" dirty="0" smtClean="0">
                <a:solidFill>
                  <a:srgbClr val="336699"/>
                </a:solidFill>
                <a:latin typeface="Times New Roman"/>
                <a:cs typeface="Times New Roman"/>
              </a:rPr>
              <a:t>.html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339" y="3512311"/>
            <a:ext cx="7023100" cy="2662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l"/>
              <a:tabLst>
                <a:tab pos="469265" algn="l"/>
              </a:tabLst>
            </a:pPr>
            <a:r>
              <a:rPr sz="2400" dirty="0" err="1" smtClean="0">
                <a:solidFill>
                  <a:srgbClr val="FF0000"/>
                </a:solidFill>
                <a:latin typeface="楷体"/>
                <a:cs typeface="楷体"/>
              </a:rPr>
              <a:t>用一个算法</a:t>
            </a:r>
            <a:endParaRPr sz="2400" dirty="0">
              <a:latin typeface="楷体"/>
              <a:cs typeface="楷体"/>
            </a:endParaRPr>
          </a:p>
          <a:p>
            <a:pPr marL="406400">
              <a:lnSpc>
                <a:spcPct val="100000"/>
              </a:lnSpc>
              <a:spcBef>
                <a:spcPts val="350"/>
              </a:spcBef>
              <a:tabLst>
                <a:tab pos="8629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不用全部的数据集，每次取一个子集训练一个模型</a:t>
            </a:r>
          </a:p>
          <a:p>
            <a:pPr>
              <a:lnSpc>
                <a:spcPts val="550"/>
              </a:lnSpc>
              <a:spcBef>
                <a:spcPts val="10"/>
              </a:spcBef>
            </a:pPr>
            <a:endParaRPr sz="550" dirty="0"/>
          </a:p>
          <a:p>
            <a:pPr marL="406400">
              <a:lnSpc>
                <a:spcPct val="100000"/>
              </a:lnSpc>
              <a:tabLst>
                <a:tab pos="8629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分类：用这些模型的结果做vote</a:t>
            </a:r>
          </a:p>
          <a:p>
            <a:pPr>
              <a:lnSpc>
                <a:spcPts val="550"/>
              </a:lnSpc>
              <a:spcBef>
                <a:spcPts val="10"/>
              </a:spcBef>
            </a:pPr>
            <a:endParaRPr sz="550" dirty="0"/>
          </a:p>
          <a:p>
            <a:pPr marL="406400">
              <a:lnSpc>
                <a:spcPct val="100000"/>
              </a:lnSpc>
              <a:tabLst>
                <a:tab pos="8629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回归：对这些模型的结果取平均</a:t>
            </a:r>
          </a:p>
          <a:p>
            <a:pPr>
              <a:lnSpc>
                <a:spcPts val="600"/>
              </a:lnSpc>
              <a:spcBef>
                <a:spcPts val="26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  <a:buFont typeface="Wingdings" pitchFamily="2" charset="2"/>
              <a:buChar char="l"/>
              <a:tabLst>
                <a:tab pos="469265" algn="l"/>
              </a:tabLst>
            </a:pPr>
            <a:r>
              <a:rPr sz="2400" dirty="0" err="1" smtClean="0">
                <a:solidFill>
                  <a:srgbClr val="FF0000"/>
                </a:solidFill>
                <a:latin typeface="楷体"/>
                <a:cs typeface="楷体"/>
              </a:rPr>
              <a:t>用不同的算法</a:t>
            </a:r>
            <a:endParaRPr sz="2400" dirty="0">
              <a:solidFill>
                <a:srgbClr val="FF0000"/>
              </a:solidFill>
              <a:latin typeface="楷体"/>
              <a:cs typeface="楷体"/>
            </a:endParaRPr>
          </a:p>
          <a:p>
            <a:pPr marL="406400">
              <a:lnSpc>
                <a:spcPct val="100000"/>
              </a:lnSpc>
              <a:spcBef>
                <a:spcPts val="450"/>
              </a:spcBef>
              <a:tabLst>
                <a:tab pos="862965" algn="l"/>
                <a:tab pos="3998595" algn="l"/>
                <a:tab pos="441769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 err="1">
                <a:latin typeface="Times New Roman"/>
                <a:cs typeface="Times New Roman"/>
              </a:rPr>
              <a:t>用这些模型的结果做</a:t>
            </a:r>
            <a:r>
              <a:rPr sz="2200" spc="-15" dirty="0" err="1" smtClean="0">
                <a:latin typeface="Times New Roman"/>
                <a:cs typeface="Times New Roman"/>
              </a:rPr>
              <a:t>vote或求平均</a:t>
            </a:r>
            <a:endParaRPr sz="2200" spc="-1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514600"/>
            <a:ext cx="8305798" cy="686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77086" y="265176"/>
            <a:ext cx="4071113" cy="53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spc="-135" dirty="0">
                <a:solidFill>
                  <a:srgbClr val="2F2F31"/>
                </a:solidFill>
                <a:latin typeface="宋体"/>
                <a:cs typeface="宋体"/>
              </a:rPr>
              <a:t>模型</a:t>
            </a:r>
            <a:r>
              <a:rPr sz="3600" spc="-135" dirty="0" err="1" smtClean="0">
                <a:solidFill>
                  <a:srgbClr val="2F2F31"/>
                </a:solidFill>
                <a:latin typeface="宋体"/>
                <a:cs typeface="宋体"/>
              </a:rPr>
              <a:t>融合:</a:t>
            </a:r>
            <a:r>
              <a:rPr lang="en-US" altLang="zh-CN" sz="3600" dirty="0" err="1" smtClean="0">
                <a:solidFill>
                  <a:srgbClr val="2F2F31"/>
                </a:solidFill>
                <a:latin typeface="Arial"/>
                <a:cs typeface="Arial"/>
              </a:rPr>
              <a:t>Bagging</a:t>
            </a:r>
            <a:endParaRPr sz="3600" dirty="0">
              <a:latin typeface="宋体"/>
              <a:cs typeface="宋体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62341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14401"/>
            <a:ext cx="4655515" cy="109537"/>
          </a:xfrm>
          <a:custGeom>
            <a:avLst/>
            <a:gdLst/>
            <a:ahLst/>
            <a:cxnLst/>
            <a:rect l="l" t="t" r="r" b="b"/>
            <a:pathLst>
              <a:path w="4655515" h="109537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914401"/>
            <a:ext cx="7958137" cy="0"/>
          </a:xfrm>
          <a:custGeom>
            <a:avLst/>
            <a:gdLst/>
            <a:ahLst/>
            <a:cxnLst/>
            <a:rect l="l" t="t" r="r" b="b"/>
            <a:pathLst>
              <a:path w="7958137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914401"/>
            <a:ext cx="7954079" cy="0"/>
          </a:xfrm>
          <a:custGeom>
            <a:avLst/>
            <a:gdLst/>
            <a:ahLst/>
            <a:cxnLst/>
            <a:rect l="l" t="t" r="r" b="b"/>
            <a:pathLst>
              <a:path w="7954079">
                <a:moveTo>
                  <a:pt x="0" y="0"/>
                </a:moveTo>
                <a:lnTo>
                  <a:pt x="7954079" y="0"/>
                </a:lnTo>
              </a:path>
            </a:pathLst>
          </a:custGeom>
          <a:ln w="9520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6324598"/>
            <a:ext cx="7920758" cy="1"/>
          </a:xfrm>
          <a:custGeom>
            <a:avLst/>
            <a:gdLst/>
            <a:ahLst/>
            <a:cxnLst/>
            <a:rect l="l" t="t" r="r" b="b"/>
            <a:pathLst>
              <a:path w="7920758" h="1">
                <a:moveTo>
                  <a:pt x="0" y="1"/>
                </a:moveTo>
                <a:lnTo>
                  <a:pt x="7920758" y="0"/>
                </a:lnTo>
              </a:path>
            </a:pathLst>
          </a:custGeom>
          <a:ln w="4154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6342062"/>
            <a:ext cx="277811" cy="28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890" y="149629"/>
            <a:ext cx="4875414" cy="810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8807" y="189427"/>
            <a:ext cx="477647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模型融合：Stacking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1270000"/>
            <a:ext cx="5690870" cy="449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b="1" spc="-15" dirty="0" err="1" smtClean="0">
                <a:latin typeface="Times New Roman"/>
                <a:cs typeface="Times New Roman"/>
              </a:rPr>
              <a:t>用多种</a:t>
            </a:r>
            <a:r>
              <a:rPr sz="2400" b="1" spc="-15" dirty="0" err="1">
                <a:latin typeface="Times New Roman"/>
                <a:cs typeface="Times New Roman"/>
              </a:rPr>
              <a:t>predictor结果作为特征训练</a:t>
            </a:r>
            <a:endParaRPr sz="2400" b="1" spc="-1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1828800"/>
            <a:ext cx="6391186" cy="426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14401"/>
            <a:ext cx="4655515" cy="109537"/>
          </a:xfrm>
          <a:custGeom>
            <a:avLst/>
            <a:gdLst/>
            <a:ahLst/>
            <a:cxnLst/>
            <a:rect l="l" t="t" r="r" b="b"/>
            <a:pathLst>
              <a:path w="4655515" h="109537">
                <a:moveTo>
                  <a:pt x="0" y="0"/>
                </a:moveTo>
                <a:lnTo>
                  <a:pt x="4655515" y="0"/>
                </a:lnTo>
                <a:lnTo>
                  <a:pt x="4655515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914401"/>
            <a:ext cx="7958137" cy="0"/>
          </a:xfrm>
          <a:custGeom>
            <a:avLst/>
            <a:gdLst/>
            <a:ahLst/>
            <a:cxnLst/>
            <a:rect l="l" t="t" r="r" b="b"/>
            <a:pathLst>
              <a:path w="7958137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914401"/>
            <a:ext cx="7954079" cy="0"/>
          </a:xfrm>
          <a:custGeom>
            <a:avLst/>
            <a:gdLst/>
            <a:ahLst/>
            <a:cxnLst/>
            <a:rect l="l" t="t" r="r" b="b"/>
            <a:pathLst>
              <a:path w="7954079">
                <a:moveTo>
                  <a:pt x="0" y="0"/>
                </a:moveTo>
                <a:lnTo>
                  <a:pt x="7954079" y="0"/>
                </a:lnTo>
              </a:path>
            </a:pathLst>
          </a:custGeom>
          <a:ln w="9520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6324598"/>
            <a:ext cx="7920758" cy="1"/>
          </a:xfrm>
          <a:custGeom>
            <a:avLst/>
            <a:gdLst/>
            <a:ahLst/>
            <a:cxnLst/>
            <a:rect l="l" t="t" r="r" b="b"/>
            <a:pathLst>
              <a:path w="7920758" h="1">
                <a:moveTo>
                  <a:pt x="0" y="1"/>
                </a:moveTo>
                <a:lnTo>
                  <a:pt x="7920758" y="0"/>
                </a:lnTo>
              </a:path>
            </a:pathLst>
          </a:custGeom>
          <a:ln w="4154">
            <a:solidFill>
              <a:srgbClr val="D81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6342062"/>
            <a:ext cx="277811" cy="28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890" y="149629"/>
            <a:ext cx="4875414" cy="810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8807" y="189427"/>
            <a:ext cx="477647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模型融合：Stacking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1270000"/>
            <a:ext cx="5678170" cy="449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69900" algn="l"/>
              </a:tabLst>
            </a:pPr>
            <a:r>
              <a:rPr sz="2400" b="1" spc="-15" dirty="0" err="1" smtClean="0">
                <a:latin typeface="Times New Roman"/>
                <a:cs typeface="Times New Roman"/>
              </a:rPr>
              <a:t>用多种</a:t>
            </a:r>
            <a:r>
              <a:rPr sz="2400" b="1" spc="-15" dirty="0" err="1">
                <a:latin typeface="Times New Roman"/>
                <a:cs typeface="Times New Roman"/>
              </a:rPr>
              <a:t>predictor结果作为特征训练</a:t>
            </a:r>
            <a:endParaRPr sz="2400" b="1" spc="-1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4600" y="2209800"/>
            <a:ext cx="29591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4038600"/>
            <a:ext cx="2438400" cy="691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6982" y="3628505"/>
            <a:ext cx="340821" cy="6359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2400" y="3657600"/>
            <a:ext cx="228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2398" y="3657600"/>
            <a:ext cx="228483" cy="533128"/>
          </a:xfrm>
          <a:custGeom>
            <a:avLst/>
            <a:gdLst/>
            <a:ahLst/>
            <a:cxnLst/>
            <a:rect l="l" t="t" r="r" b="b"/>
            <a:pathLst>
              <a:path w="228483" h="533128">
                <a:moveTo>
                  <a:pt x="0" y="418886"/>
                </a:moveTo>
                <a:lnTo>
                  <a:pt x="57120" y="418886"/>
                </a:lnTo>
                <a:lnTo>
                  <a:pt x="57120" y="0"/>
                </a:lnTo>
                <a:lnTo>
                  <a:pt x="171362" y="0"/>
                </a:lnTo>
                <a:lnTo>
                  <a:pt x="171362" y="418886"/>
                </a:lnTo>
                <a:lnTo>
                  <a:pt x="228483" y="418886"/>
                </a:lnTo>
                <a:lnTo>
                  <a:pt x="114241" y="533128"/>
                </a:lnTo>
                <a:lnTo>
                  <a:pt x="0" y="418886"/>
                </a:lnTo>
                <a:close/>
              </a:path>
            </a:pathLst>
          </a:custGeom>
          <a:ln w="9520">
            <a:solidFill>
              <a:srgbClr val="AEBC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5105400"/>
            <a:ext cx="6045200" cy="901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149629"/>
            <a:ext cx="5025043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模型融合：Boosting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468457"/>
            <a:ext cx="8089265" cy="4653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http://scikit-learn.o</a:t>
            </a:r>
            <a:r>
              <a:rPr sz="2000" u="heavy" spc="-45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g/stable/modules/classes.html#module-sklearn.ensemble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37"/>
              </a:spcBef>
            </a:pPr>
            <a:endParaRPr sz="1400" dirty="0"/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200" spc="-15" dirty="0" err="1" smtClean="0">
                <a:latin typeface="Times New Roman"/>
                <a:cs typeface="Times New Roman"/>
              </a:rPr>
              <a:t>Adaboost</a:t>
            </a:r>
            <a:endParaRPr sz="2200" spc="-15" dirty="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45"/>
              </a:spcBef>
            </a:pPr>
            <a:endParaRPr sz="850" dirty="0"/>
          </a:p>
          <a:p>
            <a:pPr marR="3237230" algn="ctr">
              <a:lnSpc>
                <a:spcPct val="100000"/>
              </a:lnSpc>
              <a:buFont typeface="Wingdings" pitchFamily="2" charset="2"/>
              <a:buChar char="l"/>
              <a:tabLst>
                <a:tab pos="456565" algn="l"/>
              </a:tabLst>
            </a:pPr>
            <a:r>
              <a:rPr sz="2400" dirty="0" err="1" smtClean="0">
                <a:solidFill>
                  <a:srgbClr val="FF0000"/>
                </a:solidFill>
                <a:latin typeface="楷体"/>
                <a:cs typeface="楷体"/>
              </a:rPr>
              <a:t>考得不好的原因是什么</a:t>
            </a:r>
            <a:r>
              <a:rPr sz="2400" dirty="0" smtClean="0">
                <a:solidFill>
                  <a:srgbClr val="FF2600"/>
                </a:solidFill>
                <a:latin typeface="楷体"/>
                <a:cs typeface="楷体"/>
              </a:rPr>
              <a:t>？</a:t>
            </a:r>
            <a:endParaRPr sz="2400" dirty="0">
              <a:latin typeface="楷体"/>
              <a:cs typeface="楷体"/>
            </a:endParaRPr>
          </a:p>
          <a:p>
            <a:pPr>
              <a:lnSpc>
                <a:spcPts val="650"/>
              </a:lnSpc>
              <a:spcBef>
                <a:spcPts val="2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14400">
              <a:lnSpc>
                <a:spcPct val="100000"/>
              </a:lnSpc>
              <a:tabLst>
                <a:tab pos="13709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还不够努力，练习题要多次学习</a:t>
            </a:r>
          </a:p>
          <a:p>
            <a:pPr marL="1205865">
              <a:lnSpc>
                <a:spcPct val="100000"/>
              </a:lnSpc>
              <a:spcBef>
                <a:spcPts val="459"/>
              </a:spcBef>
              <a:tabLst>
                <a:tab pos="1663064" algn="l"/>
              </a:tabLst>
            </a:pPr>
            <a:r>
              <a:rPr sz="2200" spc="-840" dirty="0" smtClean="0">
                <a:solidFill>
                  <a:srgbClr val="CC0000"/>
                </a:solidFill>
                <a:latin typeface="Wingdings"/>
                <a:cs typeface="Wingdings"/>
              </a:rPr>
              <a:t></a:t>
            </a:r>
            <a:r>
              <a:rPr sz="2200" spc="-840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重复迭代和训练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59"/>
              </a:spcBef>
            </a:pPr>
            <a:endParaRPr sz="1000" dirty="0"/>
          </a:p>
          <a:p>
            <a:pPr marL="913765">
              <a:lnSpc>
                <a:spcPct val="100000"/>
              </a:lnSpc>
              <a:tabLst>
                <a:tab pos="1370965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时间分配要合理，要多练习之前做错的题</a:t>
            </a:r>
          </a:p>
          <a:p>
            <a:pPr marL="1205865">
              <a:lnSpc>
                <a:spcPct val="100000"/>
              </a:lnSpc>
              <a:spcBef>
                <a:spcPts val="459"/>
              </a:spcBef>
              <a:tabLst>
                <a:tab pos="1663064" algn="l"/>
              </a:tabLst>
            </a:pPr>
            <a:r>
              <a:rPr sz="2200" spc="-840" dirty="0" smtClean="0">
                <a:solidFill>
                  <a:srgbClr val="CC0000"/>
                </a:solidFill>
                <a:latin typeface="Wingdings"/>
                <a:cs typeface="Wingdings"/>
              </a:rPr>
              <a:t></a:t>
            </a:r>
            <a:r>
              <a:rPr sz="2200" spc="-840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每次分配给分错的样本更高的权重</a:t>
            </a:r>
          </a:p>
          <a:p>
            <a:pPr>
              <a:lnSpc>
                <a:spcPts val="900"/>
              </a:lnSpc>
              <a:spcBef>
                <a:spcPts val="28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370330" marR="12700" indent="-457200">
              <a:lnSpc>
                <a:spcPct val="101200"/>
              </a:lnSpc>
              <a:tabLst>
                <a:tab pos="1370330" algn="l"/>
              </a:tabLst>
            </a:pPr>
            <a:r>
              <a:rPr sz="2200" spc="-875" dirty="0" smtClean="0">
                <a:solidFill>
                  <a:srgbClr val="CC0000"/>
                </a:solidFill>
                <a:latin typeface="Wingdings"/>
                <a:cs typeface="Wingdings"/>
              </a:rPr>
              <a:t></a:t>
            </a:r>
            <a:r>
              <a:rPr sz="2200" spc="-875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我不聪明，但是脚踏实地，用最简单的知识不断积累， 成为专家</a:t>
            </a:r>
          </a:p>
          <a:p>
            <a:pPr marL="1205230">
              <a:lnSpc>
                <a:spcPct val="100000"/>
              </a:lnSpc>
              <a:spcBef>
                <a:spcPts val="484"/>
              </a:spcBef>
              <a:tabLst>
                <a:tab pos="1662430" algn="l"/>
              </a:tabLst>
            </a:pPr>
            <a:r>
              <a:rPr sz="2200" spc="-840" dirty="0" smtClean="0">
                <a:solidFill>
                  <a:srgbClr val="CC0000"/>
                </a:solidFill>
                <a:latin typeface="Wingdings"/>
                <a:cs typeface="Wingdings"/>
              </a:rPr>
              <a:t></a:t>
            </a:r>
            <a:r>
              <a:rPr sz="2200" spc="-840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最简单的分类器的叠加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362200"/>
            <a:ext cx="5765800" cy="365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450" y="187036"/>
            <a:ext cx="5025043" cy="810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264920"/>
            <a:ext cx="7802245" cy="976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http://scikit-learn.o</a:t>
            </a:r>
            <a:r>
              <a:rPr sz="2000" u="heavy" spc="-45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g/stable/modules/classes.html#module-sklearn.ensemble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200" spc="-15" dirty="0" err="1" smtClean="0">
                <a:latin typeface="Times New Roman"/>
                <a:cs typeface="Times New Roman"/>
              </a:rPr>
              <a:t>Adaboost</a:t>
            </a:r>
            <a:endParaRPr sz="2200" spc="-15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367" y="228601"/>
            <a:ext cx="4930775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模型融合：Boosting</a:t>
            </a:r>
            <a:endParaRPr sz="4400">
              <a:latin typeface="华文新魏"/>
              <a:cs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438400"/>
            <a:ext cx="5715000" cy="3602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450" y="187036"/>
            <a:ext cx="5025043" cy="810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264920"/>
            <a:ext cx="7802245" cy="976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http://scikit-learn.o</a:t>
            </a:r>
            <a:r>
              <a:rPr sz="2000" u="heavy" spc="-45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2000" u="heavy" spc="-10" dirty="0" smtClean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g/stable/modules/classes.html#module-sklearn.ensemble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200" spc="-15" dirty="0" err="1" smtClean="0">
                <a:latin typeface="Times New Roman"/>
                <a:cs typeface="Times New Roman"/>
              </a:rPr>
              <a:t>Adaboost</a:t>
            </a:r>
            <a:endParaRPr sz="2200" spc="-15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367" y="228601"/>
            <a:ext cx="4930775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模型融合：Boosting</a:t>
            </a:r>
            <a:endParaRPr sz="4400">
              <a:latin typeface="华文新魏"/>
              <a:cs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33400" y="1371600"/>
            <a:ext cx="2933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zh-CN" sz="2400" b="1" dirty="0" smtClean="0"/>
              <a:t>样本数据统计信息</a:t>
            </a:r>
            <a:endParaRPr lang="zh-CN" altLang="en-US" sz="24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09600" y="2194411"/>
            <a:ext cx="483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&gt;&gt;&gt;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挑选诊断治疗后已经确认死亡的样本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124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例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3048000"/>
          <a:ext cx="6324600" cy="23622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66884"/>
                <a:gridCol w="2857716"/>
              </a:tblGrid>
              <a:tr h="295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 dirty="0"/>
                        <a:t>样本总数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124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男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76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女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48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诊断年龄四分位数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52 , 63.5 , 72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病理阶段</a:t>
                      </a:r>
                      <a:r>
                        <a:rPr lang="en-US" sz="1800" kern="100"/>
                        <a:t>(1,2,3,4,</a:t>
                      </a:r>
                      <a:r>
                        <a:rPr lang="zh-CN" sz="1800" kern="100"/>
                        <a:t>不确定</a:t>
                      </a:r>
                      <a:r>
                        <a:rPr lang="en-US" sz="1800" kern="100"/>
                        <a:t>)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40,26,41,3,14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生存时间超过</a:t>
                      </a:r>
                      <a:r>
                        <a:rPr lang="en-US" sz="1800" kern="100"/>
                        <a:t>12</a:t>
                      </a:r>
                      <a:r>
                        <a:rPr lang="zh-CN" sz="1800" kern="100"/>
                        <a:t>个月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55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生存时间不超过</a:t>
                      </a:r>
                      <a:r>
                        <a:rPr lang="en-US" sz="1800" kern="100"/>
                        <a:t>12</a:t>
                      </a:r>
                      <a:r>
                        <a:rPr lang="zh-CN" sz="1800" kern="100"/>
                        <a:t>个月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69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生存时间四分位数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171 , 415.5 , 837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400" y="1371600"/>
            <a:ext cx="2933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zh-CN" sz="2400" b="1" dirty="0" smtClean="0"/>
              <a:t>样本数据统计信息</a:t>
            </a:r>
            <a:endParaRPr lang="zh-CN" altLang="en-US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2194411"/>
            <a:ext cx="708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&gt;&gt;&gt;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挑选个人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临床、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DNA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水平、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RNA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水平上的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类特征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5800" y="2667000"/>
          <a:ext cx="7543800" cy="222466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343399"/>
                <a:gridCol w="3200401"/>
              </a:tblGrid>
              <a:tr h="3159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spc="5" dirty="0"/>
                        <a:t>数据类型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/>
                        <a:t>特征个数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9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Clinic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3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48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copy number (gene-level)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24778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DNA methylation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485578(</a:t>
                      </a:r>
                      <a:r>
                        <a:rPr lang="zh-CN" sz="1800" kern="0" spc="5" dirty="0"/>
                        <a:t>随机挑选</a:t>
                      </a:r>
                      <a:r>
                        <a:rPr lang="en-US" sz="1800" kern="0" spc="5" dirty="0"/>
                        <a:t>20000)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9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gene expression RNAseq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20532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miRNA mature strand </a:t>
                      </a:r>
                      <a:r>
                        <a:rPr lang="en-US" sz="1800" kern="0" spc="5" dirty="0" smtClean="0"/>
                        <a:t>expression </a:t>
                      </a:r>
                      <a:r>
                        <a:rPr lang="en-US" sz="1800" kern="0" spc="5" dirty="0" err="1" smtClean="0"/>
                        <a:t>RNAseq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2174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85800" y="5334000"/>
            <a:ext cx="3693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u="heavy" spc="-10" dirty="0">
                <a:solidFill>
                  <a:srgbClr val="336699"/>
                </a:solidFill>
                <a:latin typeface="Times New Roman"/>
                <a:cs typeface="Times New Roman"/>
                <a:hlinkClick r:id="rId2"/>
              </a:rPr>
              <a:t>https://xenabrowser.net/datapages/</a:t>
            </a:r>
            <a:endParaRPr lang="zh-CN" altLang="en-US" sz="2000" u="heavy" spc="-10" dirty="0">
              <a:solidFill>
                <a:srgbClr val="336699"/>
              </a:solidFill>
              <a:latin typeface="Times New Roman"/>
              <a:cs typeface="Times New Roman"/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数据预处理</a:t>
            </a:r>
            <a:endParaRPr lang="zh-CN" altLang="en-US" sz="24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533400" y="2054424"/>
            <a:ext cx="6019800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）去除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Nan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的数量占比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&gt;10%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的特征和样本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mirna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和甲基化数据含有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Nan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，用均值去填补。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）无标准化或归一化处理。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0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）无上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下采样处理</a:t>
            </a:r>
            <a:endParaRPr lang="en-US" altLang="zh-CN" sz="2000" b="1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0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标签分类：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OS</a:t>
            </a:r>
            <a:r>
              <a:rPr lang="en-US" altLang="zh-CN" sz="2000" b="1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.time</a:t>
            </a:r>
            <a:r>
              <a:rPr lang="en-US" altLang="zh-CN" sz="20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&lt;&gt;365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224443"/>
            <a:ext cx="5710843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807" y="265627"/>
            <a:ext cx="56134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机器学习工业应用领域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986155"/>
            <a:ext cx="6540500" cy="3433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经济相关</a:t>
            </a:r>
            <a:r>
              <a:rPr sz="2400" dirty="0" err="1">
                <a:latin typeface="楷体"/>
                <a:cs typeface="楷体"/>
              </a:rPr>
              <a:t>：股市、房价等</a:t>
            </a:r>
            <a:endParaRPr sz="2400" dirty="0">
              <a:latin typeface="楷体"/>
              <a:cs typeface="楷体"/>
            </a:endParaRPr>
          </a:p>
          <a:p>
            <a:pPr marL="12700" marR="12700">
              <a:lnSpc>
                <a:spcPct val="99700"/>
              </a:lnSpc>
              <a:spcBef>
                <a:spcPts val="50"/>
              </a:spcBef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能源相关</a:t>
            </a:r>
            <a:r>
              <a:rPr sz="2400" dirty="0" err="1">
                <a:latin typeface="楷体"/>
                <a:cs typeface="楷体"/>
              </a:rPr>
              <a:t>：产能预测、</a:t>
            </a:r>
            <a:r>
              <a:rPr sz="2400" dirty="0" err="1" smtClean="0">
                <a:latin typeface="楷体"/>
                <a:cs typeface="楷体"/>
              </a:rPr>
              <a:t>分配与合理利用</a:t>
            </a:r>
            <a:endParaRPr lang="en-US" sz="2400" dirty="0" smtClean="0">
              <a:latin typeface="楷体"/>
              <a:cs typeface="楷体"/>
            </a:endParaRPr>
          </a:p>
          <a:p>
            <a:pPr marL="12700" marR="12700">
              <a:lnSpc>
                <a:spcPct val="99700"/>
              </a:lnSpc>
              <a:spcBef>
                <a:spcPts val="50"/>
              </a:spcBef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NLP</a:t>
            </a:r>
            <a:r>
              <a:rPr sz="2400" dirty="0" err="1">
                <a:latin typeface="楷体"/>
                <a:cs typeface="楷体"/>
              </a:rPr>
              <a:t>相关：检索、分类、主题、</a:t>
            </a:r>
            <a:r>
              <a:rPr sz="2400" dirty="0" err="1" smtClean="0">
                <a:latin typeface="楷体"/>
                <a:cs typeface="楷体"/>
              </a:rPr>
              <a:t>相似度</a:t>
            </a:r>
            <a:endParaRPr lang="en-US" sz="2400" dirty="0" smtClean="0">
              <a:latin typeface="楷体"/>
              <a:cs typeface="楷体"/>
            </a:endParaRPr>
          </a:p>
          <a:p>
            <a:pPr marL="12700" marR="12700">
              <a:lnSpc>
                <a:spcPct val="99700"/>
              </a:lnSpc>
              <a:spcBef>
                <a:spcPts val="50"/>
              </a:spcBef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互联网用户行为</a:t>
            </a:r>
            <a:r>
              <a:rPr sz="2400" dirty="0" err="1">
                <a:latin typeface="楷体"/>
                <a:cs typeface="楷体"/>
              </a:rPr>
              <a:t>：CTR</a:t>
            </a:r>
            <a:r>
              <a:rPr sz="2400" dirty="0" err="1" smtClean="0">
                <a:latin typeface="楷体"/>
                <a:cs typeface="楷体"/>
              </a:rPr>
              <a:t>预测</a:t>
            </a:r>
            <a:endParaRPr lang="en-US" sz="2400" dirty="0">
              <a:latin typeface="楷体"/>
              <a:cs typeface="楷体"/>
            </a:endParaRPr>
          </a:p>
          <a:p>
            <a:pPr marL="12700" marR="12700">
              <a:lnSpc>
                <a:spcPct val="99700"/>
              </a:lnSpc>
              <a:spcBef>
                <a:spcPts val="50"/>
              </a:spcBef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销量预测</a:t>
            </a:r>
            <a:r>
              <a:rPr sz="2400" dirty="0" err="1">
                <a:latin typeface="楷体"/>
                <a:cs typeface="楷体"/>
              </a:rPr>
              <a:t>：电商、连锁店、超市</a:t>
            </a:r>
            <a:r>
              <a:rPr sz="2400" dirty="0" smtClean="0">
                <a:latin typeface="楷体"/>
                <a:cs typeface="楷体"/>
              </a:rPr>
              <a:t>…</a:t>
            </a:r>
            <a:endParaRPr lang="en-US" sz="2400" dirty="0">
              <a:latin typeface="楷体"/>
              <a:cs typeface="楷体"/>
            </a:endParaRPr>
          </a:p>
          <a:p>
            <a:pPr marL="12700" marR="12700">
              <a:lnSpc>
                <a:spcPct val="99700"/>
              </a:lnSpc>
              <a:spcBef>
                <a:spcPts val="50"/>
              </a:spcBef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深度学习应用</a:t>
            </a:r>
            <a:r>
              <a:rPr sz="2400" dirty="0" err="1">
                <a:latin typeface="楷体"/>
                <a:cs typeface="楷体"/>
              </a:rPr>
              <a:t>：</a:t>
            </a:r>
            <a:r>
              <a:rPr sz="2400" dirty="0" err="1" smtClean="0">
                <a:latin typeface="楷体"/>
                <a:cs typeface="楷体"/>
              </a:rPr>
              <a:t>图像内容理解</a:t>
            </a:r>
            <a:endParaRPr lang="en-US" sz="2400" dirty="0">
              <a:latin typeface="楷体"/>
              <a:cs typeface="楷体"/>
            </a:endParaRPr>
          </a:p>
          <a:p>
            <a:pPr marL="12700" marR="12700">
              <a:lnSpc>
                <a:spcPct val="99700"/>
              </a:lnSpc>
              <a:spcBef>
                <a:spcPts val="50"/>
              </a:spcBef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推荐系统相关</a:t>
            </a:r>
            <a:r>
              <a:rPr sz="2400" dirty="0" err="1">
                <a:latin typeface="楷体"/>
                <a:cs typeface="楷体"/>
              </a:rPr>
              <a:t>：</a:t>
            </a:r>
            <a:r>
              <a:rPr sz="2400" dirty="0" err="1" smtClean="0">
                <a:latin typeface="楷体"/>
                <a:cs typeface="楷体"/>
              </a:rPr>
              <a:t>电商推荐</a:t>
            </a:r>
            <a:endParaRPr lang="en-US" sz="2400" dirty="0">
              <a:latin typeface="楷体"/>
              <a:cs typeface="楷体"/>
            </a:endParaRPr>
          </a:p>
          <a:p>
            <a:pPr marL="12700" marR="12700">
              <a:lnSpc>
                <a:spcPct val="99700"/>
              </a:lnSpc>
              <a:spcBef>
                <a:spcPts val="50"/>
              </a:spcBef>
              <a:buFont typeface="Wingdings" pitchFamily="2" charset="2"/>
              <a:buChar char="Ø"/>
              <a:tabLst>
                <a:tab pos="481965" algn="l"/>
              </a:tabLst>
            </a:pPr>
            <a:r>
              <a:rPr sz="2400" dirty="0" err="1" smtClean="0">
                <a:latin typeface="楷体"/>
                <a:cs typeface="楷体"/>
              </a:rPr>
              <a:t>其他预测</a:t>
            </a:r>
            <a:r>
              <a:rPr sz="2400" dirty="0" err="1">
                <a:latin typeface="楷体"/>
                <a:cs typeface="楷体"/>
              </a:rPr>
              <a:t>：气候、社交网络分析</a:t>
            </a:r>
            <a:endParaRPr sz="2400" dirty="0">
              <a:latin typeface="楷体"/>
              <a:cs typeface="楷体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" y="4000500"/>
            <a:ext cx="139446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038600"/>
            <a:ext cx="152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8123" y="4332228"/>
            <a:ext cx="2831677" cy="191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4343400"/>
            <a:ext cx="2755760" cy="194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特征选择</a:t>
            </a:r>
            <a:endParaRPr lang="zh-CN" altLang="en-US" sz="24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609600" y="2057400"/>
            <a:ext cx="4498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&gt;&gt;&gt;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选择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L1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正则化的逻辑斯特回归算法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(C=1)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9600" y="2895600"/>
          <a:ext cx="7924800" cy="222466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343399"/>
                <a:gridCol w="3581401"/>
              </a:tblGrid>
              <a:tr h="3159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spc="5" dirty="0"/>
                        <a:t>数据类型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/>
                        <a:t>特征</a:t>
                      </a:r>
                      <a:r>
                        <a:rPr lang="zh-CN" sz="2000" b="1" kern="100" dirty="0" smtClean="0"/>
                        <a:t>个数</a:t>
                      </a:r>
                      <a:r>
                        <a:rPr lang="zh-CN" altLang="en-US" sz="2000" b="1" kern="100" dirty="0" smtClean="0"/>
                        <a:t>（选择后的特征数）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9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Clinic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 smtClean="0"/>
                        <a:t>3</a:t>
                      </a:r>
                      <a:r>
                        <a:rPr lang="zh-CN" altLang="en-US" sz="1800" kern="0" spc="5" dirty="0" smtClean="0"/>
                        <a:t>（</a:t>
                      </a:r>
                      <a:r>
                        <a:rPr lang="en-US" altLang="zh-CN" sz="1800" kern="0" spc="5" dirty="0" smtClean="0"/>
                        <a:t>one-hot</a:t>
                      </a:r>
                      <a:r>
                        <a:rPr lang="zh-CN" altLang="en-US" sz="1800" kern="0" spc="5" dirty="0" smtClean="0"/>
                        <a:t>处理：</a:t>
                      </a:r>
                      <a:r>
                        <a:rPr lang="en-US" altLang="zh-CN" sz="1800" kern="0" spc="5" dirty="0" smtClean="0"/>
                        <a:t>12</a:t>
                      </a:r>
                      <a:r>
                        <a:rPr lang="zh-CN" altLang="en-US" sz="1800" kern="0" spc="5" dirty="0" smtClean="0"/>
                        <a:t>）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48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copy number (gene-level)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 smtClean="0"/>
                        <a:t>24778</a:t>
                      </a:r>
                      <a:r>
                        <a:rPr lang="zh-CN" altLang="en-US" sz="1800" kern="0" spc="5" dirty="0" smtClean="0"/>
                        <a:t>（</a:t>
                      </a:r>
                      <a:r>
                        <a:rPr lang="en-US" altLang="zh-CN" sz="1800" kern="0" spc="5" dirty="0" smtClean="0"/>
                        <a:t>188</a:t>
                      </a:r>
                      <a:r>
                        <a:rPr lang="zh-CN" altLang="en-US" sz="1800" kern="0" spc="5" dirty="0" smtClean="0"/>
                        <a:t>）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DNA methylation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 spc="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  <a:r>
                        <a:rPr lang="zh-CN" altLang="en-US" sz="1800" kern="0" spc="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0" spc="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r>
                        <a:rPr lang="zh-CN" altLang="en-US" sz="1800" kern="0" spc="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9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gene expression RNAseq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 smtClean="0"/>
                        <a:t>20532</a:t>
                      </a:r>
                      <a:r>
                        <a:rPr lang="zh-CN" altLang="en-US" sz="1800" kern="0" spc="5" dirty="0" smtClean="0"/>
                        <a:t>（</a:t>
                      </a:r>
                      <a:r>
                        <a:rPr lang="en-US" altLang="zh-CN" sz="1800" kern="0" spc="5" dirty="0" smtClean="0"/>
                        <a:t>250</a:t>
                      </a:r>
                      <a:r>
                        <a:rPr lang="zh-CN" altLang="en-US" sz="1800" kern="0" spc="5" dirty="0" smtClean="0"/>
                        <a:t>）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/>
                        <a:t>miRNA mature strand </a:t>
                      </a:r>
                      <a:r>
                        <a:rPr lang="en-US" sz="1800" kern="0" spc="5" dirty="0" smtClean="0"/>
                        <a:t>expression </a:t>
                      </a:r>
                      <a:r>
                        <a:rPr lang="en-US" sz="1800" kern="0" spc="5" dirty="0" err="1" smtClean="0"/>
                        <a:t>RNAseq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pc="5" dirty="0" smtClean="0"/>
                        <a:t>2174</a:t>
                      </a:r>
                      <a:r>
                        <a:rPr lang="zh-CN" altLang="en-US" sz="1800" kern="0" spc="5" dirty="0" smtClean="0"/>
                        <a:t>（</a:t>
                      </a:r>
                      <a:r>
                        <a:rPr lang="en-US" altLang="zh-CN" sz="1800" kern="0" spc="5" dirty="0" smtClean="0"/>
                        <a:t>70</a:t>
                      </a:r>
                      <a:r>
                        <a:rPr lang="zh-CN" altLang="en-US" sz="1800" kern="0" spc="5" dirty="0" smtClean="0"/>
                        <a:t>）</a:t>
                      </a:r>
                      <a:endParaRPr lang="zh-CN" sz="1800" kern="0" spc="5" dirty="0">
                        <a:solidFill>
                          <a:schemeClr val="tx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zh-CN" sz="2000" b="1" dirty="0"/>
              <a:t>每种类型的</a:t>
            </a:r>
            <a:r>
              <a:rPr lang="en-US" altLang="zh-CN" sz="2000" b="1" dirty="0" smtClean="0"/>
              <a:t>LR</a:t>
            </a:r>
            <a:r>
              <a:rPr lang="zh-CN" altLang="en-US" sz="2000" b="1" dirty="0" smtClean="0"/>
              <a:t>特征贡献前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权重值</a:t>
            </a:r>
            <a:r>
              <a:rPr lang="zh-CN" altLang="zh-CN" sz="2000" b="1" dirty="0" smtClean="0"/>
              <a:t>图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CNV</a:t>
            </a:r>
            <a:r>
              <a:rPr lang="zh-CN" altLang="en-US" sz="2000" b="1" dirty="0" smtClean="0"/>
              <a:t>）</a:t>
            </a:r>
            <a:endParaRPr lang="zh-CN" altLang="zh-CN" sz="20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1219200" y="2133600"/>
          <a:ext cx="6629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zh-CN" sz="2000" b="1" dirty="0"/>
              <a:t>每种类型的</a:t>
            </a:r>
            <a:r>
              <a:rPr lang="en-US" altLang="zh-CN" sz="2000" b="1" dirty="0" smtClean="0"/>
              <a:t>LR</a:t>
            </a:r>
            <a:r>
              <a:rPr lang="zh-CN" altLang="en-US" sz="2000" b="1" dirty="0" smtClean="0"/>
              <a:t>特征贡献前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权重值</a:t>
            </a:r>
            <a:r>
              <a:rPr lang="zh-CN" altLang="zh-CN" sz="2000" b="1" dirty="0" smtClean="0"/>
              <a:t>图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CNV</a:t>
            </a:r>
            <a:r>
              <a:rPr lang="zh-CN" altLang="en-US" sz="2000" b="1" dirty="0" smtClean="0"/>
              <a:t>）</a:t>
            </a:r>
            <a:endParaRPr lang="zh-CN" altLang="zh-CN" sz="2000" dirty="0"/>
          </a:p>
        </p:txBody>
      </p:sp>
      <p:pic>
        <p:nvPicPr>
          <p:cNvPr id="1026" name="Picture 2" descr="C:\Users\Administrator\Desktop\Figur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16396"/>
            <a:ext cx="9163147" cy="4508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pic>
        <p:nvPicPr>
          <p:cNvPr id="1026" name="Picture 2" descr="C:\Users\Administrator\Desktop\Figur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705600" cy="5030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zh-CN" sz="2000" b="1" dirty="0"/>
              <a:t>每种类型的</a:t>
            </a:r>
            <a:r>
              <a:rPr lang="en-US" altLang="zh-CN" sz="2000" b="1" dirty="0" smtClean="0"/>
              <a:t>LR</a:t>
            </a:r>
            <a:r>
              <a:rPr lang="zh-CN" altLang="en-US" sz="2000" b="1" dirty="0" smtClean="0"/>
              <a:t>特征贡献前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权重值</a:t>
            </a:r>
            <a:r>
              <a:rPr lang="zh-CN" altLang="zh-CN" sz="2000" b="1" dirty="0" smtClean="0"/>
              <a:t>图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RNA</a:t>
            </a:r>
            <a:r>
              <a:rPr lang="zh-CN" altLang="en-US" sz="2000" b="1" dirty="0" smtClean="0"/>
              <a:t>）</a:t>
            </a:r>
            <a:endParaRPr lang="zh-CN" altLang="zh-CN" sz="2000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914400" y="2133600"/>
          <a:ext cx="6934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zh-CN" sz="2000" b="1" dirty="0"/>
              <a:t>每种类型的</a:t>
            </a:r>
            <a:r>
              <a:rPr lang="en-US" altLang="zh-CN" sz="2000" b="1" dirty="0" smtClean="0"/>
              <a:t>LR</a:t>
            </a:r>
            <a:r>
              <a:rPr lang="zh-CN" altLang="en-US" sz="2000" b="1" dirty="0" smtClean="0"/>
              <a:t>特征贡献前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权重值</a:t>
            </a:r>
            <a:r>
              <a:rPr lang="zh-CN" altLang="zh-CN" sz="2000" b="1" dirty="0" smtClean="0"/>
              <a:t>图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RNA</a:t>
            </a:r>
            <a:r>
              <a:rPr lang="zh-CN" altLang="en-US" sz="2000" b="1" dirty="0" smtClean="0"/>
              <a:t>）</a:t>
            </a:r>
            <a:endParaRPr lang="zh-CN" altLang="zh-CN" sz="2000" dirty="0"/>
          </a:p>
        </p:txBody>
      </p:sp>
      <p:pic>
        <p:nvPicPr>
          <p:cNvPr id="2050" name="Picture 2" descr="C:\Users\Administrator\Desktop\Figur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915400" cy="4386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pic>
        <p:nvPicPr>
          <p:cNvPr id="2051" name="Picture 3" descr="C:\Users\Administrator\Desktop\Figur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629400" cy="4972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分类模型下的</a:t>
            </a:r>
            <a:r>
              <a:rPr lang="en-US" altLang="zh-CN" sz="2000" dirty="0" smtClean="0"/>
              <a:t>AUC-C</a:t>
            </a:r>
            <a:r>
              <a:rPr lang="zh-CN" altLang="en-US" sz="2000" dirty="0" smtClean="0"/>
              <a:t>结果（特征</a:t>
            </a:r>
            <a:r>
              <a:rPr lang="en-US" altLang="zh-CN" sz="2000" dirty="0" smtClean="0"/>
              <a:t>CNV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SVM</a:t>
            </a:r>
            <a:r>
              <a:rPr lang="zh-CN" altLang="en-US" sz="2000" dirty="0" smtClean="0"/>
              <a:t>分类器，</a:t>
            </a:r>
            <a:r>
              <a:rPr lang="en-US" altLang="zh-CN" sz="2000" dirty="0" smtClean="0"/>
              <a:t>LINEAR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CV=5</a:t>
            </a:r>
            <a:r>
              <a:rPr lang="zh-CN" altLang="en-US" sz="2000" dirty="0" smtClean="0"/>
              <a:t>）</a:t>
            </a:r>
            <a:endParaRPr lang="zh-CN" altLang="zh-CN" sz="20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609600" y="2057400"/>
          <a:ext cx="7848600" cy="389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7620000" y="24384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00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0.94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最优</a:t>
            </a:r>
            <a:r>
              <a:rPr lang="en-US" altLang="zh-CN" sz="2000" dirty="0" smtClean="0"/>
              <a:t>AUC-C</a:t>
            </a:r>
            <a:r>
              <a:rPr lang="zh-CN" altLang="en-US" sz="2000" dirty="0" smtClean="0"/>
              <a:t>值结果</a:t>
            </a:r>
            <a:endParaRPr lang="zh-CN" altLang="zh-CN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2590800"/>
          <a:ext cx="7086600" cy="17145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81100"/>
                <a:gridCol w="1181100"/>
                <a:gridCol w="1181100"/>
                <a:gridCol w="1181100"/>
                <a:gridCol w="1181100"/>
                <a:gridCol w="1181100"/>
              </a:tblGrid>
              <a:tr h="571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Methy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miRNA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Clinic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AUC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特征选择的比较</a:t>
            </a:r>
            <a:endParaRPr lang="zh-CN" altLang="zh-CN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400" y="2362200"/>
          <a:ext cx="5905500" cy="2286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81100"/>
                <a:gridCol w="1181100"/>
                <a:gridCol w="1181100"/>
                <a:gridCol w="1181100"/>
                <a:gridCol w="1181100"/>
              </a:tblGrid>
              <a:tr h="571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Methy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miRNA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LR-L1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ANOVA-f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LR-RFE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224443"/>
            <a:ext cx="4596937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807" y="265627"/>
            <a:ext cx="44958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机器学习常用算法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447800"/>
            <a:ext cx="8229600" cy="4780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37160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多个常用分类算法的比较</a:t>
            </a:r>
            <a:endParaRPr lang="zh-CN" altLang="zh-CN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1981200"/>
          <a:ext cx="7086600" cy="40005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81100"/>
                <a:gridCol w="1181100"/>
                <a:gridCol w="1181100"/>
                <a:gridCol w="1181100"/>
                <a:gridCol w="1181100"/>
                <a:gridCol w="1181100"/>
              </a:tblGrid>
              <a:tr h="571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Methy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miRNA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Clinic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SVM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ANN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LR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0.63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</a:t>
                      </a:r>
                      <a:endParaRPr lang="zh-CN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Adaboost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8807" y="381000"/>
            <a:ext cx="7926384" cy="698794"/>
          </a:xfrm>
        </p:spPr>
        <p:txBody>
          <a:bodyPr/>
          <a:lstStyle/>
          <a:p>
            <a:r>
              <a:rPr lang="zh-CN" altLang="en-US" sz="2800" b="1" dirty="0" smtClean="0"/>
              <a:t>多组学下肝癌生存预测研究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06680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000" dirty="0" err="1" smtClean="0"/>
              <a:t>OS.time</a:t>
            </a:r>
            <a:r>
              <a:rPr lang="zh-CN" altLang="en-US" sz="2000" dirty="0" smtClean="0"/>
              <a:t>的回归预测（</a:t>
            </a:r>
            <a:r>
              <a:rPr lang="en-US" altLang="zh-CN" sz="2000" dirty="0" err="1" smtClean="0"/>
              <a:t>LinearRegression</a:t>
            </a:r>
            <a:r>
              <a:rPr lang="zh-CN" altLang="en-US" sz="2000" dirty="0" smtClean="0"/>
              <a:t>）</a:t>
            </a:r>
            <a:endParaRPr lang="zh-CN" altLang="zh-CN" sz="2000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1143000" y="1828800"/>
          <a:ext cx="6477000" cy="2962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49530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RMSE=369.38</a:t>
            </a:r>
          </a:p>
          <a:p>
            <a:r>
              <a:rPr lang="en-US" altLang="zh-CN" sz="1600" dirty="0" smtClean="0"/>
              <a:t>R-square=0.51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696993" cy="343973"/>
          </a:xfrm>
        </p:spPr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30956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62200"/>
            <a:ext cx="43148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>
          <a:xfrm rot="5400000">
            <a:off x="5219700" y="15621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5400000">
            <a:off x="5219700" y="35433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2004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F(x)</a:t>
            </a:r>
            <a:r>
              <a:rPr lang="zh-CN" altLang="en-US" dirty="0" smtClean="0"/>
              <a:t>代入到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函数中的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7505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下箭头 9"/>
          <p:cNvSpPr/>
          <p:nvPr/>
        </p:nvSpPr>
        <p:spPr>
          <a:xfrm rot="2160014">
            <a:off x="7259046" y="490089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7040" y="449580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损失函数（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正则化）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705600" cy="35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224443"/>
            <a:ext cx="4596937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807" y="265627"/>
            <a:ext cx="44958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机器学习常用算法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73480"/>
            <a:ext cx="9144000" cy="5074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0" y="2906623"/>
            <a:ext cx="2489200" cy="1055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890" y="224443"/>
            <a:ext cx="4596937" cy="810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8807" y="265627"/>
            <a:ext cx="44958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机器学习常用工具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066800"/>
            <a:ext cx="7239000" cy="1897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3048000"/>
            <a:ext cx="3600716" cy="872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4114800"/>
            <a:ext cx="42799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4114800"/>
            <a:ext cx="4140200" cy="876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5105400"/>
            <a:ext cx="4756150" cy="6794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5791200"/>
            <a:ext cx="3733800" cy="6145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5867400"/>
            <a:ext cx="1600200" cy="627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0" y="5791200"/>
            <a:ext cx="1466850" cy="685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0" y="3200400"/>
            <a:ext cx="1641779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" y="224443"/>
            <a:ext cx="3478875" cy="81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807" y="265627"/>
            <a:ext cx="337820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华文新魏"/>
                <a:cs typeface="华文新魏"/>
              </a:rPr>
              <a:t>解决问题流程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047" y="4883727"/>
            <a:ext cx="926868" cy="623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689" y="1302511"/>
            <a:ext cx="8598535" cy="4878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>
              <a:lnSpc>
                <a:spcPct val="100000"/>
              </a:lnSpc>
              <a:buFont typeface="Wingdings" pitchFamily="2" charset="2"/>
              <a:buChar char="Ø"/>
              <a:tabLst>
                <a:tab pos="863600" algn="l"/>
              </a:tabLst>
            </a:pPr>
            <a:r>
              <a:rPr sz="2400" dirty="0" err="1" smtClean="0">
                <a:latin typeface="楷体"/>
                <a:cs typeface="楷体"/>
              </a:rPr>
              <a:t>了解场景和目标</a:t>
            </a:r>
            <a:endParaRPr lang="en-US" sz="2400" dirty="0">
              <a:latin typeface="楷体"/>
              <a:cs typeface="楷体"/>
            </a:endParaRPr>
          </a:p>
          <a:p>
            <a:pPr marL="393700">
              <a:lnSpc>
                <a:spcPct val="100000"/>
              </a:lnSpc>
              <a:buFont typeface="Wingdings" pitchFamily="2" charset="2"/>
              <a:buChar char="Ø"/>
              <a:tabLst>
                <a:tab pos="863600" algn="l"/>
              </a:tabLst>
            </a:pPr>
            <a:r>
              <a:rPr sz="2400" dirty="0" err="1" smtClean="0">
                <a:latin typeface="楷体"/>
                <a:cs typeface="楷体"/>
              </a:rPr>
              <a:t>了解评估准则</a:t>
            </a:r>
            <a:endParaRPr lang="en-US" sz="2400" dirty="0">
              <a:latin typeface="楷体"/>
              <a:cs typeface="楷体"/>
            </a:endParaRPr>
          </a:p>
          <a:p>
            <a:pPr marL="393700">
              <a:lnSpc>
                <a:spcPct val="100000"/>
              </a:lnSpc>
              <a:buFont typeface="Wingdings" pitchFamily="2" charset="2"/>
              <a:buChar char="Ø"/>
              <a:tabLst>
                <a:tab pos="863600" algn="l"/>
              </a:tabLst>
            </a:pPr>
            <a:r>
              <a:rPr sz="2400" dirty="0" err="1" smtClean="0">
                <a:latin typeface="楷体"/>
                <a:cs typeface="楷体"/>
              </a:rPr>
              <a:t>认识数据</a:t>
            </a:r>
            <a:endParaRPr lang="en-US" sz="2400" dirty="0">
              <a:latin typeface="楷体"/>
              <a:cs typeface="楷体"/>
            </a:endParaRPr>
          </a:p>
          <a:p>
            <a:pPr marL="393700">
              <a:lnSpc>
                <a:spcPct val="100000"/>
              </a:lnSpc>
              <a:buFont typeface="Wingdings" pitchFamily="2" charset="2"/>
              <a:buChar char="Ø"/>
              <a:tabLst>
                <a:tab pos="863600" algn="l"/>
              </a:tabLst>
            </a:pPr>
            <a:r>
              <a:rPr sz="2400" dirty="0" err="1" smtClean="0">
                <a:latin typeface="楷体"/>
                <a:cs typeface="楷体"/>
              </a:rPr>
              <a:t>数据预处理</a:t>
            </a:r>
            <a:r>
              <a:rPr sz="2400" dirty="0">
                <a:latin typeface="楷体"/>
                <a:cs typeface="楷体"/>
              </a:rPr>
              <a:t>(</a:t>
            </a:r>
            <a:r>
              <a:rPr sz="2400" dirty="0" err="1">
                <a:latin typeface="楷体"/>
                <a:cs typeface="楷体"/>
              </a:rPr>
              <a:t>清洗，调权</a:t>
            </a:r>
            <a:r>
              <a:rPr sz="2400" dirty="0" smtClean="0">
                <a:latin typeface="楷体"/>
                <a:cs typeface="楷体"/>
              </a:rPr>
              <a:t>)</a:t>
            </a:r>
            <a:endParaRPr lang="en-US" sz="2400" dirty="0">
              <a:latin typeface="楷体"/>
              <a:cs typeface="楷体"/>
            </a:endParaRPr>
          </a:p>
          <a:p>
            <a:pPr marL="393700">
              <a:lnSpc>
                <a:spcPct val="100000"/>
              </a:lnSpc>
              <a:buFont typeface="Wingdings" pitchFamily="2" charset="2"/>
              <a:buChar char="Ø"/>
              <a:tabLst>
                <a:tab pos="863600" algn="l"/>
              </a:tabLst>
            </a:pPr>
            <a:r>
              <a:rPr sz="2400" dirty="0" err="1" smtClean="0">
                <a:latin typeface="楷体"/>
                <a:cs typeface="楷体"/>
              </a:rPr>
              <a:t>特征工程</a:t>
            </a:r>
            <a:endParaRPr lang="en-US" sz="2400" dirty="0">
              <a:latin typeface="楷体"/>
              <a:cs typeface="楷体"/>
            </a:endParaRPr>
          </a:p>
          <a:p>
            <a:pPr marL="393700">
              <a:lnSpc>
                <a:spcPct val="100000"/>
              </a:lnSpc>
              <a:buFont typeface="Wingdings" pitchFamily="2" charset="2"/>
              <a:buChar char="Ø"/>
              <a:tabLst>
                <a:tab pos="863600" algn="l"/>
              </a:tabLst>
            </a:pPr>
            <a:r>
              <a:rPr sz="2400" dirty="0" err="1" smtClean="0">
                <a:latin typeface="楷体"/>
                <a:cs typeface="楷体"/>
              </a:rPr>
              <a:t>模型调参</a:t>
            </a:r>
            <a:endParaRPr lang="en-US" sz="2400" dirty="0">
              <a:latin typeface="楷体"/>
              <a:cs typeface="楷体"/>
            </a:endParaRPr>
          </a:p>
          <a:p>
            <a:pPr marL="393700">
              <a:lnSpc>
                <a:spcPct val="100000"/>
              </a:lnSpc>
              <a:buFont typeface="Wingdings" pitchFamily="2" charset="2"/>
              <a:buChar char="Ø"/>
              <a:tabLst>
                <a:tab pos="863600" algn="l"/>
              </a:tabLst>
            </a:pPr>
            <a:r>
              <a:rPr sz="2400" dirty="0" err="1" smtClean="0">
                <a:latin typeface="楷体"/>
                <a:cs typeface="楷体"/>
              </a:rPr>
              <a:t>模型状态分析</a:t>
            </a:r>
            <a:endParaRPr lang="en-US" sz="2400" dirty="0">
              <a:latin typeface="楷体"/>
              <a:cs typeface="楷体"/>
            </a:endParaRPr>
          </a:p>
          <a:p>
            <a:pPr marL="393700">
              <a:lnSpc>
                <a:spcPct val="100000"/>
              </a:lnSpc>
              <a:buFont typeface="Wingdings" pitchFamily="2" charset="2"/>
              <a:buChar char="Ø"/>
              <a:tabLst>
                <a:tab pos="863600" algn="l"/>
              </a:tabLst>
            </a:pPr>
            <a:r>
              <a:rPr sz="2400" dirty="0" err="1" smtClean="0">
                <a:latin typeface="楷体"/>
                <a:cs typeface="楷体"/>
              </a:rPr>
              <a:t>模型融合</a:t>
            </a:r>
            <a:endParaRPr sz="2400" dirty="0">
              <a:latin typeface="楷体"/>
              <a:cs typeface="楷体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546100">
              <a:lnSpc>
                <a:spcPct val="100000"/>
              </a:lnSpc>
            </a:pPr>
            <a:r>
              <a:rPr sz="3200" dirty="0" err="1" smtClean="0">
                <a:latin typeface="华文新魏"/>
                <a:cs typeface="华文新魏"/>
              </a:rPr>
              <a:t>参考</a:t>
            </a:r>
            <a:endParaRPr sz="3200" dirty="0">
              <a:latin typeface="华文新魏"/>
              <a:cs typeface="华文新魏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24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latin typeface="楷体"/>
                <a:cs typeface="楷体"/>
              </a:rPr>
              <a:t>	</a:t>
            </a:r>
            <a:r>
              <a:rPr sz="2000" dirty="0">
                <a:latin typeface="楷体"/>
                <a:cs typeface="楷体"/>
                <a:hlinkClick r:id="rId4"/>
              </a:rPr>
              <a:t>http://blog.csdn.net/han_xiaoyang/article/details/50469334</a:t>
            </a:r>
            <a:endParaRPr sz="20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481965" algn="l"/>
              </a:tabLst>
            </a:pPr>
            <a:r>
              <a:rPr sz="2000" dirty="0">
                <a:latin typeface="楷体"/>
                <a:cs typeface="楷体"/>
              </a:rPr>
              <a:t>	</a:t>
            </a:r>
            <a:r>
              <a:rPr sz="2000" dirty="0">
                <a:latin typeface="楷体"/>
                <a:cs typeface="楷体"/>
                <a:hlinkClick r:id="rId5"/>
              </a:rPr>
              <a:t>http://blog.csdn.net/han_xiaoyang/article/details/52910022</a:t>
            </a:r>
            <a:endParaRPr sz="2000" dirty="0">
              <a:latin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854</Words>
  <Application>Microsoft Office PowerPoint</Application>
  <PresentationFormat>全屏显示(4:3)</PresentationFormat>
  <Paragraphs>342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幻灯片 1</vt:lpstr>
      <vt:lpstr>机器学习是什么</vt:lpstr>
      <vt:lpstr>幻灯片 3</vt:lpstr>
      <vt:lpstr>幻灯片 4</vt:lpstr>
      <vt:lpstr>Logistic回归</vt:lpstr>
      <vt:lpstr>SVM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模型选择</vt:lpstr>
      <vt:lpstr>模型参数选择</vt:lpstr>
      <vt:lpstr>模型状态评估</vt:lpstr>
      <vt:lpstr>幻灯片 17</vt:lpstr>
      <vt:lpstr>模型融合</vt:lpstr>
      <vt:lpstr>幻灯片 19</vt:lpstr>
      <vt:lpstr>模型融合：Bagging</vt:lpstr>
      <vt:lpstr>幻灯片 21</vt:lpstr>
      <vt:lpstr>幻灯片 22</vt:lpstr>
      <vt:lpstr>幻灯片 23</vt:lpstr>
      <vt:lpstr>模型融合：Boosting</vt:lpstr>
      <vt:lpstr>幻灯片 25</vt:lpstr>
      <vt:lpstr>幻灯片 26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  <vt:lpstr>多组学下肝癌生存预测研究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AutoBVT</cp:lastModifiedBy>
  <cp:revision>41</cp:revision>
  <dcterms:created xsi:type="dcterms:W3CDTF">2019-01-28T09:16:36Z</dcterms:created>
  <dcterms:modified xsi:type="dcterms:W3CDTF">2019-02-22T04:04:02Z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2016-12-22T00:00:00Z</vt:filetime>
  </property>
  <property fmtid="{D5CDD505-2E9C-101B-9397-08002B2CF9AE}" pid="3" name="LastSaved">
    <vt:filetime>2019-01-28T00:00:00Z</vt:filetime>
  </property>
</Properties>
</file>