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72" r:id="rId8"/>
    <p:sldId id="261" r:id="rId9"/>
    <p:sldId id="273" r:id="rId10"/>
    <p:sldId id="262" r:id="rId11"/>
    <p:sldId id="263" r:id="rId12"/>
    <p:sldId id="264" r:id="rId13"/>
    <p:sldId id="274" r:id="rId14"/>
    <p:sldId id="279" r:id="rId15"/>
    <p:sldId id="28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8.xml"/><Relationship Id="rId3" Type="http://schemas.openxmlformats.org/officeDocument/2006/relationships/image" Target="../media/image3.png"/><Relationship Id="rId2" Type="http://schemas.openxmlformats.org/officeDocument/2006/relationships/tags" Target="../tags/tag137.xml"/><Relationship Id="rId1" Type="http://schemas.openxmlformats.org/officeDocument/2006/relationships/tags" Target="../tags/tag136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5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77.xml"/><Relationship Id="rId13" Type="http://schemas.openxmlformats.org/officeDocument/2006/relationships/tags" Target="../tags/tag76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95.xml"/><Relationship Id="rId1" Type="http://schemas.openxmlformats.org/officeDocument/2006/relationships/tags" Target="../tags/tag8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image" Target="../media/image1.GIF"/><Relationship Id="rId17" Type="http://schemas.openxmlformats.org/officeDocument/2006/relationships/notesSlide" Target="../notesSlides/notesSlide8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111.xml"/><Relationship Id="rId14" Type="http://schemas.openxmlformats.org/officeDocument/2006/relationships/image" Target="../media/image2.png"/><Relationship Id="rId13" Type="http://schemas.openxmlformats.org/officeDocument/2006/relationships/tags" Target="../tags/tag11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tags" Target="../tags/tag9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6" Type="http://schemas.openxmlformats.org/officeDocument/2006/relationships/notesSlide" Target="../notesSlides/notesSlide9.xml"/><Relationship Id="rId25" Type="http://schemas.openxmlformats.org/officeDocument/2006/relationships/slideLayout" Target="../slideLayouts/slideLayout7.xml"/><Relationship Id="rId24" Type="http://schemas.openxmlformats.org/officeDocument/2006/relationships/tags" Target="../tags/tag135.xml"/><Relationship Id="rId23" Type="http://schemas.openxmlformats.org/officeDocument/2006/relationships/tags" Target="../tags/tag134.xml"/><Relationship Id="rId22" Type="http://schemas.openxmlformats.org/officeDocument/2006/relationships/tags" Target="../tags/tag133.xml"/><Relationship Id="rId21" Type="http://schemas.openxmlformats.org/officeDocument/2006/relationships/tags" Target="../tags/tag132.xml"/><Relationship Id="rId20" Type="http://schemas.openxmlformats.org/officeDocument/2006/relationships/tags" Target="../tags/tag131.xml"/><Relationship Id="rId2" Type="http://schemas.openxmlformats.org/officeDocument/2006/relationships/tags" Target="../tags/tag113.xml"/><Relationship Id="rId19" Type="http://schemas.openxmlformats.org/officeDocument/2006/relationships/tags" Target="../tags/tag130.xml"/><Relationship Id="rId18" Type="http://schemas.openxmlformats.org/officeDocument/2006/relationships/tags" Target="../tags/tag129.xml"/><Relationship Id="rId17" Type="http://schemas.openxmlformats.org/officeDocument/2006/relationships/tags" Target="../tags/tag128.xml"/><Relationship Id="rId16" Type="http://schemas.openxmlformats.org/officeDocument/2006/relationships/tags" Target="../tags/tag127.xml"/><Relationship Id="rId15" Type="http://schemas.openxmlformats.org/officeDocument/2006/relationships/tags" Target="../tags/tag126.xml"/><Relationship Id="rId14" Type="http://schemas.openxmlformats.org/officeDocument/2006/relationships/tags" Target="../tags/tag125.xml"/><Relationship Id="rId13" Type="http://schemas.openxmlformats.org/officeDocument/2006/relationships/tags" Target="../tags/tag124.xml"/><Relationship Id="rId12" Type="http://schemas.openxmlformats.org/officeDocument/2006/relationships/tags" Target="../tags/tag123.xml"/><Relationship Id="rId11" Type="http://schemas.openxmlformats.org/officeDocument/2006/relationships/tags" Target="../tags/tag122.xml"/><Relationship Id="rId10" Type="http://schemas.openxmlformats.org/officeDocument/2006/relationships/tags" Target="../tags/tag121.xml"/><Relationship Id="rId1" Type="http://schemas.openxmlformats.org/officeDocument/2006/relationships/tags" Target="../tags/tag1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TensorFlow</a:t>
            </a:r>
            <a:r>
              <a:rPr lang="zh-CN" altLang="en-US"/>
              <a:t>介绍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激励函数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tf.nn.relu    Relu=max(0,x)  取最大值函数</a:t>
            </a:r>
            <a:endParaRPr lang="zh-CN" altLang="en-US"/>
          </a:p>
          <a:p>
            <a:r>
              <a:rPr lang="zh-CN" altLang="en-US"/>
              <a:t>tf.nn.relu6 </a:t>
            </a:r>
            <a:endParaRPr lang="zh-CN" altLang="en-US"/>
          </a:p>
          <a:p>
            <a:r>
              <a:rPr lang="zh-CN" altLang="en-US"/>
              <a:t>tf.nn.crelu </a:t>
            </a:r>
            <a:endParaRPr lang="zh-CN" altLang="en-US"/>
          </a:p>
          <a:p>
            <a:r>
              <a:rPr lang="zh-CN" altLang="en-US"/>
              <a:t>tf.nn.elu </a:t>
            </a:r>
            <a:endParaRPr lang="zh-CN" altLang="en-US"/>
          </a:p>
          <a:p>
            <a:r>
              <a:rPr lang="zh-CN" altLang="en-US"/>
              <a:t>tf.nn.softplus </a:t>
            </a:r>
            <a:endParaRPr lang="zh-CN" altLang="en-US"/>
          </a:p>
          <a:p>
            <a:r>
              <a:rPr lang="zh-CN" altLang="en-US"/>
              <a:t>tf.nn.softsign </a:t>
            </a:r>
            <a:endParaRPr lang="zh-CN" altLang="en-US"/>
          </a:p>
          <a:p>
            <a:r>
              <a:rPr lang="zh-CN" altLang="en-US"/>
              <a:t>tf.nn.dropout </a:t>
            </a:r>
            <a:endParaRPr lang="zh-CN" altLang="en-US"/>
          </a:p>
          <a:p>
            <a:r>
              <a:rPr lang="zh-CN" altLang="en-US"/>
              <a:t>tf.nn.bias_add </a:t>
            </a:r>
            <a:endParaRPr lang="zh-CN" altLang="en-US"/>
          </a:p>
          <a:p>
            <a:r>
              <a:rPr lang="zh-CN" altLang="en-US"/>
              <a:t>tf.sigmoid                               续实值变换为0和1之间的输出</a:t>
            </a:r>
            <a:endParaRPr lang="zh-CN" altLang="en-US"/>
          </a:p>
          <a:p>
            <a:r>
              <a:rPr lang="zh-CN" altLang="en-US"/>
              <a:t>tf.tanh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140" y="4684395"/>
            <a:ext cx="1356360" cy="7924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搭建一个神经网络</a:t>
            </a:r>
            <a:endParaRPr lang="zh-CN" altLang="en-US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669929" y="2346325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en-US" altLang="zh-CN" sz="7200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高层封装</a:t>
            </a:r>
            <a:endParaRPr lang="en-US" altLang="zh-CN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669929" y="2346325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en-US" altLang="zh-CN" sz="7200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13410" y="534035"/>
            <a:ext cx="534987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TensorFlow 的主要封装包 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TensorFlow-Slim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tf.contrib.learn（之前也被称为 skflow）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TFLearn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Keras。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740" y="3368040"/>
            <a:ext cx="5890260" cy="31089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谢谢观看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878034" y="1979358"/>
            <a:ext cx="1450691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138877" y="1423026"/>
            <a:ext cx="929005" cy="52514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>
                <a:uFillTx/>
                <a:latin typeface="+mj-lt"/>
                <a:ea typeface="+mj-ea"/>
                <a:cs typeface="+mj-cs"/>
              </a:rPr>
              <a:t>目录</a:t>
            </a:r>
            <a:endParaRPr lang="zh-CN" altLang="en-US" sz="2400"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 flipV="1">
            <a:off x="2059186" y="1956546"/>
            <a:ext cx="1088390" cy="1206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5365088" y="1497988"/>
            <a:ext cx="595219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spc="120">
                <a:sym typeface="+mn-ea"/>
              </a:rPr>
              <a:t>TensorFlow</a:t>
            </a:r>
            <a:r>
              <a:rPr lang="zh-CN" altLang="en-US" sz="2000" spc="120">
                <a:sym typeface="+mn-ea"/>
              </a:rPr>
              <a:t>简介</a:t>
            </a:r>
            <a:endParaRPr lang="zh-CN" altLang="en-US" sz="2000" spc="120"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4621412" y="1423026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01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5365088" y="2244271"/>
            <a:ext cx="595219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spc="120">
                <a:sym typeface="+mn-ea"/>
              </a:rPr>
              <a:t>TensorFlow</a:t>
            </a:r>
            <a:r>
              <a:rPr lang="zh-CN" altLang="en-US" sz="2000" spc="120">
                <a:sym typeface="+mn-ea"/>
              </a:rPr>
              <a:t>安装</a:t>
            </a:r>
            <a:endParaRPr lang="zh-CN" altLang="en-US" sz="2000" spc="120"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4621412" y="2169309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02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5365088" y="2990554"/>
            <a:ext cx="595219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spc="120">
                <a:sym typeface="+mn-ea"/>
              </a:rPr>
              <a:t>TensorFlow</a:t>
            </a:r>
            <a:r>
              <a:rPr lang="zh-CN" altLang="en-US" sz="2000" spc="120">
                <a:sym typeface="+mn-ea"/>
              </a:rPr>
              <a:t>基础</a:t>
            </a:r>
            <a:endParaRPr lang="zh-CN" altLang="en-US" sz="2000" spc="120"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4621412" y="2915592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03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10"/>
            </p:custDataLst>
          </p:nvPr>
        </p:nvSpPr>
        <p:spPr>
          <a:xfrm>
            <a:off x="5365088" y="3709711"/>
            <a:ext cx="595219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>
                <a:sym typeface="+mn-ea"/>
              </a:rPr>
              <a:t>搭建一个神经网络</a:t>
            </a:r>
            <a:endParaRPr lang="zh-CN" altLang="en-US" sz="2000" spc="120"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4621412" y="3661875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04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5365088" y="4487567"/>
            <a:ext cx="595219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>
                <a:sym typeface="+mn-ea"/>
              </a:rPr>
              <a:t>高层封装简介</a:t>
            </a:r>
            <a:endParaRPr lang="zh-CN" altLang="en-US" sz="2000" spc="12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3"/>
            </p:custDataLst>
          </p:nvPr>
        </p:nvSpPr>
        <p:spPr>
          <a:xfrm>
            <a:off x="4621412" y="4408160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05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TensorFlow</a:t>
            </a:r>
            <a:r>
              <a:rPr lang="zh-CN" altLang="en-US">
                <a:sym typeface="+mn-ea"/>
              </a:rPr>
              <a:t>简介</a:t>
            </a:r>
            <a:endParaRPr lang="zh-CN" altLang="en-US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669929" y="2346325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en-US" altLang="zh-CN" sz="7200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/>
              <a:t>TensorFlow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35025" y="1712595"/>
            <a:ext cx="91922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Tensor(张量)意味着 N 维数组，Flow(流)意味着基于数据流图的计算，TensorFlow即为张量从图的一端流动到另一端。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它的一大亮点是支持异构设备分布式计算，它能够在各个平台上自动运行模型，从电话、单个CPU / GPU到成百上千GPU卡组成的分布式系统。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TensorFlow</a:t>
            </a:r>
            <a:r>
              <a:rPr lang="zh-CN" altLang="en-US">
                <a:sym typeface="+mn-ea"/>
              </a:rPr>
              <a:t>安装</a:t>
            </a:r>
            <a:endParaRPr lang="zh-CN" altLang="en-US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669929" y="2346325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en-US" altLang="zh-CN" sz="7200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1139282" y="2226030"/>
            <a:ext cx="4475199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29"/>
          <p:cNvSpPr txBox="1"/>
          <p:nvPr>
            <p:custDataLst>
              <p:tags r:id="rId2"/>
            </p:custDataLst>
          </p:nvPr>
        </p:nvSpPr>
        <p:spPr>
          <a:xfrm>
            <a:off x="1139283" y="1785622"/>
            <a:ext cx="4475197" cy="432000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spc="120">
                <a:latin typeface="+mj-lt"/>
                <a:ea typeface="+mj-ea"/>
                <a:cs typeface="+mj-cs"/>
              </a:rPr>
              <a:t>conda install tensorflow-gpu  </a:t>
            </a:r>
            <a:r>
              <a:rPr lang="zh-CN" altLang="en-US" sz="2000" spc="120">
                <a:latin typeface="+mj-lt"/>
                <a:ea typeface="+mj-ea"/>
                <a:cs typeface="+mj-cs"/>
                <a:sym typeface="+mn-ea"/>
              </a:rPr>
              <a:t>Cuda  CuDNN</a:t>
            </a:r>
            <a:endParaRPr lang="zh-CN" altLang="en-US" sz="2000" spc="120">
              <a:latin typeface="+mj-lt"/>
              <a:ea typeface="+mj-ea"/>
              <a:cs typeface="+mj-cs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sz="2000" spc="120">
              <a:latin typeface="+mj-lt"/>
              <a:ea typeface="+mj-ea"/>
              <a:cs typeface="+mj-cs"/>
            </a:endParaRPr>
          </a:p>
        </p:txBody>
      </p:sp>
      <p:sp>
        <p:nvSpPr>
          <p:cNvPr id="21" name="椭圆 20"/>
          <p:cNvSpPr/>
          <p:nvPr>
            <p:custDataLst>
              <p:tags r:id="rId3"/>
            </p:custDataLst>
          </p:nvPr>
        </p:nvSpPr>
        <p:spPr>
          <a:xfrm>
            <a:off x="713197" y="1949805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1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cxnSp>
        <p:nvCxnSpPr>
          <p:cNvPr id="32" name="直接连接符 31"/>
          <p:cNvCxnSpPr/>
          <p:nvPr>
            <p:custDataLst>
              <p:tags r:id="rId4"/>
            </p:custDataLst>
          </p:nvPr>
        </p:nvCxnSpPr>
        <p:spPr>
          <a:xfrm>
            <a:off x="1139282" y="3639683"/>
            <a:ext cx="4475199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29"/>
          <p:cNvSpPr txBox="1"/>
          <p:nvPr>
            <p:custDataLst>
              <p:tags r:id="rId5"/>
            </p:custDataLst>
          </p:nvPr>
        </p:nvSpPr>
        <p:spPr>
          <a:xfrm>
            <a:off x="1139283" y="3199275"/>
            <a:ext cx="4475197" cy="4320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spc="120">
                <a:latin typeface="+mj-lt"/>
                <a:ea typeface="+mj-ea"/>
                <a:cs typeface="+mj-cs"/>
                <a:sym typeface="+mn-ea"/>
              </a:rPr>
              <a:t>conda install tensorflow</a:t>
            </a:r>
            <a:endParaRPr lang="zh-CN" altLang="en-US" sz="2000" spc="120">
              <a:latin typeface="+mj-lt"/>
              <a:ea typeface="+mj-ea"/>
              <a:cs typeface="+mj-cs"/>
            </a:endParaRPr>
          </a:p>
        </p:txBody>
      </p:sp>
      <p:sp>
        <p:nvSpPr>
          <p:cNvPr id="35" name="椭圆 34"/>
          <p:cNvSpPr/>
          <p:nvPr>
            <p:custDataLst>
              <p:tags r:id="rId6"/>
            </p:custDataLst>
          </p:nvPr>
        </p:nvSpPr>
        <p:spPr>
          <a:xfrm>
            <a:off x="713197" y="3363458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2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cxnSp>
        <p:nvCxnSpPr>
          <p:cNvPr id="36" name="直接连接符 35"/>
          <p:cNvCxnSpPr/>
          <p:nvPr>
            <p:custDataLst>
              <p:tags r:id="rId7"/>
            </p:custDataLst>
          </p:nvPr>
        </p:nvCxnSpPr>
        <p:spPr>
          <a:xfrm>
            <a:off x="1139282" y="5053336"/>
            <a:ext cx="4475199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29"/>
          <p:cNvSpPr txBox="1"/>
          <p:nvPr>
            <p:custDataLst>
              <p:tags r:id="rId8"/>
            </p:custDataLst>
          </p:nvPr>
        </p:nvSpPr>
        <p:spPr>
          <a:xfrm>
            <a:off x="1139190" y="4612640"/>
            <a:ext cx="4632960" cy="431800"/>
          </a:xfrm>
          <a:prstGeom prst="rect">
            <a:avLst/>
          </a:prstGeom>
          <a:noFill/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spc="120">
                <a:latin typeface="+mj-lt"/>
                <a:ea typeface="+mj-ea"/>
                <a:cs typeface="+mj-cs"/>
                <a:sym typeface="+mn-ea"/>
              </a:rPr>
              <a:t>Ubuntu+Docker</a:t>
            </a:r>
            <a:r>
              <a:rPr lang="en-US" altLang="zh-CN" sz="2000" spc="120">
                <a:latin typeface="+mj-lt"/>
                <a:ea typeface="+mj-ea"/>
                <a:cs typeface="+mj-cs"/>
                <a:sym typeface="+mn-ea"/>
              </a:rPr>
              <a:t>(nvidia-docker)</a:t>
            </a:r>
            <a:r>
              <a:rPr lang="zh-CN" altLang="en-US" sz="2000" spc="120">
                <a:latin typeface="+mj-lt"/>
                <a:ea typeface="+mj-ea"/>
                <a:cs typeface="+mj-cs"/>
                <a:sym typeface="+mn-ea"/>
              </a:rPr>
              <a:t>+Tensorflow+GPU安装 </a:t>
            </a:r>
            <a:endParaRPr lang="zh-CN" altLang="en-US" sz="2000" spc="120"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39" name="椭圆 38"/>
          <p:cNvSpPr/>
          <p:nvPr>
            <p:custDataLst>
              <p:tags r:id="rId9"/>
            </p:custDataLst>
          </p:nvPr>
        </p:nvSpPr>
        <p:spPr>
          <a:xfrm>
            <a:off x="713197" y="4777111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3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TensorFlow</a:t>
            </a:r>
            <a:r>
              <a:rPr lang="zh-CN" altLang="en-US">
                <a:sym typeface="+mn-ea"/>
              </a:rPr>
              <a:t>基础</a:t>
            </a:r>
            <a:endParaRPr lang="zh-CN" altLang="en-US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669929" y="2346325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en-US" altLang="zh-CN" sz="7200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>
            <p:custDataLst>
              <p:tags r:id="rId1"/>
            </p:custDataLst>
          </p:nvPr>
        </p:nvSpPr>
        <p:spPr>
          <a:xfrm>
            <a:off x="668965" y="4243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处理结构</a:t>
            </a:r>
            <a:endParaRPr lang="zh-CN" altLang="en-US"/>
          </a:p>
        </p:txBody>
      </p:sp>
      <p:pic>
        <p:nvPicPr>
          <p:cNvPr id="7" name="图片 6" descr="1667471-ec1e03205a5a5bf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75" y="1191260"/>
            <a:ext cx="3110865" cy="5530215"/>
          </a:xfrm>
          <a:prstGeom prst="rect">
            <a:avLst/>
          </a:prstGeom>
        </p:spPr>
      </p:pic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>
            <a:off x="7740015" y="782955"/>
            <a:ext cx="383667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29"/>
          <p:cNvSpPr txBox="1"/>
          <p:nvPr>
            <p:custDataLst>
              <p:tags r:id="rId4"/>
            </p:custDataLst>
          </p:nvPr>
        </p:nvSpPr>
        <p:spPr>
          <a:xfrm>
            <a:off x="7740015" y="405130"/>
            <a:ext cx="3836670" cy="37020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spc="120">
                <a:latin typeface="+mj-lt"/>
                <a:ea typeface="+mj-ea"/>
                <a:cs typeface="+mj-cs"/>
              </a:rPr>
              <a:t>输入层</a:t>
            </a:r>
            <a:endParaRPr lang="zh-CN" altLang="en-US" sz="2000" spc="120">
              <a:latin typeface="+mj-lt"/>
              <a:ea typeface="+mj-ea"/>
              <a:cs typeface="+mj-cs"/>
            </a:endParaRPr>
          </a:p>
        </p:txBody>
      </p:sp>
      <p:sp>
        <p:nvSpPr>
          <p:cNvPr id="10" name="文本框 30"/>
          <p:cNvSpPr txBox="1"/>
          <p:nvPr>
            <p:custDataLst>
              <p:tags r:id="rId5"/>
            </p:custDataLst>
          </p:nvPr>
        </p:nvSpPr>
        <p:spPr>
          <a:xfrm>
            <a:off x="7740015" y="788035"/>
            <a:ext cx="3836670" cy="58674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spc="120"/>
              <a:t>x_input</a:t>
            </a:r>
            <a:r>
              <a:rPr lang="zh-CN" altLang="en-US" sz="1400" spc="120"/>
              <a:t>，</a:t>
            </a:r>
            <a:r>
              <a:rPr lang="en-US" altLang="zh-CN" sz="1400" spc="120"/>
              <a:t>y_input</a:t>
            </a:r>
            <a:endParaRPr lang="en-US" altLang="zh-CN" sz="1400" spc="120"/>
          </a:p>
        </p:txBody>
      </p:sp>
      <p:sp>
        <p:nvSpPr>
          <p:cNvPr id="11" name="椭圆 10"/>
          <p:cNvSpPr/>
          <p:nvPr>
            <p:custDataLst>
              <p:tags r:id="rId6"/>
            </p:custDataLst>
          </p:nvPr>
        </p:nvSpPr>
        <p:spPr>
          <a:xfrm>
            <a:off x="7374255" y="546100"/>
            <a:ext cx="241935" cy="24193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1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cxnSp>
        <p:nvCxnSpPr>
          <p:cNvPr id="12" name="直接连接符 11"/>
          <p:cNvCxnSpPr/>
          <p:nvPr>
            <p:custDataLst>
              <p:tags r:id="rId7"/>
            </p:custDataLst>
          </p:nvPr>
        </p:nvCxnSpPr>
        <p:spPr>
          <a:xfrm>
            <a:off x="7740015" y="1994535"/>
            <a:ext cx="383667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29"/>
          <p:cNvSpPr txBox="1"/>
          <p:nvPr>
            <p:custDataLst>
              <p:tags r:id="rId8"/>
            </p:custDataLst>
          </p:nvPr>
        </p:nvSpPr>
        <p:spPr>
          <a:xfrm>
            <a:off x="7740015" y="1616710"/>
            <a:ext cx="3836670" cy="37020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spc="120">
                <a:latin typeface="+mj-lt"/>
                <a:ea typeface="+mj-ea"/>
                <a:cs typeface="+mj-cs"/>
              </a:rPr>
              <a:t>隐藏层</a:t>
            </a:r>
            <a:endParaRPr lang="zh-CN" altLang="en-US" sz="2000" spc="120">
              <a:latin typeface="+mj-lt"/>
              <a:ea typeface="+mj-ea"/>
              <a:cs typeface="+mj-cs"/>
            </a:endParaRPr>
          </a:p>
        </p:txBody>
      </p:sp>
      <p:sp>
        <p:nvSpPr>
          <p:cNvPr id="14" name="文本框 30"/>
          <p:cNvSpPr txBox="1"/>
          <p:nvPr>
            <p:custDataLst>
              <p:tags r:id="rId9"/>
            </p:custDataLst>
          </p:nvPr>
        </p:nvSpPr>
        <p:spPr>
          <a:xfrm>
            <a:off x="7740015" y="2035175"/>
            <a:ext cx="3836670" cy="58674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spc="120"/>
              <a:t>weights</a:t>
            </a:r>
            <a:r>
              <a:rPr lang="zh-CN" altLang="en-US" sz="1400" spc="120"/>
              <a:t>权重</a:t>
            </a:r>
            <a:endParaRPr lang="en-US" altLang="zh-CN" sz="1400" spc="120"/>
          </a:p>
          <a:p>
            <a:pPr>
              <a:lnSpc>
                <a:spcPct val="120000"/>
              </a:lnSpc>
            </a:pPr>
            <a:r>
              <a:rPr lang="en-US" altLang="zh-CN" sz="1400" spc="120"/>
              <a:t>biases</a:t>
            </a:r>
            <a:r>
              <a:rPr lang="zh-CN" altLang="en-US" sz="1400" spc="120"/>
              <a:t>偏执</a:t>
            </a:r>
            <a:endParaRPr lang="zh-CN" altLang="en-US" sz="1400" spc="120"/>
          </a:p>
        </p:txBody>
      </p:sp>
      <p:sp>
        <p:nvSpPr>
          <p:cNvPr id="15" name="椭圆 14"/>
          <p:cNvSpPr/>
          <p:nvPr>
            <p:custDataLst>
              <p:tags r:id="rId10"/>
            </p:custDataLst>
          </p:nvPr>
        </p:nvSpPr>
        <p:spPr>
          <a:xfrm>
            <a:off x="7374255" y="1757680"/>
            <a:ext cx="241935" cy="24193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2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cxnSp>
        <p:nvCxnSpPr>
          <p:cNvPr id="16" name="直接连接符 15"/>
          <p:cNvCxnSpPr/>
          <p:nvPr>
            <p:custDataLst>
              <p:tags r:id="rId11"/>
            </p:custDataLst>
          </p:nvPr>
        </p:nvCxnSpPr>
        <p:spPr>
          <a:xfrm>
            <a:off x="7740015" y="3206750"/>
            <a:ext cx="383667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29"/>
          <p:cNvSpPr txBox="1"/>
          <p:nvPr>
            <p:custDataLst>
              <p:tags r:id="rId12"/>
            </p:custDataLst>
          </p:nvPr>
        </p:nvSpPr>
        <p:spPr>
          <a:xfrm>
            <a:off x="7740015" y="2828925"/>
            <a:ext cx="3836670" cy="37020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spc="120">
                <a:latin typeface="+mj-lt"/>
                <a:ea typeface="+mj-ea"/>
                <a:cs typeface="+mj-cs"/>
              </a:rPr>
              <a:t>输出层</a:t>
            </a:r>
            <a:endParaRPr lang="zh-CN" altLang="en-US" sz="2000" spc="120">
              <a:latin typeface="+mj-lt"/>
              <a:ea typeface="+mj-ea"/>
              <a:cs typeface="+mj-cs"/>
            </a:endParaRPr>
          </a:p>
        </p:txBody>
      </p:sp>
      <p:sp>
        <p:nvSpPr>
          <p:cNvPr id="23" name="椭圆 22"/>
          <p:cNvSpPr/>
          <p:nvPr>
            <p:custDataLst>
              <p:tags r:id="rId13"/>
            </p:custDataLst>
          </p:nvPr>
        </p:nvSpPr>
        <p:spPr>
          <a:xfrm>
            <a:off x="7374255" y="2969895"/>
            <a:ext cx="241935" cy="24193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3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850640" y="1986915"/>
            <a:ext cx="35236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·input - </a:t>
            </a:r>
            <a:r>
              <a:rPr lang="zh-CN" altLang="en-US"/>
              <a:t>隐藏层</a:t>
            </a:r>
            <a:r>
              <a:rPr lang="en-US" altLang="zh-CN"/>
              <a:t>- 输出层</a:t>
            </a:r>
            <a:endParaRPr lang="en-US" altLang="zh-CN"/>
          </a:p>
          <a:p>
            <a:r>
              <a:rPr lang="en-US" altLang="zh-CN"/>
              <a:t>·gradient</a:t>
            </a:r>
            <a:r>
              <a:rPr lang="zh-CN" altLang="en-US"/>
              <a:t>梯度下降之后调整参数</a:t>
            </a:r>
            <a:r>
              <a:rPr lang="en-US" altLang="zh-CN"/>
              <a:t>W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传入下一层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77640" y="3286760"/>
            <a:ext cx="5510530" cy="3162935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>
            <p:custDataLst>
              <p:tags r:id="rId1"/>
            </p:custDataLst>
          </p:nvPr>
        </p:nvCxnSpPr>
        <p:spPr>
          <a:xfrm>
            <a:off x="1135380" y="1954530"/>
            <a:ext cx="446405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29"/>
          <p:cNvSpPr txBox="1"/>
          <p:nvPr>
            <p:custDataLst>
              <p:tags r:id="rId2"/>
            </p:custDataLst>
          </p:nvPr>
        </p:nvSpPr>
        <p:spPr>
          <a:xfrm>
            <a:off x="1135380" y="1498600"/>
            <a:ext cx="4486910" cy="4318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spc="120">
                <a:latin typeface="+mj-ea"/>
                <a:ea typeface="+mj-ea"/>
                <a:cs typeface="+mj-cs"/>
              </a:rPr>
              <a:t>计算图</a:t>
            </a:r>
            <a:endParaRPr lang="zh-CN" altLang="en-US" sz="2000" spc="120">
              <a:latin typeface="+mj-ea"/>
              <a:ea typeface="+mj-ea"/>
              <a:cs typeface="+mj-cs"/>
            </a:endParaRPr>
          </a:p>
        </p:txBody>
      </p:sp>
      <p:sp>
        <p:nvSpPr>
          <p:cNvPr id="33" name="文本框 30"/>
          <p:cNvSpPr txBox="1"/>
          <p:nvPr>
            <p:custDataLst>
              <p:tags r:id="rId3"/>
            </p:custDataLst>
          </p:nvPr>
        </p:nvSpPr>
        <p:spPr>
          <a:xfrm>
            <a:off x="1123315" y="2011045"/>
            <a:ext cx="4486910" cy="7829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20"/>
              <a:t>TensorFlow 用图来表示计算任务。图中的节点被称之为operation，缩写成op</a:t>
            </a:r>
            <a:endParaRPr lang="zh-CN" altLang="en-US" sz="1400" spc="120"/>
          </a:p>
        </p:txBody>
      </p:sp>
      <p:sp>
        <p:nvSpPr>
          <p:cNvPr id="34" name="椭圆 33"/>
          <p:cNvSpPr/>
          <p:nvPr>
            <p:custDataLst>
              <p:tags r:id="rId4"/>
            </p:custDataLst>
          </p:nvPr>
        </p:nvSpPr>
        <p:spPr>
          <a:xfrm>
            <a:off x="709295" y="1678305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1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cxnSp>
        <p:nvCxnSpPr>
          <p:cNvPr id="35" name="直接连接符 34"/>
          <p:cNvCxnSpPr/>
          <p:nvPr>
            <p:custDataLst>
              <p:tags r:id="rId5"/>
            </p:custDataLst>
          </p:nvPr>
        </p:nvCxnSpPr>
        <p:spPr>
          <a:xfrm>
            <a:off x="1146175" y="3480435"/>
            <a:ext cx="446405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29"/>
          <p:cNvSpPr txBox="1"/>
          <p:nvPr>
            <p:custDataLst>
              <p:tags r:id="rId6"/>
            </p:custDataLst>
          </p:nvPr>
        </p:nvSpPr>
        <p:spPr>
          <a:xfrm>
            <a:off x="1146175" y="3024505"/>
            <a:ext cx="4476750" cy="4318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spc="120">
                <a:latin typeface="+mj-ea"/>
                <a:ea typeface="+mj-ea"/>
              </a:rPr>
              <a:t>session</a:t>
            </a:r>
            <a:r>
              <a:rPr lang="zh-CN" altLang="en-US" sz="2000" spc="120">
                <a:latin typeface="+mj-ea"/>
                <a:ea typeface="+mj-ea"/>
              </a:rPr>
              <a:t>会话</a:t>
            </a:r>
            <a:endParaRPr lang="zh-CN" altLang="en-US" sz="2000" spc="120">
              <a:latin typeface="+mj-ea"/>
              <a:ea typeface="+mj-ea"/>
            </a:endParaRPr>
          </a:p>
        </p:txBody>
      </p:sp>
      <p:sp>
        <p:nvSpPr>
          <p:cNvPr id="37" name="文本框 30"/>
          <p:cNvSpPr txBox="1"/>
          <p:nvPr>
            <p:custDataLst>
              <p:tags r:id="rId7"/>
            </p:custDataLst>
          </p:nvPr>
        </p:nvSpPr>
        <p:spPr>
          <a:xfrm>
            <a:off x="1231265" y="3528060"/>
            <a:ext cx="4476750" cy="7829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20"/>
              <a:t>个人理解类似于</a:t>
            </a:r>
            <a:r>
              <a:rPr lang="en-US" altLang="zh-CN" sz="1400" spc="120"/>
              <a:t>os.system </a:t>
            </a:r>
            <a:endParaRPr lang="en-US" altLang="zh-CN" sz="1400" spc="120"/>
          </a:p>
        </p:txBody>
      </p:sp>
      <p:sp>
        <p:nvSpPr>
          <p:cNvPr id="38" name="椭圆 37"/>
          <p:cNvSpPr/>
          <p:nvPr>
            <p:custDataLst>
              <p:tags r:id="rId8"/>
            </p:custDataLst>
          </p:nvPr>
        </p:nvSpPr>
        <p:spPr>
          <a:xfrm>
            <a:off x="720090" y="3204210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1"/>
                </a:solidFill>
              </a:rPr>
              <a:t>3</a:t>
            </a:r>
            <a:endParaRPr lang="en-US" altLang="zh-CN" sz="1600">
              <a:solidFill>
                <a:schemeClr val="accent1"/>
              </a:solidFill>
            </a:endParaRPr>
          </a:p>
        </p:txBody>
      </p:sp>
      <p:cxnSp>
        <p:nvCxnSpPr>
          <p:cNvPr id="39" name="直接连接符 38"/>
          <p:cNvCxnSpPr/>
          <p:nvPr>
            <p:custDataLst>
              <p:tags r:id="rId9"/>
            </p:custDataLst>
          </p:nvPr>
        </p:nvCxnSpPr>
        <p:spPr>
          <a:xfrm>
            <a:off x="1146175" y="4998720"/>
            <a:ext cx="446405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29"/>
          <p:cNvSpPr txBox="1"/>
          <p:nvPr>
            <p:custDataLst>
              <p:tags r:id="rId10"/>
            </p:custDataLst>
          </p:nvPr>
        </p:nvSpPr>
        <p:spPr>
          <a:xfrm>
            <a:off x="1146175" y="4542790"/>
            <a:ext cx="4476750" cy="4318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spc="120">
                <a:sym typeface="+mn-ea"/>
              </a:rPr>
              <a:t>placeholder</a:t>
            </a:r>
            <a:endParaRPr lang="zh-CN" altLang="en-US" sz="2000" spc="120">
              <a:latin typeface="+mj-ea"/>
              <a:ea typeface="+mj-ea"/>
            </a:endParaRPr>
          </a:p>
        </p:txBody>
      </p:sp>
      <p:sp>
        <p:nvSpPr>
          <p:cNvPr id="41" name="文本框 30"/>
          <p:cNvSpPr txBox="1"/>
          <p:nvPr>
            <p:custDataLst>
              <p:tags r:id="rId11"/>
            </p:custDataLst>
          </p:nvPr>
        </p:nvSpPr>
        <p:spPr>
          <a:xfrm>
            <a:off x="1146175" y="5046345"/>
            <a:ext cx="4476750" cy="782955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20"/>
              <a:t>要给节点输入数据时用 placeholder，在 TensorFlow 中用placeholder 来描述等待输入的节点，只需要指定类型即可，然后在执行节点的时候用一个字典来“喂”这些节点</a:t>
            </a:r>
            <a:endParaRPr lang="zh-CN" altLang="en-US" sz="1400" spc="120"/>
          </a:p>
        </p:txBody>
      </p:sp>
      <p:sp>
        <p:nvSpPr>
          <p:cNvPr id="42" name="椭圆 41"/>
          <p:cNvSpPr/>
          <p:nvPr>
            <p:custDataLst>
              <p:tags r:id="rId12"/>
            </p:custDataLst>
          </p:nvPr>
        </p:nvSpPr>
        <p:spPr>
          <a:xfrm>
            <a:off x="720090" y="4722495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1"/>
                </a:solidFill>
              </a:rPr>
              <a:t>5</a:t>
            </a:r>
            <a:endParaRPr lang="en-US" altLang="zh-CN" sz="1600">
              <a:solidFill>
                <a:schemeClr val="accent1"/>
              </a:solidFill>
            </a:endParaRPr>
          </a:p>
        </p:txBody>
      </p:sp>
      <p:cxnSp>
        <p:nvCxnSpPr>
          <p:cNvPr id="43" name="直接连接符 42"/>
          <p:cNvCxnSpPr/>
          <p:nvPr>
            <p:custDataLst>
              <p:tags r:id="rId13"/>
            </p:custDataLst>
          </p:nvPr>
        </p:nvCxnSpPr>
        <p:spPr>
          <a:xfrm>
            <a:off x="6865620" y="1963420"/>
            <a:ext cx="446405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29"/>
          <p:cNvSpPr txBox="1"/>
          <p:nvPr>
            <p:custDataLst>
              <p:tags r:id="rId14"/>
            </p:custDataLst>
          </p:nvPr>
        </p:nvSpPr>
        <p:spPr>
          <a:xfrm>
            <a:off x="6865620" y="1508125"/>
            <a:ext cx="4486910" cy="4318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spc="120">
                <a:latin typeface="+mj-ea"/>
                <a:ea typeface="+mj-ea"/>
              </a:rPr>
              <a:t>张量 Tensor</a:t>
            </a:r>
            <a:endParaRPr lang="zh-CN" altLang="en-US" sz="2000" spc="120">
              <a:latin typeface="+mj-ea"/>
              <a:ea typeface="+mj-ea"/>
            </a:endParaRPr>
          </a:p>
        </p:txBody>
      </p:sp>
      <p:sp>
        <p:nvSpPr>
          <p:cNvPr id="45" name="文本框 30"/>
          <p:cNvSpPr txBox="1"/>
          <p:nvPr>
            <p:custDataLst>
              <p:tags r:id="rId15"/>
            </p:custDataLst>
          </p:nvPr>
        </p:nvSpPr>
        <p:spPr>
          <a:xfrm>
            <a:off x="6865620" y="2011045"/>
            <a:ext cx="4486910" cy="782955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spc="120"/>
              <a:t>TensorFlow</a:t>
            </a:r>
            <a:r>
              <a:rPr lang="zh-CN" altLang="en-US" sz="1400" spc="120"/>
              <a:t>的管理数据的形式，从向量空间到实数域的多重线性映射。可以看作是一个 n 维的数组或列表</a:t>
            </a:r>
            <a:endParaRPr lang="zh-CN" altLang="en-US" sz="1400" spc="120"/>
          </a:p>
        </p:txBody>
      </p:sp>
      <p:sp>
        <p:nvSpPr>
          <p:cNvPr id="46" name="椭圆 45"/>
          <p:cNvSpPr/>
          <p:nvPr>
            <p:custDataLst>
              <p:tags r:id="rId16"/>
            </p:custDataLst>
          </p:nvPr>
        </p:nvSpPr>
        <p:spPr>
          <a:xfrm>
            <a:off x="6439535" y="1687195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1"/>
                </a:solidFill>
              </a:rPr>
              <a:t>2</a:t>
            </a:r>
            <a:endParaRPr lang="en-US" altLang="zh-CN" sz="1600">
              <a:solidFill>
                <a:schemeClr val="accent1"/>
              </a:solidFill>
            </a:endParaRPr>
          </a:p>
        </p:txBody>
      </p:sp>
      <p:cxnSp>
        <p:nvCxnSpPr>
          <p:cNvPr id="51" name="直接连接符 50"/>
          <p:cNvCxnSpPr/>
          <p:nvPr>
            <p:custDataLst>
              <p:tags r:id="rId17"/>
            </p:custDataLst>
          </p:nvPr>
        </p:nvCxnSpPr>
        <p:spPr>
          <a:xfrm>
            <a:off x="6851650" y="3480435"/>
            <a:ext cx="446405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29"/>
          <p:cNvSpPr txBox="1"/>
          <p:nvPr>
            <p:custDataLst>
              <p:tags r:id="rId18"/>
            </p:custDataLst>
          </p:nvPr>
        </p:nvSpPr>
        <p:spPr>
          <a:xfrm>
            <a:off x="6851650" y="3024505"/>
            <a:ext cx="4476750" cy="4318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spc="120">
                <a:latin typeface="+mj-ea"/>
                <a:ea typeface="+mj-ea"/>
              </a:rPr>
              <a:t>变量 Variable</a:t>
            </a:r>
            <a:endParaRPr lang="zh-CN" altLang="en-US" sz="2000" spc="120">
              <a:latin typeface="+mj-ea"/>
              <a:ea typeface="+mj-ea"/>
            </a:endParaRPr>
          </a:p>
        </p:txBody>
      </p:sp>
      <p:sp>
        <p:nvSpPr>
          <p:cNvPr id="61" name="文本框 30"/>
          <p:cNvSpPr txBox="1"/>
          <p:nvPr>
            <p:custDataLst>
              <p:tags r:id="rId19"/>
            </p:custDataLst>
          </p:nvPr>
        </p:nvSpPr>
        <p:spPr>
          <a:xfrm>
            <a:off x="6851650" y="3528060"/>
            <a:ext cx="4476750" cy="7829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20"/>
              <a:t>保持和更新参数值，是需要动态调整</a:t>
            </a:r>
            <a:endParaRPr lang="zh-CN" altLang="en-US" sz="1400" spc="120"/>
          </a:p>
        </p:txBody>
      </p:sp>
      <p:sp>
        <p:nvSpPr>
          <p:cNvPr id="66" name="椭圆 65"/>
          <p:cNvSpPr/>
          <p:nvPr>
            <p:custDataLst>
              <p:tags r:id="rId20"/>
            </p:custDataLst>
          </p:nvPr>
        </p:nvSpPr>
        <p:spPr>
          <a:xfrm>
            <a:off x="6425565" y="3204210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1"/>
                </a:solidFill>
              </a:rPr>
              <a:t>4</a:t>
            </a:r>
            <a:endParaRPr lang="en-US" altLang="zh-CN" sz="1600">
              <a:solidFill>
                <a:schemeClr val="accent1"/>
              </a:solidFill>
            </a:endParaRPr>
          </a:p>
        </p:txBody>
      </p:sp>
      <p:cxnSp>
        <p:nvCxnSpPr>
          <p:cNvPr id="71" name="直接连接符 70"/>
          <p:cNvCxnSpPr/>
          <p:nvPr>
            <p:custDataLst>
              <p:tags r:id="rId21"/>
            </p:custDataLst>
          </p:nvPr>
        </p:nvCxnSpPr>
        <p:spPr>
          <a:xfrm>
            <a:off x="6851650" y="4998720"/>
            <a:ext cx="446405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29"/>
          <p:cNvSpPr txBox="1"/>
          <p:nvPr>
            <p:custDataLst>
              <p:tags r:id="rId22"/>
            </p:custDataLst>
          </p:nvPr>
        </p:nvSpPr>
        <p:spPr>
          <a:xfrm>
            <a:off x="6851650" y="4542790"/>
            <a:ext cx="4476750" cy="4318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spc="120">
                <a:latin typeface="+mj-ea"/>
                <a:ea typeface="+mj-ea"/>
              </a:rPr>
              <a:t>激励函数</a:t>
            </a:r>
            <a:endParaRPr lang="zh-CN" altLang="en-US" sz="2000" spc="120">
              <a:latin typeface="+mj-ea"/>
              <a:ea typeface="+mj-ea"/>
            </a:endParaRPr>
          </a:p>
        </p:txBody>
      </p:sp>
      <p:sp>
        <p:nvSpPr>
          <p:cNvPr id="74" name="椭圆 73"/>
          <p:cNvSpPr/>
          <p:nvPr>
            <p:custDataLst>
              <p:tags r:id="rId23"/>
            </p:custDataLst>
          </p:nvPr>
        </p:nvSpPr>
        <p:spPr>
          <a:xfrm>
            <a:off x="6425565" y="4722495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1"/>
                </a:solidFill>
              </a:rPr>
              <a:t>6</a:t>
            </a:r>
            <a:endParaRPr lang="en-US" altLang="zh-CN" sz="1600">
              <a:solidFill>
                <a:schemeClr val="accent1"/>
              </a:solidFill>
            </a:endParaRPr>
          </a:p>
        </p:txBody>
      </p:sp>
    </p:spTree>
    <p:custDataLst>
      <p:tags r:id="rId2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custom20187308_5*m_h_i*1_1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0"/>
</p:tagLst>
</file>

<file path=ppt/tags/tag10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custom20187308_5*m_h_a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0"/>
</p:tagLst>
</file>

<file path=ppt/tags/tag10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custom20187308_5*m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0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custom20187308_5*m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custom20187308_5*m_h_i*1_2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0"/>
</p:tagLst>
</file>

<file path=ppt/tags/tag10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custom20187308_5*m_h_a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0"/>
</p:tagLst>
</file>

<file path=ppt/tags/tag10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custom20187308_5*m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0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custom20187308_5*m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custom20187308_5*m_h_i*1_3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0"/>
</p:tagLst>
</file>

<file path=ppt/tags/tag10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custom20187308_5*m_h_a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custom20187308_5*m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111.xml><?xml version="1.0" encoding="utf-8"?>
<p:tagLst xmlns:p="http://schemas.openxmlformats.org/presentationml/2006/main">
  <p:tag name="KSO_WM_SLIDE_ID" val="custom20187308_6"/>
  <p:tag name="KSO_WM_TEMPLATE_SUBCATEGORY" val="0"/>
  <p:tag name="KSO_WM_SLIDE_TYPE" val="text"/>
  <p:tag name="KSO_WM_SLIDE_SUBTYPE" val="diag"/>
  <p:tag name="KSO_WM_SLIDE_ITEM_CNT" val="3"/>
  <p:tag name="KSO_WM_SLIDE_INDEX" val="6"/>
  <p:tag name="KSO_WM_SLIDE_SIZE" val="848.59*218.003"/>
  <p:tag name="KSO_WM_SLIDE_POSITION" val="56.1569*152.553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1_2"/>
  <p:tag name="KSO_WM_UNIT_ID" val="custom20187308_7*m_h_i*1_1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0"/>
</p:tagLst>
</file>

<file path=ppt/tags/tag11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1_1"/>
  <p:tag name="KSO_WM_UNIT_ID" val="custom20187308_7*m_h_a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0"/>
</p:tagLst>
</file>

<file path=ppt/tags/tag11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f"/>
  <p:tag name="KSO_WM_UNIT_INDEX" val="1_1_1"/>
  <p:tag name="KSO_WM_UNIT_ID" val="custom20187308_7*m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0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1_1"/>
  <p:tag name="KSO_WM_UNIT_ID" val="custom20187308_7*m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3_2"/>
  <p:tag name="KSO_WM_UNIT_ID" val="custom20187308_7*m_h_i*1_3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0"/>
</p:tagLst>
</file>

<file path=ppt/tags/tag11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3_1"/>
  <p:tag name="KSO_WM_UNIT_ID" val="custom20187308_7*m_h_a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0"/>
</p:tagLst>
</file>

<file path=ppt/tags/tag11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f"/>
  <p:tag name="KSO_WM_UNIT_INDEX" val="1_3_1"/>
  <p:tag name="KSO_WM_UNIT_ID" val="custom20187308_7*m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0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3_1"/>
  <p:tag name="KSO_WM_UNIT_ID" val="custom20187308_7*m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5_2"/>
  <p:tag name="KSO_WM_UNIT_ID" val="custom20187308_7*m_h_i*1_5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0"/>
</p:tagLst>
</file>

<file path=ppt/tags/tag12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5_1"/>
  <p:tag name="KSO_WM_UNIT_ID" val="custom20187308_7*m_h_a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0"/>
</p:tagLst>
</file>

<file path=ppt/tags/tag12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f"/>
  <p:tag name="KSO_WM_UNIT_INDEX" val="1_5_1"/>
  <p:tag name="KSO_WM_UNIT_ID" val="custom20187308_7*m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0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5_1"/>
  <p:tag name="KSO_WM_UNIT_ID" val="custom20187308_7*m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2_2"/>
  <p:tag name="KSO_WM_UNIT_ID" val="custom20187308_7*m_h_i*1_2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0"/>
</p:tagLst>
</file>

<file path=ppt/tags/tag12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2_1"/>
  <p:tag name="KSO_WM_UNIT_ID" val="custom20187308_7*m_h_a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0"/>
</p:tagLst>
</file>

<file path=ppt/tags/tag12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f"/>
  <p:tag name="KSO_WM_UNIT_INDEX" val="1_2_1"/>
  <p:tag name="KSO_WM_UNIT_ID" val="custom20187308_7*m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0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2_1"/>
  <p:tag name="KSO_WM_UNIT_ID" val="custom20187308_7*m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4_2"/>
  <p:tag name="KSO_WM_UNIT_ID" val="custom20187308_7*m_h_i*1_4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0"/>
</p:tagLst>
</file>

<file path=ppt/tags/tag12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4_1"/>
  <p:tag name="KSO_WM_UNIT_ID" val="custom20187308_7*m_h_a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0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f"/>
  <p:tag name="KSO_WM_UNIT_INDEX" val="1_4_1"/>
  <p:tag name="KSO_WM_UNIT_ID" val="custom20187308_7*m_h_f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0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4_1"/>
  <p:tag name="KSO_WM_UNIT_ID" val="custom20187308_7*m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6_2"/>
  <p:tag name="KSO_WM_UNIT_ID" val="custom20187308_7*m_h_i*1_6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0"/>
</p:tagLst>
</file>

<file path=ppt/tags/tag13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6_1"/>
  <p:tag name="KSO_WM_UNIT_ID" val="custom20187308_7*m_h_a*1_6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0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6_1"/>
  <p:tag name="KSO_WM_UNIT_ID" val="custom20187308_7*m_h_i*1_6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135.xml><?xml version="1.0" encoding="utf-8"?>
<p:tagLst xmlns:p="http://schemas.openxmlformats.org/presentationml/2006/main">
  <p:tag name="KSO_WM_SLIDE_ID" val="custom20187308_7"/>
  <p:tag name="KSO_WM_TEMPLATE_SUBCATEGORY" val="0"/>
  <p:tag name="KSO_WM_SLIDE_TYPE" val="text"/>
  <p:tag name="KSO_WM_SLIDE_SUBTYPE" val="diag"/>
  <p:tag name="KSO_WM_SLIDE_ITEM_CNT" val="6"/>
  <p:tag name="KSO_WM_SLIDE_INDEX" val="7"/>
  <p:tag name="KSO_WM_SLIDE_SIZE" val="838.078*326.827"/>
  <p:tag name="KSO_WM_SLIDE_POSITION" val="55.8536*132.141"/>
  <p:tag name="KSO_WM_DIAGRAM_GROUP_CODE" val="m1-2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3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8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8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ID" val="custom20187308_8"/>
  <p:tag name="KSO_WM_TEMPLATE_SUBCATEGORY" val="0"/>
  <p:tag name="KSO_WM_SLIDE_TYPE" val="text"/>
  <p:tag name="KSO_WM_SLIDE_SUBTYPE" val="pureTxt"/>
  <p:tag name="KSO_WM_SLIDE_ITEM_CNT" val="0"/>
  <p:tag name="KSO_WM_SLIDE_INDEX" val="8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3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4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4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6.xml><?xml version="1.0" encoding="utf-8"?>
<p:tagLst xmlns:p="http://schemas.openxmlformats.org/presentationml/2006/main">
  <p:tag name="KSO_WM_UNIT_ISCONTENTSTITLE" val="0"/>
  <p:tag name="KSO_WM_UNIT_PRESET_TEXT" val="谢谢观看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5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ID" val="custom20187308_15"/>
  <p:tag name="KSO_WM_TEMPLATE_SUBCATEGORY" val="0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87308"/>
  <p:tag name="KSO_WM_SLIDE_LAYOUT" val="a"/>
  <p:tag name="KSO_WM_SLIDE_LAYOUT_CNT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4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187308_2*b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5.xml><?xml version="1.0" encoding="utf-8"?>
<p:tagLst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87308_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187308_2*i*4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67.xml><?xml version="1.0" encoding="utf-8"?>
<p:tagLst xmlns:p="http://schemas.openxmlformats.org/presentationml/2006/main">
  <p:tag name="KSO_WM_UNIT_PRESET_TEXT" val="在此输入节标题1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7308_2*l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7308_2*l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9.xml><?xml version="1.0" encoding="utf-8"?>
<p:tagLst xmlns:p="http://schemas.openxmlformats.org/presentationml/2006/main">
  <p:tag name="KSO_WM_UNIT_PRESET_TEXT" val="在此输入节标题2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7308_2*l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87308_2*l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1.xml><?xml version="1.0" encoding="utf-8"?>
<p:tagLst xmlns:p="http://schemas.openxmlformats.org/presentationml/2006/main">
  <p:tag name="KSO_WM_UNIT_PRESET_TEXT" val="在此输入节标题3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7308_2*l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7308_2*l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3.xml><?xml version="1.0" encoding="utf-8"?>
<p:tagLst xmlns:p="http://schemas.openxmlformats.org/presentationml/2006/main">
  <p:tag name="KSO_WM_UNIT_PRESET_TEXT" val="在此输入节标题4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87308_2*l_h_f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7308_2*l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5.xml><?xml version="1.0" encoding="utf-8"?>
<p:tagLst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7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8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2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8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custom20187308_5*m_h_i*1_1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8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custom20187308_5*m_h_a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custom20187308_5*m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custom20187308_5*m_h_i*1_2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custom20187308_5*m_h_a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custom20187308_5*m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custom20187308_5*m_h_i*1_3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9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custom20187308_5*m_h_a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custom20187308_5*m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95.xml><?xml version="1.0" encoding="utf-8"?>
<p:tagLst xmlns:p="http://schemas.openxmlformats.org/presentationml/2006/main">
  <p:tag name="KSO_WM_SLIDE_ID" val="custom20187308_5"/>
  <p:tag name="KSO_WM_TEMPLATE_SUBCATEGORY" val="0"/>
  <p:tag name="KSO_WM_SLIDE_TYPE" val="text"/>
  <p:tag name="KSO_WM_SLIDE_SUBTYPE" val="diag"/>
  <p:tag name="KSO_WM_SLIDE_ITEM_CNT" val="3"/>
  <p:tag name="KSO_WM_SLIDE_INDEX" val="5"/>
  <p:tag name="KSO_WM_SLIDE_SIZE" val="385.928*302.033"/>
  <p:tag name="KSO_WM_SLIDE_POSITION" val="56.1572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9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9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6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1047</Words>
  <Application>WPS 演示</Application>
  <PresentationFormat>宽屏</PresentationFormat>
  <Paragraphs>146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Calibri</vt:lpstr>
      <vt:lpstr>Office 主题​​</vt:lpstr>
      <vt:lpstr>TensorFlow介绍</vt:lpstr>
      <vt:lpstr>PowerPoint 演示文稿</vt:lpstr>
      <vt:lpstr>TensorFlow简介</vt:lpstr>
      <vt:lpstr>PowerPoint 演示文稿</vt:lpstr>
      <vt:lpstr>TensorFlow安装</vt:lpstr>
      <vt:lpstr>PowerPoint 演示文稿</vt:lpstr>
      <vt:lpstr>TensorFlow基础</vt:lpstr>
      <vt:lpstr>PowerPoint 演示文稿</vt:lpstr>
      <vt:lpstr>PowerPoint 演示文稿</vt:lpstr>
      <vt:lpstr>激励函数</vt:lpstr>
      <vt:lpstr>搭建一个神经网络</vt:lpstr>
      <vt:lpstr>高层封装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soliva</cp:lastModifiedBy>
  <cp:revision>6</cp:revision>
  <dcterms:created xsi:type="dcterms:W3CDTF">2018-12-25T12:21:00Z</dcterms:created>
  <dcterms:modified xsi:type="dcterms:W3CDTF">2019-01-11T05:01:24Z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