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6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84" r:id="rId18"/>
    <p:sldId id="274" r:id="rId19"/>
    <p:sldId id="258" r:id="rId20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4709D76-4A1B-4012-B5C7-1BA170524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D7BEBAD-0AFD-43A1-B801-C24BFF0ACE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8964"/>
            <a:ext cx="6858000" cy="143883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66894-33BA-4746-8F55-BA4006301A9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0CF8C-7536-4109-8800-B3423AE3283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08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BC3C-EBE7-4596-8A9E-78B480BEB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716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A210-5E48-40F9-9309-A7020FD5AF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本周分享内容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杨光</a:t>
            </a:r>
            <a:endParaRPr lang="zh-CN" altLang="en-US" sz="2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4601210"/>
            <a:ext cx="7886700" cy="1682115"/>
          </a:xfrm>
        </p:spPr>
        <p:txBody>
          <a:bodyPr/>
          <a:p>
            <a:r>
              <a:rPr lang="zh-CN" altLang="en-US" sz="1800"/>
              <a:t>1</a:t>
            </a:r>
            <a:r>
              <a:rPr lang="en-US" altLang="zh-CN" sz="1800"/>
              <a:t>/</a:t>
            </a:r>
            <a:r>
              <a:rPr lang="zh-CN" altLang="en-US" sz="1800"/>
              <a:t>2</a:t>
            </a:r>
            <a:r>
              <a:rPr lang="en-US" altLang="zh-CN" sz="1800"/>
              <a:t>:</a:t>
            </a:r>
            <a:r>
              <a:rPr lang="zh-CN" altLang="en-US" sz="1800"/>
              <a:t>切换数据库表设计与ER图。</a:t>
            </a:r>
            <a:endParaRPr lang="zh-CN" altLang="en-US" sz="1800"/>
          </a:p>
          <a:p>
            <a:r>
              <a:rPr lang="zh-CN" altLang="en-US" sz="1800"/>
              <a:t>3. 创建／管理ER图</a:t>
            </a:r>
            <a:endParaRPr lang="zh-CN" altLang="en-US" sz="1800"/>
          </a:p>
          <a:p>
            <a:r>
              <a:rPr lang="zh-CN" altLang="en-US" sz="1800"/>
              <a:t>4. 创建／管理表结构</a:t>
            </a:r>
            <a:endParaRPr lang="zh-CN" altLang="en-US" sz="1800"/>
          </a:p>
          <a:p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3175"/>
            <a:ext cx="7539990" cy="4404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4205" y="3078480"/>
            <a:ext cx="7886700" cy="3011170"/>
          </a:xfrm>
        </p:spPr>
        <p:txBody>
          <a:bodyPr/>
          <a:p>
            <a:r>
              <a:rPr lang="zh-CN" altLang="en-US" sz="2000"/>
              <a:t>1.   表名，[]内的中文为临时注释。</a:t>
            </a:r>
            <a:endParaRPr lang="zh-CN" altLang="en-US" sz="2000"/>
          </a:p>
          <a:p>
            <a:r>
              <a:rPr lang="zh-CN" altLang="en-US" sz="2000"/>
              <a:t>2.   字段编辑。注意事项：</a:t>
            </a:r>
            <a:endParaRPr lang="zh-CN" altLang="en-US" sz="2000"/>
          </a:p>
          <a:p>
            <a:r>
              <a:rPr lang="zh-CN" altLang="en-US" sz="2000"/>
              <a:t>1</a:t>
            </a:r>
            <a:r>
              <a:rPr lang="en-US" altLang="zh-CN" sz="2000"/>
              <a:t>)</a:t>
            </a:r>
            <a:r>
              <a:rPr lang="zh-CN" altLang="en-US" sz="2000"/>
              <a:t>此处不要手动加入外键字段</a:t>
            </a:r>
            <a:endParaRPr lang="zh-CN" altLang="en-US" sz="2000"/>
          </a:p>
          <a:p>
            <a:r>
              <a:rPr lang="en-US" altLang="zh-CN" sz="2000"/>
              <a:t>2)</a:t>
            </a:r>
            <a:r>
              <a:rPr lang="zh-CN" altLang="en-US" sz="2000"/>
              <a:t>PK=主键;NN=非空;UQ=唯一;BIN=二进制流;UN=正整数;AI=自增</a:t>
            </a:r>
            <a:endParaRPr lang="zh-CN" altLang="en-US" sz="2000"/>
          </a:p>
          <a:p>
            <a:r>
              <a:rPr lang="en-US" altLang="zh-CN" sz="2000"/>
              <a:t>3)当字段为字符串时，在3.处可以选择编码格式</a:t>
            </a:r>
            <a:endParaRPr lang="en-US" altLang="zh-CN" sz="2000"/>
          </a:p>
          <a:p>
            <a:r>
              <a:rPr lang="en-US" altLang="zh-CN" sz="2000"/>
              <a:t>4)字段应在4.处添加中文注释，描述其意义。</a:t>
            </a:r>
            <a:endParaRPr lang="en-US" altLang="zh-CN" sz="2000"/>
          </a:p>
          <a:p>
            <a:r>
              <a:rPr lang="en-US" altLang="zh-CN" sz="2000"/>
              <a:t>5.处点击Indexes可以编辑表的索引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272415"/>
            <a:ext cx="7471410" cy="25038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4205" y="5393055"/>
            <a:ext cx="7886700" cy="696595"/>
          </a:xfrm>
        </p:spPr>
        <p:txBody>
          <a:bodyPr/>
          <a:p>
            <a:r>
              <a:rPr lang="zh-CN" altLang="en-US"/>
              <a:t>给表与表之间加上逻辑关系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71755"/>
            <a:ext cx="7694930" cy="53511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003" y="308294"/>
            <a:ext cx="7886700" cy="1500187"/>
          </a:xfrm>
        </p:spPr>
        <p:txBody>
          <a:bodyPr>
            <a:normAutofit lnSpcReduction="20000"/>
          </a:bodyPr>
          <a:p>
            <a:r>
              <a:rPr lang="zh-CN" altLang="en-US"/>
              <a:t>数据库设计完成后，可以导出SQL脚本。</a:t>
            </a:r>
            <a:endParaRPr lang="zh-CN" altLang="en-US"/>
          </a:p>
          <a:p>
            <a:r>
              <a:rPr lang="zh-CN" altLang="en-US"/>
              <a:t>注意：导出前应去掉表名上的中文说明，同时在自己本地检验SQL文正确性后，再交由运维部署到测试服务器上。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41145"/>
            <a:ext cx="7335520" cy="4456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5943" y="317819"/>
            <a:ext cx="7886700" cy="1500187"/>
          </a:xfrm>
        </p:spPr>
        <p:txBody>
          <a:bodyPr/>
          <a:p>
            <a:r>
              <a:rPr lang="en-US" altLang="zh-CN"/>
              <a:t>Navicat</a:t>
            </a:r>
            <a:r>
              <a:rPr lang="zh-CN" altLang="en-US"/>
              <a:t>查看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716915"/>
            <a:ext cx="6487160" cy="57270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0055" y="956310"/>
            <a:ext cx="7886700" cy="609600"/>
          </a:xfrm>
        </p:spPr>
        <p:txBody>
          <a:bodyPr/>
          <a:p>
            <a:r>
              <a:rPr lang="zh-CN" altLang="en-US"/>
              <a:t>点击</a:t>
            </a:r>
            <a:r>
              <a:rPr lang="en-US" altLang="zh-CN"/>
              <a:t>E-R</a:t>
            </a:r>
            <a:r>
              <a:rPr lang="zh-CN" altLang="en-US"/>
              <a:t>图后，即可展示。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1727835"/>
            <a:ext cx="7878445" cy="4441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iagra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241935"/>
            <a:ext cx="6808470" cy="63741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190" y="501015"/>
            <a:ext cx="7886700" cy="957580"/>
          </a:xfrm>
        </p:spPr>
        <p:txBody>
          <a:bodyPr/>
          <a:p>
            <a:r>
              <a:rPr lang="zh-CN" altLang="en-US"/>
              <a:t>正常的带有逻辑关系的</a:t>
            </a:r>
            <a:r>
              <a:rPr lang="en-US" altLang="zh-CN"/>
              <a:t>E-R</a:t>
            </a:r>
            <a:r>
              <a:rPr lang="zh-CN" altLang="en-US"/>
              <a:t>图展示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458595"/>
            <a:ext cx="7646670" cy="41497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265" y="478790"/>
            <a:ext cx="7886700" cy="2184400"/>
          </a:xfrm>
        </p:spPr>
        <p:txBody>
          <a:bodyPr>
            <a:noAutofit/>
          </a:bodyPr>
          <a:p>
            <a:r>
              <a:rPr lang="en-US" altLang="zh-CN" sz="2400" dirty="0">
                <a:latin typeface="Arial" panose="020B0604020202020204" pitchFamily="34" charset="0"/>
                <a:sym typeface="Calibri" panose="020F0502020204030204" pitchFamily="34" charset="0"/>
              </a:rPr>
              <a:t>E-R</a:t>
            </a:r>
            <a:r>
              <a:rPr lang="zh-CN" altLang="en-US" sz="2400" dirty="0">
                <a:latin typeface="Arial" panose="020B0604020202020204" pitchFamily="34" charset="0"/>
                <a:sym typeface="Calibri" panose="020F0502020204030204" pitchFamily="34" charset="0"/>
              </a:rPr>
              <a:t>图：</a:t>
            </a:r>
            <a:br>
              <a:rPr lang="zh-CN" altLang="en-US" sz="2400" dirty="0">
                <a:latin typeface="Arial" panose="020B0604020202020204" pitchFamily="34" charset="0"/>
                <a:sym typeface="Calibri" panose="020F050202020403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sym typeface="Calibri" panose="020F0502020204030204" pitchFamily="34" charset="0"/>
              </a:rPr>
              <a:t>1.</a:t>
            </a:r>
            <a:r>
              <a:rPr lang="zh-CN" altLang="en-US" sz="2400" dirty="0">
                <a:latin typeface="Arial" panose="020B0604020202020204" pitchFamily="34" charset="0"/>
                <a:sym typeface="Calibri" panose="020F0502020204030204" pitchFamily="34" charset="0"/>
              </a:rPr>
              <a:t>E-R图也称实体-联系图(Entity Relationship Diagram)，提供了表示实体类型、属性和联系的方法，用来描述现实世界的概念模型。</a:t>
            </a:r>
            <a:br>
              <a:rPr lang="zh-CN" altLang="en-US" sz="2400" dirty="0">
                <a:latin typeface="Arial" panose="020B0604020202020204" pitchFamily="34" charset="0"/>
                <a:sym typeface="Calibri" panose="020F0502020204030204" pitchFamily="34" charset="0"/>
              </a:rPr>
            </a:br>
            <a:endParaRPr lang="zh-CN" altLang="en-US" sz="2400" dirty="0"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570" y="2603500"/>
            <a:ext cx="580072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9400"/>
            <a:ext cx="7886700" cy="570865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  <a:sym typeface="Calibri" panose="020F0502020204030204" pitchFamily="34" charset="0"/>
              </a:rPr>
              <a:t>数据库设计工具MySQLWorkBench：</a:t>
            </a:r>
            <a:br>
              <a:rPr lang="zh-CN" altLang="en-US" dirty="0">
                <a:latin typeface="Arial" panose="020B0604020202020204" pitchFamily="34" charset="0"/>
                <a:sym typeface="Calibri" panose="020F0502020204030204" pitchFamily="34" charset="0"/>
              </a:rPr>
            </a:br>
            <a:br>
              <a:rPr lang="zh-CN" altLang="en-US" dirty="0">
                <a:latin typeface="Arial" panose="020B0604020202020204" pitchFamily="34" charset="0"/>
                <a:sym typeface="Calibri" panose="020F050202020403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sym typeface="Calibri" panose="020F0502020204030204" pitchFamily="34" charset="0"/>
              </a:rPr>
              <a:t>1.已有数据库</a:t>
            </a:r>
            <a:r>
              <a:rPr lang="zh-CN" altLang="en-US" sz="2800" dirty="0">
                <a:latin typeface="Arial" panose="020B0604020202020204" pitchFamily="34" charset="0"/>
                <a:sym typeface="Calibri" panose="020F0502020204030204" pitchFamily="34" charset="0"/>
              </a:rPr>
              <a:t>，</a:t>
            </a:r>
            <a:r>
              <a:rPr sz="2800" dirty="0">
                <a:latin typeface="Arial" panose="020B0604020202020204" pitchFamily="34" charset="0"/>
                <a:sym typeface="Calibri" panose="020F0502020204030204" pitchFamily="34" charset="0"/>
              </a:rPr>
              <a:t>使用MySQLWorkBench绘制ER图</a:t>
            </a:r>
            <a:br>
              <a:rPr sz="2800" dirty="0">
                <a:latin typeface="Arial" panose="020B0604020202020204" pitchFamily="34" charset="0"/>
                <a:sym typeface="Calibri" panose="020F050202020403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sym typeface="Calibri" panose="020F0502020204030204" pitchFamily="34" charset="0"/>
              </a:rPr>
              <a:t>2.</a:t>
            </a:r>
            <a:r>
              <a:rPr lang="zh-CN" altLang="en-US" sz="2800" dirty="0">
                <a:latin typeface="Arial" panose="020B0604020202020204" pitchFamily="34" charset="0"/>
                <a:sym typeface="Calibri" panose="020F0502020204030204" pitchFamily="34" charset="0"/>
              </a:rPr>
              <a:t>先画 E-R 图，然后自动生成数据库</a:t>
            </a:r>
            <a:br>
              <a:rPr lang="en-US" altLang="zh-CN" sz="2800" dirty="0">
                <a:latin typeface="Arial" panose="020B0604020202020204" pitchFamily="34" charset="0"/>
                <a:sym typeface="Calibri" panose="020F0502020204030204" pitchFamily="34" charset="0"/>
              </a:rPr>
            </a:br>
            <a:br>
              <a:rPr lang="zh-CN" altLang="en-US" sz="2800" dirty="0">
                <a:latin typeface="Arial" panose="020B0604020202020204" pitchFamily="34" charset="0"/>
                <a:sym typeface="Calibri" panose="020F0502020204030204" pitchFamily="34" charset="0"/>
              </a:rPr>
            </a:br>
            <a:endParaRPr lang="zh-CN" altLang="en-US" sz="2800" dirty="0"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4205" y="5015230"/>
            <a:ext cx="7886700" cy="1074420"/>
          </a:xfrm>
        </p:spPr>
        <p:txBody>
          <a:bodyPr>
            <a:normAutofit fontScale="70000"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一：已有数据库，自动生成 E-R 图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 datebase 然后选择 reverse engineer 或者直接Ctirl+R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11125"/>
            <a:ext cx="8928100" cy="4752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4205" y="4938395"/>
            <a:ext cx="7886700" cy="1151255"/>
          </a:xfrm>
        </p:spPr>
        <p:txBody>
          <a:bodyPr/>
          <a:p>
            <a:r>
              <a:rPr lang="zh-CN" altLang="en-US"/>
              <a:t>输入数据库账号密码等信息后，连接数据库，一路</a:t>
            </a:r>
            <a:r>
              <a:rPr lang="en-US" altLang="zh-CN"/>
              <a:t>next</a:t>
            </a:r>
            <a:r>
              <a:rPr lang="zh-CN" altLang="en-US"/>
              <a:t>，直到</a:t>
            </a:r>
            <a:r>
              <a:rPr lang="en-US" altLang="zh-CN"/>
              <a:t>finish</a:t>
            </a:r>
            <a:r>
              <a:rPr lang="zh-CN" altLang="en-US"/>
              <a:t>即可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124460"/>
            <a:ext cx="6286500" cy="4712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正常情况下，会直接生成带有逻辑关系的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" y="48895"/>
            <a:ext cx="8454390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6380" y="4561205"/>
            <a:ext cx="8264525" cy="1692910"/>
          </a:xfrm>
        </p:spPr>
        <p:txBody>
          <a:bodyPr>
            <a:normAutofit fontScale="90000" lnSpcReduction="10000"/>
          </a:bodyPr>
          <a:p>
            <a:r>
              <a:rPr lang="en-US" altLang="zh-CN" sz="1600" b="1"/>
              <a:t>1</a:t>
            </a:r>
            <a:r>
              <a:rPr lang="zh-CN" altLang="en-US" sz="1600" b="1"/>
              <a:t>：通过拖拽添加“层”。“层”不影响数据库结构，仅仅用来方便表述逻辑关系。</a:t>
            </a:r>
            <a:endParaRPr lang="zh-CN" altLang="en-US" sz="1600" b="1"/>
          </a:p>
          <a:p>
            <a:r>
              <a:rPr lang="en-US" altLang="zh-CN" sz="1600" b="1"/>
              <a:t>2</a:t>
            </a:r>
            <a:r>
              <a:rPr lang="zh-CN" altLang="en-US" sz="1600" b="1"/>
              <a:t>：用来添加表</a:t>
            </a:r>
            <a:endParaRPr lang="zh-CN" altLang="en-US" sz="1600" b="1"/>
          </a:p>
          <a:p>
            <a:r>
              <a:rPr lang="en-US" altLang="zh-CN" sz="1600" b="1"/>
              <a:t>3/4</a:t>
            </a:r>
            <a:r>
              <a:rPr lang="zh-CN" altLang="en-US" sz="1600" b="1"/>
              <a:t>：添加“1对1”、“1对多”的ER关系。操作完成后，在表中会自动生成外键，外键命名规则自动为 “表名_主键名”。</a:t>
            </a:r>
            <a:endParaRPr lang="zh-CN" altLang="en-US" sz="1600" b="1"/>
          </a:p>
          <a:p>
            <a:r>
              <a:rPr lang="en-US" altLang="zh-CN" sz="1600" b="1"/>
              <a:t>5/6</a:t>
            </a:r>
            <a:r>
              <a:rPr lang="zh-CN" altLang="en-US" sz="1600" b="1"/>
              <a:t>：展示表，如果表在图中的话，表后</a:t>
            </a:r>
            <a:r>
              <a:rPr lang="en-US" altLang="zh-CN" sz="1600" b="1"/>
              <a:t>会有实心点标记。</a:t>
            </a:r>
            <a:endParaRPr lang="en-US" altLang="zh-CN" sz="1600" b="1"/>
          </a:p>
          <a:p>
            <a:r>
              <a:rPr lang="en-US" altLang="zh-CN" sz="1600" b="1"/>
              <a:t>7/8</a:t>
            </a:r>
            <a:r>
              <a:rPr lang="zh-CN" altLang="en-US" sz="1600" b="1"/>
              <a:t>：</a:t>
            </a:r>
            <a:r>
              <a:rPr lang="en-US" altLang="zh-CN" sz="1600" b="1"/>
              <a:t>虚线表示了1:n的关系，双击虚线可以为其添加标题和说明。</a:t>
            </a:r>
            <a:r>
              <a:rPr lang="en-US" altLang="zh-CN" sz="1600"/>
              <a:t>			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27940"/>
            <a:ext cx="6848475" cy="4394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数据库的主要信息表逻辑层展示</a:t>
            </a:r>
            <a:endParaRPr lang="zh-CN" altLang="en-US"/>
          </a:p>
        </p:txBody>
      </p:sp>
      <p:pic>
        <p:nvPicPr>
          <p:cNvPr id="4" name="图片 3" descr="5数据库E-R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" y="356870"/>
            <a:ext cx="8070850" cy="3820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820" y="2794635"/>
            <a:ext cx="7886700" cy="1816735"/>
          </a:xfrm>
        </p:spPr>
        <p:txBody>
          <a:bodyPr>
            <a:normAutofit fontScale="90000"/>
          </a:bodyPr>
          <a:p>
            <a:r>
              <a:rPr lang="zh-CN" altLang="en-US"/>
              <a:t>二：先画 E-R 图，然后自动生成数据库：</a:t>
            </a:r>
            <a:br>
              <a:rPr lang="zh-CN" altLang="en-US"/>
            </a:br>
            <a:br>
              <a:rPr lang="zh-CN" altLang="en-US"/>
            </a:br>
            <a:r>
              <a:rPr lang="en-US" altLang="zh-CN" sz="2400"/>
              <a:t>1.</a:t>
            </a:r>
            <a:r>
              <a:rPr lang="zh-CN" altLang="en-US" sz="2400">
                <a:sym typeface="+mn-ea"/>
              </a:rPr>
              <a:t>启动软件过后，注意不需要连接数据库</a:t>
            </a:r>
            <a:br>
              <a:rPr lang="zh-CN" altLang="en-US"/>
            </a:b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833</Words>
  <Application>WPS 演示</Application>
  <PresentationFormat>全屏显示(4:3)</PresentationFormat>
  <Paragraphs>51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本周分享内容</vt:lpstr>
      <vt:lpstr>E-R图： 1.E-R图也称实体-联系图(Entity Relationship Diagram)，提供了表示实体类型、属性和联系的方法，用来描述现实世界的概念模型。 </vt:lpstr>
      <vt:lpstr>数据库设计工具MySQLWorkBench：  1.已有数据库，使用MySQLWorkBench绘制ER图 2.先画 E-R 图，然后自动生成数据库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二：先画 E-R 图，然后自动生成数据库：  1.启动软件过后，注意不需要连接数据库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-Fujiyama</cp:lastModifiedBy>
  <cp:revision>76</cp:revision>
  <cp:lastPrinted>2018-10-25T02:28:00Z</cp:lastPrinted>
  <dcterms:created xsi:type="dcterms:W3CDTF">2018-08-28T02:46:00Z</dcterms:created>
  <dcterms:modified xsi:type="dcterms:W3CDTF">2019-02-15T06:00:09Z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