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280968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234024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284227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404189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316004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290818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117391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141897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14701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21972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1691D9-4E20-40E2-84C0-0C8CE35A170A}"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407971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691D9-4E20-40E2-84C0-0C8CE35A170A}" type="datetimeFigureOut">
              <a:rPr lang="zh-CN" altLang="en-US" smtClean="0"/>
              <a:t>2019/6/28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CE776-753D-462B-8067-2251D9B43250}" type="slidenum">
              <a:rPr lang="zh-CN" altLang="en-US" smtClean="0"/>
              <a:t>‹#›</a:t>
            </a:fld>
            <a:endParaRPr lang="zh-CN" altLang="en-US"/>
          </a:p>
        </p:txBody>
      </p:sp>
    </p:spTree>
    <p:extLst>
      <p:ext uri="{BB962C8B-B14F-4D97-AF65-F5344CB8AC3E}">
        <p14:creationId xmlns:p14="http://schemas.microsoft.com/office/powerpoint/2010/main" val="42018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基因集变异分析</a:t>
            </a:r>
            <a:r>
              <a:rPr lang="en-US" altLang="zh-CN" dirty="0" smtClean="0">
                <a:latin typeface="微软雅黑" panose="020B0503020204020204" pitchFamily="34" charset="-122"/>
                <a:ea typeface="微软雅黑" panose="020B0503020204020204" pitchFamily="34" charset="-122"/>
              </a:rPr>
              <a:t>—GSVA</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9648966" y="5362599"/>
            <a:ext cx="1578591" cy="1106440"/>
          </a:xfrm>
        </p:spPr>
        <p:txBody>
          <a:bodyPr/>
          <a:lstStyle/>
          <a:p>
            <a:r>
              <a:rPr lang="zh-CN" altLang="en-US" dirty="0" smtClean="0">
                <a:latin typeface="微软雅黑" panose="020B0503020204020204" pitchFamily="34" charset="-122"/>
                <a:ea typeface="微软雅黑" panose="020B0503020204020204" pitchFamily="34" charset="-122"/>
              </a:rPr>
              <a:t>张诗影</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19-06-28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44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773136" y="2026692"/>
            <a:ext cx="10645728" cy="3623480"/>
          </a:xfrm>
          <a:prstGeom prst="rect">
            <a:avLst/>
          </a:prstGeom>
        </p:spPr>
      </p:pic>
    </p:spTree>
    <p:extLst>
      <p:ext uri="{BB962C8B-B14F-4D97-AF65-F5344CB8AC3E}">
        <p14:creationId xmlns:p14="http://schemas.microsoft.com/office/powerpoint/2010/main" val="45219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安装与核心代码</a:t>
            </a:r>
            <a:endParaRPr lang="zh-CN" altLang="en-US" dirty="0"/>
          </a:p>
        </p:txBody>
      </p:sp>
      <p:pic>
        <p:nvPicPr>
          <p:cNvPr id="4" name="图片 3"/>
          <p:cNvPicPr>
            <a:picLocks noChangeAspect="1"/>
          </p:cNvPicPr>
          <p:nvPr/>
        </p:nvPicPr>
        <p:blipFill>
          <a:blip r:embed="rId2"/>
          <a:stretch>
            <a:fillRect/>
          </a:stretch>
        </p:blipFill>
        <p:spPr>
          <a:xfrm>
            <a:off x="838200" y="4678006"/>
            <a:ext cx="10375614" cy="1494430"/>
          </a:xfrm>
          <a:prstGeom prst="rect">
            <a:avLst/>
          </a:prstGeom>
        </p:spPr>
      </p:pic>
      <p:pic>
        <p:nvPicPr>
          <p:cNvPr id="5" name="图片 4"/>
          <p:cNvPicPr>
            <a:picLocks noChangeAspect="1"/>
          </p:cNvPicPr>
          <p:nvPr/>
        </p:nvPicPr>
        <p:blipFill>
          <a:blip r:embed="rId3"/>
          <a:stretch>
            <a:fillRect/>
          </a:stretch>
        </p:blipFill>
        <p:spPr>
          <a:xfrm>
            <a:off x="978186" y="1690688"/>
            <a:ext cx="10235628" cy="2746942"/>
          </a:xfrm>
          <a:prstGeom prst="rect">
            <a:avLst/>
          </a:prstGeom>
        </p:spPr>
      </p:pic>
    </p:spTree>
    <p:extLst>
      <p:ext uri="{BB962C8B-B14F-4D97-AF65-F5344CB8AC3E}">
        <p14:creationId xmlns:p14="http://schemas.microsoft.com/office/powerpoint/2010/main" val="319383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输出文件</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48" y="2067636"/>
            <a:ext cx="10639904" cy="3459708"/>
          </a:xfrm>
          <a:prstGeom prst="rect">
            <a:avLst/>
          </a:prstGeom>
        </p:spPr>
      </p:pic>
    </p:spTree>
    <p:extLst>
      <p:ext uri="{BB962C8B-B14F-4D97-AF65-F5344CB8AC3E}">
        <p14:creationId xmlns:p14="http://schemas.microsoft.com/office/powerpoint/2010/main" val="380341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拿到</a:t>
            </a:r>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结果我们可以做什么？</a:t>
            </a:r>
            <a:endParaRPr lang="zh-CN" altLang="en-US" dirty="0"/>
          </a:p>
        </p:txBody>
      </p:sp>
      <p:pic>
        <p:nvPicPr>
          <p:cNvPr id="4" name="内容占位符 3"/>
          <p:cNvPicPr>
            <a:picLocks noGrp="1" noChangeAspect="1"/>
          </p:cNvPicPr>
          <p:nvPr>
            <p:ph idx="1"/>
          </p:nvPr>
        </p:nvPicPr>
        <p:blipFill>
          <a:blip r:embed="rId2"/>
          <a:stretch>
            <a:fillRect/>
          </a:stretch>
        </p:blipFill>
        <p:spPr>
          <a:xfrm>
            <a:off x="977929" y="2093108"/>
            <a:ext cx="10236142" cy="3761782"/>
          </a:xfrm>
          <a:prstGeom prst="rect">
            <a:avLst/>
          </a:prstGeom>
        </p:spPr>
      </p:pic>
    </p:spTree>
    <p:extLst>
      <p:ext uri="{BB962C8B-B14F-4D97-AF65-F5344CB8AC3E}">
        <p14:creationId xmlns:p14="http://schemas.microsoft.com/office/powerpoint/2010/main" val="184466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拿到</a:t>
            </a:r>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结果我们可以做什么？</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042" y="2290799"/>
            <a:ext cx="3200514" cy="320051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7497" y="2061949"/>
            <a:ext cx="7316428" cy="3658214"/>
          </a:xfrm>
          <a:prstGeom prst="rect">
            <a:avLst/>
          </a:prstGeom>
        </p:spPr>
      </p:pic>
    </p:spTree>
    <p:extLst>
      <p:ext uri="{BB962C8B-B14F-4D97-AF65-F5344CB8AC3E}">
        <p14:creationId xmlns:p14="http://schemas.microsoft.com/office/powerpoint/2010/main" val="349148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文章中的</a:t>
            </a:r>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分析</a:t>
            </a:r>
            <a:endParaRPr lang="zh-CN" altLang="en-US" dirty="0"/>
          </a:p>
        </p:txBody>
      </p:sp>
      <p:pic>
        <p:nvPicPr>
          <p:cNvPr id="1026" name="Picture 2" descr="http://college.gcbi.com.cn/wp-content/uploads/2018/06/%E5%9B%BE%E7%89%87-2-300x129.png"/>
          <p:cNvPicPr>
            <a:picLocks noChangeAspect="1" noChangeArrowheads="1"/>
          </p:cNvPicPr>
          <p:nvPr/>
        </p:nvPicPr>
        <p:blipFill rotWithShape="1">
          <a:blip r:embed="rId2">
            <a:extLst>
              <a:ext uri="{28A0092B-C50C-407E-A947-70E740481C1C}">
                <a14:useLocalDpi xmlns:a14="http://schemas.microsoft.com/office/drawing/2010/main" val="0"/>
              </a:ext>
            </a:extLst>
          </a:blip>
          <a:srcRect b="29814"/>
          <a:stretch/>
        </p:blipFill>
        <p:spPr bwMode="auto">
          <a:xfrm>
            <a:off x="7188539" y="100391"/>
            <a:ext cx="5003461" cy="151004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1229300" y="1791189"/>
            <a:ext cx="9511488" cy="4743518"/>
          </a:xfrm>
          <a:prstGeom prst="rect">
            <a:avLst/>
          </a:prstGeom>
        </p:spPr>
      </p:pic>
    </p:spTree>
    <p:extLst>
      <p:ext uri="{BB962C8B-B14F-4D97-AF65-F5344CB8AC3E}">
        <p14:creationId xmlns:p14="http://schemas.microsoft.com/office/powerpoint/2010/main" val="241906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sz="half" idx="2"/>
          </p:nvPr>
        </p:nvPicPr>
        <p:blipFill rotWithShape="1">
          <a:blip r:embed="rId2"/>
          <a:srcRect l="24584" t="44410" r="24314"/>
          <a:stretch/>
        </p:blipFill>
        <p:spPr>
          <a:xfrm>
            <a:off x="7109550" y="2214113"/>
            <a:ext cx="4850438" cy="3962850"/>
          </a:xfrm>
          <a:prstGeom prst="rect">
            <a:avLst/>
          </a:prstGeom>
        </p:spPr>
      </p:pic>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其他应用方向</a:t>
            </a:r>
            <a:endParaRPr lang="zh-CN" altLang="en-US" dirty="0"/>
          </a:p>
        </p:txBody>
      </p:sp>
      <p:sp>
        <p:nvSpPr>
          <p:cNvPr id="5" name="内容占位符 4"/>
          <p:cNvSpPr>
            <a:spLocks noGrp="1"/>
          </p:cNvSpPr>
          <p:nvPr>
            <p:ph sz="half" idx="1"/>
          </p:nvPr>
        </p:nvSpPr>
        <p:spPr>
          <a:xfrm>
            <a:off x="838200" y="1825625"/>
            <a:ext cx="7173036" cy="4351338"/>
          </a:xfrm>
        </p:spPr>
        <p:txBody>
          <a:bodyPr>
            <a:normAutofit fontScale="92500"/>
          </a:bodyPr>
          <a:lstStyle/>
          <a:p>
            <a:r>
              <a:rPr lang="zh-CN" altLang="en-US" dirty="0">
                <a:latin typeface="微软雅黑" panose="020B0503020204020204" pitchFamily="34" charset="-122"/>
                <a:ea typeface="微软雅黑" panose="020B0503020204020204" pitchFamily="34" charset="-122"/>
              </a:rPr>
              <a:t>肿瘤分子分型</a:t>
            </a:r>
          </a:p>
          <a:p>
            <a:pPr marL="0" indent="0">
              <a:lnSpc>
                <a:spcPct val="150000"/>
              </a:lnSpc>
              <a:buNone/>
            </a:pPr>
            <a:r>
              <a:rPr lang="zh-CN" altLang="en-US" sz="2000" dirty="0" smtClean="0">
                <a:latin typeface="微软雅黑" panose="020B0503020204020204" pitchFamily="34" charset="-122"/>
                <a:ea typeface="微软雅黑" panose="020B0503020204020204" pitchFamily="34" charset="-122"/>
              </a:rPr>
              <a:t>举例：基于</a:t>
            </a:r>
            <a:r>
              <a:rPr lang="zh-CN" altLang="en-US" sz="2000" dirty="0">
                <a:latin typeface="微软雅黑" panose="020B0503020204020204" pitchFamily="34" charset="-122"/>
                <a:ea typeface="微软雅黑" panose="020B0503020204020204" pitchFamily="34" charset="-122"/>
              </a:rPr>
              <a:t>很多胶质母细胞瘤的瘤细胞与成熟的胶质细胞相似，按组织发生原则对其进行分类。</a:t>
            </a:r>
          </a:p>
          <a:p>
            <a:pPr marL="0" indent="0">
              <a:lnSpc>
                <a:spcPct val="150000"/>
              </a:lnSpc>
              <a:buNone/>
            </a:pPr>
            <a:r>
              <a:rPr lang="zh-CN" altLang="en-US" sz="2000" dirty="0" smtClean="0">
                <a:latin typeface="微软雅黑" panose="020B0503020204020204" pitchFamily="34" charset="-122"/>
                <a:ea typeface="微软雅黑" panose="020B0503020204020204" pitchFamily="34" charset="-122"/>
              </a:rPr>
              <a:t>为了</a:t>
            </a:r>
            <a:r>
              <a:rPr lang="zh-CN" altLang="en-US" sz="2000" dirty="0">
                <a:latin typeface="微软雅黑" panose="020B0503020204020204" pitchFamily="34" charset="-122"/>
                <a:ea typeface="微软雅黑" panose="020B0503020204020204" pitchFamily="34" charset="-122"/>
              </a:rPr>
              <a:t>深入了解亚型的生物学意义，基于</a:t>
            </a:r>
            <a:r>
              <a:rPr lang="en-US" altLang="zh-CN" sz="2000" dirty="0">
                <a:latin typeface="微软雅黑" panose="020B0503020204020204" pitchFamily="34" charset="-122"/>
                <a:ea typeface="微软雅黑" panose="020B0503020204020204" pitchFamily="34" charset="-122"/>
              </a:rPr>
              <a:t>neurons, </a:t>
            </a:r>
            <a:r>
              <a:rPr lang="en-US" altLang="zh-CN" sz="2000" dirty="0" err="1">
                <a:latin typeface="微软雅黑" panose="020B0503020204020204" pitchFamily="34" charset="-122"/>
                <a:ea typeface="微软雅黑" panose="020B0503020204020204" pitchFamily="34" charset="-122"/>
              </a:rPr>
              <a:t>oligodendrocytes</a:t>
            </a:r>
            <a:r>
              <a:rPr lang="en-US" altLang="zh-CN" sz="2000" dirty="0">
                <a:latin typeface="微软雅黑" panose="020B0503020204020204" pitchFamily="34" charset="-122"/>
                <a:ea typeface="微软雅黑" panose="020B0503020204020204" pitchFamily="34" charset="-122"/>
              </a:rPr>
              <a:t>, astrocytes, </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astroglial</a:t>
            </a:r>
            <a:r>
              <a:rPr lang="zh-CN" altLang="en-US" sz="2000" dirty="0">
                <a:latin typeface="微软雅黑" panose="020B0503020204020204" pitchFamily="34" charset="-122"/>
                <a:ea typeface="微软雅黑" panose="020B0503020204020204" pitchFamily="34" charset="-122"/>
              </a:rPr>
              <a:t>四种不同细胞类型，计算胶质母细胞瘤亚型所有样本的</a:t>
            </a:r>
            <a:r>
              <a:rPr lang="en-US" altLang="zh-CN" sz="2000" dirty="0">
                <a:latin typeface="微软雅黑" panose="020B0503020204020204" pitchFamily="34" charset="-122"/>
                <a:ea typeface="微软雅黑" panose="020B0503020204020204" pitchFamily="34" charset="-122"/>
              </a:rPr>
              <a:t>GSVA</a:t>
            </a:r>
            <a:r>
              <a:rPr lang="zh-CN" altLang="en-US" sz="2000" dirty="0">
                <a:latin typeface="微软雅黑" panose="020B0503020204020204" pitchFamily="34" charset="-122"/>
                <a:ea typeface="微软雅黑" panose="020B0503020204020204" pitchFamily="34" charset="-122"/>
              </a:rPr>
              <a:t>的富集分数，通过每个富集分数来反映每个样本的表达与细胞类型表达模式的相关性。</a:t>
            </a:r>
          </a:p>
          <a:p>
            <a:pPr marL="0" indent="0">
              <a:lnSpc>
                <a:spcPct val="150000"/>
              </a:lnSpc>
              <a:buNone/>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这种探索性的分析中，可以看出</a:t>
            </a:r>
            <a:r>
              <a:rPr lang="en-US" altLang="zh-CN" sz="2000" dirty="0" err="1">
                <a:latin typeface="微软雅黑" panose="020B0503020204020204" pitchFamily="34" charset="-122"/>
                <a:ea typeface="微软雅黑" panose="020B0503020204020204" pitchFamily="34" charset="-122"/>
              </a:rPr>
              <a:t>Proneural</a:t>
            </a:r>
            <a:r>
              <a:rPr lang="zh-CN" altLang="en-US" sz="2000" dirty="0">
                <a:latin typeface="微软雅黑" panose="020B0503020204020204" pitchFamily="34" charset="-122"/>
                <a:ea typeface="微软雅黑" panose="020B0503020204020204" pitchFamily="34" charset="-122"/>
              </a:rPr>
              <a:t>组样本与</a:t>
            </a:r>
            <a:r>
              <a:rPr lang="en-US" altLang="zh-CN" sz="2000" dirty="0" err="1">
                <a:latin typeface="微软雅黑" panose="020B0503020204020204" pitchFamily="34" charset="-122"/>
                <a:ea typeface="微软雅黑" panose="020B0503020204020204" pitchFamily="34" charset="-122"/>
              </a:rPr>
              <a:t>oligodendrocytic</a:t>
            </a:r>
            <a:r>
              <a:rPr lang="zh-CN" altLang="en-US" sz="2000" dirty="0">
                <a:latin typeface="微软雅黑" panose="020B0503020204020204" pitchFamily="34" charset="-122"/>
                <a:ea typeface="微软雅黑" panose="020B0503020204020204" pitchFamily="34" charset="-122"/>
              </a:rPr>
              <a:t>类型细胞的一致性最大。</a:t>
            </a:r>
          </a:p>
        </p:txBody>
      </p:sp>
    </p:spTree>
    <p:extLst>
      <p:ext uri="{BB962C8B-B14F-4D97-AF65-F5344CB8AC3E}">
        <p14:creationId xmlns:p14="http://schemas.microsoft.com/office/powerpoint/2010/main" val="253624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其他应用方向</a:t>
            </a:r>
            <a:endParaRPr lang="zh-CN" altLang="en-US" dirty="0"/>
          </a:p>
        </p:txBody>
      </p:sp>
      <p:sp>
        <p:nvSpPr>
          <p:cNvPr id="5" name="内容占位符 4"/>
          <p:cNvSpPr>
            <a:spLocks noGrp="1"/>
          </p:cNvSpPr>
          <p:nvPr>
            <p:ph sz="half" idx="1"/>
          </p:nvPr>
        </p:nvSpPr>
        <p:spPr>
          <a:xfrm>
            <a:off x="838200" y="2248708"/>
            <a:ext cx="5467066" cy="4351338"/>
          </a:xfrm>
        </p:spPr>
        <p:txBody>
          <a:bodyPr>
            <a:normAutofit/>
          </a:bodyPr>
          <a:lstStyle/>
          <a:p>
            <a:r>
              <a:rPr lang="zh-CN" altLang="en-US" dirty="0">
                <a:latin typeface="微软雅黑" panose="020B0503020204020204" pitchFamily="34" charset="-122"/>
                <a:ea typeface="微软雅黑" panose="020B0503020204020204" pitchFamily="34" charset="-122"/>
              </a:rPr>
              <a:t>不同时间的</a:t>
            </a:r>
            <a:r>
              <a:rPr lang="en-US" altLang="zh-CN" dirty="0">
                <a:latin typeface="微软雅黑" panose="020B0503020204020204" pitchFamily="34" charset="-122"/>
                <a:ea typeface="微软雅黑" panose="020B0503020204020204" pitchFamily="34" charset="-122"/>
              </a:rPr>
              <a:t>pathway</a:t>
            </a:r>
            <a:r>
              <a:rPr lang="zh-CN" altLang="en-US" dirty="0">
                <a:latin typeface="微软雅黑" panose="020B0503020204020204" pitchFamily="34" charset="-122"/>
                <a:ea typeface="微软雅黑" panose="020B0503020204020204" pitchFamily="34" charset="-122"/>
              </a:rPr>
              <a:t>变异</a:t>
            </a:r>
            <a:r>
              <a:rPr lang="zh-CN" altLang="en-US" dirty="0" smtClean="0">
                <a:latin typeface="微软雅黑" panose="020B0503020204020204" pitchFamily="34" charset="-122"/>
                <a:ea typeface="微软雅黑" panose="020B0503020204020204" pitchFamily="34" charset="-122"/>
              </a:rPr>
              <a:t>分析</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panose="020B0503020204020204" pitchFamily="34" charset="-122"/>
                <a:ea typeface="微软雅黑" panose="020B0503020204020204" pitchFamily="34" charset="-122"/>
              </a:rPr>
              <a:t>举例：通过感染细胞的表达数据来估计</a:t>
            </a:r>
            <a:r>
              <a:rPr lang="en-US" altLang="zh-CN" sz="2000" dirty="0">
                <a:latin typeface="微软雅黑" panose="020B0503020204020204" pitchFamily="34" charset="-122"/>
                <a:ea typeface="微软雅黑" panose="020B0503020204020204" pitchFamily="34" charset="-122"/>
              </a:rPr>
              <a:t>pathway</a:t>
            </a:r>
            <a:r>
              <a:rPr lang="zh-CN" altLang="en-US" sz="2000" dirty="0">
                <a:latin typeface="微软雅黑" panose="020B0503020204020204" pitchFamily="34" charset="-122"/>
                <a:ea typeface="微软雅黑" panose="020B0503020204020204" pitchFamily="34" charset="-122"/>
              </a:rPr>
              <a:t>随时间点变化的变异。通过</a:t>
            </a:r>
            <a:r>
              <a:rPr lang="en-US" altLang="zh-CN" sz="2000" dirty="0">
                <a:latin typeface="微软雅黑" panose="020B0503020204020204" pitchFamily="34" charset="-122"/>
                <a:ea typeface="微软雅黑" panose="020B0503020204020204" pitchFamily="34" charset="-122"/>
              </a:rPr>
              <a:t>GSVA</a:t>
            </a:r>
            <a:r>
              <a:rPr lang="zh-CN" altLang="en-US" sz="2000" dirty="0">
                <a:latin typeface="微软雅黑" panose="020B0503020204020204" pitchFamily="34" charset="-122"/>
                <a:ea typeface="微软雅黑" panose="020B0503020204020204" pitchFamily="34" charset="-122"/>
              </a:rPr>
              <a:t>计算已知的生物通路，所有样本通过通路活性评分被分成两组：早期感染和晚期感染。整个转录组的通路活性的聚类结果显示出</a:t>
            </a:r>
            <a:r>
              <a:rPr lang="en-US" altLang="zh-CN" sz="2000" dirty="0">
                <a:latin typeface="微软雅黑" panose="020B0503020204020204" pitchFamily="34" charset="-122"/>
                <a:ea typeface="微软雅黑" panose="020B0503020204020204" pitchFamily="34" charset="-122"/>
              </a:rPr>
              <a:t>8H</a:t>
            </a:r>
            <a:r>
              <a:rPr lang="zh-CN" altLang="en-US" sz="2000" dirty="0">
                <a:latin typeface="微软雅黑" panose="020B0503020204020204" pitchFamily="34" charset="-122"/>
                <a:ea typeface="微软雅黑" panose="020B0503020204020204" pitchFamily="34" charset="-122"/>
              </a:rPr>
              <a:t>是宿主细胞功能改变的关键点。</a:t>
            </a:r>
          </a:p>
        </p:txBody>
      </p:sp>
      <p:pic>
        <p:nvPicPr>
          <p:cNvPr id="2050" name="Picture 2" descr="http://college.gcbi.com.cn/wp-content/uploads/2018/06/%E5%9B%BE%E7%89%87-8-213x300.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2245" y="394955"/>
            <a:ext cx="4287672" cy="603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4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其他应用方向</a:t>
            </a:r>
            <a:endParaRPr lang="zh-CN" altLang="en-US" dirty="0"/>
          </a:p>
        </p:txBody>
      </p:sp>
      <p:sp>
        <p:nvSpPr>
          <p:cNvPr id="5" name="内容占位符 4"/>
          <p:cNvSpPr>
            <a:spLocks noGrp="1"/>
          </p:cNvSpPr>
          <p:nvPr>
            <p:ph sz="half" idx="1"/>
          </p:nvPr>
        </p:nvSpPr>
        <p:spPr>
          <a:xfrm>
            <a:off x="838200" y="1825625"/>
            <a:ext cx="5467066" cy="4351338"/>
          </a:xfrm>
        </p:spPr>
        <p:txBody>
          <a:bodyPr>
            <a:normAutofit fontScale="85000" lnSpcReduction="10000"/>
          </a:bodyPr>
          <a:lstStyle/>
          <a:p>
            <a:pPr>
              <a:lnSpc>
                <a:spcPct val="150000"/>
              </a:lnSpc>
            </a:pPr>
            <a:r>
              <a:rPr lang="zh-CN" altLang="en-US" dirty="0">
                <a:latin typeface="微软雅黑" panose="020B0503020204020204" pitchFamily="34" charset="-122"/>
                <a:ea typeface="微软雅黑" panose="020B0503020204020204" pitchFamily="34" charset="-122"/>
              </a:rPr>
              <a:t>标志物表达变化的功能</a:t>
            </a:r>
            <a:r>
              <a:rPr lang="zh-CN" altLang="en-US" dirty="0" smtClean="0">
                <a:latin typeface="微软雅黑" panose="020B0503020204020204" pitchFamily="34" charset="-122"/>
                <a:ea typeface="微软雅黑" panose="020B0503020204020204" pitchFamily="34" charset="-122"/>
              </a:rPr>
              <a:t>评估</a:t>
            </a:r>
            <a:endParaRPr lang="en-US" altLang="zh-CN"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panose="020B0503020204020204" pitchFamily="34" charset="-122"/>
                <a:ea typeface="微软雅黑" panose="020B0503020204020204" pitchFamily="34" charset="-122"/>
              </a:rPr>
              <a:t>举例：对</a:t>
            </a:r>
            <a:r>
              <a:rPr lang="en-US" altLang="zh-CN" sz="2000" dirty="0" err="1">
                <a:latin typeface="微软雅黑" panose="020B0503020204020204" pitchFamily="34" charset="-122"/>
                <a:ea typeface="微软雅黑" panose="020B0503020204020204" pitchFamily="34" charset="-122"/>
              </a:rPr>
              <a:t>RelB</a:t>
            </a:r>
            <a:r>
              <a:rPr lang="zh-CN" altLang="en-US" sz="2000" dirty="0">
                <a:latin typeface="微软雅黑" panose="020B0503020204020204" pitchFamily="34" charset="-122"/>
                <a:ea typeface="微软雅黑" panose="020B0503020204020204" pitchFamily="34" charset="-122"/>
              </a:rPr>
              <a:t>表达相关基因进行基因集变异分析，揭示了其与细胞周期和迁移生物学过程的相关性。随着</a:t>
            </a:r>
            <a:r>
              <a:rPr lang="en-US" altLang="zh-CN" sz="2000" dirty="0" err="1">
                <a:latin typeface="微软雅黑" panose="020B0503020204020204" pitchFamily="34" charset="-122"/>
                <a:ea typeface="微软雅黑" panose="020B0503020204020204" pitchFamily="34" charset="-122"/>
              </a:rPr>
              <a:t>RelB</a:t>
            </a:r>
            <a:r>
              <a:rPr lang="zh-CN" altLang="en-US" sz="2000" dirty="0">
                <a:latin typeface="微软雅黑" panose="020B0503020204020204" pitchFamily="34" charset="-122"/>
                <a:ea typeface="微软雅黑" panose="020B0503020204020204" pitchFamily="34" charset="-122"/>
              </a:rPr>
              <a:t>表达的增加，</a:t>
            </a:r>
            <a:r>
              <a:rPr lang="en-US" altLang="zh-CN" sz="2000" dirty="0">
                <a:latin typeface="微软雅黑" panose="020B0503020204020204" pitchFamily="34" charset="-122"/>
                <a:ea typeface="微软雅黑" panose="020B0503020204020204" pitchFamily="34" charset="-122"/>
              </a:rPr>
              <a:t>MMP</a:t>
            </a:r>
            <a:r>
              <a:rPr lang="zh-CN" altLang="en-US" sz="2000" dirty="0">
                <a:latin typeface="微软雅黑" panose="020B0503020204020204" pitchFamily="34" charset="-122"/>
                <a:ea typeface="微软雅黑" panose="020B0503020204020204" pitchFamily="34" charset="-122"/>
              </a:rPr>
              <a:t>家族基因表达增加（</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0.05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MMP</a:t>
            </a:r>
            <a:r>
              <a:rPr lang="zh-CN" altLang="en-US" sz="2000" dirty="0">
                <a:latin typeface="微软雅黑" panose="020B0503020204020204" pitchFamily="34" charset="-122"/>
                <a:ea typeface="微软雅黑" panose="020B0503020204020204" pitchFamily="34" charset="-122"/>
              </a:rPr>
              <a:t>家族基因与</a:t>
            </a:r>
            <a:r>
              <a:rPr lang="en-US" altLang="zh-CN" sz="2000" dirty="0" err="1">
                <a:latin typeface="微软雅黑" panose="020B0503020204020204" pitchFamily="34" charset="-122"/>
                <a:ea typeface="微软雅黑" panose="020B0503020204020204" pitchFamily="34" charset="-122"/>
              </a:rPr>
              <a:t>RelB</a:t>
            </a:r>
            <a:r>
              <a:rPr lang="zh-CN" altLang="en-US" sz="2000" dirty="0">
                <a:latin typeface="微软雅黑" panose="020B0503020204020204" pitchFamily="34" charset="-122"/>
                <a:ea typeface="微软雅黑" panose="020B0503020204020204" pitchFamily="34" charset="-122"/>
              </a:rPr>
              <a:t>表达呈正相关。特别地，</a:t>
            </a:r>
            <a:r>
              <a:rPr lang="en-US" altLang="zh-CN" sz="2000" dirty="0">
                <a:latin typeface="微软雅黑" panose="020B0503020204020204" pitchFamily="34" charset="-122"/>
                <a:ea typeface="微软雅黑" panose="020B0503020204020204" pitchFamily="34" charset="-122"/>
              </a:rPr>
              <a:t>MMP2</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MMP9</a:t>
            </a:r>
            <a:r>
              <a:rPr lang="zh-CN" altLang="en-US" sz="2000" dirty="0">
                <a:latin typeface="微软雅黑" panose="020B0503020204020204" pitchFamily="34" charset="-122"/>
                <a:ea typeface="微软雅黑" panose="020B0503020204020204" pitchFamily="34" charset="-122"/>
              </a:rPr>
              <a:t>促进癌症中的细胞侵袭和迁移。</a:t>
            </a:r>
          </a:p>
          <a:p>
            <a:pPr marL="0" indent="0">
              <a:lnSpc>
                <a:spcPct val="150000"/>
              </a:lnSpc>
              <a:buNone/>
            </a:pPr>
            <a:endParaRPr lang="zh-CN" altLang="en-US" sz="20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panose="020B0503020204020204" pitchFamily="34" charset="-122"/>
                <a:ea typeface="微软雅黑" panose="020B0503020204020204" pitchFamily="34" charset="-122"/>
              </a:rPr>
              <a:t>总体而言，随着</a:t>
            </a:r>
            <a:r>
              <a:rPr lang="en-US" altLang="zh-CN" sz="2000" dirty="0" err="1">
                <a:latin typeface="微软雅黑" panose="020B0503020204020204" pitchFamily="34" charset="-122"/>
                <a:ea typeface="微软雅黑" panose="020B0503020204020204" pitchFamily="34" charset="-122"/>
              </a:rPr>
              <a:t>RelB</a:t>
            </a:r>
            <a:r>
              <a:rPr lang="zh-CN" altLang="en-US" sz="2000" dirty="0">
                <a:latin typeface="微软雅黑" panose="020B0503020204020204" pitchFamily="34" charset="-122"/>
                <a:ea typeface="微软雅黑" panose="020B0503020204020204" pitchFamily="34" charset="-122"/>
              </a:rPr>
              <a:t>表达的增加，更加促进了胶质瘤的侵袭、迁移和细胞周期生物学过程。</a:t>
            </a:r>
          </a:p>
        </p:txBody>
      </p:sp>
      <p:pic>
        <p:nvPicPr>
          <p:cNvPr id="5122" name="Picture 2" descr="http://college.gcbi.com.cn/wp-content/uploads/2018/06/%E5%9B%BE%E7%89%87-10-300x124.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5532" y="3786699"/>
            <a:ext cx="4898268" cy="20246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college.gcbi.com.cn/wp-content/uploads/2018/06/%E5%9B%BE%E7%89%87-9-300x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533" y="1974339"/>
            <a:ext cx="4898266" cy="181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3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61906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基因集变异分析（</a:t>
            </a:r>
            <a:r>
              <a:rPr lang="en-US" altLang="zh-CN" dirty="0" smtClean="0">
                <a:latin typeface="微软雅黑" panose="020B0503020204020204" pitchFamily="34" charset="-122"/>
                <a:ea typeface="微软雅黑" panose="020B0503020204020204" pitchFamily="34" charset="-122"/>
              </a:rPr>
              <a:t>Gene Set Variation Analysis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），一种以非监督方式对一个简单群体评估通路活性变异的</a:t>
            </a:r>
            <a:r>
              <a:rPr lang="en-US" altLang="zh-CN" dirty="0" smtClean="0">
                <a:latin typeface="微软雅黑" panose="020B0503020204020204" pitchFamily="34" charset="-122"/>
                <a:ea typeface="微软雅黑" panose="020B0503020204020204" pitchFamily="34" charset="-122"/>
              </a:rPr>
              <a:t>GSE</a:t>
            </a:r>
            <a:r>
              <a:rPr lang="zh-CN" altLang="en-US" dirty="0" smtClean="0">
                <a:latin typeface="微软雅黑" panose="020B0503020204020204" pitchFamily="34" charset="-122"/>
                <a:ea typeface="微软雅黑" panose="020B0503020204020204" pitchFamily="34" charset="-122"/>
              </a:rPr>
              <a:t>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GSE</a:t>
            </a:r>
            <a:r>
              <a:rPr lang="zh-CN" altLang="en-US" dirty="0" smtClean="0">
                <a:latin typeface="微软雅黑" panose="020B0503020204020204" pitchFamily="34" charset="-122"/>
                <a:ea typeface="微软雅黑" panose="020B0503020204020204" pitchFamily="34" charset="-122"/>
              </a:rPr>
              <a:t>基因集富集（</a:t>
            </a:r>
            <a:r>
              <a:rPr lang="en-US" altLang="zh-CN" dirty="0" smtClean="0">
                <a:latin typeface="微软雅黑" panose="020B0503020204020204" pitchFamily="34" charset="-122"/>
                <a:ea typeface="微软雅黑" panose="020B0503020204020204" pitchFamily="34" charset="-122"/>
              </a:rPr>
              <a:t>gene set enrichment</a:t>
            </a:r>
            <a:r>
              <a:rPr lang="zh-CN" altLang="en-US" dirty="0" smtClean="0">
                <a:latin typeface="微软雅黑" panose="020B0503020204020204" pitchFamily="34" charset="-122"/>
                <a:ea typeface="微软雅黑" panose="020B0503020204020204" pitchFamily="34" charset="-122"/>
              </a:rPr>
              <a:t>）方法通常被认为是 一个生物信息学分析的终点，但是</a:t>
            </a:r>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构成了一个构建以通路为中心的生物学模型的起点。</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91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功能</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049127" y="1362331"/>
            <a:ext cx="2807689" cy="5495670"/>
          </a:xfrm>
          <a:prstGeom prst="rect">
            <a:avLst/>
          </a:prstGeom>
        </p:spPr>
      </p:pic>
      <p:pic>
        <p:nvPicPr>
          <p:cNvPr id="6" name="图片 5"/>
          <p:cNvPicPr>
            <a:picLocks noChangeAspect="1"/>
          </p:cNvPicPr>
          <p:nvPr/>
        </p:nvPicPr>
        <p:blipFill>
          <a:blip r:embed="rId3"/>
          <a:stretch>
            <a:fillRect/>
          </a:stretch>
        </p:blipFill>
        <p:spPr>
          <a:xfrm>
            <a:off x="7270228" y="1510805"/>
            <a:ext cx="2803490" cy="4080525"/>
          </a:xfrm>
          <a:prstGeom prst="rect">
            <a:avLst/>
          </a:prstGeom>
        </p:spPr>
      </p:pic>
      <p:sp>
        <p:nvSpPr>
          <p:cNvPr id="7" name="右箭头 6"/>
          <p:cNvSpPr/>
          <p:nvPr/>
        </p:nvSpPr>
        <p:spPr>
          <a:xfrm>
            <a:off x="4856816" y="3972393"/>
            <a:ext cx="2218541" cy="3147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81851" y="3489514"/>
            <a:ext cx="968470" cy="523220"/>
          </a:xfrm>
          <a:prstGeom prst="rect">
            <a:avLst/>
          </a:prstGeom>
          <a:noFill/>
        </p:spPr>
        <p:txBody>
          <a:bodyPr wrap="none" rtlCol="0">
            <a:spAutoFit/>
          </a:bodyPr>
          <a:lstStyle/>
          <a:p>
            <a:r>
              <a:rPr lang="en-US" altLang="zh-CN" sz="2800" dirty="0" smtClean="0"/>
              <a:t>GSVA</a:t>
            </a:r>
            <a:endParaRPr lang="zh-CN" altLang="en-US" sz="2800" dirty="0"/>
          </a:p>
        </p:txBody>
      </p:sp>
    </p:spTree>
    <p:extLst>
      <p:ext uri="{BB962C8B-B14F-4D97-AF65-F5344CB8AC3E}">
        <p14:creationId xmlns:p14="http://schemas.microsoft.com/office/powerpoint/2010/main" val="295498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与其它工具的区别</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DAVID</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KOBAS</a:t>
            </a:r>
            <a:r>
              <a:rPr lang="zh-CN" altLang="en-US" dirty="0" smtClean="0">
                <a:latin typeface="微软雅黑" panose="020B0503020204020204" pitchFamily="34" charset="-122"/>
                <a:ea typeface="微软雅黑" panose="020B0503020204020204" pitchFamily="34" charset="-122"/>
              </a:rPr>
              <a:t>等分析工具（先找差异基因）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GSEA(</a:t>
            </a:r>
            <a:r>
              <a:rPr lang="zh-CN" altLang="en-US" dirty="0" smtClean="0">
                <a:latin typeface="微软雅黑" panose="020B0503020204020204" pitchFamily="34" charset="-122"/>
                <a:ea typeface="微软雅黑" panose="020B0503020204020204" pitchFamily="34" charset="-122"/>
              </a:rPr>
              <a:t>无需先找差异基因</a:t>
            </a:r>
            <a:r>
              <a:rPr lang="en-US" altLang="zh-CN" dirty="0" smtClean="0">
                <a:latin typeface="微软雅黑" panose="020B0503020204020204" pitchFamily="34" charset="-122"/>
                <a:ea typeface="微软雅黑" panose="020B0503020204020204" pitchFamily="34" charset="-122"/>
              </a:rPr>
              <a:t>)</a:t>
            </a:r>
          </a:p>
          <a:p>
            <a:pPr lvl="1">
              <a:lnSpc>
                <a:spcPct val="150000"/>
              </a:lnSpc>
            </a:pPr>
            <a:r>
              <a:rPr lang="en-US" altLang="zh-CN" sz="1600" dirty="0" smtClean="0">
                <a:latin typeface="微软雅黑" panose="020B0503020204020204" pitchFamily="34" charset="-122"/>
                <a:ea typeface="微软雅黑" panose="020B0503020204020204" pitchFamily="34" charset="-122"/>
              </a:rPr>
              <a:t>GSEA</a:t>
            </a:r>
            <a:r>
              <a:rPr lang="zh-CN" altLang="en-US" sz="1600" dirty="0" smtClean="0">
                <a:latin typeface="微软雅黑" panose="020B0503020204020204" pitchFamily="34" charset="-122"/>
                <a:ea typeface="微软雅黑" panose="020B0503020204020204" pitchFamily="34" charset="-122"/>
              </a:rPr>
              <a:t>计算的基本原理是扫描排序序列，当出现一个功能基因集</a:t>
            </a:r>
            <a:endParaRPr lang="en-US" altLang="zh-CN" sz="1600" dirty="0" smtClean="0">
              <a:latin typeface="微软雅黑" panose="020B0503020204020204" pitchFamily="34" charset="-122"/>
              <a:ea typeface="微软雅黑" panose="020B0503020204020204" pitchFamily="34" charset="-122"/>
            </a:endParaRPr>
          </a:p>
          <a:p>
            <a:pPr marL="457200" lvl="1" indent="0">
              <a:lnSpc>
                <a:spcPct val="150000"/>
              </a:lnSpc>
              <a:buNone/>
            </a:pPr>
            <a:r>
              <a:rPr lang="zh-CN" altLang="en-US" sz="1600" dirty="0" smtClean="0">
                <a:latin typeface="微软雅黑" panose="020B0503020204020204" pitchFamily="34" charset="-122"/>
                <a:ea typeface="微软雅黑" panose="020B0503020204020204" pitchFamily="34" charset="-122"/>
              </a:rPr>
              <a:t>中的基因时，就增加 </a:t>
            </a:r>
            <a:r>
              <a:rPr lang="en-US" altLang="zh-CN" sz="1600" dirty="0" smtClean="0">
                <a:latin typeface="微软雅黑" panose="020B0503020204020204" pitchFamily="34" charset="-122"/>
                <a:ea typeface="微软雅黑" panose="020B0503020204020204" pitchFamily="34" charset="-122"/>
              </a:rPr>
              <a:t>ES </a:t>
            </a:r>
            <a:r>
              <a:rPr lang="zh-CN" altLang="en-US" sz="1600" dirty="0" smtClean="0">
                <a:latin typeface="微软雅黑" panose="020B0503020204020204" pitchFamily="34" charset="-122"/>
                <a:ea typeface="微软雅黑" panose="020B0503020204020204" pitchFamily="34" charset="-122"/>
              </a:rPr>
              <a:t>值，反之，就减少 </a:t>
            </a:r>
            <a:r>
              <a:rPr lang="en-US" altLang="zh-CN" sz="1600" dirty="0" smtClean="0">
                <a:latin typeface="微软雅黑" panose="020B0503020204020204" pitchFamily="34" charset="-122"/>
                <a:ea typeface="微软雅黑" panose="020B0503020204020204" pitchFamily="34" charset="-122"/>
              </a:rPr>
              <a:t>ES </a:t>
            </a:r>
            <a:r>
              <a:rPr lang="zh-CN" altLang="en-US" sz="1600" dirty="0" smtClean="0">
                <a:latin typeface="微软雅黑" panose="020B0503020204020204" pitchFamily="34" charset="-122"/>
                <a:ea typeface="微软雅黑" panose="020B0503020204020204" pitchFamily="34" charset="-122"/>
              </a:rPr>
              <a:t>值，所以在整个扫</a:t>
            </a:r>
            <a:endParaRPr lang="en-US" altLang="zh-CN" sz="1600" dirty="0" smtClean="0">
              <a:latin typeface="微软雅黑" panose="020B0503020204020204" pitchFamily="34" charset="-122"/>
              <a:ea typeface="微软雅黑" panose="020B0503020204020204" pitchFamily="34" charset="-122"/>
            </a:endParaRPr>
          </a:p>
          <a:p>
            <a:pPr marL="457200" lvl="1" indent="0">
              <a:lnSpc>
                <a:spcPct val="150000"/>
              </a:lnSpc>
              <a:buNone/>
            </a:pPr>
            <a:r>
              <a:rPr lang="zh-CN" altLang="en-US" sz="1600" dirty="0" smtClean="0">
                <a:latin typeface="微软雅黑" panose="020B0503020204020204" pitchFamily="34" charset="-122"/>
                <a:ea typeface="微软雅黑" panose="020B0503020204020204" pitchFamily="34" charset="-122"/>
              </a:rPr>
              <a:t>描过程中，</a:t>
            </a:r>
            <a:r>
              <a:rPr lang="en-US" altLang="zh-CN" sz="1600" dirty="0" smtClean="0">
                <a:latin typeface="微软雅黑" panose="020B0503020204020204" pitchFamily="34" charset="-122"/>
                <a:ea typeface="微软雅黑" panose="020B0503020204020204" pitchFamily="34" charset="-122"/>
              </a:rPr>
              <a:t>ES</a:t>
            </a:r>
            <a:r>
              <a:rPr lang="zh-CN" altLang="en-US" sz="1600" dirty="0" smtClean="0">
                <a:latin typeface="微软雅黑" panose="020B0503020204020204" pitchFamily="34" charset="-122"/>
                <a:ea typeface="微软雅黑" panose="020B0503020204020204" pitchFamily="34" charset="-122"/>
              </a:rPr>
              <a:t>是一个动态的值。</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GSVA(</a:t>
            </a:r>
            <a:r>
              <a:rPr lang="zh-CN" altLang="en-US" dirty="0">
                <a:latin typeface="微软雅黑" panose="020B0503020204020204" pitchFamily="34" charset="-122"/>
                <a:ea typeface="微软雅黑" panose="020B0503020204020204" pitchFamily="34" charset="-122"/>
              </a:rPr>
              <a:t>无需先找差异基因</a:t>
            </a:r>
            <a:r>
              <a:rPr lang="en-US" altLang="zh-CN" dirty="0">
                <a:latin typeface="微软雅黑" panose="020B0503020204020204" pitchFamily="34" charset="-122"/>
                <a:ea typeface="微软雅黑" panose="020B0503020204020204" pitchFamily="34" charset="-122"/>
              </a:rPr>
              <a:t>)</a:t>
            </a:r>
          </a:p>
          <a:p>
            <a:pPr lvl="1">
              <a:lnSpc>
                <a:spcPct val="150000"/>
              </a:lnSpc>
            </a:pPr>
            <a:r>
              <a:rPr lang="zh-CN" altLang="en-US" sz="1600" dirty="0" smtClean="0">
                <a:latin typeface="微软雅黑" panose="020B0503020204020204" pitchFamily="34" charset="-122"/>
                <a:ea typeface="微软雅黑" panose="020B0503020204020204" pitchFamily="34" charset="-122"/>
              </a:rPr>
              <a:t>基因矩阵转换成基因集矩阵。</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a:srcRect l="2752" t="27706" r="53003" b="33740"/>
          <a:stretch/>
        </p:blipFill>
        <p:spPr>
          <a:xfrm>
            <a:off x="7397088" y="2718618"/>
            <a:ext cx="4503760" cy="3797998"/>
          </a:xfrm>
          <a:prstGeom prst="rect">
            <a:avLst/>
          </a:prstGeom>
        </p:spPr>
      </p:pic>
    </p:spTree>
    <p:extLst>
      <p:ext uri="{BB962C8B-B14F-4D97-AF65-F5344CB8AC3E}">
        <p14:creationId xmlns:p14="http://schemas.microsoft.com/office/powerpoint/2010/main" val="13388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Matrix</a:t>
            </a:r>
            <a:r>
              <a:rPr lang="zh-CN" altLang="en-US" dirty="0" smtClean="0">
                <a:latin typeface="微软雅黑" panose="020B0503020204020204" pitchFamily="34" charset="-122"/>
                <a:ea typeface="微软雅黑" panose="020B0503020204020204" pitchFamily="34" charset="-122"/>
              </a:rPr>
              <a:t>：行为基因，列为样本</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112294" y="2686405"/>
            <a:ext cx="9967411" cy="2881882"/>
          </a:xfrm>
          <a:prstGeom prst="rect">
            <a:avLst/>
          </a:prstGeom>
        </p:spPr>
      </p:pic>
    </p:spTree>
    <p:extLst>
      <p:ext uri="{BB962C8B-B14F-4D97-AF65-F5344CB8AC3E}">
        <p14:creationId xmlns:p14="http://schemas.microsoft.com/office/powerpoint/2010/main" val="9917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GMT</a:t>
            </a:r>
            <a:r>
              <a:rPr lang="zh-CN" altLang="en-US" dirty="0" smtClean="0">
                <a:latin typeface="微软雅黑" panose="020B0503020204020204" pitchFamily="34" charset="-122"/>
                <a:ea typeface="微软雅黑" panose="020B0503020204020204" pitchFamily="34" charset="-122"/>
              </a:rPr>
              <a:t>文件：基因集</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967369" y="2909154"/>
            <a:ext cx="10257261" cy="2184280"/>
          </a:xfrm>
          <a:prstGeom prst="rect">
            <a:avLst/>
          </a:prstGeom>
        </p:spPr>
      </p:pic>
    </p:spTree>
    <p:extLst>
      <p:ext uri="{BB962C8B-B14F-4D97-AF65-F5344CB8AC3E}">
        <p14:creationId xmlns:p14="http://schemas.microsoft.com/office/powerpoint/2010/main" val="401768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pic>
        <p:nvPicPr>
          <p:cNvPr id="1026" name="Picture 2" descr="GMT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627" y="1550771"/>
            <a:ext cx="7542664" cy="4950628"/>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5"/>
          <p:cNvSpPr>
            <a:spLocks noGrp="1"/>
          </p:cNvSpPr>
          <p:nvPr>
            <p:ph idx="1"/>
          </p:nvPr>
        </p:nvSpPr>
        <p:spPr>
          <a:xfrm>
            <a:off x="838200" y="1825625"/>
            <a:ext cx="10515600" cy="617324"/>
          </a:xfrm>
        </p:spPr>
        <p:txBody>
          <a:bodyPr/>
          <a:lstStyle/>
          <a:p>
            <a:r>
              <a:rPr lang="zh-CN" altLang="en-US" dirty="0" smtClean="0">
                <a:latin typeface="微软雅黑" panose="020B0503020204020204" pitchFamily="34" charset="-122"/>
                <a:ea typeface="微软雅黑" panose="020B0503020204020204" pitchFamily="34" charset="-122"/>
              </a:rPr>
              <a:t>自定义</a:t>
            </a:r>
            <a:r>
              <a:rPr lang="en-US" altLang="zh-CN" dirty="0">
                <a:latin typeface="微软雅黑" panose="020B0503020204020204" pitchFamily="34" charset="-122"/>
                <a:ea typeface="微软雅黑" panose="020B0503020204020204" pitchFamily="34" charset="-122"/>
              </a:rPr>
              <a:t>GMT</a:t>
            </a:r>
            <a:r>
              <a:rPr lang="zh-CN" altLang="en-US"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24735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下载地址：</a:t>
            </a:r>
            <a:r>
              <a:rPr lang="en-US" altLang="zh-CN" sz="2000" dirty="0" smtClean="0">
                <a:latin typeface="微软雅黑" panose="020B0503020204020204" pitchFamily="34" charset="-122"/>
                <a:ea typeface="微软雅黑" panose="020B0503020204020204" pitchFamily="34" charset="-122"/>
              </a:rPr>
              <a:t>http://software.broadinstitute.org/gsea/msigdb/index.jsp</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59690" y="2510287"/>
            <a:ext cx="4274760" cy="3903810"/>
          </a:xfrm>
          <a:prstGeom prst="rect">
            <a:avLst/>
          </a:prstGeom>
        </p:spPr>
      </p:pic>
      <p:pic>
        <p:nvPicPr>
          <p:cNvPr id="5" name="图片 4"/>
          <p:cNvPicPr>
            <a:picLocks noChangeAspect="1"/>
          </p:cNvPicPr>
          <p:nvPr/>
        </p:nvPicPr>
        <p:blipFill>
          <a:blip r:embed="rId3"/>
          <a:stretch>
            <a:fillRect/>
          </a:stretch>
        </p:blipFill>
        <p:spPr>
          <a:xfrm>
            <a:off x="5513001" y="3010620"/>
            <a:ext cx="5979263" cy="1303988"/>
          </a:xfrm>
          <a:prstGeom prst="rect">
            <a:avLst/>
          </a:prstGeom>
        </p:spPr>
      </p:pic>
      <p:pic>
        <p:nvPicPr>
          <p:cNvPr id="7" name="图片 6"/>
          <p:cNvPicPr>
            <a:picLocks noChangeAspect="1"/>
          </p:cNvPicPr>
          <p:nvPr/>
        </p:nvPicPr>
        <p:blipFill>
          <a:blip r:embed="rId4"/>
          <a:stretch>
            <a:fillRect/>
          </a:stretch>
        </p:blipFill>
        <p:spPr>
          <a:xfrm>
            <a:off x="5564758" y="5084777"/>
            <a:ext cx="5899751" cy="970040"/>
          </a:xfrm>
          <a:prstGeom prst="rect">
            <a:avLst/>
          </a:prstGeom>
        </p:spPr>
      </p:pic>
      <p:sp>
        <p:nvSpPr>
          <p:cNvPr id="9" name="文本框 8"/>
          <p:cNvSpPr txBox="1"/>
          <p:nvPr/>
        </p:nvSpPr>
        <p:spPr>
          <a:xfrm>
            <a:off x="5607528" y="2641288"/>
            <a:ext cx="97694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KEGG</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607528" y="4712360"/>
            <a:ext cx="97694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GO</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9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GSVA</a:t>
            </a:r>
            <a:r>
              <a:rPr lang="zh-CN" altLang="en-US" dirty="0" smtClean="0">
                <a:latin typeface="微软雅黑" panose="020B0503020204020204" pitchFamily="34" charset="-122"/>
                <a:ea typeface="微软雅黑" panose="020B0503020204020204" pitchFamily="34" charset="-122"/>
              </a:rPr>
              <a:t>输入文件</a:t>
            </a:r>
            <a:endParaRPr lang="zh-CN" altLang="en-US" dirty="0">
              <a:latin typeface="微软雅黑" panose="020B0503020204020204" pitchFamily="34" charset="-122"/>
              <a:ea typeface="微软雅黑" panose="020B0503020204020204" pitchFamily="34" charset="-122"/>
            </a:endParaRPr>
          </a:p>
        </p:txBody>
      </p:sp>
      <p:pic>
        <p:nvPicPr>
          <p:cNvPr id="9" name="内容占位符 8"/>
          <p:cNvPicPr>
            <a:picLocks noGrp="1" noChangeAspect="1"/>
          </p:cNvPicPr>
          <p:nvPr>
            <p:ph idx="1"/>
          </p:nvPr>
        </p:nvPicPr>
        <p:blipFill>
          <a:blip r:embed="rId2"/>
          <a:stretch>
            <a:fillRect/>
          </a:stretch>
        </p:blipFill>
        <p:spPr>
          <a:xfrm>
            <a:off x="1655928" y="1544673"/>
            <a:ext cx="8880144" cy="4967834"/>
          </a:xfrm>
          <a:prstGeom prst="rect">
            <a:avLst/>
          </a:prstGeom>
        </p:spPr>
      </p:pic>
    </p:spTree>
    <p:extLst>
      <p:ext uri="{BB962C8B-B14F-4D97-AF65-F5344CB8AC3E}">
        <p14:creationId xmlns:p14="http://schemas.microsoft.com/office/powerpoint/2010/main" val="26396329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525</Words>
  <Application>Microsoft Office PowerPoint</Application>
  <PresentationFormat>宽屏</PresentationFormat>
  <Paragraphs>48</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Arial</vt:lpstr>
      <vt:lpstr>Calibri</vt:lpstr>
      <vt:lpstr>Calibri Light</vt:lpstr>
      <vt:lpstr>Office 主题</vt:lpstr>
      <vt:lpstr>基因集变异分析—GSVA</vt:lpstr>
      <vt:lpstr>GSVA</vt:lpstr>
      <vt:lpstr>GSVA功能</vt:lpstr>
      <vt:lpstr>GSVA与其它工具的区别</vt:lpstr>
      <vt:lpstr>GSVA输入文件</vt:lpstr>
      <vt:lpstr>GSVA输入文件</vt:lpstr>
      <vt:lpstr>GSVA输入文件</vt:lpstr>
      <vt:lpstr>GSVA输入文件</vt:lpstr>
      <vt:lpstr>GSVA输入文件</vt:lpstr>
      <vt:lpstr>GSVA输入文件</vt:lpstr>
      <vt:lpstr>GSVA安装与核心代码</vt:lpstr>
      <vt:lpstr>GSVA输出文件</vt:lpstr>
      <vt:lpstr>拿到GSVA结果我们可以做什么？</vt:lpstr>
      <vt:lpstr>拿到GSVA结果我们可以做什么？</vt:lpstr>
      <vt:lpstr>文章中的GSVA分析</vt:lpstr>
      <vt:lpstr>GSVA其他应用方向</vt:lpstr>
      <vt:lpstr>GSVA其他应用方向</vt:lpstr>
      <vt:lpstr>GSVA其他应用方向</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基因集变异分析—GSVA</dc:title>
  <dc:creator>fiona zhang</dc:creator>
  <cp:lastModifiedBy>fiona zhang</cp:lastModifiedBy>
  <cp:revision>12</cp:revision>
  <dcterms:created xsi:type="dcterms:W3CDTF">2019-06-20T05:15:37Z</dcterms:created>
  <dcterms:modified xsi:type="dcterms:W3CDTF">2019-06-28T05:31:46Z</dcterms:modified>
</cp:coreProperties>
</file>