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</p:sldMasterIdLst>
  <p:notesMasterIdLst>
    <p:notesMasterId r:id="rId25"/>
  </p:notesMasterIdLst>
  <p:sldIdLst>
    <p:sldId id="275" r:id="rId5"/>
    <p:sldId id="258" r:id="rId6"/>
    <p:sldId id="303" r:id="rId7"/>
    <p:sldId id="292" r:id="rId8"/>
    <p:sldId id="293" r:id="rId9"/>
    <p:sldId id="294" r:id="rId10"/>
    <p:sldId id="277" r:id="rId11"/>
    <p:sldId id="278" r:id="rId12"/>
    <p:sldId id="279" r:id="rId13"/>
    <p:sldId id="295" r:id="rId14"/>
    <p:sldId id="296" r:id="rId15"/>
    <p:sldId id="298" r:id="rId16"/>
    <p:sldId id="301" r:id="rId17"/>
    <p:sldId id="302" r:id="rId18"/>
    <p:sldId id="299" r:id="rId19"/>
    <p:sldId id="306" r:id="rId20"/>
    <p:sldId id="300" r:id="rId21"/>
    <p:sldId id="307" r:id="rId22"/>
    <p:sldId id="308" r:id="rId23"/>
    <p:sldId id="291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30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CN" sz="1800" b="0" i="0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TMB vs TNB</a:t>
            </a:r>
            <a:endParaRPr lang="zh-CN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40508879473958959"/>
          <c:y val="2.89643092810465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508638639400045E-2"/>
          <c:y val="0.14816304235107428"/>
          <c:w val="0.86658252664489921"/>
          <c:h val="0.6592699196677703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Sheet5!$B$1</c:f>
              <c:strCache>
                <c:ptCount val="1"/>
                <c:pt idx="0">
                  <c:v>Mutation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6298166415297821"/>
                  <c:y val="-4.616373678614257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zh-CN"/>
                </a:p>
              </c:txPr>
            </c:trendlineLbl>
          </c:trendline>
          <c:xVal>
            <c:numRef>
              <c:f>Sheet5!$A$2:$A$191</c:f>
              <c:numCache>
                <c:formatCode>General</c:formatCode>
                <c:ptCount val="190"/>
                <c:pt idx="0">
                  <c:v>977</c:v>
                </c:pt>
                <c:pt idx="1">
                  <c:v>835</c:v>
                </c:pt>
                <c:pt idx="2">
                  <c:v>831</c:v>
                </c:pt>
                <c:pt idx="3">
                  <c:v>829</c:v>
                </c:pt>
                <c:pt idx="4">
                  <c:v>706</c:v>
                </c:pt>
                <c:pt idx="5">
                  <c:v>659</c:v>
                </c:pt>
                <c:pt idx="6">
                  <c:v>648</c:v>
                </c:pt>
                <c:pt idx="7">
                  <c:v>625</c:v>
                </c:pt>
                <c:pt idx="8">
                  <c:v>615</c:v>
                </c:pt>
                <c:pt idx="9">
                  <c:v>578</c:v>
                </c:pt>
                <c:pt idx="10">
                  <c:v>546</c:v>
                </c:pt>
                <c:pt idx="11">
                  <c:v>542</c:v>
                </c:pt>
                <c:pt idx="12">
                  <c:v>489</c:v>
                </c:pt>
                <c:pt idx="13">
                  <c:v>463</c:v>
                </c:pt>
                <c:pt idx="14">
                  <c:v>421</c:v>
                </c:pt>
                <c:pt idx="15">
                  <c:v>385</c:v>
                </c:pt>
                <c:pt idx="16">
                  <c:v>374</c:v>
                </c:pt>
                <c:pt idx="17">
                  <c:v>371</c:v>
                </c:pt>
                <c:pt idx="18">
                  <c:v>365</c:v>
                </c:pt>
                <c:pt idx="19">
                  <c:v>365</c:v>
                </c:pt>
                <c:pt idx="20">
                  <c:v>360</c:v>
                </c:pt>
                <c:pt idx="21">
                  <c:v>346</c:v>
                </c:pt>
                <c:pt idx="22">
                  <c:v>307</c:v>
                </c:pt>
                <c:pt idx="23">
                  <c:v>299</c:v>
                </c:pt>
                <c:pt idx="24">
                  <c:v>296</c:v>
                </c:pt>
                <c:pt idx="25">
                  <c:v>294</c:v>
                </c:pt>
                <c:pt idx="26">
                  <c:v>293</c:v>
                </c:pt>
                <c:pt idx="27">
                  <c:v>274</c:v>
                </c:pt>
                <c:pt idx="28">
                  <c:v>268</c:v>
                </c:pt>
                <c:pt idx="29">
                  <c:v>258</c:v>
                </c:pt>
                <c:pt idx="30">
                  <c:v>238</c:v>
                </c:pt>
                <c:pt idx="31">
                  <c:v>235</c:v>
                </c:pt>
                <c:pt idx="32">
                  <c:v>227</c:v>
                </c:pt>
                <c:pt idx="33">
                  <c:v>219</c:v>
                </c:pt>
                <c:pt idx="34">
                  <c:v>219</c:v>
                </c:pt>
                <c:pt idx="35">
                  <c:v>213</c:v>
                </c:pt>
                <c:pt idx="36">
                  <c:v>209</c:v>
                </c:pt>
                <c:pt idx="37">
                  <c:v>208</c:v>
                </c:pt>
                <c:pt idx="38">
                  <c:v>203</c:v>
                </c:pt>
                <c:pt idx="39">
                  <c:v>189</c:v>
                </c:pt>
                <c:pt idx="40">
                  <c:v>189</c:v>
                </c:pt>
                <c:pt idx="41">
                  <c:v>189</c:v>
                </c:pt>
                <c:pt idx="42">
                  <c:v>182</c:v>
                </c:pt>
                <c:pt idx="43">
                  <c:v>177</c:v>
                </c:pt>
                <c:pt idx="44">
                  <c:v>172</c:v>
                </c:pt>
                <c:pt idx="45">
                  <c:v>171</c:v>
                </c:pt>
                <c:pt idx="46">
                  <c:v>168</c:v>
                </c:pt>
                <c:pt idx="47">
                  <c:v>167</c:v>
                </c:pt>
                <c:pt idx="48">
                  <c:v>166</c:v>
                </c:pt>
                <c:pt idx="49">
                  <c:v>164</c:v>
                </c:pt>
                <c:pt idx="50">
                  <c:v>163</c:v>
                </c:pt>
                <c:pt idx="51">
                  <c:v>155</c:v>
                </c:pt>
                <c:pt idx="52">
                  <c:v>153</c:v>
                </c:pt>
                <c:pt idx="53">
                  <c:v>151</c:v>
                </c:pt>
                <c:pt idx="54">
                  <c:v>149</c:v>
                </c:pt>
                <c:pt idx="55">
                  <c:v>148</c:v>
                </c:pt>
                <c:pt idx="56">
                  <c:v>148</c:v>
                </c:pt>
                <c:pt idx="57">
                  <c:v>147</c:v>
                </c:pt>
                <c:pt idx="58">
                  <c:v>145</c:v>
                </c:pt>
                <c:pt idx="59">
                  <c:v>145</c:v>
                </c:pt>
                <c:pt idx="60">
                  <c:v>143</c:v>
                </c:pt>
                <c:pt idx="61">
                  <c:v>142</c:v>
                </c:pt>
                <c:pt idx="62">
                  <c:v>140</c:v>
                </c:pt>
                <c:pt idx="63">
                  <c:v>137</c:v>
                </c:pt>
                <c:pt idx="64">
                  <c:v>137</c:v>
                </c:pt>
                <c:pt idx="65">
                  <c:v>134</c:v>
                </c:pt>
                <c:pt idx="66">
                  <c:v>134</c:v>
                </c:pt>
                <c:pt idx="67">
                  <c:v>134</c:v>
                </c:pt>
                <c:pt idx="68">
                  <c:v>128</c:v>
                </c:pt>
                <c:pt idx="69">
                  <c:v>126</c:v>
                </c:pt>
                <c:pt idx="70">
                  <c:v>119</c:v>
                </c:pt>
                <c:pt idx="71">
                  <c:v>118</c:v>
                </c:pt>
                <c:pt idx="72">
                  <c:v>117</c:v>
                </c:pt>
                <c:pt idx="73">
                  <c:v>117</c:v>
                </c:pt>
                <c:pt idx="74">
                  <c:v>116</c:v>
                </c:pt>
                <c:pt idx="75">
                  <c:v>116</c:v>
                </c:pt>
                <c:pt idx="76">
                  <c:v>115</c:v>
                </c:pt>
                <c:pt idx="77">
                  <c:v>112</c:v>
                </c:pt>
                <c:pt idx="78">
                  <c:v>109</c:v>
                </c:pt>
                <c:pt idx="79">
                  <c:v>109</c:v>
                </c:pt>
                <c:pt idx="80">
                  <c:v>108</c:v>
                </c:pt>
                <c:pt idx="81">
                  <c:v>107</c:v>
                </c:pt>
                <c:pt idx="82">
                  <c:v>105</c:v>
                </c:pt>
                <c:pt idx="83">
                  <c:v>101</c:v>
                </c:pt>
                <c:pt idx="84">
                  <c:v>100</c:v>
                </c:pt>
                <c:pt idx="85">
                  <c:v>99</c:v>
                </c:pt>
                <c:pt idx="86">
                  <c:v>98</c:v>
                </c:pt>
                <c:pt idx="87">
                  <c:v>98</c:v>
                </c:pt>
                <c:pt idx="88">
                  <c:v>97</c:v>
                </c:pt>
                <c:pt idx="89">
                  <c:v>96</c:v>
                </c:pt>
                <c:pt idx="90">
                  <c:v>95</c:v>
                </c:pt>
                <c:pt idx="91">
                  <c:v>93</c:v>
                </c:pt>
                <c:pt idx="92">
                  <c:v>92</c:v>
                </c:pt>
                <c:pt idx="93">
                  <c:v>89</c:v>
                </c:pt>
                <c:pt idx="94">
                  <c:v>86</c:v>
                </c:pt>
                <c:pt idx="95">
                  <c:v>85</c:v>
                </c:pt>
                <c:pt idx="96">
                  <c:v>84</c:v>
                </c:pt>
                <c:pt idx="97">
                  <c:v>84</c:v>
                </c:pt>
                <c:pt idx="98">
                  <c:v>83</c:v>
                </c:pt>
                <c:pt idx="99">
                  <c:v>81</c:v>
                </c:pt>
                <c:pt idx="100">
                  <c:v>77</c:v>
                </c:pt>
                <c:pt idx="101">
                  <c:v>76</c:v>
                </c:pt>
                <c:pt idx="102">
                  <c:v>75</c:v>
                </c:pt>
                <c:pt idx="103">
                  <c:v>75</c:v>
                </c:pt>
                <c:pt idx="104">
                  <c:v>75</c:v>
                </c:pt>
                <c:pt idx="105">
                  <c:v>74</c:v>
                </c:pt>
                <c:pt idx="106">
                  <c:v>71</c:v>
                </c:pt>
                <c:pt idx="107">
                  <c:v>71</c:v>
                </c:pt>
                <c:pt idx="108">
                  <c:v>71</c:v>
                </c:pt>
                <c:pt idx="109">
                  <c:v>70</c:v>
                </c:pt>
                <c:pt idx="110">
                  <c:v>68</c:v>
                </c:pt>
                <c:pt idx="111">
                  <c:v>68</c:v>
                </c:pt>
                <c:pt idx="112">
                  <c:v>67</c:v>
                </c:pt>
                <c:pt idx="113">
                  <c:v>67</c:v>
                </c:pt>
                <c:pt idx="114">
                  <c:v>67</c:v>
                </c:pt>
                <c:pt idx="115">
                  <c:v>66</c:v>
                </c:pt>
                <c:pt idx="116">
                  <c:v>66</c:v>
                </c:pt>
                <c:pt idx="117">
                  <c:v>66</c:v>
                </c:pt>
                <c:pt idx="118">
                  <c:v>63</c:v>
                </c:pt>
                <c:pt idx="119">
                  <c:v>63</c:v>
                </c:pt>
                <c:pt idx="120">
                  <c:v>63</c:v>
                </c:pt>
                <c:pt idx="121">
                  <c:v>63</c:v>
                </c:pt>
                <c:pt idx="122">
                  <c:v>63</c:v>
                </c:pt>
                <c:pt idx="123">
                  <c:v>62</c:v>
                </c:pt>
                <c:pt idx="124">
                  <c:v>62</c:v>
                </c:pt>
                <c:pt idx="125">
                  <c:v>60</c:v>
                </c:pt>
                <c:pt idx="126">
                  <c:v>58</c:v>
                </c:pt>
                <c:pt idx="127">
                  <c:v>57</c:v>
                </c:pt>
                <c:pt idx="128">
                  <c:v>55</c:v>
                </c:pt>
                <c:pt idx="129">
                  <c:v>54</c:v>
                </c:pt>
                <c:pt idx="130">
                  <c:v>52</c:v>
                </c:pt>
                <c:pt idx="131">
                  <c:v>52</c:v>
                </c:pt>
                <c:pt idx="132">
                  <c:v>52</c:v>
                </c:pt>
                <c:pt idx="133">
                  <c:v>51</c:v>
                </c:pt>
                <c:pt idx="134">
                  <c:v>51</c:v>
                </c:pt>
                <c:pt idx="135">
                  <c:v>48</c:v>
                </c:pt>
                <c:pt idx="136">
                  <c:v>47</c:v>
                </c:pt>
                <c:pt idx="137">
                  <c:v>46</c:v>
                </c:pt>
                <c:pt idx="138">
                  <c:v>46</c:v>
                </c:pt>
                <c:pt idx="139">
                  <c:v>45</c:v>
                </c:pt>
                <c:pt idx="140">
                  <c:v>45</c:v>
                </c:pt>
                <c:pt idx="141">
                  <c:v>44</c:v>
                </c:pt>
                <c:pt idx="142">
                  <c:v>43</c:v>
                </c:pt>
                <c:pt idx="143">
                  <c:v>42</c:v>
                </c:pt>
                <c:pt idx="144">
                  <c:v>42</c:v>
                </c:pt>
                <c:pt idx="145">
                  <c:v>42</c:v>
                </c:pt>
                <c:pt idx="146">
                  <c:v>41</c:v>
                </c:pt>
                <c:pt idx="147">
                  <c:v>41</c:v>
                </c:pt>
                <c:pt idx="148">
                  <c:v>39</c:v>
                </c:pt>
                <c:pt idx="149">
                  <c:v>39</c:v>
                </c:pt>
                <c:pt idx="150">
                  <c:v>39</c:v>
                </c:pt>
                <c:pt idx="151">
                  <c:v>37</c:v>
                </c:pt>
                <c:pt idx="152">
                  <c:v>31</c:v>
                </c:pt>
                <c:pt idx="153">
                  <c:v>31</c:v>
                </c:pt>
                <c:pt idx="154">
                  <c:v>30</c:v>
                </c:pt>
                <c:pt idx="155">
                  <c:v>30</c:v>
                </c:pt>
                <c:pt idx="156">
                  <c:v>29</c:v>
                </c:pt>
                <c:pt idx="157">
                  <c:v>27</c:v>
                </c:pt>
                <c:pt idx="158">
                  <c:v>27</c:v>
                </c:pt>
                <c:pt idx="159">
                  <c:v>25</c:v>
                </c:pt>
                <c:pt idx="160">
                  <c:v>23</c:v>
                </c:pt>
                <c:pt idx="161">
                  <c:v>23</c:v>
                </c:pt>
                <c:pt idx="162">
                  <c:v>21</c:v>
                </c:pt>
                <c:pt idx="163">
                  <c:v>20</c:v>
                </c:pt>
                <c:pt idx="164">
                  <c:v>19</c:v>
                </c:pt>
                <c:pt idx="165">
                  <c:v>17</c:v>
                </c:pt>
                <c:pt idx="166">
                  <c:v>16</c:v>
                </c:pt>
                <c:pt idx="167">
                  <c:v>16</c:v>
                </c:pt>
                <c:pt idx="168">
                  <c:v>15</c:v>
                </c:pt>
                <c:pt idx="169">
                  <c:v>14</c:v>
                </c:pt>
                <c:pt idx="170">
                  <c:v>13</c:v>
                </c:pt>
                <c:pt idx="171">
                  <c:v>13</c:v>
                </c:pt>
                <c:pt idx="172">
                  <c:v>13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11</c:v>
                </c:pt>
                <c:pt idx="177">
                  <c:v>11</c:v>
                </c:pt>
                <c:pt idx="178">
                  <c:v>10</c:v>
                </c:pt>
                <c:pt idx="179">
                  <c:v>10</c:v>
                </c:pt>
                <c:pt idx="180">
                  <c:v>7</c:v>
                </c:pt>
                <c:pt idx="181">
                  <c:v>5</c:v>
                </c:pt>
                <c:pt idx="182">
                  <c:v>4</c:v>
                </c:pt>
                <c:pt idx="183">
                  <c:v>4</c:v>
                </c:pt>
                <c:pt idx="184">
                  <c:v>4</c:v>
                </c:pt>
                <c:pt idx="185">
                  <c:v>3</c:v>
                </c:pt>
                <c:pt idx="186">
                  <c:v>3</c:v>
                </c:pt>
                <c:pt idx="187">
                  <c:v>1</c:v>
                </c:pt>
                <c:pt idx="188">
                  <c:v>0</c:v>
                </c:pt>
                <c:pt idx="189">
                  <c:v>0</c:v>
                </c:pt>
              </c:numCache>
            </c:numRef>
          </c:xVal>
          <c:yVal>
            <c:numRef>
              <c:f>Sheet5!$B$2:$B$191</c:f>
              <c:numCache>
                <c:formatCode>General</c:formatCode>
                <c:ptCount val="190"/>
                <c:pt idx="0">
                  <c:v>916</c:v>
                </c:pt>
                <c:pt idx="1">
                  <c:v>600</c:v>
                </c:pt>
                <c:pt idx="2">
                  <c:v>736</c:v>
                </c:pt>
                <c:pt idx="3">
                  <c:v>1267</c:v>
                </c:pt>
                <c:pt idx="4">
                  <c:v>602</c:v>
                </c:pt>
                <c:pt idx="5">
                  <c:v>792</c:v>
                </c:pt>
                <c:pt idx="6">
                  <c:v>654</c:v>
                </c:pt>
                <c:pt idx="7">
                  <c:v>600</c:v>
                </c:pt>
                <c:pt idx="8">
                  <c:v>656</c:v>
                </c:pt>
                <c:pt idx="9">
                  <c:v>492</c:v>
                </c:pt>
                <c:pt idx="10">
                  <c:v>399</c:v>
                </c:pt>
                <c:pt idx="11">
                  <c:v>406</c:v>
                </c:pt>
                <c:pt idx="12">
                  <c:v>686</c:v>
                </c:pt>
                <c:pt idx="13">
                  <c:v>486</c:v>
                </c:pt>
                <c:pt idx="14">
                  <c:v>365</c:v>
                </c:pt>
                <c:pt idx="15">
                  <c:v>622</c:v>
                </c:pt>
                <c:pt idx="16">
                  <c:v>509</c:v>
                </c:pt>
                <c:pt idx="17">
                  <c:v>317</c:v>
                </c:pt>
                <c:pt idx="18">
                  <c:v>408</c:v>
                </c:pt>
                <c:pt idx="19">
                  <c:v>767</c:v>
                </c:pt>
                <c:pt idx="20">
                  <c:v>203</c:v>
                </c:pt>
                <c:pt idx="21">
                  <c:v>610</c:v>
                </c:pt>
                <c:pt idx="22">
                  <c:v>284</c:v>
                </c:pt>
                <c:pt idx="23">
                  <c:v>434</c:v>
                </c:pt>
                <c:pt idx="24">
                  <c:v>255</c:v>
                </c:pt>
                <c:pt idx="25">
                  <c:v>171</c:v>
                </c:pt>
                <c:pt idx="26">
                  <c:v>469</c:v>
                </c:pt>
                <c:pt idx="27">
                  <c:v>322</c:v>
                </c:pt>
                <c:pt idx="28">
                  <c:v>238</c:v>
                </c:pt>
                <c:pt idx="29">
                  <c:v>405</c:v>
                </c:pt>
                <c:pt idx="30">
                  <c:v>225</c:v>
                </c:pt>
                <c:pt idx="31">
                  <c:v>358</c:v>
                </c:pt>
                <c:pt idx="32">
                  <c:v>401</c:v>
                </c:pt>
                <c:pt idx="33">
                  <c:v>312</c:v>
                </c:pt>
                <c:pt idx="34">
                  <c:v>452</c:v>
                </c:pt>
                <c:pt idx="35">
                  <c:v>213</c:v>
                </c:pt>
                <c:pt idx="36">
                  <c:v>286</c:v>
                </c:pt>
                <c:pt idx="37">
                  <c:v>330</c:v>
                </c:pt>
                <c:pt idx="38">
                  <c:v>237</c:v>
                </c:pt>
                <c:pt idx="39">
                  <c:v>179</c:v>
                </c:pt>
                <c:pt idx="40">
                  <c:v>339</c:v>
                </c:pt>
                <c:pt idx="41">
                  <c:v>337</c:v>
                </c:pt>
                <c:pt idx="42">
                  <c:v>141</c:v>
                </c:pt>
                <c:pt idx="43">
                  <c:v>283</c:v>
                </c:pt>
                <c:pt idx="44">
                  <c:v>154</c:v>
                </c:pt>
                <c:pt idx="45">
                  <c:v>128</c:v>
                </c:pt>
                <c:pt idx="46">
                  <c:v>159</c:v>
                </c:pt>
                <c:pt idx="47">
                  <c:v>327</c:v>
                </c:pt>
                <c:pt idx="48">
                  <c:v>137</c:v>
                </c:pt>
                <c:pt idx="49">
                  <c:v>189</c:v>
                </c:pt>
                <c:pt idx="50">
                  <c:v>149</c:v>
                </c:pt>
                <c:pt idx="51">
                  <c:v>143</c:v>
                </c:pt>
                <c:pt idx="52">
                  <c:v>104</c:v>
                </c:pt>
                <c:pt idx="53">
                  <c:v>95</c:v>
                </c:pt>
                <c:pt idx="54">
                  <c:v>169</c:v>
                </c:pt>
                <c:pt idx="55">
                  <c:v>135</c:v>
                </c:pt>
                <c:pt idx="56">
                  <c:v>338</c:v>
                </c:pt>
                <c:pt idx="57">
                  <c:v>91</c:v>
                </c:pt>
                <c:pt idx="58">
                  <c:v>186</c:v>
                </c:pt>
                <c:pt idx="59">
                  <c:v>276</c:v>
                </c:pt>
                <c:pt idx="60">
                  <c:v>94</c:v>
                </c:pt>
                <c:pt idx="61">
                  <c:v>145</c:v>
                </c:pt>
                <c:pt idx="62">
                  <c:v>109</c:v>
                </c:pt>
                <c:pt idx="63">
                  <c:v>93</c:v>
                </c:pt>
                <c:pt idx="64">
                  <c:v>324</c:v>
                </c:pt>
                <c:pt idx="65">
                  <c:v>87</c:v>
                </c:pt>
                <c:pt idx="66">
                  <c:v>187</c:v>
                </c:pt>
                <c:pt idx="67">
                  <c:v>124</c:v>
                </c:pt>
                <c:pt idx="68">
                  <c:v>360</c:v>
                </c:pt>
                <c:pt idx="69">
                  <c:v>443</c:v>
                </c:pt>
                <c:pt idx="70">
                  <c:v>160</c:v>
                </c:pt>
                <c:pt idx="71">
                  <c:v>258</c:v>
                </c:pt>
                <c:pt idx="72">
                  <c:v>92</c:v>
                </c:pt>
                <c:pt idx="73">
                  <c:v>139</c:v>
                </c:pt>
                <c:pt idx="74">
                  <c:v>86</c:v>
                </c:pt>
                <c:pt idx="75">
                  <c:v>137</c:v>
                </c:pt>
                <c:pt idx="76">
                  <c:v>139</c:v>
                </c:pt>
                <c:pt idx="77">
                  <c:v>112</c:v>
                </c:pt>
                <c:pt idx="78">
                  <c:v>77</c:v>
                </c:pt>
                <c:pt idx="79">
                  <c:v>167</c:v>
                </c:pt>
                <c:pt idx="80">
                  <c:v>98</c:v>
                </c:pt>
                <c:pt idx="81">
                  <c:v>90</c:v>
                </c:pt>
                <c:pt idx="82">
                  <c:v>100</c:v>
                </c:pt>
                <c:pt idx="83">
                  <c:v>107</c:v>
                </c:pt>
                <c:pt idx="84">
                  <c:v>145</c:v>
                </c:pt>
                <c:pt idx="85">
                  <c:v>139</c:v>
                </c:pt>
                <c:pt idx="86">
                  <c:v>82</c:v>
                </c:pt>
                <c:pt idx="87">
                  <c:v>276</c:v>
                </c:pt>
                <c:pt idx="88">
                  <c:v>69</c:v>
                </c:pt>
                <c:pt idx="89">
                  <c:v>173</c:v>
                </c:pt>
                <c:pt idx="90">
                  <c:v>115</c:v>
                </c:pt>
                <c:pt idx="91">
                  <c:v>84</c:v>
                </c:pt>
                <c:pt idx="92">
                  <c:v>82</c:v>
                </c:pt>
                <c:pt idx="93">
                  <c:v>99</c:v>
                </c:pt>
                <c:pt idx="94">
                  <c:v>112</c:v>
                </c:pt>
                <c:pt idx="95">
                  <c:v>123</c:v>
                </c:pt>
                <c:pt idx="96">
                  <c:v>150</c:v>
                </c:pt>
                <c:pt idx="97">
                  <c:v>217</c:v>
                </c:pt>
                <c:pt idx="98">
                  <c:v>89</c:v>
                </c:pt>
                <c:pt idx="99">
                  <c:v>79</c:v>
                </c:pt>
                <c:pt idx="100">
                  <c:v>59</c:v>
                </c:pt>
                <c:pt idx="101">
                  <c:v>80</c:v>
                </c:pt>
                <c:pt idx="102">
                  <c:v>125</c:v>
                </c:pt>
                <c:pt idx="103">
                  <c:v>100</c:v>
                </c:pt>
                <c:pt idx="104">
                  <c:v>301</c:v>
                </c:pt>
                <c:pt idx="105">
                  <c:v>49</c:v>
                </c:pt>
                <c:pt idx="106">
                  <c:v>135</c:v>
                </c:pt>
                <c:pt idx="107">
                  <c:v>102</c:v>
                </c:pt>
                <c:pt idx="108">
                  <c:v>115</c:v>
                </c:pt>
                <c:pt idx="109">
                  <c:v>117</c:v>
                </c:pt>
                <c:pt idx="110">
                  <c:v>34</c:v>
                </c:pt>
                <c:pt idx="111">
                  <c:v>78</c:v>
                </c:pt>
                <c:pt idx="112">
                  <c:v>67</c:v>
                </c:pt>
                <c:pt idx="113">
                  <c:v>64</c:v>
                </c:pt>
                <c:pt idx="114">
                  <c:v>47</c:v>
                </c:pt>
                <c:pt idx="115">
                  <c:v>84</c:v>
                </c:pt>
                <c:pt idx="116">
                  <c:v>139</c:v>
                </c:pt>
                <c:pt idx="117">
                  <c:v>195</c:v>
                </c:pt>
                <c:pt idx="118">
                  <c:v>81</c:v>
                </c:pt>
                <c:pt idx="119">
                  <c:v>97</c:v>
                </c:pt>
                <c:pt idx="120">
                  <c:v>69</c:v>
                </c:pt>
                <c:pt idx="121">
                  <c:v>83</c:v>
                </c:pt>
                <c:pt idx="122">
                  <c:v>118</c:v>
                </c:pt>
                <c:pt idx="123">
                  <c:v>83</c:v>
                </c:pt>
                <c:pt idx="124">
                  <c:v>67</c:v>
                </c:pt>
                <c:pt idx="125">
                  <c:v>84</c:v>
                </c:pt>
                <c:pt idx="126">
                  <c:v>71</c:v>
                </c:pt>
                <c:pt idx="127">
                  <c:v>68</c:v>
                </c:pt>
                <c:pt idx="128">
                  <c:v>85</c:v>
                </c:pt>
                <c:pt idx="129">
                  <c:v>74</c:v>
                </c:pt>
                <c:pt idx="130">
                  <c:v>55</c:v>
                </c:pt>
                <c:pt idx="131">
                  <c:v>50</c:v>
                </c:pt>
                <c:pt idx="132">
                  <c:v>186</c:v>
                </c:pt>
                <c:pt idx="133">
                  <c:v>55</c:v>
                </c:pt>
                <c:pt idx="134">
                  <c:v>46</c:v>
                </c:pt>
                <c:pt idx="135">
                  <c:v>121</c:v>
                </c:pt>
                <c:pt idx="136">
                  <c:v>63</c:v>
                </c:pt>
                <c:pt idx="137">
                  <c:v>94</c:v>
                </c:pt>
                <c:pt idx="138">
                  <c:v>71</c:v>
                </c:pt>
                <c:pt idx="139">
                  <c:v>89</c:v>
                </c:pt>
                <c:pt idx="140">
                  <c:v>59</c:v>
                </c:pt>
                <c:pt idx="141">
                  <c:v>133</c:v>
                </c:pt>
                <c:pt idx="142">
                  <c:v>228</c:v>
                </c:pt>
                <c:pt idx="143">
                  <c:v>69</c:v>
                </c:pt>
                <c:pt idx="144">
                  <c:v>96</c:v>
                </c:pt>
                <c:pt idx="145">
                  <c:v>17</c:v>
                </c:pt>
                <c:pt idx="146">
                  <c:v>25</c:v>
                </c:pt>
                <c:pt idx="147">
                  <c:v>58</c:v>
                </c:pt>
                <c:pt idx="148">
                  <c:v>40</c:v>
                </c:pt>
                <c:pt idx="149">
                  <c:v>45</c:v>
                </c:pt>
                <c:pt idx="150">
                  <c:v>55</c:v>
                </c:pt>
                <c:pt idx="151">
                  <c:v>100</c:v>
                </c:pt>
                <c:pt idx="152">
                  <c:v>30</c:v>
                </c:pt>
                <c:pt idx="153">
                  <c:v>121</c:v>
                </c:pt>
                <c:pt idx="154">
                  <c:v>30</c:v>
                </c:pt>
                <c:pt idx="155">
                  <c:v>52</c:v>
                </c:pt>
                <c:pt idx="156">
                  <c:v>33</c:v>
                </c:pt>
                <c:pt idx="157">
                  <c:v>32</c:v>
                </c:pt>
                <c:pt idx="158">
                  <c:v>45</c:v>
                </c:pt>
                <c:pt idx="159">
                  <c:v>34</c:v>
                </c:pt>
                <c:pt idx="160">
                  <c:v>46</c:v>
                </c:pt>
                <c:pt idx="161">
                  <c:v>24</c:v>
                </c:pt>
                <c:pt idx="162">
                  <c:v>27</c:v>
                </c:pt>
                <c:pt idx="163">
                  <c:v>33</c:v>
                </c:pt>
                <c:pt idx="164">
                  <c:v>32</c:v>
                </c:pt>
                <c:pt idx="165">
                  <c:v>21</c:v>
                </c:pt>
                <c:pt idx="166">
                  <c:v>92</c:v>
                </c:pt>
                <c:pt idx="167">
                  <c:v>29</c:v>
                </c:pt>
                <c:pt idx="168">
                  <c:v>40</c:v>
                </c:pt>
                <c:pt idx="169">
                  <c:v>58</c:v>
                </c:pt>
                <c:pt idx="170">
                  <c:v>26</c:v>
                </c:pt>
                <c:pt idx="171">
                  <c:v>77</c:v>
                </c:pt>
                <c:pt idx="172">
                  <c:v>51</c:v>
                </c:pt>
                <c:pt idx="173">
                  <c:v>12</c:v>
                </c:pt>
                <c:pt idx="174">
                  <c:v>21</c:v>
                </c:pt>
                <c:pt idx="175">
                  <c:v>24</c:v>
                </c:pt>
                <c:pt idx="176">
                  <c:v>24</c:v>
                </c:pt>
                <c:pt idx="177">
                  <c:v>19</c:v>
                </c:pt>
                <c:pt idx="178">
                  <c:v>25</c:v>
                </c:pt>
                <c:pt idx="179">
                  <c:v>20</c:v>
                </c:pt>
                <c:pt idx="180">
                  <c:v>30</c:v>
                </c:pt>
                <c:pt idx="181">
                  <c:v>34</c:v>
                </c:pt>
                <c:pt idx="182">
                  <c:v>28</c:v>
                </c:pt>
                <c:pt idx="183">
                  <c:v>90</c:v>
                </c:pt>
                <c:pt idx="184">
                  <c:v>8</c:v>
                </c:pt>
                <c:pt idx="185">
                  <c:v>11</c:v>
                </c:pt>
                <c:pt idx="186">
                  <c:v>15</c:v>
                </c:pt>
                <c:pt idx="187">
                  <c:v>30</c:v>
                </c:pt>
                <c:pt idx="188">
                  <c:v>55</c:v>
                </c:pt>
                <c:pt idx="189">
                  <c:v>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9281512"/>
        <c:axId val="639281904"/>
      </c:scatterChart>
      <c:valAx>
        <c:axId val="639281512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b="0" i="0" baseline="0" dirty="0" err="1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Neoantigens</a:t>
                </a:r>
                <a:endParaRPr lang="zh-CN" altLang="zh-CN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9281904"/>
        <c:crosses val="autoZero"/>
        <c:crossBetween val="midCat"/>
      </c:valAx>
      <c:valAx>
        <c:axId val="63928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b="0" i="0" baseline="0" dirty="0" smtClean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Mutations</a:t>
                </a:r>
                <a:endParaRPr lang="zh-CN" altLang="zh-CN" sz="14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9281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55412-92BB-473B-A496-C9E65ADC1B47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BC6B-1BB8-4F73-90D7-1E1F88C9F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5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78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2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6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9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8964"/>
            <a:ext cx="6858000" cy="14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3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4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06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50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0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92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08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35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49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03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89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215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6894-33BA-4746-8F55-BA4006301A99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2019/8/9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CF8C-7536-4109-8800-B3423AE3283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746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8964"/>
            <a:ext cx="6858000" cy="14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35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07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01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1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97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4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38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43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54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182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16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114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6894-33BA-4746-8F55-BA4006301A99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2019/8/9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CF8C-7536-4109-8800-B3423AE3283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26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8964"/>
            <a:ext cx="6858000" cy="14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6703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417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611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4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055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567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409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332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3688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9815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24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550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66894-33BA-4746-8F55-BA4006301A99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2019/8/9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CF8C-7536-4109-8800-B3423AE3283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8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4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8B46-FC20-4FED-9058-C26B4140298E}" type="datetimeFigureOut">
              <a:rPr lang="zh-CN" altLang="en-US" smtClean="0"/>
              <a:t>2019/8/9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CAC80-ED30-4DEA-9183-0D5D69A62E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9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08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1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08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1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67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9082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BC3C-EBE7-4596-8A9E-78B480BEBA98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716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A210-5E48-40F9-9309-A7020FD5AF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6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tho.2017.09.944" TargetMode="Externa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chart" Target="../charts/chart1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 </a:t>
            </a:r>
            <a:r>
              <a:rPr lang="zh-C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肿瘤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新抗原简介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姚明月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603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81"/>
    </mc:Choice>
    <mc:Fallback xmlns="">
      <p:transition spd="slow" advTm="848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8756" y="822960"/>
            <a:ext cx="2206053" cy="15022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8756" y="0"/>
            <a:ext cx="22060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新抗原</a:t>
            </a:r>
            <a:r>
              <a:rPr lang="zh-CN" altLang="en-US" dirty="0" smtClean="0">
                <a:sym typeface="+mn-lt"/>
              </a:rPr>
              <a:t>的</a:t>
            </a:r>
            <a:r>
              <a:rPr lang="zh-CN" altLang="en-US" dirty="0">
                <a:sym typeface="+mn-lt"/>
              </a:rPr>
              <a:t>筛选</a:t>
            </a:r>
            <a:r>
              <a:rPr lang="zh-CN" altLang="en-US" dirty="0" smtClean="0">
                <a:sym typeface="+mn-lt"/>
              </a:rPr>
              <a:t>方法</a:t>
            </a:r>
            <a:endParaRPr lang="en-US" altLang="zh-CN" dirty="0"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718" y="306975"/>
            <a:ext cx="4921946" cy="5888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56" y="559727"/>
            <a:ext cx="2279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方法</a:t>
            </a:r>
            <a:r>
              <a:rPr lang="en-US" altLang="zh-CN" sz="1600" dirty="0"/>
              <a:t>A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/>
              <a:t>①</a:t>
            </a:r>
            <a:r>
              <a:rPr lang="zh-CN" altLang="en-US" sz="1600" dirty="0" smtClean="0"/>
              <a:t>通过</a:t>
            </a:r>
            <a:r>
              <a:rPr lang="en-US" altLang="zh-CN" sz="1600" dirty="0"/>
              <a:t>WES</a:t>
            </a:r>
            <a:r>
              <a:rPr lang="zh-CN" altLang="en-US" sz="1600" dirty="0"/>
              <a:t>鉴定肿瘤特异性突变，通过</a:t>
            </a:r>
            <a:r>
              <a:rPr lang="en-US" altLang="zh-CN" sz="1600" dirty="0"/>
              <a:t>RNA</a:t>
            </a:r>
            <a:r>
              <a:rPr lang="zh-CN" altLang="en-US" sz="1600" dirty="0"/>
              <a:t>测序</a:t>
            </a:r>
            <a:r>
              <a:rPr lang="zh-CN" altLang="en-US" sz="1600" dirty="0" smtClean="0"/>
              <a:t>确认。</a:t>
            </a:r>
            <a:endParaRPr lang="en-US" altLang="zh-CN" sz="1600" dirty="0" smtClean="0"/>
          </a:p>
          <a:p>
            <a:r>
              <a:rPr lang="zh-CN" altLang="en-US" sz="1600" dirty="0"/>
              <a:t>②</a:t>
            </a:r>
            <a:r>
              <a:rPr lang="zh-CN" altLang="en-US" sz="1600" dirty="0" smtClean="0"/>
              <a:t>然后</a:t>
            </a:r>
            <a:r>
              <a:rPr lang="zh-CN" altLang="en-US" sz="1600" dirty="0"/>
              <a:t>根据预测突变后的多肽与自体</a:t>
            </a:r>
            <a:r>
              <a:rPr lang="en-US" altLang="zh-CN" sz="1600" dirty="0"/>
              <a:t>HLA</a:t>
            </a:r>
            <a:r>
              <a:rPr lang="zh-CN" altLang="en-US" sz="1600" dirty="0"/>
              <a:t>亲和力高低进行</a:t>
            </a:r>
            <a:r>
              <a:rPr lang="zh-CN" altLang="en-US" sz="1600" dirty="0" smtClean="0"/>
              <a:t>分级。</a:t>
            </a:r>
            <a:r>
              <a:rPr lang="en-US" altLang="zh-CN" sz="1600" dirty="0"/>
              <a:t> </a:t>
            </a:r>
            <a:endParaRPr lang="en-US" altLang="zh-CN" sz="1600" dirty="0" smtClean="0"/>
          </a:p>
          <a:p>
            <a:r>
              <a:rPr lang="zh-CN" altLang="en-US" sz="1600" dirty="0" smtClean="0"/>
              <a:t>③基于</a:t>
            </a:r>
            <a:r>
              <a:rPr lang="zh-CN" altLang="en-US" sz="1600" dirty="0"/>
              <a:t>优先突变的等位基因合成新肽，然后离体进行</a:t>
            </a:r>
            <a:r>
              <a:rPr lang="en-US" altLang="zh-CN" sz="1600" dirty="0"/>
              <a:t>T</a:t>
            </a:r>
            <a:r>
              <a:rPr lang="zh-CN" altLang="en-US" sz="1600" dirty="0"/>
              <a:t>细胞反应性分析以确认它们的</a:t>
            </a:r>
            <a:r>
              <a:rPr lang="zh-CN" altLang="en-US" sz="1600" dirty="0" smtClean="0"/>
              <a:t>免疫原性。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7396573" y="313506"/>
            <a:ext cx="16720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/>
              <a:t>①</a:t>
            </a:r>
            <a:r>
              <a:rPr lang="zh-CN" altLang="en-US" sz="1600" dirty="0" smtClean="0"/>
              <a:t>基于</a:t>
            </a:r>
            <a:r>
              <a:rPr lang="en-US" altLang="zh-CN" sz="1600" dirty="0" smtClean="0"/>
              <a:t>WES</a:t>
            </a:r>
            <a:r>
              <a:rPr lang="zh-CN" altLang="en-US" sz="1600" dirty="0" smtClean="0"/>
              <a:t>鉴定的肿瘤特异性突变。</a:t>
            </a:r>
            <a:endParaRPr lang="en-US" altLang="zh-CN" sz="1600" dirty="0" smtClean="0"/>
          </a:p>
          <a:p>
            <a:r>
              <a:rPr lang="zh-CN" altLang="en-US" sz="1600" dirty="0"/>
              <a:t>②</a:t>
            </a:r>
            <a:r>
              <a:rPr lang="zh-CN" altLang="en-US" sz="1600" dirty="0" smtClean="0"/>
              <a:t>将包含突变点的基因小片段串联想成一小段基因序列（</a:t>
            </a:r>
            <a:r>
              <a:rPr lang="en-US" altLang="zh-CN" sz="1600" dirty="0" smtClean="0"/>
              <a:t>TMG</a:t>
            </a:r>
            <a:r>
              <a:rPr lang="zh-CN" altLang="en-US" sz="1600" dirty="0" smtClean="0"/>
              <a:t>），</a:t>
            </a:r>
            <a:r>
              <a:rPr lang="zh-CN" altLang="en-US" sz="1600" dirty="0"/>
              <a:t>嵌入质粒后转染至</a:t>
            </a:r>
            <a:r>
              <a:rPr lang="zh-CN" altLang="en-US" sz="1600" dirty="0" smtClean="0"/>
              <a:t>抗原呈递细胞。</a:t>
            </a:r>
            <a:endParaRPr lang="en-US" altLang="zh-CN" sz="1600" dirty="0" smtClean="0"/>
          </a:p>
          <a:p>
            <a:r>
              <a:rPr lang="zh-CN" altLang="en-US" sz="1600" dirty="0" smtClean="0"/>
              <a:t>③筛选</a:t>
            </a:r>
            <a:r>
              <a:rPr lang="zh-CN" altLang="en-US" sz="1600" dirty="0"/>
              <a:t>出能够识别新生抗原的</a:t>
            </a:r>
            <a:r>
              <a:rPr lang="en-US" altLang="zh-CN" sz="1600" dirty="0"/>
              <a:t>T</a:t>
            </a:r>
            <a:r>
              <a:rPr lang="zh-CN" altLang="en-US" sz="1600" dirty="0"/>
              <a:t>细胞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626" y="4193177"/>
            <a:ext cx="2116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方法</a:t>
            </a:r>
            <a:r>
              <a:rPr lang="en-US" altLang="zh-CN" sz="1600" dirty="0"/>
              <a:t>C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r>
              <a:rPr lang="zh-CN" altLang="en-US" sz="1600" dirty="0"/>
              <a:t>①</a:t>
            </a:r>
            <a:r>
              <a:rPr lang="zh-CN" altLang="en-US" sz="1600" dirty="0" smtClean="0"/>
              <a:t>基于</a:t>
            </a:r>
            <a:r>
              <a:rPr lang="zh-CN" altLang="en-US" sz="1600" dirty="0"/>
              <a:t>数据库和文献的研究鉴定突变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②接下来</a:t>
            </a:r>
            <a:r>
              <a:rPr lang="zh-CN" altLang="en-US" sz="1600" dirty="0"/>
              <a:t>的步骤可以与上述两种方法中的任何一种相同</a:t>
            </a:r>
          </a:p>
        </p:txBody>
      </p:sp>
      <p:sp>
        <p:nvSpPr>
          <p:cNvPr id="2" name="矩形 1"/>
          <p:cNvSpPr/>
          <p:nvPr/>
        </p:nvSpPr>
        <p:spPr>
          <a:xfrm>
            <a:off x="6779606" y="5762837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2F2F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doi:10.7150/thno.24387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2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62"/>
    </mc:Choice>
    <mc:Fallback xmlns="">
      <p:transition spd="slow" advTm="18796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351" y="143692"/>
            <a:ext cx="220605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2.</a:t>
            </a:r>
            <a:r>
              <a:rPr lang="zh-CN" altLang="en-US" dirty="0">
                <a:sym typeface="+mn-lt"/>
              </a:rPr>
              <a:t>新抗原</a:t>
            </a:r>
            <a:r>
              <a:rPr lang="zh-CN" altLang="en-US" dirty="0" smtClean="0">
                <a:sym typeface="+mn-lt"/>
              </a:rPr>
              <a:t>的</a:t>
            </a:r>
            <a:r>
              <a:rPr lang="zh-CN" altLang="en-US" dirty="0">
                <a:sym typeface="+mn-lt"/>
              </a:rPr>
              <a:t>筛选</a:t>
            </a:r>
            <a:r>
              <a:rPr lang="zh-CN" altLang="en-US" dirty="0" smtClean="0">
                <a:sym typeface="+mn-lt"/>
              </a:rPr>
              <a:t>方法</a:t>
            </a:r>
            <a:endParaRPr lang="en-US" altLang="zh-CN" dirty="0">
              <a:sym typeface="+mn-lt"/>
            </a:endParaRPr>
          </a:p>
        </p:txBody>
      </p:sp>
      <p:grpSp>
        <p:nvGrpSpPr>
          <p:cNvPr id="4" name="2412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8351" y="2157979"/>
            <a:ext cx="8998808" cy="3134153"/>
            <a:chOff x="645246" y="1704290"/>
            <a:chExt cx="10602855" cy="3692818"/>
          </a:xfrm>
        </p:grpSpPr>
        <p:grpSp>
          <p:nvGrpSpPr>
            <p:cNvPr id="5" name="îṧ1íḓè"/>
            <p:cNvGrpSpPr/>
            <p:nvPr/>
          </p:nvGrpSpPr>
          <p:grpSpPr>
            <a:xfrm>
              <a:off x="3295650" y="3367602"/>
              <a:ext cx="1686266" cy="1380633"/>
              <a:chOff x="3295650" y="3367602"/>
              <a:chExt cx="1686266" cy="1380633"/>
            </a:xfrm>
          </p:grpSpPr>
          <p:sp>
            <p:nvSpPr>
              <p:cNvPr id="25" name="ïṧḷiḓê"/>
              <p:cNvSpPr/>
              <p:nvPr/>
            </p:nvSpPr>
            <p:spPr>
              <a:xfrm>
                <a:off x="3711320" y="3477657"/>
                <a:ext cx="1270596" cy="1270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1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í$1îdè"/>
              <p:cNvSpPr/>
              <p:nvPr/>
            </p:nvSpPr>
            <p:spPr>
              <a:xfrm rot="3695988">
                <a:off x="3784454" y="3018387"/>
                <a:ext cx="291108" cy="989538"/>
              </a:xfrm>
              <a:custGeom>
                <a:avLst/>
                <a:gdLst>
                  <a:gd name="connsiteX0" fmla="*/ 64360 w 291108"/>
                  <a:gd name="connsiteY0" fmla="*/ 29893 h 989538"/>
                  <a:gd name="connsiteX1" fmla="*/ 197060 w 291108"/>
                  <a:gd name="connsiteY1" fmla="*/ 0 h 989538"/>
                  <a:gd name="connsiteX2" fmla="*/ 197820 w 291108"/>
                  <a:gd name="connsiteY2" fmla="*/ 133682 h 989538"/>
                  <a:gd name="connsiteX3" fmla="*/ 154483 w 291108"/>
                  <a:gd name="connsiteY3" fmla="*/ 99979 h 989538"/>
                  <a:gd name="connsiteX4" fmla="*/ 111704 w 291108"/>
                  <a:gd name="connsiteY4" fmla="*/ 167894 h 989538"/>
                  <a:gd name="connsiteX5" fmla="*/ 291108 w 291108"/>
                  <a:gd name="connsiteY5" fmla="*/ 952925 h 989538"/>
                  <a:gd name="connsiteX6" fmla="*/ 262632 w 291108"/>
                  <a:gd name="connsiteY6" fmla="*/ 989538 h 989538"/>
                  <a:gd name="connsiteX7" fmla="*/ 71078 w 291108"/>
                  <a:gd name="connsiteY7" fmla="*/ 146053 h 989538"/>
                  <a:gd name="connsiteX8" fmla="*/ 117888 w 291108"/>
                  <a:gd name="connsiteY8" fmla="*/ 71521 h 989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108" h="989538">
                    <a:moveTo>
                      <a:pt x="64360" y="29893"/>
                    </a:moveTo>
                    <a:cubicBezTo>
                      <a:pt x="64360" y="29893"/>
                      <a:pt x="197060" y="0"/>
                      <a:pt x="197060" y="0"/>
                    </a:cubicBezTo>
                    <a:lnTo>
                      <a:pt x="197820" y="133682"/>
                    </a:lnTo>
                    <a:lnTo>
                      <a:pt x="154483" y="99979"/>
                    </a:lnTo>
                    <a:lnTo>
                      <a:pt x="111704" y="167894"/>
                    </a:lnTo>
                    <a:cubicBezTo>
                      <a:pt x="-21801" y="436213"/>
                      <a:pt x="48317" y="764053"/>
                      <a:pt x="291108" y="952925"/>
                    </a:cubicBezTo>
                    <a:lnTo>
                      <a:pt x="262632" y="989538"/>
                    </a:lnTo>
                    <a:cubicBezTo>
                      <a:pt x="2127" y="786925"/>
                      <a:pt x="-70312" y="431583"/>
                      <a:pt x="71078" y="146053"/>
                    </a:cubicBezTo>
                    <a:lnTo>
                      <a:pt x="117888" y="71521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7" name="ïṡḻíḓê"/>
              <p:cNvSpPr/>
              <p:nvPr/>
            </p:nvSpPr>
            <p:spPr>
              <a:xfrm>
                <a:off x="3295650" y="4140723"/>
                <a:ext cx="294987" cy="2949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8" name="išļîḓé"/>
              <p:cNvSpPr/>
              <p:nvPr/>
            </p:nvSpPr>
            <p:spPr>
              <a:xfrm>
                <a:off x="4021648" y="3788354"/>
                <a:ext cx="649940" cy="649184"/>
              </a:xfrm>
              <a:custGeom>
                <a:avLst/>
                <a:gdLst>
                  <a:gd name="connsiteX0" fmla="*/ 285664 w 607709"/>
                  <a:gd name="connsiteY0" fmla="*/ 459028 h 607004"/>
                  <a:gd name="connsiteX1" fmla="*/ 303937 w 607709"/>
                  <a:gd name="connsiteY1" fmla="*/ 460157 h 607004"/>
                  <a:gd name="connsiteX2" fmla="*/ 322116 w 607709"/>
                  <a:gd name="connsiteY2" fmla="*/ 459028 h 607004"/>
                  <a:gd name="connsiteX3" fmla="*/ 322116 w 607709"/>
                  <a:gd name="connsiteY3" fmla="*/ 467683 h 607004"/>
                  <a:gd name="connsiteX4" fmla="*/ 322116 w 607709"/>
                  <a:gd name="connsiteY4" fmla="*/ 504559 h 607004"/>
                  <a:gd name="connsiteX5" fmla="*/ 356778 w 607709"/>
                  <a:gd name="connsiteY5" fmla="*/ 554230 h 607004"/>
                  <a:gd name="connsiteX6" fmla="*/ 303937 w 607709"/>
                  <a:gd name="connsiteY6" fmla="*/ 607004 h 607004"/>
                  <a:gd name="connsiteX7" fmla="*/ 251001 w 607709"/>
                  <a:gd name="connsiteY7" fmla="*/ 554230 h 607004"/>
                  <a:gd name="connsiteX8" fmla="*/ 285664 w 607709"/>
                  <a:gd name="connsiteY8" fmla="*/ 504559 h 607004"/>
                  <a:gd name="connsiteX9" fmla="*/ 285664 w 607709"/>
                  <a:gd name="connsiteY9" fmla="*/ 467683 h 607004"/>
                  <a:gd name="connsiteX10" fmla="*/ 426971 w 607709"/>
                  <a:gd name="connsiteY10" fmla="*/ 400600 h 607004"/>
                  <a:gd name="connsiteX11" fmla="*/ 459183 w 607709"/>
                  <a:gd name="connsiteY11" fmla="*/ 432678 h 607004"/>
                  <a:gd name="connsiteX12" fmla="*/ 481411 w 607709"/>
                  <a:gd name="connsiteY12" fmla="*/ 427786 h 607004"/>
                  <a:gd name="connsiteX13" fmla="*/ 534250 w 607709"/>
                  <a:gd name="connsiteY13" fmla="*/ 480843 h 607004"/>
                  <a:gd name="connsiteX14" fmla="*/ 481411 w 607709"/>
                  <a:gd name="connsiteY14" fmla="*/ 533616 h 607004"/>
                  <a:gd name="connsiteX15" fmla="*/ 428478 w 607709"/>
                  <a:gd name="connsiteY15" fmla="*/ 480843 h 607004"/>
                  <a:gd name="connsiteX16" fmla="*/ 433376 w 607709"/>
                  <a:gd name="connsiteY16" fmla="*/ 458641 h 607004"/>
                  <a:gd name="connsiteX17" fmla="*/ 401164 w 607709"/>
                  <a:gd name="connsiteY17" fmla="*/ 426375 h 607004"/>
                  <a:gd name="connsiteX18" fmla="*/ 426971 w 607709"/>
                  <a:gd name="connsiteY18" fmla="*/ 400600 h 607004"/>
                  <a:gd name="connsiteX19" fmla="*/ 180789 w 607709"/>
                  <a:gd name="connsiteY19" fmla="*/ 400600 h 607004"/>
                  <a:gd name="connsiteX20" fmla="*/ 206686 w 607709"/>
                  <a:gd name="connsiteY20" fmla="*/ 426182 h 607004"/>
                  <a:gd name="connsiteX21" fmla="*/ 174385 w 607709"/>
                  <a:gd name="connsiteY21" fmla="*/ 458349 h 607004"/>
                  <a:gd name="connsiteX22" fmla="*/ 179282 w 607709"/>
                  <a:gd name="connsiteY22" fmla="*/ 480546 h 607004"/>
                  <a:gd name="connsiteX23" fmla="*/ 126453 w 607709"/>
                  <a:gd name="connsiteY23" fmla="*/ 533404 h 607004"/>
                  <a:gd name="connsiteX24" fmla="*/ 73529 w 607709"/>
                  <a:gd name="connsiteY24" fmla="*/ 480546 h 607004"/>
                  <a:gd name="connsiteX25" fmla="*/ 126453 w 607709"/>
                  <a:gd name="connsiteY25" fmla="*/ 427781 h 607004"/>
                  <a:gd name="connsiteX26" fmla="*/ 148677 w 607709"/>
                  <a:gd name="connsiteY26" fmla="*/ 432672 h 607004"/>
                  <a:gd name="connsiteX27" fmla="*/ 361571 w 607709"/>
                  <a:gd name="connsiteY27" fmla="*/ 349156 h 607004"/>
                  <a:gd name="connsiteX28" fmla="*/ 341320 w 607709"/>
                  <a:gd name="connsiteY28" fmla="*/ 390073 h 607004"/>
                  <a:gd name="connsiteX29" fmla="*/ 386438 w 607709"/>
                  <a:gd name="connsiteY29" fmla="*/ 349156 h 607004"/>
                  <a:gd name="connsiteX30" fmla="*/ 313439 w 607709"/>
                  <a:gd name="connsiteY30" fmla="*/ 349156 h 607004"/>
                  <a:gd name="connsiteX31" fmla="*/ 313439 w 607709"/>
                  <a:gd name="connsiteY31" fmla="*/ 393835 h 607004"/>
                  <a:gd name="connsiteX32" fmla="*/ 341603 w 607709"/>
                  <a:gd name="connsiteY32" fmla="*/ 349156 h 607004"/>
                  <a:gd name="connsiteX33" fmla="*/ 266249 w 607709"/>
                  <a:gd name="connsiteY33" fmla="*/ 349156 h 607004"/>
                  <a:gd name="connsiteX34" fmla="*/ 294318 w 607709"/>
                  <a:gd name="connsiteY34" fmla="*/ 393647 h 607004"/>
                  <a:gd name="connsiteX35" fmla="*/ 294318 w 607709"/>
                  <a:gd name="connsiteY35" fmla="*/ 349156 h 607004"/>
                  <a:gd name="connsiteX36" fmla="*/ 221413 w 607709"/>
                  <a:gd name="connsiteY36" fmla="*/ 349156 h 607004"/>
                  <a:gd name="connsiteX37" fmla="*/ 266437 w 607709"/>
                  <a:gd name="connsiteY37" fmla="*/ 390073 h 607004"/>
                  <a:gd name="connsiteX38" fmla="*/ 246280 w 607709"/>
                  <a:gd name="connsiteY38" fmla="*/ 349156 h 607004"/>
                  <a:gd name="connsiteX39" fmla="*/ 365904 w 607709"/>
                  <a:gd name="connsiteY39" fmla="*/ 276823 h 607004"/>
                  <a:gd name="connsiteX40" fmla="*/ 368165 w 607709"/>
                  <a:gd name="connsiteY40" fmla="*/ 303537 h 607004"/>
                  <a:gd name="connsiteX41" fmla="*/ 365904 w 607709"/>
                  <a:gd name="connsiteY41" fmla="*/ 330250 h 607004"/>
                  <a:gd name="connsiteX42" fmla="*/ 394350 w 607709"/>
                  <a:gd name="connsiteY42" fmla="*/ 330250 h 607004"/>
                  <a:gd name="connsiteX43" fmla="*/ 398212 w 607709"/>
                  <a:gd name="connsiteY43" fmla="*/ 303537 h 607004"/>
                  <a:gd name="connsiteX44" fmla="*/ 394350 w 607709"/>
                  <a:gd name="connsiteY44" fmla="*/ 276823 h 607004"/>
                  <a:gd name="connsiteX45" fmla="*/ 313439 w 607709"/>
                  <a:gd name="connsiteY45" fmla="*/ 276823 h 607004"/>
                  <a:gd name="connsiteX46" fmla="*/ 313439 w 607709"/>
                  <a:gd name="connsiteY46" fmla="*/ 330250 h 607004"/>
                  <a:gd name="connsiteX47" fmla="*/ 346689 w 607709"/>
                  <a:gd name="connsiteY47" fmla="*/ 330250 h 607004"/>
                  <a:gd name="connsiteX48" fmla="*/ 349232 w 607709"/>
                  <a:gd name="connsiteY48" fmla="*/ 303537 h 607004"/>
                  <a:gd name="connsiteX49" fmla="*/ 346689 w 607709"/>
                  <a:gd name="connsiteY49" fmla="*/ 276823 h 607004"/>
                  <a:gd name="connsiteX50" fmla="*/ 261068 w 607709"/>
                  <a:gd name="connsiteY50" fmla="*/ 276823 h 607004"/>
                  <a:gd name="connsiteX51" fmla="*/ 258525 w 607709"/>
                  <a:gd name="connsiteY51" fmla="*/ 303537 h 607004"/>
                  <a:gd name="connsiteX52" fmla="*/ 261068 w 607709"/>
                  <a:gd name="connsiteY52" fmla="*/ 330250 h 607004"/>
                  <a:gd name="connsiteX53" fmla="*/ 294318 w 607709"/>
                  <a:gd name="connsiteY53" fmla="*/ 330250 h 607004"/>
                  <a:gd name="connsiteX54" fmla="*/ 294318 w 607709"/>
                  <a:gd name="connsiteY54" fmla="*/ 276823 h 607004"/>
                  <a:gd name="connsiteX55" fmla="*/ 213312 w 607709"/>
                  <a:gd name="connsiteY55" fmla="*/ 276823 h 607004"/>
                  <a:gd name="connsiteX56" fmla="*/ 209450 w 607709"/>
                  <a:gd name="connsiteY56" fmla="*/ 303537 h 607004"/>
                  <a:gd name="connsiteX57" fmla="*/ 213312 w 607709"/>
                  <a:gd name="connsiteY57" fmla="*/ 330250 h 607004"/>
                  <a:gd name="connsiteX58" fmla="*/ 241758 w 607709"/>
                  <a:gd name="connsiteY58" fmla="*/ 330250 h 607004"/>
                  <a:gd name="connsiteX59" fmla="*/ 239498 w 607709"/>
                  <a:gd name="connsiteY59" fmla="*/ 303537 h 607004"/>
                  <a:gd name="connsiteX60" fmla="*/ 241758 w 607709"/>
                  <a:gd name="connsiteY60" fmla="*/ 276823 h 607004"/>
                  <a:gd name="connsiteX61" fmla="*/ 52952 w 607709"/>
                  <a:gd name="connsiteY61" fmla="*/ 253683 h 607004"/>
                  <a:gd name="connsiteX62" fmla="*/ 102701 w 607709"/>
                  <a:gd name="connsiteY62" fmla="*/ 288291 h 607004"/>
                  <a:gd name="connsiteX63" fmla="*/ 147927 w 607709"/>
                  <a:gd name="connsiteY63" fmla="*/ 288291 h 607004"/>
                  <a:gd name="connsiteX64" fmla="*/ 147173 w 607709"/>
                  <a:gd name="connsiteY64" fmla="*/ 303527 h 607004"/>
                  <a:gd name="connsiteX65" fmla="*/ 148681 w 607709"/>
                  <a:gd name="connsiteY65" fmla="*/ 324781 h 607004"/>
                  <a:gd name="connsiteX66" fmla="*/ 102701 w 607709"/>
                  <a:gd name="connsiteY66" fmla="*/ 324781 h 607004"/>
                  <a:gd name="connsiteX67" fmla="*/ 52952 w 607709"/>
                  <a:gd name="connsiteY67" fmla="*/ 359296 h 607004"/>
                  <a:gd name="connsiteX68" fmla="*/ 0 w 607709"/>
                  <a:gd name="connsiteY68" fmla="*/ 306536 h 607004"/>
                  <a:gd name="connsiteX69" fmla="*/ 52952 w 607709"/>
                  <a:gd name="connsiteY69" fmla="*/ 253683 h 607004"/>
                  <a:gd name="connsiteX70" fmla="*/ 554868 w 607709"/>
                  <a:gd name="connsiteY70" fmla="*/ 250648 h 607004"/>
                  <a:gd name="connsiteX71" fmla="*/ 607709 w 607709"/>
                  <a:gd name="connsiteY71" fmla="*/ 303631 h 607004"/>
                  <a:gd name="connsiteX72" fmla="*/ 554868 w 607709"/>
                  <a:gd name="connsiteY72" fmla="*/ 356426 h 607004"/>
                  <a:gd name="connsiteX73" fmla="*/ 506359 w 607709"/>
                  <a:gd name="connsiteY73" fmla="*/ 324805 h 607004"/>
                  <a:gd name="connsiteX74" fmla="*/ 459169 w 607709"/>
                  <a:gd name="connsiteY74" fmla="*/ 324805 h 607004"/>
                  <a:gd name="connsiteX75" fmla="*/ 460676 w 607709"/>
                  <a:gd name="connsiteY75" fmla="*/ 303537 h 607004"/>
                  <a:gd name="connsiteX76" fmla="*/ 459923 w 607709"/>
                  <a:gd name="connsiteY76" fmla="*/ 288291 h 607004"/>
                  <a:gd name="connsiteX77" fmla="*/ 504098 w 607709"/>
                  <a:gd name="connsiteY77" fmla="*/ 288291 h 607004"/>
                  <a:gd name="connsiteX78" fmla="*/ 554868 w 607709"/>
                  <a:gd name="connsiteY78" fmla="*/ 250648 h 607004"/>
                  <a:gd name="connsiteX79" fmla="*/ 341320 w 607709"/>
                  <a:gd name="connsiteY79" fmla="*/ 217001 h 607004"/>
                  <a:gd name="connsiteX80" fmla="*/ 361571 w 607709"/>
                  <a:gd name="connsiteY80" fmla="*/ 257823 h 607004"/>
                  <a:gd name="connsiteX81" fmla="*/ 386438 w 607709"/>
                  <a:gd name="connsiteY81" fmla="*/ 257823 h 607004"/>
                  <a:gd name="connsiteX82" fmla="*/ 341320 w 607709"/>
                  <a:gd name="connsiteY82" fmla="*/ 217001 h 607004"/>
                  <a:gd name="connsiteX83" fmla="*/ 266437 w 607709"/>
                  <a:gd name="connsiteY83" fmla="*/ 217001 h 607004"/>
                  <a:gd name="connsiteX84" fmla="*/ 221413 w 607709"/>
                  <a:gd name="connsiteY84" fmla="*/ 257823 h 607004"/>
                  <a:gd name="connsiteX85" fmla="*/ 246280 w 607709"/>
                  <a:gd name="connsiteY85" fmla="*/ 257823 h 607004"/>
                  <a:gd name="connsiteX86" fmla="*/ 266437 w 607709"/>
                  <a:gd name="connsiteY86" fmla="*/ 217001 h 607004"/>
                  <a:gd name="connsiteX87" fmla="*/ 313439 w 607709"/>
                  <a:gd name="connsiteY87" fmla="*/ 213332 h 607004"/>
                  <a:gd name="connsiteX88" fmla="*/ 313439 w 607709"/>
                  <a:gd name="connsiteY88" fmla="*/ 257823 h 607004"/>
                  <a:gd name="connsiteX89" fmla="*/ 341603 w 607709"/>
                  <a:gd name="connsiteY89" fmla="*/ 257823 h 607004"/>
                  <a:gd name="connsiteX90" fmla="*/ 313439 w 607709"/>
                  <a:gd name="connsiteY90" fmla="*/ 213332 h 607004"/>
                  <a:gd name="connsiteX91" fmla="*/ 294318 w 607709"/>
                  <a:gd name="connsiteY91" fmla="*/ 213238 h 607004"/>
                  <a:gd name="connsiteX92" fmla="*/ 266249 w 607709"/>
                  <a:gd name="connsiteY92" fmla="*/ 257823 h 607004"/>
                  <a:gd name="connsiteX93" fmla="*/ 294318 w 607709"/>
                  <a:gd name="connsiteY93" fmla="*/ 257823 h 607004"/>
                  <a:gd name="connsiteX94" fmla="*/ 303926 w 607709"/>
                  <a:gd name="connsiteY94" fmla="*/ 177119 h 607004"/>
                  <a:gd name="connsiteX95" fmla="*/ 430520 w 607709"/>
                  <a:gd name="connsiteY95" fmla="*/ 303537 h 607004"/>
                  <a:gd name="connsiteX96" fmla="*/ 303926 w 607709"/>
                  <a:gd name="connsiteY96" fmla="*/ 429955 h 607004"/>
                  <a:gd name="connsiteX97" fmla="*/ 177331 w 607709"/>
                  <a:gd name="connsiteY97" fmla="*/ 303537 h 607004"/>
                  <a:gd name="connsiteX98" fmla="*/ 303926 w 607709"/>
                  <a:gd name="connsiteY98" fmla="*/ 177119 h 607004"/>
                  <a:gd name="connsiteX99" fmla="*/ 481407 w 607709"/>
                  <a:gd name="connsiteY99" fmla="*/ 73505 h 607004"/>
                  <a:gd name="connsiteX100" fmla="*/ 518779 w 607709"/>
                  <a:gd name="connsiteY100" fmla="*/ 88885 h 607004"/>
                  <a:gd name="connsiteX101" fmla="*/ 518779 w 607709"/>
                  <a:gd name="connsiteY101" fmla="*/ 163578 h 607004"/>
                  <a:gd name="connsiteX102" fmla="*/ 459266 w 607709"/>
                  <a:gd name="connsiteY102" fmla="*/ 174208 h 607004"/>
                  <a:gd name="connsiteX103" fmla="*/ 426966 w 607709"/>
                  <a:gd name="connsiteY103" fmla="*/ 206475 h 607004"/>
                  <a:gd name="connsiteX104" fmla="*/ 401164 w 607709"/>
                  <a:gd name="connsiteY104" fmla="*/ 180605 h 607004"/>
                  <a:gd name="connsiteX105" fmla="*/ 406438 w 607709"/>
                  <a:gd name="connsiteY105" fmla="*/ 175337 h 607004"/>
                  <a:gd name="connsiteX106" fmla="*/ 433369 w 607709"/>
                  <a:gd name="connsiteY106" fmla="*/ 148339 h 607004"/>
                  <a:gd name="connsiteX107" fmla="*/ 444105 w 607709"/>
                  <a:gd name="connsiteY107" fmla="*/ 88885 h 607004"/>
                  <a:gd name="connsiteX108" fmla="*/ 481407 w 607709"/>
                  <a:gd name="connsiteY108" fmla="*/ 73505 h 607004"/>
                  <a:gd name="connsiteX109" fmla="*/ 126565 w 607709"/>
                  <a:gd name="connsiteY109" fmla="*/ 73459 h 607004"/>
                  <a:gd name="connsiteX110" fmla="*/ 179414 w 607709"/>
                  <a:gd name="connsiteY110" fmla="*/ 126317 h 607004"/>
                  <a:gd name="connsiteX111" fmla="*/ 174515 w 607709"/>
                  <a:gd name="connsiteY111" fmla="*/ 148514 h 607004"/>
                  <a:gd name="connsiteX112" fmla="*/ 206827 w 607709"/>
                  <a:gd name="connsiteY112" fmla="*/ 180680 h 607004"/>
                  <a:gd name="connsiteX113" fmla="*/ 180921 w 607709"/>
                  <a:gd name="connsiteY113" fmla="*/ 206545 h 607004"/>
                  <a:gd name="connsiteX114" fmla="*/ 148703 w 607709"/>
                  <a:gd name="connsiteY114" fmla="*/ 174284 h 607004"/>
                  <a:gd name="connsiteX115" fmla="*/ 126471 w 607709"/>
                  <a:gd name="connsiteY115" fmla="*/ 179175 h 607004"/>
                  <a:gd name="connsiteX116" fmla="*/ 73717 w 607709"/>
                  <a:gd name="connsiteY116" fmla="*/ 126317 h 607004"/>
                  <a:gd name="connsiteX117" fmla="*/ 126565 w 607709"/>
                  <a:gd name="connsiteY117" fmla="*/ 73459 h 607004"/>
                  <a:gd name="connsiteX118" fmla="*/ 303937 w 607709"/>
                  <a:gd name="connsiteY118" fmla="*/ 0 h 607004"/>
                  <a:gd name="connsiteX119" fmla="*/ 356778 w 607709"/>
                  <a:gd name="connsiteY119" fmla="*/ 52774 h 607004"/>
                  <a:gd name="connsiteX120" fmla="*/ 322116 w 607709"/>
                  <a:gd name="connsiteY120" fmla="*/ 102445 h 607004"/>
                  <a:gd name="connsiteX121" fmla="*/ 322116 w 607709"/>
                  <a:gd name="connsiteY121" fmla="*/ 147976 h 607004"/>
                  <a:gd name="connsiteX122" fmla="*/ 303937 w 607709"/>
                  <a:gd name="connsiteY122" fmla="*/ 146847 h 607004"/>
                  <a:gd name="connsiteX123" fmla="*/ 285664 w 607709"/>
                  <a:gd name="connsiteY123" fmla="*/ 147976 h 607004"/>
                  <a:gd name="connsiteX124" fmla="*/ 285664 w 607709"/>
                  <a:gd name="connsiteY124" fmla="*/ 102633 h 607004"/>
                  <a:gd name="connsiteX125" fmla="*/ 251001 w 607709"/>
                  <a:gd name="connsiteY125" fmla="*/ 52774 h 607004"/>
                  <a:gd name="connsiteX126" fmla="*/ 303937 w 607709"/>
                  <a:gd name="connsiteY126" fmla="*/ 0 h 60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607709" h="607004">
                    <a:moveTo>
                      <a:pt x="285664" y="459028"/>
                    </a:moveTo>
                    <a:cubicBezTo>
                      <a:pt x="291598" y="459781"/>
                      <a:pt x="297720" y="460157"/>
                      <a:pt x="303937" y="460157"/>
                    </a:cubicBezTo>
                    <a:cubicBezTo>
                      <a:pt x="310059" y="460157"/>
                      <a:pt x="316087" y="459781"/>
                      <a:pt x="322116" y="459028"/>
                    </a:cubicBezTo>
                    <a:lnTo>
                      <a:pt x="322116" y="467683"/>
                    </a:lnTo>
                    <a:lnTo>
                      <a:pt x="322116" y="504559"/>
                    </a:lnTo>
                    <a:cubicBezTo>
                      <a:pt x="342367" y="511991"/>
                      <a:pt x="356778" y="531276"/>
                      <a:pt x="356778" y="554230"/>
                    </a:cubicBezTo>
                    <a:cubicBezTo>
                      <a:pt x="356778" y="583298"/>
                      <a:pt x="333136" y="607004"/>
                      <a:pt x="303937" y="607004"/>
                    </a:cubicBezTo>
                    <a:cubicBezTo>
                      <a:pt x="274737" y="607004"/>
                      <a:pt x="251001" y="583486"/>
                      <a:pt x="251001" y="554230"/>
                    </a:cubicBezTo>
                    <a:cubicBezTo>
                      <a:pt x="251001" y="531370"/>
                      <a:pt x="265507" y="511991"/>
                      <a:pt x="285664" y="504559"/>
                    </a:cubicBezTo>
                    <a:lnTo>
                      <a:pt x="285664" y="467683"/>
                    </a:lnTo>
                    <a:close/>
                    <a:moveTo>
                      <a:pt x="426971" y="400600"/>
                    </a:moveTo>
                    <a:lnTo>
                      <a:pt x="459183" y="432678"/>
                    </a:lnTo>
                    <a:cubicBezTo>
                      <a:pt x="465965" y="429574"/>
                      <a:pt x="473500" y="427786"/>
                      <a:pt x="481411" y="427786"/>
                    </a:cubicBezTo>
                    <a:cubicBezTo>
                      <a:pt x="510609" y="427786"/>
                      <a:pt x="534250" y="451492"/>
                      <a:pt x="534250" y="480843"/>
                    </a:cubicBezTo>
                    <a:cubicBezTo>
                      <a:pt x="534250" y="509910"/>
                      <a:pt x="510609" y="533616"/>
                      <a:pt x="481411" y="533616"/>
                    </a:cubicBezTo>
                    <a:cubicBezTo>
                      <a:pt x="452213" y="533616"/>
                      <a:pt x="428478" y="510099"/>
                      <a:pt x="428478" y="480843"/>
                    </a:cubicBezTo>
                    <a:cubicBezTo>
                      <a:pt x="428478" y="472941"/>
                      <a:pt x="430268" y="465415"/>
                      <a:pt x="433376" y="458641"/>
                    </a:cubicBezTo>
                    <a:lnTo>
                      <a:pt x="401164" y="426375"/>
                    </a:lnTo>
                    <a:cubicBezTo>
                      <a:pt x="410771" y="418755"/>
                      <a:pt x="419436" y="410101"/>
                      <a:pt x="426971" y="400600"/>
                    </a:cubicBezTo>
                    <a:close/>
                    <a:moveTo>
                      <a:pt x="180789" y="400600"/>
                    </a:moveTo>
                    <a:cubicBezTo>
                      <a:pt x="188417" y="410099"/>
                      <a:pt x="197080" y="418752"/>
                      <a:pt x="206686" y="426182"/>
                    </a:cubicBezTo>
                    <a:lnTo>
                      <a:pt x="174385" y="458349"/>
                    </a:lnTo>
                    <a:cubicBezTo>
                      <a:pt x="177493" y="465121"/>
                      <a:pt x="179282" y="472645"/>
                      <a:pt x="179282" y="480546"/>
                    </a:cubicBezTo>
                    <a:cubicBezTo>
                      <a:pt x="179282" y="509703"/>
                      <a:pt x="155645" y="533404"/>
                      <a:pt x="126453" y="533404"/>
                    </a:cubicBezTo>
                    <a:cubicBezTo>
                      <a:pt x="97260" y="533404"/>
                      <a:pt x="73529" y="509797"/>
                      <a:pt x="73529" y="480546"/>
                    </a:cubicBezTo>
                    <a:cubicBezTo>
                      <a:pt x="73529" y="451483"/>
                      <a:pt x="97166" y="427781"/>
                      <a:pt x="126453" y="427781"/>
                    </a:cubicBezTo>
                    <a:cubicBezTo>
                      <a:pt x="134363" y="427781"/>
                      <a:pt x="141897" y="429568"/>
                      <a:pt x="148677" y="432672"/>
                    </a:cubicBezTo>
                    <a:close/>
                    <a:moveTo>
                      <a:pt x="361571" y="349156"/>
                    </a:moveTo>
                    <a:cubicBezTo>
                      <a:pt x="356485" y="365711"/>
                      <a:pt x="348950" y="379350"/>
                      <a:pt x="341320" y="390073"/>
                    </a:cubicBezTo>
                    <a:cubicBezTo>
                      <a:pt x="360441" y="381796"/>
                      <a:pt x="376360" y="367310"/>
                      <a:pt x="386438" y="349156"/>
                    </a:cubicBezTo>
                    <a:close/>
                    <a:moveTo>
                      <a:pt x="313439" y="349156"/>
                    </a:moveTo>
                    <a:lnTo>
                      <a:pt x="313439" y="393835"/>
                    </a:lnTo>
                    <a:cubicBezTo>
                      <a:pt x="322576" y="384523"/>
                      <a:pt x="334161" y="369944"/>
                      <a:pt x="341603" y="349156"/>
                    </a:cubicBezTo>
                    <a:close/>
                    <a:moveTo>
                      <a:pt x="266249" y="349156"/>
                    </a:moveTo>
                    <a:cubicBezTo>
                      <a:pt x="273784" y="369850"/>
                      <a:pt x="285181" y="384429"/>
                      <a:pt x="294318" y="393647"/>
                    </a:cubicBezTo>
                    <a:lnTo>
                      <a:pt x="294318" y="349156"/>
                    </a:lnTo>
                    <a:close/>
                    <a:moveTo>
                      <a:pt x="221413" y="349156"/>
                    </a:moveTo>
                    <a:cubicBezTo>
                      <a:pt x="231397" y="367310"/>
                      <a:pt x="247410" y="381796"/>
                      <a:pt x="266437" y="390073"/>
                    </a:cubicBezTo>
                    <a:cubicBezTo>
                      <a:pt x="258807" y="379256"/>
                      <a:pt x="251366" y="365711"/>
                      <a:pt x="246280" y="349156"/>
                    </a:cubicBezTo>
                    <a:close/>
                    <a:moveTo>
                      <a:pt x="365904" y="276823"/>
                    </a:moveTo>
                    <a:cubicBezTo>
                      <a:pt x="367411" y="285101"/>
                      <a:pt x="368165" y="293943"/>
                      <a:pt x="368165" y="303537"/>
                    </a:cubicBezTo>
                    <a:cubicBezTo>
                      <a:pt x="368165" y="313037"/>
                      <a:pt x="367317" y="321973"/>
                      <a:pt x="365904" y="330250"/>
                    </a:cubicBezTo>
                    <a:lnTo>
                      <a:pt x="394350" y="330250"/>
                    </a:lnTo>
                    <a:cubicBezTo>
                      <a:pt x="396799" y="321785"/>
                      <a:pt x="398212" y="312755"/>
                      <a:pt x="398212" y="303537"/>
                    </a:cubicBezTo>
                    <a:cubicBezTo>
                      <a:pt x="398212" y="294225"/>
                      <a:pt x="396799" y="285289"/>
                      <a:pt x="394350" y="276823"/>
                    </a:cubicBezTo>
                    <a:close/>
                    <a:moveTo>
                      <a:pt x="313439" y="276823"/>
                    </a:moveTo>
                    <a:lnTo>
                      <a:pt x="313439" y="330250"/>
                    </a:lnTo>
                    <a:lnTo>
                      <a:pt x="346689" y="330250"/>
                    </a:lnTo>
                    <a:cubicBezTo>
                      <a:pt x="348384" y="322067"/>
                      <a:pt x="349232" y="313131"/>
                      <a:pt x="349232" y="303537"/>
                    </a:cubicBezTo>
                    <a:cubicBezTo>
                      <a:pt x="349232" y="293848"/>
                      <a:pt x="348384" y="284913"/>
                      <a:pt x="346689" y="276823"/>
                    </a:cubicBezTo>
                    <a:close/>
                    <a:moveTo>
                      <a:pt x="261068" y="276823"/>
                    </a:moveTo>
                    <a:cubicBezTo>
                      <a:pt x="259467" y="284913"/>
                      <a:pt x="258525" y="293848"/>
                      <a:pt x="258525" y="303537"/>
                    </a:cubicBezTo>
                    <a:cubicBezTo>
                      <a:pt x="258525" y="313131"/>
                      <a:pt x="259467" y="322067"/>
                      <a:pt x="261068" y="330250"/>
                    </a:cubicBezTo>
                    <a:lnTo>
                      <a:pt x="294318" y="330250"/>
                    </a:lnTo>
                    <a:lnTo>
                      <a:pt x="294318" y="276823"/>
                    </a:lnTo>
                    <a:close/>
                    <a:moveTo>
                      <a:pt x="213312" y="276823"/>
                    </a:moveTo>
                    <a:cubicBezTo>
                      <a:pt x="210863" y="285195"/>
                      <a:pt x="209450" y="294225"/>
                      <a:pt x="209450" y="303537"/>
                    </a:cubicBezTo>
                    <a:cubicBezTo>
                      <a:pt x="209450" y="312755"/>
                      <a:pt x="210863" y="321691"/>
                      <a:pt x="213312" y="330250"/>
                    </a:cubicBezTo>
                    <a:lnTo>
                      <a:pt x="241758" y="330250"/>
                    </a:lnTo>
                    <a:cubicBezTo>
                      <a:pt x="240251" y="321973"/>
                      <a:pt x="239498" y="313037"/>
                      <a:pt x="239498" y="303537"/>
                    </a:cubicBezTo>
                    <a:cubicBezTo>
                      <a:pt x="239498" y="293943"/>
                      <a:pt x="240346" y="285101"/>
                      <a:pt x="241758" y="276823"/>
                    </a:cubicBezTo>
                    <a:close/>
                    <a:moveTo>
                      <a:pt x="52952" y="253683"/>
                    </a:moveTo>
                    <a:cubicBezTo>
                      <a:pt x="75754" y="253683"/>
                      <a:pt x="95257" y="268166"/>
                      <a:pt x="102701" y="288291"/>
                    </a:cubicBezTo>
                    <a:lnTo>
                      <a:pt x="147927" y="288291"/>
                    </a:lnTo>
                    <a:cubicBezTo>
                      <a:pt x="147362" y="293370"/>
                      <a:pt x="147173" y="298354"/>
                      <a:pt x="147173" y="303527"/>
                    </a:cubicBezTo>
                    <a:cubicBezTo>
                      <a:pt x="147173" y="310768"/>
                      <a:pt x="147644" y="317822"/>
                      <a:pt x="148681" y="324781"/>
                    </a:cubicBezTo>
                    <a:lnTo>
                      <a:pt x="102701" y="324781"/>
                    </a:lnTo>
                    <a:cubicBezTo>
                      <a:pt x="95163" y="345001"/>
                      <a:pt x="75754" y="359390"/>
                      <a:pt x="52952" y="359296"/>
                    </a:cubicBezTo>
                    <a:cubicBezTo>
                      <a:pt x="23744" y="359296"/>
                      <a:pt x="0" y="335690"/>
                      <a:pt x="0" y="306536"/>
                    </a:cubicBezTo>
                    <a:cubicBezTo>
                      <a:pt x="0" y="277382"/>
                      <a:pt x="23649" y="253683"/>
                      <a:pt x="52952" y="253683"/>
                    </a:cubicBezTo>
                    <a:close/>
                    <a:moveTo>
                      <a:pt x="554868" y="250648"/>
                    </a:moveTo>
                    <a:cubicBezTo>
                      <a:pt x="584067" y="250648"/>
                      <a:pt x="607709" y="274551"/>
                      <a:pt x="607709" y="303631"/>
                    </a:cubicBezTo>
                    <a:cubicBezTo>
                      <a:pt x="607709" y="332710"/>
                      <a:pt x="584067" y="356426"/>
                      <a:pt x="554868" y="356426"/>
                    </a:cubicBezTo>
                    <a:cubicBezTo>
                      <a:pt x="533109" y="356426"/>
                      <a:pt x="514554" y="343439"/>
                      <a:pt x="506359" y="324805"/>
                    </a:cubicBezTo>
                    <a:lnTo>
                      <a:pt x="459169" y="324805"/>
                    </a:lnTo>
                    <a:cubicBezTo>
                      <a:pt x="460111" y="317841"/>
                      <a:pt x="460676" y="310783"/>
                      <a:pt x="460676" y="303537"/>
                    </a:cubicBezTo>
                    <a:cubicBezTo>
                      <a:pt x="460676" y="298361"/>
                      <a:pt x="460394" y="293373"/>
                      <a:pt x="459923" y="288291"/>
                    </a:cubicBezTo>
                    <a:lnTo>
                      <a:pt x="504098" y="288291"/>
                    </a:lnTo>
                    <a:cubicBezTo>
                      <a:pt x="510598" y="266646"/>
                      <a:pt x="530849" y="250648"/>
                      <a:pt x="554868" y="250648"/>
                    </a:cubicBezTo>
                    <a:close/>
                    <a:moveTo>
                      <a:pt x="341320" y="217001"/>
                    </a:moveTo>
                    <a:cubicBezTo>
                      <a:pt x="348950" y="227724"/>
                      <a:pt x="356391" y="241268"/>
                      <a:pt x="361571" y="257823"/>
                    </a:cubicBezTo>
                    <a:lnTo>
                      <a:pt x="386438" y="257823"/>
                    </a:lnTo>
                    <a:cubicBezTo>
                      <a:pt x="376360" y="239669"/>
                      <a:pt x="360441" y="225278"/>
                      <a:pt x="341320" y="217001"/>
                    </a:cubicBezTo>
                    <a:close/>
                    <a:moveTo>
                      <a:pt x="266437" y="217001"/>
                    </a:moveTo>
                    <a:cubicBezTo>
                      <a:pt x="247410" y="225278"/>
                      <a:pt x="231397" y="239669"/>
                      <a:pt x="221413" y="257823"/>
                    </a:cubicBezTo>
                    <a:lnTo>
                      <a:pt x="246280" y="257823"/>
                    </a:lnTo>
                    <a:cubicBezTo>
                      <a:pt x="251272" y="241268"/>
                      <a:pt x="258807" y="227630"/>
                      <a:pt x="266437" y="217001"/>
                    </a:cubicBezTo>
                    <a:close/>
                    <a:moveTo>
                      <a:pt x="313439" y="213332"/>
                    </a:moveTo>
                    <a:lnTo>
                      <a:pt x="313439" y="257823"/>
                    </a:lnTo>
                    <a:lnTo>
                      <a:pt x="341603" y="257823"/>
                    </a:lnTo>
                    <a:cubicBezTo>
                      <a:pt x="334067" y="237130"/>
                      <a:pt x="322576" y="222644"/>
                      <a:pt x="313439" y="213332"/>
                    </a:cubicBezTo>
                    <a:close/>
                    <a:moveTo>
                      <a:pt x="294318" y="213238"/>
                    </a:moveTo>
                    <a:cubicBezTo>
                      <a:pt x="285181" y="222456"/>
                      <a:pt x="273596" y="237036"/>
                      <a:pt x="266249" y="257823"/>
                    </a:cubicBezTo>
                    <a:lnTo>
                      <a:pt x="294318" y="257823"/>
                    </a:lnTo>
                    <a:close/>
                    <a:moveTo>
                      <a:pt x="303926" y="177119"/>
                    </a:moveTo>
                    <a:cubicBezTo>
                      <a:pt x="373722" y="177119"/>
                      <a:pt x="430520" y="233743"/>
                      <a:pt x="430520" y="303537"/>
                    </a:cubicBezTo>
                    <a:cubicBezTo>
                      <a:pt x="430520" y="373236"/>
                      <a:pt x="373722" y="429955"/>
                      <a:pt x="303926" y="429955"/>
                    </a:cubicBezTo>
                    <a:cubicBezTo>
                      <a:pt x="234035" y="429955"/>
                      <a:pt x="177331" y="373236"/>
                      <a:pt x="177331" y="303537"/>
                    </a:cubicBezTo>
                    <a:cubicBezTo>
                      <a:pt x="177331" y="233743"/>
                      <a:pt x="234035" y="177119"/>
                      <a:pt x="303926" y="177119"/>
                    </a:cubicBezTo>
                    <a:close/>
                    <a:moveTo>
                      <a:pt x="481407" y="73505"/>
                    </a:moveTo>
                    <a:cubicBezTo>
                      <a:pt x="494931" y="73505"/>
                      <a:pt x="508468" y="78632"/>
                      <a:pt x="518779" y="88885"/>
                    </a:cubicBezTo>
                    <a:cubicBezTo>
                      <a:pt x="539402" y="109487"/>
                      <a:pt x="539402" y="142976"/>
                      <a:pt x="518779" y="163578"/>
                    </a:cubicBezTo>
                    <a:cubicBezTo>
                      <a:pt x="502677" y="179758"/>
                      <a:pt x="478758" y="183239"/>
                      <a:pt x="459266" y="174208"/>
                    </a:cubicBezTo>
                    <a:lnTo>
                      <a:pt x="426966" y="206475"/>
                    </a:lnTo>
                    <a:cubicBezTo>
                      <a:pt x="419338" y="196879"/>
                      <a:pt x="410675" y="188225"/>
                      <a:pt x="401164" y="180605"/>
                    </a:cubicBezTo>
                    <a:lnTo>
                      <a:pt x="406438" y="175337"/>
                    </a:lnTo>
                    <a:lnTo>
                      <a:pt x="433369" y="148339"/>
                    </a:lnTo>
                    <a:cubicBezTo>
                      <a:pt x="424518" y="128772"/>
                      <a:pt x="428002" y="104972"/>
                      <a:pt x="444105" y="88885"/>
                    </a:cubicBezTo>
                    <a:cubicBezTo>
                      <a:pt x="454369" y="78632"/>
                      <a:pt x="467882" y="73505"/>
                      <a:pt x="481407" y="73505"/>
                    </a:cubicBezTo>
                    <a:close/>
                    <a:moveTo>
                      <a:pt x="126565" y="73459"/>
                    </a:moveTo>
                    <a:cubicBezTo>
                      <a:pt x="155674" y="73459"/>
                      <a:pt x="179414" y="97066"/>
                      <a:pt x="179414" y="126317"/>
                    </a:cubicBezTo>
                    <a:cubicBezTo>
                      <a:pt x="179414" y="134217"/>
                      <a:pt x="177718" y="141742"/>
                      <a:pt x="174515" y="148514"/>
                    </a:cubicBezTo>
                    <a:lnTo>
                      <a:pt x="206827" y="180680"/>
                    </a:lnTo>
                    <a:cubicBezTo>
                      <a:pt x="197124" y="188392"/>
                      <a:pt x="188457" y="197045"/>
                      <a:pt x="180921" y="206545"/>
                    </a:cubicBezTo>
                    <a:lnTo>
                      <a:pt x="148703" y="174284"/>
                    </a:lnTo>
                    <a:cubicBezTo>
                      <a:pt x="141921" y="177482"/>
                      <a:pt x="134384" y="179175"/>
                      <a:pt x="126471" y="179175"/>
                    </a:cubicBezTo>
                    <a:cubicBezTo>
                      <a:pt x="97174" y="179175"/>
                      <a:pt x="73529" y="155474"/>
                      <a:pt x="73717" y="126317"/>
                    </a:cubicBezTo>
                    <a:cubicBezTo>
                      <a:pt x="73717" y="97160"/>
                      <a:pt x="97268" y="73459"/>
                      <a:pt x="126565" y="73459"/>
                    </a:cubicBezTo>
                    <a:close/>
                    <a:moveTo>
                      <a:pt x="303937" y="0"/>
                    </a:moveTo>
                    <a:cubicBezTo>
                      <a:pt x="333042" y="0"/>
                      <a:pt x="356778" y="23612"/>
                      <a:pt x="356778" y="52774"/>
                    </a:cubicBezTo>
                    <a:cubicBezTo>
                      <a:pt x="356778" y="75634"/>
                      <a:pt x="342367" y="95107"/>
                      <a:pt x="322116" y="102445"/>
                    </a:cubicBezTo>
                    <a:lnTo>
                      <a:pt x="322116" y="147976"/>
                    </a:lnTo>
                    <a:cubicBezTo>
                      <a:pt x="316182" y="147223"/>
                      <a:pt x="310059" y="146847"/>
                      <a:pt x="303937" y="146847"/>
                    </a:cubicBezTo>
                    <a:cubicBezTo>
                      <a:pt x="297720" y="146847"/>
                      <a:pt x="291692" y="147223"/>
                      <a:pt x="285664" y="147976"/>
                    </a:cubicBezTo>
                    <a:lnTo>
                      <a:pt x="285664" y="102633"/>
                    </a:lnTo>
                    <a:cubicBezTo>
                      <a:pt x="265507" y="95107"/>
                      <a:pt x="251001" y="75728"/>
                      <a:pt x="251001" y="52774"/>
                    </a:cubicBezTo>
                    <a:cubicBezTo>
                      <a:pt x="251001" y="23706"/>
                      <a:pt x="274643" y="0"/>
                      <a:pt x="3039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" name="iŝlîḍê"/>
            <p:cNvGrpSpPr/>
            <p:nvPr/>
          </p:nvGrpSpPr>
          <p:grpSpPr>
            <a:xfrm>
              <a:off x="4705450" y="2398826"/>
              <a:ext cx="1670227" cy="1391074"/>
              <a:chOff x="4705450" y="2398826"/>
              <a:chExt cx="1670227" cy="1391074"/>
            </a:xfrm>
          </p:grpSpPr>
          <p:sp>
            <p:nvSpPr>
              <p:cNvPr id="21" name="isḷíḍè"/>
              <p:cNvSpPr/>
              <p:nvPr/>
            </p:nvSpPr>
            <p:spPr>
              <a:xfrm>
                <a:off x="4916241" y="2519327"/>
                <a:ext cx="1270595" cy="127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7" y="6843"/>
                    </a:cubicBezTo>
                    <a:cubicBezTo>
                      <a:pt x="17348" y="1739"/>
                      <a:pt x="11947" y="-1135"/>
                      <a:pt x="6843" y="423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2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iśḻíḑè"/>
              <p:cNvSpPr/>
              <p:nvPr/>
            </p:nvSpPr>
            <p:spPr>
              <a:xfrm rot="3695988">
                <a:off x="5730356" y="2729352"/>
                <a:ext cx="975848" cy="314795"/>
              </a:xfrm>
              <a:custGeom>
                <a:avLst/>
                <a:gdLst>
                  <a:gd name="connsiteX0" fmla="*/ 0 w 975848"/>
                  <a:gd name="connsiteY0" fmla="*/ 149385 h 314795"/>
                  <a:gd name="connsiteX1" fmla="*/ 864937 w 975848"/>
                  <a:gd name="connsiteY1" fmla="*/ 158450 h 314795"/>
                  <a:gd name="connsiteX2" fmla="*/ 924973 w 975848"/>
                  <a:gd name="connsiteY2" fmla="*/ 219597 h 314795"/>
                  <a:gd name="connsiteX3" fmla="*/ 975848 w 975848"/>
                  <a:gd name="connsiteY3" fmla="*/ 178794 h 314795"/>
                  <a:gd name="connsiteX4" fmla="*/ 974187 w 975848"/>
                  <a:gd name="connsiteY4" fmla="*/ 314795 h 314795"/>
                  <a:gd name="connsiteX5" fmla="*/ 843952 w 975848"/>
                  <a:gd name="connsiteY5" fmla="*/ 284579 h 314795"/>
                  <a:gd name="connsiteX6" fmla="*/ 888821 w 975848"/>
                  <a:gd name="connsiteY6" fmla="*/ 248593 h 314795"/>
                  <a:gd name="connsiteX7" fmla="*/ 834288 w 975848"/>
                  <a:gd name="connsiteY7" fmla="*/ 192905 h 314795"/>
                  <a:gd name="connsiteX8" fmla="*/ 29041 w 975848"/>
                  <a:gd name="connsiteY8" fmla="*/ 185585 h 3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5848" h="314795">
                    <a:moveTo>
                      <a:pt x="0" y="149385"/>
                    </a:moveTo>
                    <a:cubicBezTo>
                      <a:pt x="257462" y="-57104"/>
                      <a:pt x="619926" y="-45243"/>
                      <a:pt x="864937" y="158450"/>
                    </a:cubicBezTo>
                    <a:lnTo>
                      <a:pt x="924973" y="219597"/>
                    </a:lnTo>
                    <a:lnTo>
                      <a:pt x="975848" y="178794"/>
                    </a:lnTo>
                    <a:cubicBezTo>
                      <a:pt x="975848" y="178794"/>
                      <a:pt x="974187" y="314795"/>
                      <a:pt x="974187" y="314795"/>
                    </a:cubicBezTo>
                    <a:lnTo>
                      <a:pt x="843952" y="284579"/>
                    </a:lnTo>
                    <a:lnTo>
                      <a:pt x="888821" y="248593"/>
                    </a:lnTo>
                    <a:lnTo>
                      <a:pt x="834288" y="192905"/>
                    </a:lnTo>
                    <a:cubicBezTo>
                      <a:pt x="604181" y="862"/>
                      <a:pt x="269004" y="-6881"/>
                      <a:pt x="29041" y="18558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ísļiḓè"/>
              <p:cNvSpPr/>
              <p:nvPr/>
            </p:nvSpPr>
            <p:spPr>
              <a:xfrm>
                <a:off x="4705450" y="2609632"/>
                <a:ext cx="212390" cy="212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i$lïḍè"/>
              <p:cNvSpPr/>
              <p:nvPr/>
            </p:nvSpPr>
            <p:spPr>
              <a:xfrm>
                <a:off x="5226568" y="2830096"/>
                <a:ext cx="649940" cy="649034"/>
              </a:xfrm>
              <a:custGeom>
                <a:avLst/>
                <a:gdLst>
                  <a:gd name="T0" fmla="*/ 0 w 6126"/>
                  <a:gd name="T1" fmla="*/ 3063 h 6126"/>
                  <a:gd name="T2" fmla="*/ 6126 w 6126"/>
                  <a:gd name="T3" fmla="*/ 3063 h 6126"/>
                  <a:gd name="T4" fmla="*/ 3063 w 6126"/>
                  <a:gd name="T5" fmla="*/ 5753 h 6126"/>
                  <a:gd name="T6" fmla="*/ 3063 w 6126"/>
                  <a:gd name="T7" fmla="*/ 374 h 6126"/>
                  <a:gd name="T8" fmla="*/ 3063 w 6126"/>
                  <a:gd name="T9" fmla="*/ 5753 h 6126"/>
                  <a:gd name="T10" fmla="*/ 2421 w 6126"/>
                  <a:gd name="T11" fmla="*/ 5020 h 6126"/>
                  <a:gd name="T12" fmla="*/ 2100 w 6126"/>
                  <a:gd name="T13" fmla="*/ 5468 h 6126"/>
                  <a:gd name="T14" fmla="*/ 1670 w 6126"/>
                  <a:gd name="T15" fmla="*/ 4576 h 6126"/>
                  <a:gd name="T16" fmla="*/ 1444 w 6126"/>
                  <a:gd name="T17" fmla="*/ 5079 h 6126"/>
                  <a:gd name="T18" fmla="*/ 1670 w 6126"/>
                  <a:gd name="T19" fmla="*/ 4576 h 6126"/>
                  <a:gd name="T20" fmla="*/ 1306 w 6126"/>
                  <a:gd name="T21" fmla="*/ 4128 h 6126"/>
                  <a:gd name="T22" fmla="*/ 772 w 6126"/>
                  <a:gd name="T23" fmla="*/ 4265 h 6126"/>
                  <a:gd name="T24" fmla="*/ 1042 w 6126"/>
                  <a:gd name="T25" fmla="*/ 3454 h 6126"/>
                  <a:gd name="T26" fmla="*/ 493 w 6126"/>
                  <a:gd name="T27" fmla="*/ 3399 h 6126"/>
                  <a:gd name="T28" fmla="*/ 1042 w 6126"/>
                  <a:gd name="T29" fmla="*/ 3454 h 6126"/>
                  <a:gd name="T30" fmla="*/ 502 w 6126"/>
                  <a:gd name="T31" fmla="*/ 2637 h 6126"/>
                  <a:gd name="T32" fmla="*/ 1050 w 6126"/>
                  <a:gd name="T33" fmla="*/ 2582 h 6126"/>
                  <a:gd name="T34" fmla="*/ 1256 w 6126"/>
                  <a:gd name="T35" fmla="*/ 2042 h 6126"/>
                  <a:gd name="T36" fmla="*/ 871 w 6126"/>
                  <a:gd name="T37" fmla="*/ 1648 h 6126"/>
                  <a:gd name="T38" fmla="*/ 1256 w 6126"/>
                  <a:gd name="T39" fmla="*/ 2042 h 6126"/>
                  <a:gd name="T40" fmla="*/ 1823 w 6126"/>
                  <a:gd name="T41" fmla="*/ 1380 h 6126"/>
                  <a:gd name="T42" fmla="*/ 1367 w 6126"/>
                  <a:gd name="T43" fmla="*/ 1070 h 6126"/>
                  <a:gd name="T44" fmla="*/ 2286 w 6126"/>
                  <a:gd name="T45" fmla="*/ 549 h 6126"/>
                  <a:gd name="T46" fmla="*/ 2327 w 6126"/>
                  <a:gd name="T47" fmla="*/ 1099 h 6126"/>
                  <a:gd name="T48" fmla="*/ 2286 w 6126"/>
                  <a:gd name="T49" fmla="*/ 549 h 6126"/>
                  <a:gd name="T50" fmla="*/ 3038 w 6126"/>
                  <a:gd name="T51" fmla="*/ 956 h 6126"/>
                  <a:gd name="T52" fmla="*/ 3187 w 6126"/>
                  <a:gd name="T53" fmla="*/ 425 h 6126"/>
                  <a:gd name="T54" fmla="*/ 3936 w 6126"/>
                  <a:gd name="T55" fmla="*/ 566 h 6126"/>
                  <a:gd name="T56" fmla="*/ 3895 w 6126"/>
                  <a:gd name="T57" fmla="*/ 1116 h 6126"/>
                  <a:gd name="T58" fmla="*/ 3936 w 6126"/>
                  <a:gd name="T59" fmla="*/ 566 h 6126"/>
                  <a:gd name="T60" fmla="*/ 4390 w 6126"/>
                  <a:gd name="T61" fmla="*/ 1411 h 6126"/>
                  <a:gd name="T62" fmla="*/ 4846 w 6126"/>
                  <a:gd name="T63" fmla="*/ 1101 h 6126"/>
                  <a:gd name="T64" fmla="*/ 4944 w 6126"/>
                  <a:gd name="T65" fmla="*/ 2085 h 6126"/>
                  <a:gd name="T66" fmla="*/ 5329 w 6126"/>
                  <a:gd name="T67" fmla="*/ 1690 h 6126"/>
                  <a:gd name="T68" fmla="*/ 4944 w 6126"/>
                  <a:gd name="T69" fmla="*/ 2085 h 6126"/>
                  <a:gd name="T70" fmla="*/ 5656 w 6126"/>
                  <a:gd name="T71" fmla="*/ 2539 h 6126"/>
                  <a:gd name="T72" fmla="*/ 5160 w 6126"/>
                  <a:gd name="T73" fmla="*/ 2778 h 6126"/>
                  <a:gd name="T74" fmla="*/ 5151 w 6126"/>
                  <a:gd name="T75" fmla="*/ 3355 h 6126"/>
                  <a:gd name="T76" fmla="*/ 5648 w 6126"/>
                  <a:gd name="T77" fmla="*/ 3594 h 6126"/>
                  <a:gd name="T78" fmla="*/ 5151 w 6126"/>
                  <a:gd name="T79" fmla="*/ 3355 h 6126"/>
                  <a:gd name="T80" fmla="*/ 5379 w 6126"/>
                  <a:gd name="T81" fmla="*/ 4307 h 6126"/>
                  <a:gd name="T82" fmla="*/ 4845 w 6126"/>
                  <a:gd name="T83" fmla="*/ 4171 h 6126"/>
                  <a:gd name="T84" fmla="*/ 4467 w 6126"/>
                  <a:gd name="T85" fmla="*/ 4608 h 6126"/>
                  <a:gd name="T86" fmla="*/ 4694 w 6126"/>
                  <a:gd name="T87" fmla="*/ 5111 h 6126"/>
                  <a:gd name="T88" fmla="*/ 4467 w 6126"/>
                  <a:gd name="T89" fmla="*/ 4608 h 6126"/>
                  <a:gd name="T90" fmla="*/ 4030 w 6126"/>
                  <a:gd name="T91" fmla="*/ 5484 h 6126"/>
                  <a:gd name="T92" fmla="*/ 3708 w 6126"/>
                  <a:gd name="T93" fmla="*/ 5036 h 6126"/>
                  <a:gd name="T94" fmla="*/ 2988 w 6126"/>
                  <a:gd name="T95" fmla="*/ 5129 h 6126"/>
                  <a:gd name="T96" fmla="*/ 3138 w 6126"/>
                  <a:gd name="T97" fmla="*/ 5659 h 6126"/>
                  <a:gd name="T98" fmla="*/ 2988 w 6126"/>
                  <a:gd name="T99" fmla="*/ 5129 h 6126"/>
                  <a:gd name="T100" fmla="*/ 3231 w 6126"/>
                  <a:gd name="T101" fmla="*/ 3355 h 6126"/>
                  <a:gd name="T102" fmla="*/ 3038 w 6126"/>
                  <a:gd name="T103" fmla="*/ 4166 h 6126"/>
                  <a:gd name="T104" fmla="*/ 2845 w 6126"/>
                  <a:gd name="T105" fmla="*/ 3319 h 6126"/>
                  <a:gd name="T106" fmla="*/ 2867 w 6126"/>
                  <a:gd name="T107" fmla="*/ 2789 h 6126"/>
                  <a:gd name="T108" fmla="*/ 3060 w 6126"/>
                  <a:gd name="T109" fmla="*/ 1514 h 6126"/>
                  <a:gd name="T110" fmla="*/ 3253 w 6126"/>
                  <a:gd name="T111" fmla="*/ 2784 h 6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26" h="6126">
                    <a:moveTo>
                      <a:pt x="3063" y="0"/>
                    </a:moveTo>
                    <a:cubicBezTo>
                      <a:pt x="1374" y="0"/>
                      <a:pt x="0" y="1374"/>
                      <a:pt x="0" y="3063"/>
                    </a:cubicBezTo>
                    <a:cubicBezTo>
                      <a:pt x="0" y="4752"/>
                      <a:pt x="1374" y="6126"/>
                      <a:pt x="3063" y="6126"/>
                    </a:cubicBezTo>
                    <a:cubicBezTo>
                      <a:pt x="4752" y="6126"/>
                      <a:pt x="6126" y="4752"/>
                      <a:pt x="6126" y="3063"/>
                    </a:cubicBezTo>
                    <a:cubicBezTo>
                      <a:pt x="6126" y="1374"/>
                      <a:pt x="4752" y="0"/>
                      <a:pt x="3063" y="0"/>
                    </a:cubicBezTo>
                    <a:close/>
                    <a:moveTo>
                      <a:pt x="3063" y="5753"/>
                    </a:moveTo>
                    <a:cubicBezTo>
                      <a:pt x="1580" y="5753"/>
                      <a:pt x="374" y="4546"/>
                      <a:pt x="374" y="3063"/>
                    </a:cubicBezTo>
                    <a:cubicBezTo>
                      <a:pt x="374" y="1580"/>
                      <a:pt x="1580" y="374"/>
                      <a:pt x="3063" y="374"/>
                    </a:cubicBezTo>
                    <a:cubicBezTo>
                      <a:pt x="4546" y="374"/>
                      <a:pt x="5753" y="1580"/>
                      <a:pt x="5753" y="3063"/>
                    </a:cubicBezTo>
                    <a:cubicBezTo>
                      <a:pt x="5753" y="4546"/>
                      <a:pt x="4546" y="5753"/>
                      <a:pt x="3063" y="5753"/>
                    </a:cubicBezTo>
                    <a:close/>
                    <a:moveTo>
                      <a:pt x="2280" y="4969"/>
                    </a:moveTo>
                    <a:lnTo>
                      <a:pt x="2421" y="5020"/>
                    </a:lnTo>
                    <a:lnTo>
                      <a:pt x="2240" y="5519"/>
                    </a:lnTo>
                    <a:lnTo>
                      <a:pt x="2100" y="5468"/>
                    </a:lnTo>
                    <a:lnTo>
                      <a:pt x="2280" y="4969"/>
                    </a:lnTo>
                    <a:close/>
                    <a:moveTo>
                      <a:pt x="1670" y="4576"/>
                    </a:moveTo>
                    <a:lnTo>
                      <a:pt x="1785" y="4672"/>
                    </a:lnTo>
                    <a:lnTo>
                      <a:pt x="1444" y="5079"/>
                    </a:lnTo>
                    <a:lnTo>
                      <a:pt x="1330" y="4983"/>
                    </a:lnTo>
                    <a:lnTo>
                      <a:pt x="1670" y="4576"/>
                    </a:lnTo>
                    <a:close/>
                    <a:moveTo>
                      <a:pt x="1231" y="3999"/>
                    </a:moveTo>
                    <a:lnTo>
                      <a:pt x="1306" y="4128"/>
                    </a:lnTo>
                    <a:lnTo>
                      <a:pt x="847" y="4394"/>
                    </a:lnTo>
                    <a:lnTo>
                      <a:pt x="772" y="4265"/>
                    </a:lnTo>
                    <a:lnTo>
                      <a:pt x="1231" y="3999"/>
                    </a:lnTo>
                    <a:close/>
                    <a:moveTo>
                      <a:pt x="1042" y="3454"/>
                    </a:moveTo>
                    <a:lnTo>
                      <a:pt x="519" y="3546"/>
                    </a:lnTo>
                    <a:lnTo>
                      <a:pt x="493" y="3399"/>
                    </a:lnTo>
                    <a:lnTo>
                      <a:pt x="1016" y="3307"/>
                    </a:lnTo>
                    <a:lnTo>
                      <a:pt x="1042" y="3454"/>
                    </a:lnTo>
                    <a:close/>
                    <a:moveTo>
                      <a:pt x="1024" y="2729"/>
                    </a:moveTo>
                    <a:lnTo>
                      <a:pt x="502" y="2637"/>
                    </a:lnTo>
                    <a:lnTo>
                      <a:pt x="528" y="2490"/>
                    </a:lnTo>
                    <a:lnTo>
                      <a:pt x="1050" y="2582"/>
                    </a:lnTo>
                    <a:lnTo>
                      <a:pt x="1024" y="2729"/>
                    </a:lnTo>
                    <a:close/>
                    <a:moveTo>
                      <a:pt x="1256" y="2042"/>
                    </a:moveTo>
                    <a:lnTo>
                      <a:pt x="796" y="1777"/>
                    </a:lnTo>
                    <a:lnTo>
                      <a:pt x="871" y="1648"/>
                    </a:lnTo>
                    <a:lnTo>
                      <a:pt x="1330" y="1913"/>
                    </a:lnTo>
                    <a:lnTo>
                      <a:pt x="1256" y="2042"/>
                    </a:lnTo>
                    <a:close/>
                    <a:moveTo>
                      <a:pt x="1482" y="974"/>
                    </a:moveTo>
                    <a:lnTo>
                      <a:pt x="1823" y="1380"/>
                    </a:lnTo>
                    <a:lnTo>
                      <a:pt x="1708" y="1476"/>
                    </a:lnTo>
                    <a:lnTo>
                      <a:pt x="1367" y="1070"/>
                    </a:lnTo>
                    <a:lnTo>
                      <a:pt x="1482" y="974"/>
                    </a:lnTo>
                    <a:close/>
                    <a:moveTo>
                      <a:pt x="2286" y="549"/>
                    </a:moveTo>
                    <a:lnTo>
                      <a:pt x="2467" y="1048"/>
                    </a:lnTo>
                    <a:lnTo>
                      <a:pt x="2327" y="1099"/>
                    </a:lnTo>
                    <a:lnTo>
                      <a:pt x="2146" y="600"/>
                    </a:lnTo>
                    <a:lnTo>
                      <a:pt x="2286" y="549"/>
                    </a:lnTo>
                    <a:close/>
                    <a:moveTo>
                      <a:pt x="3187" y="956"/>
                    </a:moveTo>
                    <a:lnTo>
                      <a:pt x="3038" y="956"/>
                    </a:lnTo>
                    <a:lnTo>
                      <a:pt x="3038" y="425"/>
                    </a:lnTo>
                    <a:lnTo>
                      <a:pt x="3187" y="425"/>
                    </a:lnTo>
                    <a:lnTo>
                      <a:pt x="3187" y="956"/>
                    </a:lnTo>
                    <a:close/>
                    <a:moveTo>
                      <a:pt x="3936" y="566"/>
                    </a:moveTo>
                    <a:lnTo>
                      <a:pt x="4076" y="617"/>
                    </a:lnTo>
                    <a:lnTo>
                      <a:pt x="3895" y="1116"/>
                    </a:lnTo>
                    <a:lnTo>
                      <a:pt x="3754" y="1065"/>
                    </a:lnTo>
                    <a:lnTo>
                      <a:pt x="3936" y="566"/>
                    </a:lnTo>
                    <a:close/>
                    <a:moveTo>
                      <a:pt x="4505" y="1507"/>
                    </a:moveTo>
                    <a:lnTo>
                      <a:pt x="4390" y="1411"/>
                    </a:lnTo>
                    <a:lnTo>
                      <a:pt x="4731" y="1005"/>
                    </a:lnTo>
                    <a:lnTo>
                      <a:pt x="4846" y="1101"/>
                    </a:lnTo>
                    <a:lnTo>
                      <a:pt x="4505" y="1507"/>
                    </a:lnTo>
                    <a:close/>
                    <a:moveTo>
                      <a:pt x="4944" y="2085"/>
                    </a:moveTo>
                    <a:lnTo>
                      <a:pt x="4869" y="1956"/>
                    </a:lnTo>
                    <a:lnTo>
                      <a:pt x="5329" y="1690"/>
                    </a:lnTo>
                    <a:lnTo>
                      <a:pt x="5404" y="1820"/>
                    </a:lnTo>
                    <a:lnTo>
                      <a:pt x="4944" y="2085"/>
                    </a:lnTo>
                    <a:close/>
                    <a:moveTo>
                      <a:pt x="5134" y="2631"/>
                    </a:moveTo>
                    <a:lnTo>
                      <a:pt x="5656" y="2539"/>
                    </a:lnTo>
                    <a:lnTo>
                      <a:pt x="5682" y="2686"/>
                    </a:lnTo>
                    <a:lnTo>
                      <a:pt x="5160" y="2778"/>
                    </a:lnTo>
                    <a:lnTo>
                      <a:pt x="5134" y="2631"/>
                    </a:lnTo>
                    <a:close/>
                    <a:moveTo>
                      <a:pt x="5151" y="3355"/>
                    </a:moveTo>
                    <a:lnTo>
                      <a:pt x="5674" y="3447"/>
                    </a:lnTo>
                    <a:lnTo>
                      <a:pt x="5648" y="3594"/>
                    </a:lnTo>
                    <a:lnTo>
                      <a:pt x="5125" y="3502"/>
                    </a:lnTo>
                    <a:lnTo>
                      <a:pt x="5151" y="3355"/>
                    </a:lnTo>
                    <a:close/>
                    <a:moveTo>
                      <a:pt x="4920" y="4042"/>
                    </a:moveTo>
                    <a:lnTo>
                      <a:pt x="5379" y="4307"/>
                    </a:lnTo>
                    <a:lnTo>
                      <a:pt x="5305" y="4437"/>
                    </a:lnTo>
                    <a:lnTo>
                      <a:pt x="4845" y="4171"/>
                    </a:lnTo>
                    <a:lnTo>
                      <a:pt x="4920" y="4042"/>
                    </a:lnTo>
                    <a:close/>
                    <a:moveTo>
                      <a:pt x="4467" y="4608"/>
                    </a:moveTo>
                    <a:lnTo>
                      <a:pt x="4808" y="5015"/>
                    </a:lnTo>
                    <a:lnTo>
                      <a:pt x="4694" y="5111"/>
                    </a:lnTo>
                    <a:lnTo>
                      <a:pt x="4353" y="4704"/>
                    </a:lnTo>
                    <a:lnTo>
                      <a:pt x="4467" y="4608"/>
                    </a:lnTo>
                    <a:close/>
                    <a:moveTo>
                      <a:pt x="3849" y="4985"/>
                    </a:moveTo>
                    <a:lnTo>
                      <a:pt x="4030" y="5484"/>
                    </a:lnTo>
                    <a:lnTo>
                      <a:pt x="3890" y="5535"/>
                    </a:lnTo>
                    <a:lnTo>
                      <a:pt x="3708" y="5036"/>
                    </a:lnTo>
                    <a:lnTo>
                      <a:pt x="3849" y="4985"/>
                    </a:lnTo>
                    <a:close/>
                    <a:moveTo>
                      <a:pt x="2988" y="5129"/>
                    </a:moveTo>
                    <a:lnTo>
                      <a:pt x="3138" y="5129"/>
                    </a:lnTo>
                    <a:lnTo>
                      <a:pt x="3138" y="5659"/>
                    </a:lnTo>
                    <a:lnTo>
                      <a:pt x="2988" y="5659"/>
                    </a:lnTo>
                    <a:lnTo>
                      <a:pt x="2988" y="5129"/>
                    </a:lnTo>
                    <a:close/>
                    <a:moveTo>
                      <a:pt x="3401" y="3063"/>
                    </a:moveTo>
                    <a:cubicBezTo>
                      <a:pt x="3401" y="3189"/>
                      <a:pt x="3332" y="3297"/>
                      <a:pt x="3231" y="3355"/>
                    </a:cubicBezTo>
                    <a:lnTo>
                      <a:pt x="3231" y="3797"/>
                    </a:lnTo>
                    <a:lnTo>
                      <a:pt x="3038" y="4166"/>
                    </a:lnTo>
                    <a:lnTo>
                      <a:pt x="2845" y="3797"/>
                    </a:lnTo>
                    <a:lnTo>
                      <a:pt x="2845" y="3319"/>
                    </a:lnTo>
                    <a:cubicBezTo>
                      <a:pt x="2772" y="3257"/>
                      <a:pt x="2725" y="3166"/>
                      <a:pt x="2725" y="3063"/>
                    </a:cubicBezTo>
                    <a:cubicBezTo>
                      <a:pt x="2725" y="2950"/>
                      <a:pt x="2782" y="2850"/>
                      <a:pt x="2867" y="2789"/>
                    </a:cubicBezTo>
                    <a:lnTo>
                      <a:pt x="2867" y="1883"/>
                    </a:lnTo>
                    <a:lnTo>
                      <a:pt x="3060" y="1514"/>
                    </a:lnTo>
                    <a:lnTo>
                      <a:pt x="3253" y="1883"/>
                    </a:lnTo>
                    <a:lnTo>
                      <a:pt x="3253" y="2784"/>
                    </a:lnTo>
                    <a:cubicBezTo>
                      <a:pt x="3342" y="2844"/>
                      <a:pt x="3401" y="2947"/>
                      <a:pt x="3401" y="30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íṡḻïďe"/>
            <p:cNvGrpSpPr/>
            <p:nvPr/>
          </p:nvGrpSpPr>
          <p:grpSpPr>
            <a:xfrm>
              <a:off x="7317561" y="2508726"/>
              <a:ext cx="1578789" cy="1318600"/>
              <a:chOff x="7317561" y="2508726"/>
              <a:chExt cx="1578789" cy="1318600"/>
            </a:xfrm>
          </p:grpSpPr>
          <p:sp>
            <p:nvSpPr>
              <p:cNvPr id="17" name="ïṣ1iḋè"/>
              <p:cNvSpPr/>
              <p:nvPr/>
            </p:nvSpPr>
            <p:spPr>
              <a:xfrm>
                <a:off x="7317561" y="2508726"/>
                <a:ext cx="1270602" cy="12705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7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4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î$1íďé"/>
              <p:cNvSpPr/>
              <p:nvPr/>
            </p:nvSpPr>
            <p:spPr>
              <a:xfrm rot="3695988">
                <a:off x="8212839" y="3156647"/>
                <a:ext cx="365788" cy="975569"/>
              </a:xfrm>
              <a:custGeom>
                <a:avLst/>
                <a:gdLst>
                  <a:gd name="connsiteX0" fmla="*/ 0 w 365788"/>
                  <a:gd name="connsiteY0" fmla="*/ 14919 h 975569"/>
                  <a:gd name="connsiteX1" fmla="*/ 135179 w 365788"/>
                  <a:gd name="connsiteY1" fmla="*/ 0 h 975569"/>
                  <a:gd name="connsiteX2" fmla="*/ 94951 w 365788"/>
                  <a:gd name="connsiteY2" fmla="*/ 61639 h 975569"/>
                  <a:gd name="connsiteX3" fmla="*/ 161948 w 365788"/>
                  <a:gd name="connsiteY3" fmla="*/ 115653 h 975569"/>
                  <a:gd name="connsiteX4" fmla="*/ 255333 w 365788"/>
                  <a:gd name="connsiteY4" fmla="*/ 975569 h 975569"/>
                  <a:gd name="connsiteX5" fmla="*/ 216473 w 365788"/>
                  <a:gd name="connsiteY5" fmla="*/ 950185 h 975569"/>
                  <a:gd name="connsiteX6" fmla="*/ 130635 w 365788"/>
                  <a:gd name="connsiteY6" fmla="*/ 149526 h 975569"/>
                  <a:gd name="connsiteX7" fmla="*/ 69612 w 365788"/>
                  <a:gd name="connsiteY7" fmla="*/ 100463 h 975569"/>
                  <a:gd name="connsiteX8" fmla="*/ 42775 w 365788"/>
                  <a:gd name="connsiteY8" fmla="*/ 141582 h 97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88" h="975569">
                    <a:moveTo>
                      <a:pt x="0" y="14919"/>
                    </a:moveTo>
                    <a:cubicBezTo>
                      <a:pt x="0" y="14919"/>
                      <a:pt x="135179" y="0"/>
                      <a:pt x="135179" y="0"/>
                    </a:cubicBezTo>
                    <a:lnTo>
                      <a:pt x="94951" y="61639"/>
                    </a:lnTo>
                    <a:lnTo>
                      <a:pt x="161948" y="115653"/>
                    </a:lnTo>
                    <a:cubicBezTo>
                      <a:pt x="388567" y="339625"/>
                      <a:pt x="435725" y="699219"/>
                      <a:pt x="255333" y="975569"/>
                    </a:cubicBezTo>
                    <a:lnTo>
                      <a:pt x="216473" y="950185"/>
                    </a:lnTo>
                    <a:cubicBezTo>
                      <a:pt x="384608" y="692632"/>
                      <a:pt x="344203" y="359790"/>
                      <a:pt x="130635" y="149526"/>
                    </a:cubicBezTo>
                    <a:lnTo>
                      <a:pt x="69612" y="100463"/>
                    </a:lnTo>
                    <a:lnTo>
                      <a:pt x="42775" y="141582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iSḷîḑê"/>
              <p:cNvSpPr/>
              <p:nvPr/>
            </p:nvSpPr>
            <p:spPr>
              <a:xfrm>
                <a:off x="8672160" y="2919446"/>
                <a:ext cx="224190" cy="2241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îṩḷîďé"/>
              <p:cNvSpPr/>
              <p:nvPr/>
            </p:nvSpPr>
            <p:spPr>
              <a:xfrm>
                <a:off x="7667952" y="2819042"/>
                <a:ext cx="569820" cy="649940"/>
              </a:xfrm>
              <a:custGeom>
                <a:avLst/>
                <a:gdLst>
                  <a:gd name="connsiteX0" fmla="*/ 172121 w 530753"/>
                  <a:gd name="connsiteY0" fmla="*/ 360518 h 605380"/>
                  <a:gd name="connsiteX1" fmla="*/ 222160 w 530753"/>
                  <a:gd name="connsiteY1" fmla="*/ 518446 h 605380"/>
                  <a:gd name="connsiteX2" fmla="*/ 228937 w 530753"/>
                  <a:gd name="connsiteY2" fmla="*/ 539855 h 605380"/>
                  <a:gd name="connsiteX3" fmla="*/ 251404 w 530753"/>
                  <a:gd name="connsiteY3" fmla="*/ 476461 h 605380"/>
                  <a:gd name="connsiteX4" fmla="*/ 264866 w 530753"/>
                  <a:gd name="connsiteY4" fmla="*/ 401297 h 605380"/>
                  <a:gd name="connsiteX5" fmla="*/ 264958 w 530753"/>
                  <a:gd name="connsiteY5" fmla="*/ 401297 h 605380"/>
                  <a:gd name="connsiteX6" fmla="*/ 265237 w 530753"/>
                  <a:gd name="connsiteY6" fmla="*/ 401297 h 605380"/>
                  <a:gd name="connsiteX7" fmla="*/ 265330 w 530753"/>
                  <a:gd name="connsiteY7" fmla="*/ 401297 h 605380"/>
                  <a:gd name="connsiteX8" fmla="*/ 265516 w 530753"/>
                  <a:gd name="connsiteY8" fmla="*/ 401297 h 605380"/>
                  <a:gd name="connsiteX9" fmla="*/ 278977 w 530753"/>
                  <a:gd name="connsiteY9" fmla="*/ 476461 h 605380"/>
                  <a:gd name="connsiteX10" fmla="*/ 301351 w 530753"/>
                  <a:gd name="connsiteY10" fmla="*/ 539855 h 605380"/>
                  <a:gd name="connsiteX11" fmla="*/ 308221 w 530753"/>
                  <a:gd name="connsiteY11" fmla="*/ 518446 h 605380"/>
                  <a:gd name="connsiteX12" fmla="*/ 358168 w 530753"/>
                  <a:gd name="connsiteY12" fmla="*/ 360518 h 605380"/>
                  <a:gd name="connsiteX13" fmla="*/ 461960 w 530753"/>
                  <a:gd name="connsiteY13" fmla="*/ 410565 h 605380"/>
                  <a:gd name="connsiteX14" fmla="*/ 530753 w 530753"/>
                  <a:gd name="connsiteY14" fmla="*/ 605380 h 605380"/>
                  <a:gd name="connsiteX15" fmla="*/ 0 w 530753"/>
                  <a:gd name="connsiteY15" fmla="*/ 605380 h 605380"/>
                  <a:gd name="connsiteX16" fmla="*/ 68421 w 530753"/>
                  <a:gd name="connsiteY16" fmla="*/ 410565 h 605380"/>
                  <a:gd name="connsiteX17" fmla="*/ 172121 w 530753"/>
                  <a:gd name="connsiteY17" fmla="*/ 360518 h 605380"/>
                  <a:gd name="connsiteX18" fmla="*/ 261439 w 530753"/>
                  <a:gd name="connsiteY18" fmla="*/ 75637 h 605380"/>
                  <a:gd name="connsiteX19" fmla="*/ 256982 w 530753"/>
                  <a:gd name="connsiteY19" fmla="*/ 80086 h 605380"/>
                  <a:gd name="connsiteX20" fmla="*/ 256982 w 530753"/>
                  <a:gd name="connsiteY20" fmla="*/ 99459 h 605380"/>
                  <a:gd name="connsiteX21" fmla="*/ 226619 w 530753"/>
                  <a:gd name="connsiteY21" fmla="*/ 113363 h 605380"/>
                  <a:gd name="connsiteX22" fmla="*/ 213898 w 530753"/>
                  <a:gd name="connsiteY22" fmla="*/ 144507 h 605380"/>
                  <a:gd name="connsiteX23" fmla="*/ 225876 w 530753"/>
                  <a:gd name="connsiteY23" fmla="*/ 176208 h 605380"/>
                  <a:gd name="connsiteX24" fmla="*/ 264410 w 530753"/>
                  <a:gd name="connsiteY24" fmla="*/ 197620 h 605380"/>
                  <a:gd name="connsiteX25" fmla="*/ 279452 w 530753"/>
                  <a:gd name="connsiteY25" fmla="*/ 207167 h 605380"/>
                  <a:gd name="connsiteX26" fmla="*/ 283724 w 530753"/>
                  <a:gd name="connsiteY26" fmla="*/ 220886 h 605380"/>
                  <a:gd name="connsiteX27" fmla="*/ 279452 w 530753"/>
                  <a:gd name="connsiteY27" fmla="*/ 233214 h 605380"/>
                  <a:gd name="connsiteX28" fmla="*/ 267196 w 530753"/>
                  <a:gd name="connsiteY28" fmla="*/ 237941 h 605380"/>
                  <a:gd name="connsiteX29" fmla="*/ 251503 w 530753"/>
                  <a:gd name="connsiteY29" fmla="*/ 231823 h 605380"/>
                  <a:gd name="connsiteX30" fmla="*/ 245654 w 530753"/>
                  <a:gd name="connsiteY30" fmla="*/ 216529 h 605380"/>
                  <a:gd name="connsiteX31" fmla="*/ 240361 w 530753"/>
                  <a:gd name="connsiteY31" fmla="*/ 211987 h 605380"/>
                  <a:gd name="connsiteX32" fmla="*/ 213526 w 530753"/>
                  <a:gd name="connsiteY32" fmla="*/ 212451 h 605380"/>
                  <a:gd name="connsiteX33" fmla="*/ 208419 w 530753"/>
                  <a:gd name="connsiteY33" fmla="*/ 217920 h 605380"/>
                  <a:gd name="connsiteX34" fmla="*/ 222254 w 530753"/>
                  <a:gd name="connsiteY34" fmla="*/ 250918 h 605380"/>
                  <a:gd name="connsiteX35" fmla="*/ 256796 w 530753"/>
                  <a:gd name="connsiteY35" fmla="*/ 265841 h 605380"/>
                  <a:gd name="connsiteX36" fmla="*/ 256796 w 530753"/>
                  <a:gd name="connsiteY36" fmla="*/ 284102 h 605380"/>
                  <a:gd name="connsiteX37" fmla="*/ 261253 w 530753"/>
                  <a:gd name="connsiteY37" fmla="*/ 288551 h 605380"/>
                  <a:gd name="connsiteX38" fmla="*/ 277874 w 530753"/>
                  <a:gd name="connsiteY38" fmla="*/ 288551 h 605380"/>
                  <a:gd name="connsiteX39" fmla="*/ 282331 w 530753"/>
                  <a:gd name="connsiteY39" fmla="*/ 284102 h 605380"/>
                  <a:gd name="connsiteX40" fmla="*/ 282331 w 530753"/>
                  <a:gd name="connsiteY40" fmla="*/ 265378 h 605380"/>
                  <a:gd name="connsiteX41" fmla="*/ 309444 w 530753"/>
                  <a:gd name="connsiteY41" fmla="*/ 252216 h 605380"/>
                  <a:gd name="connsiteX42" fmla="*/ 321701 w 530753"/>
                  <a:gd name="connsiteY42" fmla="*/ 220886 h 605380"/>
                  <a:gd name="connsiteX43" fmla="*/ 309444 w 530753"/>
                  <a:gd name="connsiteY43" fmla="*/ 189370 h 605380"/>
                  <a:gd name="connsiteX44" fmla="*/ 271188 w 530753"/>
                  <a:gd name="connsiteY44" fmla="*/ 167217 h 605380"/>
                  <a:gd name="connsiteX45" fmla="*/ 255867 w 530753"/>
                  <a:gd name="connsiteY45" fmla="*/ 157484 h 605380"/>
                  <a:gd name="connsiteX46" fmla="*/ 251782 w 530753"/>
                  <a:gd name="connsiteY46" fmla="*/ 144971 h 605380"/>
                  <a:gd name="connsiteX47" fmla="*/ 255589 w 530753"/>
                  <a:gd name="connsiteY47" fmla="*/ 132457 h 605380"/>
                  <a:gd name="connsiteX48" fmla="*/ 267381 w 530753"/>
                  <a:gd name="connsiteY48" fmla="*/ 127545 h 605380"/>
                  <a:gd name="connsiteX49" fmla="*/ 279824 w 530753"/>
                  <a:gd name="connsiteY49" fmla="*/ 133477 h 605380"/>
                  <a:gd name="connsiteX50" fmla="*/ 284466 w 530753"/>
                  <a:gd name="connsiteY50" fmla="*/ 147103 h 605380"/>
                  <a:gd name="connsiteX51" fmla="*/ 289759 w 530753"/>
                  <a:gd name="connsiteY51" fmla="*/ 151645 h 605380"/>
                  <a:gd name="connsiteX52" fmla="*/ 316594 w 530753"/>
                  <a:gd name="connsiteY52" fmla="*/ 151274 h 605380"/>
                  <a:gd name="connsiteX53" fmla="*/ 321794 w 530753"/>
                  <a:gd name="connsiteY53" fmla="*/ 145805 h 605380"/>
                  <a:gd name="connsiteX54" fmla="*/ 310466 w 530753"/>
                  <a:gd name="connsiteY54" fmla="*/ 116329 h 605380"/>
                  <a:gd name="connsiteX55" fmla="*/ 282238 w 530753"/>
                  <a:gd name="connsiteY55" fmla="*/ 100386 h 605380"/>
                  <a:gd name="connsiteX56" fmla="*/ 282238 w 530753"/>
                  <a:gd name="connsiteY56" fmla="*/ 80086 h 605380"/>
                  <a:gd name="connsiteX57" fmla="*/ 277781 w 530753"/>
                  <a:gd name="connsiteY57" fmla="*/ 75637 h 605380"/>
                  <a:gd name="connsiteX58" fmla="*/ 248532 w 530753"/>
                  <a:gd name="connsiteY58" fmla="*/ 0 h 605380"/>
                  <a:gd name="connsiteX59" fmla="*/ 281309 w 530753"/>
                  <a:gd name="connsiteY59" fmla="*/ 0 h 605380"/>
                  <a:gd name="connsiteX60" fmla="*/ 293380 w 530753"/>
                  <a:gd name="connsiteY60" fmla="*/ 11957 h 605380"/>
                  <a:gd name="connsiteX61" fmla="*/ 293380 w 530753"/>
                  <a:gd name="connsiteY61" fmla="*/ 39209 h 605380"/>
                  <a:gd name="connsiteX62" fmla="*/ 346121 w 530753"/>
                  <a:gd name="connsiteY62" fmla="*/ 60899 h 605380"/>
                  <a:gd name="connsiteX63" fmla="*/ 365435 w 530753"/>
                  <a:gd name="connsiteY63" fmla="*/ 41619 h 605380"/>
                  <a:gd name="connsiteX64" fmla="*/ 382520 w 530753"/>
                  <a:gd name="connsiteY64" fmla="*/ 41619 h 605380"/>
                  <a:gd name="connsiteX65" fmla="*/ 405641 w 530753"/>
                  <a:gd name="connsiteY65" fmla="*/ 64792 h 605380"/>
                  <a:gd name="connsiteX66" fmla="*/ 405641 w 530753"/>
                  <a:gd name="connsiteY66" fmla="*/ 81847 h 605380"/>
                  <a:gd name="connsiteX67" fmla="*/ 386327 w 530753"/>
                  <a:gd name="connsiteY67" fmla="*/ 101127 h 605380"/>
                  <a:gd name="connsiteX68" fmla="*/ 408148 w 530753"/>
                  <a:gd name="connsiteY68" fmla="*/ 153777 h 605380"/>
                  <a:gd name="connsiteX69" fmla="*/ 435354 w 530753"/>
                  <a:gd name="connsiteY69" fmla="*/ 153777 h 605380"/>
                  <a:gd name="connsiteX70" fmla="*/ 447332 w 530753"/>
                  <a:gd name="connsiteY70" fmla="*/ 165734 h 605380"/>
                  <a:gd name="connsiteX71" fmla="*/ 447332 w 530753"/>
                  <a:gd name="connsiteY71" fmla="*/ 198454 h 605380"/>
                  <a:gd name="connsiteX72" fmla="*/ 435354 w 530753"/>
                  <a:gd name="connsiteY72" fmla="*/ 210504 h 605380"/>
                  <a:gd name="connsiteX73" fmla="*/ 408148 w 530753"/>
                  <a:gd name="connsiteY73" fmla="*/ 210504 h 605380"/>
                  <a:gd name="connsiteX74" fmla="*/ 386327 w 530753"/>
                  <a:gd name="connsiteY74" fmla="*/ 263153 h 605380"/>
                  <a:gd name="connsiteX75" fmla="*/ 405548 w 530753"/>
                  <a:gd name="connsiteY75" fmla="*/ 282433 h 605380"/>
                  <a:gd name="connsiteX76" fmla="*/ 405548 w 530753"/>
                  <a:gd name="connsiteY76" fmla="*/ 299489 h 605380"/>
                  <a:gd name="connsiteX77" fmla="*/ 382334 w 530753"/>
                  <a:gd name="connsiteY77" fmla="*/ 322569 h 605380"/>
                  <a:gd name="connsiteX78" fmla="*/ 365249 w 530753"/>
                  <a:gd name="connsiteY78" fmla="*/ 322569 h 605380"/>
                  <a:gd name="connsiteX79" fmla="*/ 345936 w 530753"/>
                  <a:gd name="connsiteY79" fmla="*/ 303289 h 605380"/>
                  <a:gd name="connsiteX80" fmla="*/ 293195 w 530753"/>
                  <a:gd name="connsiteY80" fmla="*/ 325072 h 605380"/>
                  <a:gd name="connsiteX81" fmla="*/ 293195 w 530753"/>
                  <a:gd name="connsiteY81" fmla="*/ 352231 h 605380"/>
                  <a:gd name="connsiteX82" fmla="*/ 281217 w 530753"/>
                  <a:gd name="connsiteY82" fmla="*/ 364188 h 605380"/>
                  <a:gd name="connsiteX83" fmla="*/ 248439 w 530753"/>
                  <a:gd name="connsiteY83" fmla="*/ 364188 h 605380"/>
                  <a:gd name="connsiteX84" fmla="*/ 236368 w 530753"/>
                  <a:gd name="connsiteY84" fmla="*/ 352231 h 605380"/>
                  <a:gd name="connsiteX85" fmla="*/ 236368 w 530753"/>
                  <a:gd name="connsiteY85" fmla="*/ 325072 h 605380"/>
                  <a:gd name="connsiteX86" fmla="*/ 183627 w 530753"/>
                  <a:gd name="connsiteY86" fmla="*/ 303289 h 605380"/>
                  <a:gd name="connsiteX87" fmla="*/ 164314 w 530753"/>
                  <a:gd name="connsiteY87" fmla="*/ 322569 h 605380"/>
                  <a:gd name="connsiteX88" fmla="*/ 147414 w 530753"/>
                  <a:gd name="connsiteY88" fmla="*/ 322569 h 605380"/>
                  <a:gd name="connsiteX89" fmla="*/ 124201 w 530753"/>
                  <a:gd name="connsiteY89" fmla="*/ 299489 h 605380"/>
                  <a:gd name="connsiteX90" fmla="*/ 124201 w 530753"/>
                  <a:gd name="connsiteY90" fmla="*/ 282433 h 605380"/>
                  <a:gd name="connsiteX91" fmla="*/ 143514 w 530753"/>
                  <a:gd name="connsiteY91" fmla="*/ 263153 h 605380"/>
                  <a:gd name="connsiteX92" fmla="*/ 121786 w 530753"/>
                  <a:gd name="connsiteY92" fmla="*/ 210504 h 605380"/>
                  <a:gd name="connsiteX93" fmla="*/ 94487 w 530753"/>
                  <a:gd name="connsiteY93" fmla="*/ 210504 h 605380"/>
                  <a:gd name="connsiteX94" fmla="*/ 82509 w 530753"/>
                  <a:gd name="connsiteY94" fmla="*/ 198454 h 605380"/>
                  <a:gd name="connsiteX95" fmla="*/ 82509 w 530753"/>
                  <a:gd name="connsiteY95" fmla="*/ 165734 h 605380"/>
                  <a:gd name="connsiteX96" fmla="*/ 94487 w 530753"/>
                  <a:gd name="connsiteY96" fmla="*/ 153777 h 605380"/>
                  <a:gd name="connsiteX97" fmla="*/ 121879 w 530753"/>
                  <a:gd name="connsiteY97" fmla="*/ 153777 h 605380"/>
                  <a:gd name="connsiteX98" fmla="*/ 143700 w 530753"/>
                  <a:gd name="connsiteY98" fmla="*/ 101127 h 605380"/>
                  <a:gd name="connsiteX99" fmla="*/ 124386 w 530753"/>
                  <a:gd name="connsiteY99" fmla="*/ 81847 h 605380"/>
                  <a:gd name="connsiteX100" fmla="*/ 124386 w 530753"/>
                  <a:gd name="connsiteY100" fmla="*/ 64792 h 605380"/>
                  <a:gd name="connsiteX101" fmla="*/ 147507 w 530753"/>
                  <a:gd name="connsiteY101" fmla="*/ 41619 h 605380"/>
                  <a:gd name="connsiteX102" fmla="*/ 164499 w 530753"/>
                  <a:gd name="connsiteY102" fmla="*/ 41619 h 605380"/>
                  <a:gd name="connsiteX103" fmla="*/ 183813 w 530753"/>
                  <a:gd name="connsiteY103" fmla="*/ 60899 h 605380"/>
                  <a:gd name="connsiteX104" fmla="*/ 236554 w 530753"/>
                  <a:gd name="connsiteY104" fmla="*/ 39209 h 605380"/>
                  <a:gd name="connsiteX105" fmla="*/ 236554 w 530753"/>
                  <a:gd name="connsiteY105" fmla="*/ 11957 h 605380"/>
                  <a:gd name="connsiteX106" fmla="*/ 248532 w 530753"/>
                  <a:gd name="connsiteY106" fmla="*/ 0 h 605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530753" h="605380">
                    <a:moveTo>
                      <a:pt x="172121" y="360518"/>
                    </a:moveTo>
                    <a:lnTo>
                      <a:pt x="222160" y="518446"/>
                    </a:lnTo>
                    <a:lnTo>
                      <a:pt x="228937" y="539855"/>
                    </a:lnTo>
                    <a:lnTo>
                      <a:pt x="251404" y="476461"/>
                    </a:lnTo>
                    <a:cubicBezTo>
                      <a:pt x="199879" y="404819"/>
                      <a:pt x="255303" y="401483"/>
                      <a:pt x="264866" y="401297"/>
                    </a:cubicBezTo>
                    <a:lnTo>
                      <a:pt x="264958" y="401297"/>
                    </a:lnTo>
                    <a:lnTo>
                      <a:pt x="265237" y="401297"/>
                    </a:lnTo>
                    <a:lnTo>
                      <a:pt x="265330" y="401297"/>
                    </a:lnTo>
                    <a:lnTo>
                      <a:pt x="265516" y="401297"/>
                    </a:lnTo>
                    <a:cubicBezTo>
                      <a:pt x="274985" y="401297"/>
                      <a:pt x="330502" y="404819"/>
                      <a:pt x="278977" y="476461"/>
                    </a:cubicBezTo>
                    <a:lnTo>
                      <a:pt x="301351" y="539855"/>
                    </a:lnTo>
                    <a:lnTo>
                      <a:pt x="308221" y="518446"/>
                    </a:lnTo>
                    <a:lnTo>
                      <a:pt x="358168" y="360518"/>
                    </a:lnTo>
                    <a:cubicBezTo>
                      <a:pt x="358168" y="360518"/>
                      <a:pt x="397067" y="385912"/>
                      <a:pt x="461960" y="410565"/>
                    </a:cubicBezTo>
                    <a:cubicBezTo>
                      <a:pt x="533352" y="436516"/>
                      <a:pt x="528896" y="495276"/>
                      <a:pt x="530753" y="605380"/>
                    </a:cubicBezTo>
                    <a:lnTo>
                      <a:pt x="0" y="605380"/>
                    </a:lnTo>
                    <a:cubicBezTo>
                      <a:pt x="1299" y="495276"/>
                      <a:pt x="-3157" y="436516"/>
                      <a:pt x="68421" y="410565"/>
                    </a:cubicBezTo>
                    <a:cubicBezTo>
                      <a:pt x="133315" y="385912"/>
                      <a:pt x="172121" y="360518"/>
                      <a:pt x="172121" y="360518"/>
                    </a:cubicBezTo>
                    <a:close/>
                    <a:moveTo>
                      <a:pt x="261439" y="75637"/>
                    </a:moveTo>
                    <a:cubicBezTo>
                      <a:pt x="258932" y="75637"/>
                      <a:pt x="256982" y="77583"/>
                      <a:pt x="256982" y="80086"/>
                    </a:cubicBezTo>
                    <a:lnTo>
                      <a:pt x="256982" y="99459"/>
                    </a:lnTo>
                    <a:cubicBezTo>
                      <a:pt x="244446" y="101313"/>
                      <a:pt x="234418" y="105947"/>
                      <a:pt x="226619" y="113363"/>
                    </a:cubicBezTo>
                    <a:cubicBezTo>
                      <a:pt x="218076" y="121520"/>
                      <a:pt x="213898" y="131901"/>
                      <a:pt x="213898" y="144507"/>
                    </a:cubicBezTo>
                    <a:cubicBezTo>
                      <a:pt x="213898" y="158411"/>
                      <a:pt x="217797" y="169071"/>
                      <a:pt x="225876" y="176208"/>
                    </a:cubicBezTo>
                    <a:cubicBezTo>
                      <a:pt x="233954" y="183531"/>
                      <a:pt x="246675" y="190575"/>
                      <a:pt x="264410" y="197620"/>
                    </a:cubicBezTo>
                    <a:cubicBezTo>
                      <a:pt x="271560" y="200679"/>
                      <a:pt x="276667" y="203923"/>
                      <a:pt x="279452" y="207167"/>
                    </a:cubicBezTo>
                    <a:cubicBezTo>
                      <a:pt x="282238" y="210319"/>
                      <a:pt x="283724" y="214953"/>
                      <a:pt x="283724" y="220886"/>
                    </a:cubicBezTo>
                    <a:cubicBezTo>
                      <a:pt x="283724" y="225891"/>
                      <a:pt x="282238" y="230155"/>
                      <a:pt x="279452" y="233214"/>
                    </a:cubicBezTo>
                    <a:cubicBezTo>
                      <a:pt x="276667" y="236273"/>
                      <a:pt x="272581" y="237941"/>
                      <a:pt x="267196" y="237941"/>
                    </a:cubicBezTo>
                    <a:cubicBezTo>
                      <a:pt x="260789" y="237941"/>
                      <a:pt x="255589" y="235902"/>
                      <a:pt x="251503" y="231823"/>
                    </a:cubicBezTo>
                    <a:cubicBezTo>
                      <a:pt x="248253" y="228486"/>
                      <a:pt x="246304" y="223296"/>
                      <a:pt x="245654" y="216529"/>
                    </a:cubicBezTo>
                    <a:cubicBezTo>
                      <a:pt x="245468" y="213934"/>
                      <a:pt x="243054" y="211987"/>
                      <a:pt x="240361" y="211987"/>
                    </a:cubicBezTo>
                    <a:lnTo>
                      <a:pt x="213526" y="212451"/>
                    </a:lnTo>
                    <a:cubicBezTo>
                      <a:pt x="210648" y="212543"/>
                      <a:pt x="208141" y="214953"/>
                      <a:pt x="208419" y="217920"/>
                    </a:cubicBezTo>
                    <a:cubicBezTo>
                      <a:pt x="209162" y="232101"/>
                      <a:pt x="213712" y="243132"/>
                      <a:pt x="222254" y="250918"/>
                    </a:cubicBezTo>
                    <a:cubicBezTo>
                      <a:pt x="231447" y="259260"/>
                      <a:pt x="243054" y="264266"/>
                      <a:pt x="256796" y="265841"/>
                    </a:cubicBezTo>
                    <a:lnTo>
                      <a:pt x="256796" y="284102"/>
                    </a:lnTo>
                    <a:cubicBezTo>
                      <a:pt x="256796" y="286605"/>
                      <a:pt x="258839" y="288551"/>
                      <a:pt x="261253" y="288551"/>
                    </a:cubicBezTo>
                    <a:lnTo>
                      <a:pt x="277874" y="288551"/>
                    </a:lnTo>
                    <a:cubicBezTo>
                      <a:pt x="280381" y="288551"/>
                      <a:pt x="282331" y="286605"/>
                      <a:pt x="282331" y="284102"/>
                    </a:cubicBezTo>
                    <a:lnTo>
                      <a:pt x="282331" y="265378"/>
                    </a:lnTo>
                    <a:cubicBezTo>
                      <a:pt x="293473" y="263339"/>
                      <a:pt x="302480" y="258890"/>
                      <a:pt x="309444" y="252216"/>
                    </a:cubicBezTo>
                    <a:cubicBezTo>
                      <a:pt x="317615" y="244337"/>
                      <a:pt x="321701" y="233863"/>
                      <a:pt x="321701" y="220886"/>
                    </a:cubicBezTo>
                    <a:cubicBezTo>
                      <a:pt x="321701" y="207260"/>
                      <a:pt x="317615" y="196600"/>
                      <a:pt x="309444" y="189370"/>
                    </a:cubicBezTo>
                    <a:cubicBezTo>
                      <a:pt x="301273" y="181955"/>
                      <a:pt x="288552" y="174632"/>
                      <a:pt x="271188" y="167217"/>
                    </a:cubicBezTo>
                    <a:cubicBezTo>
                      <a:pt x="263667" y="163880"/>
                      <a:pt x="258560" y="160636"/>
                      <a:pt x="255867" y="157484"/>
                    </a:cubicBezTo>
                    <a:cubicBezTo>
                      <a:pt x="253082" y="154333"/>
                      <a:pt x="251782" y="150161"/>
                      <a:pt x="251782" y="144971"/>
                    </a:cubicBezTo>
                    <a:cubicBezTo>
                      <a:pt x="251782" y="139873"/>
                      <a:pt x="252989" y="135794"/>
                      <a:pt x="255589" y="132457"/>
                    </a:cubicBezTo>
                    <a:cubicBezTo>
                      <a:pt x="258096" y="129120"/>
                      <a:pt x="261996" y="127545"/>
                      <a:pt x="267381" y="127545"/>
                    </a:cubicBezTo>
                    <a:cubicBezTo>
                      <a:pt x="272581" y="127545"/>
                      <a:pt x="276760" y="129491"/>
                      <a:pt x="279824" y="133477"/>
                    </a:cubicBezTo>
                    <a:cubicBezTo>
                      <a:pt x="282424" y="136721"/>
                      <a:pt x="283909" y="141263"/>
                      <a:pt x="284466" y="147103"/>
                    </a:cubicBezTo>
                    <a:cubicBezTo>
                      <a:pt x="284652" y="149791"/>
                      <a:pt x="287066" y="151645"/>
                      <a:pt x="289759" y="151645"/>
                    </a:cubicBezTo>
                    <a:lnTo>
                      <a:pt x="316594" y="151274"/>
                    </a:lnTo>
                    <a:cubicBezTo>
                      <a:pt x="319565" y="151274"/>
                      <a:pt x="321979" y="148771"/>
                      <a:pt x="321794" y="145805"/>
                    </a:cubicBezTo>
                    <a:cubicBezTo>
                      <a:pt x="321051" y="134126"/>
                      <a:pt x="317244" y="124208"/>
                      <a:pt x="310466" y="116329"/>
                    </a:cubicBezTo>
                    <a:cubicBezTo>
                      <a:pt x="303409" y="107987"/>
                      <a:pt x="293938" y="102703"/>
                      <a:pt x="282238" y="100386"/>
                    </a:cubicBezTo>
                    <a:lnTo>
                      <a:pt x="282238" y="80086"/>
                    </a:lnTo>
                    <a:cubicBezTo>
                      <a:pt x="282238" y="77583"/>
                      <a:pt x="280195" y="75637"/>
                      <a:pt x="277781" y="75637"/>
                    </a:cubicBezTo>
                    <a:close/>
                    <a:moveTo>
                      <a:pt x="248532" y="0"/>
                    </a:moveTo>
                    <a:lnTo>
                      <a:pt x="281309" y="0"/>
                    </a:lnTo>
                    <a:cubicBezTo>
                      <a:pt x="287902" y="0"/>
                      <a:pt x="293380" y="5283"/>
                      <a:pt x="293380" y="11957"/>
                    </a:cubicBezTo>
                    <a:lnTo>
                      <a:pt x="293380" y="39209"/>
                    </a:lnTo>
                    <a:cubicBezTo>
                      <a:pt x="312508" y="42917"/>
                      <a:pt x="330336" y="50425"/>
                      <a:pt x="346121" y="60899"/>
                    </a:cubicBezTo>
                    <a:lnTo>
                      <a:pt x="365435" y="41619"/>
                    </a:lnTo>
                    <a:cubicBezTo>
                      <a:pt x="370078" y="36984"/>
                      <a:pt x="377785" y="36984"/>
                      <a:pt x="382520" y="41619"/>
                    </a:cubicBezTo>
                    <a:lnTo>
                      <a:pt x="405641" y="64792"/>
                    </a:lnTo>
                    <a:cubicBezTo>
                      <a:pt x="410376" y="69427"/>
                      <a:pt x="410376" y="77120"/>
                      <a:pt x="405641" y="81847"/>
                    </a:cubicBezTo>
                    <a:lnTo>
                      <a:pt x="386327" y="101127"/>
                    </a:lnTo>
                    <a:cubicBezTo>
                      <a:pt x="396820" y="116792"/>
                      <a:pt x="404248" y="134589"/>
                      <a:pt x="408148" y="153777"/>
                    </a:cubicBezTo>
                    <a:lnTo>
                      <a:pt x="435354" y="153777"/>
                    </a:lnTo>
                    <a:cubicBezTo>
                      <a:pt x="441947" y="153777"/>
                      <a:pt x="447332" y="159060"/>
                      <a:pt x="447332" y="165734"/>
                    </a:cubicBezTo>
                    <a:lnTo>
                      <a:pt x="447332" y="198454"/>
                    </a:lnTo>
                    <a:cubicBezTo>
                      <a:pt x="447332" y="205128"/>
                      <a:pt x="442040" y="210504"/>
                      <a:pt x="435354" y="210504"/>
                    </a:cubicBezTo>
                    <a:lnTo>
                      <a:pt x="408148" y="210504"/>
                    </a:lnTo>
                    <a:cubicBezTo>
                      <a:pt x="404434" y="229599"/>
                      <a:pt x="396820" y="247396"/>
                      <a:pt x="386327" y="263153"/>
                    </a:cubicBezTo>
                    <a:lnTo>
                      <a:pt x="405548" y="282433"/>
                    </a:lnTo>
                    <a:cubicBezTo>
                      <a:pt x="410191" y="287068"/>
                      <a:pt x="410191" y="294761"/>
                      <a:pt x="405548" y="299489"/>
                    </a:cubicBezTo>
                    <a:lnTo>
                      <a:pt x="382334" y="322569"/>
                    </a:lnTo>
                    <a:cubicBezTo>
                      <a:pt x="377692" y="327296"/>
                      <a:pt x="369985" y="327296"/>
                      <a:pt x="365249" y="322569"/>
                    </a:cubicBezTo>
                    <a:lnTo>
                      <a:pt x="345936" y="303289"/>
                    </a:lnTo>
                    <a:cubicBezTo>
                      <a:pt x="330243" y="313671"/>
                      <a:pt x="312416" y="321179"/>
                      <a:pt x="293195" y="325072"/>
                    </a:cubicBezTo>
                    <a:lnTo>
                      <a:pt x="293195" y="352231"/>
                    </a:lnTo>
                    <a:cubicBezTo>
                      <a:pt x="293195" y="358905"/>
                      <a:pt x="287902" y="364188"/>
                      <a:pt x="281217" y="364188"/>
                    </a:cubicBezTo>
                    <a:lnTo>
                      <a:pt x="248439" y="364188"/>
                    </a:lnTo>
                    <a:cubicBezTo>
                      <a:pt x="241847" y="364188"/>
                      <a:pt x="236368" y="358905"/>
                      <a:pt x="236368" y="352231"/>
                    </a:cubicBezTo>
                    <a:lnTo>
                      <a:pt x="236368" y="325072"/>
                    </a:lnTo>
                    <a:cubicBezTo>
                      <a:pt x="217240" y="321364"/>
                      <a:pt x="199412" y="313763"/>
                      <a:pt x="183627" y="303289"/>
                    </a:cubicBezTo>
                    <a:lnTo>
                      <a:pt x="164314" y="322569"/>
                    </a:lnTo>
                    <a:cubicBezTo>
                      <a:pt x="159764" y="327296"/>
                      <a:pt x="152057" y="327296"/>
                      <a:pt x="147414" y="322569"/>
                    </a:cubicBezTo>
                    <a:lnTo>
                      <a:pt x="124201" y="299489"/>
                    </a:lnTo>
                    <a:cubicBezTo>
                      <a:pt x="119558" y="294761"/>
                      <a:pt x="119558" y="287068"/>
                      <a:pt x="124201" y="282433"/>
                    </a:cubicBezTo>
                    <a:lnTo>
                      <a:pt x="143514" y="263153"/>
                    </a:lnTo>
                    <a:cubicBezTo>
                      <a:pt x="133022" y="247396"/>
                      <a:pt x="125593" y="229599"/>
                      <a:pt x="121786" y="210504"/>
                    </a:cubicBezTo>
                    <a:lnTo>
                      <a:pt x="94487" y="210504"/>
                    </a:lnTo>
                    <a:cubicBezTo>
                      <a:pt x="87988" y="210504"/>
                      <a:pt x="82509" y="205128"/>
                      <a:pt x="82509" y="198454"/>
                    </a:cubicBezTo>
                    <a:lnTo>
                      <a:pt x="82509" y="165734"/>
                    </a:lnTo>
                    <a:cubicBezTo>
                      <a:pt x="82509" y="159153"/>
                      <a:pt x="87802" y="153777"/>
                      <a:pt x="94487" y="153777"/>
                    </a:cubicBezTo>
                    <a:lnTo>
                      <a:pt x="121879" y="153777"/>
                    </a:lnTo>
                    <a:cubicBezTo>
                      <a:pt x="125593" y="134589"/>
                      <a:pt x="133115" y="116792"/>
                      <a:pt x="143700" y="101127"/>
                    </a:cubicBezTo>
                    <a:lnTo>
                      <a:pt x="124386" y="81847"/>
                    </a:lnTo>
                    <a:cubicBezTo>
                      <a:pt x="119651" y="77120"/>
                      <a:pt x="119651" y="69427"/>
                      <a:pt x="124386" y="64792"/>
                    </a:cubicBezTo>
                    <a:lnTo>
                      <a:pt x="147507" y="41619"/>
                    </a:lnTo>
                    <a:cubicBezTo>
                      <a:pt x="152057" y="36984"/>
                      <a:pt x="159764" y="36984"/>
                      <a:pt x="164499" y="41619"/>
                    </a:cubicBezTo>
                    <a:lnTo>
                      <a:pt x="183813" y="60899"/>
                    </a:lnTo>
                    <a:cubicBezTo>
                      <a:pt x="199505" y="50425"/>
                      <a:pt x="217333" y="43009"/>
                      <a:pt x="236554" y="39209"/>
                    </a:cubicBezTo>
                    <a:lnTo>
                      <a:pt x="236554" y="11957"/>
                    </a:lnTo>
                    <a:cubicBezTo>
                      <a:pt x="236554" y="5469"/>
                      <a:pt x="241847" y="0"/>
                      <a:pt x="248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ísḻiḑê"/>
            <p:cNvGrpSpPr/>
            <p:nvPr/>
          </p:nvGrpSpPr>
          <p:grpSpPr>
            <a:xfrm>
              <a:off x="5920359" y="3463652"/>
              <a:ext cx="1784632" cy="1414622"/>
              <a:chOff x="5920359" y="3463652"/>
              <a:chExt cx="1784632" cy="1414622"/>
            </a:xfrm>
          </p:grpSpPr>
          <p:sp>
            <p:nvSpPr>
              <p:cNvPr id="13" name="íş1iḍé"/>
              <p:cNvSpPr/>
              <p:nvPr/>
            </p:nvSpPr>
            <p:spPr>
              <a:xfrm>
                <a:off x="6118939" y="3463652"/>
                <a:ext cx="1270592" cy="1270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1" h="19331" extrusionOk="0">
                    <a:moveTo>
                      <a:pt x="423" y="12487"/>
                    </a:moveTo>
                    <a:cubicBezTo>
                      <a:pt x="1982" y="17591"/>
                      <a:pt x="7383" y="20465"/>
                      <a:pt x="12487" y="18906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3" y="12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accent3"/>
                </a:solidFill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4" name="íśļíḑê"/>
              <p:cNvSpPr/>
              <p:nvPr/>
            </p:nvSpPr>
            <p:spPr>
              <a:xfrm rot="3695988">
                <a:off x="5556611" y="4222868"/>
                <a:ext cx="1019154" cy="291657"/>
              </a:xfrm>
              <a:custGeom>
                <a:avLst/>
                <a:gdLst>
                  <a:gd name="connsiteX0" fmla="*/ 0 w 1019154"/>
                  <a:gd name="connsiteY0" fmla="*/ 28457 h 291657"/>
                  <a:gd name="connsiteX1" fmla="*/ 36653 w 1019154"/>
                  <a:gd name="connsiteY1" fmla="*/ 0 h 291657"/>
                  <a:gd name="connsiteX2" fmla="*/ 821482 w 1019154"/>
                  <a:gd name="connsiteY2" fmla="*/ 180252 h 291657"/>
                  <a:gd name="connsiteX3" fmla="*/ 923342 w 1019154"/>
                  <a:gd name="connsiteY3" fmla="*/ 116253 h 291657"/>
                  <a:gd name="connsiteX4" fmla="*/ 885470 w 1019154"/>
                  <a:gd name="connsiteY4" fmla="*/ 67450 h 291657"/>
                  <a:gd name="connsiteX5" fmla="*/ 1019154 w 1019154"/>
                  <a:gd name="connsiteY5" fmla="*/ 68365 h 291657"/>
                  <a:gd name="connsiteX6" fmla="*/ 989125 w 1019154"/>
                  <a:gd name="connsiteY6" fmla="*/ 201021 h 291657"/>
                  <a:gd name="connsiteX7" fmla="*/ 951784 w 1019154"/>
                  <a:gd name="connsiteY7" fmla="*/ 152904 h 291657"/>
                  <a:gd name="connsiteX8" fmla="*/ 843287 w 1019154"/>
                  <a:gd name="connsiteY8" fmla="*/ 220891 h 291657"/>
                  <a:gd name="connsiteX9" fmla="*/ 0 w 1019154"/>
                  <a:gd name="connsiteY9" fmla="*/ 28457 h 29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9154" h="291657">
                    <a:moveTo>
                      <a:pt x="0" y="28457"/>
                    </a:moveTo>
                    <a:lnTo>
                      <a:pt x="36653" y="0"/>
                    </a:lnTo>
                    <a:cubicBezTo>
                      <a:pt x="225228" y="242994"/>
                      <a:pt x="552992" y="313465"/>
                      <a:pt x="821482" y="180252"/>
                    </a:cubicBezTo>
                    <a:lnTo>
                      <a:pt x="923342" y="116253"/>
                    </a:lnTo>
                    <a:lnTo>
                      <a:pt x="885470" y="67450"/>
                    </a:lnTo>
                    <a:lnTo>
                      <a:pt x="1019154" y="68365"/>
                    </a:lnTo>
                    <a:cubicBezTo>
                      <a:pt x="1019154" y="68365"/>
                      <a:pt x="989125" y="201021"/>
                      <a:pt x="989125" y="201021"/>
                    </a:cubicBezTo>
                    <a:lnTo>
                      <a:pt x="951784" y="152904"/>
                    </a:lnTo>
                    <a:lnTo>
                      <a:pt x="843287" y="220891"/>
                    </a:lnTo>
                    <a:cubicBezTo>
                      <a:pt x="557611" y="361989"/>
                      <a:pt x="202314" y="289183"/>
                      <a:pt x="0" y="28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íšḻíďè"/>
              <p:cNvSpPr/>
              <p:nvPr/>
            </p:nvSpPr>
            <p:spPr>
              <a:xfrm>
                <a:off x="7427704" y="3943343"/>
                <a:ext cx="277287" cy="277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30" h="19331" extrusionOk="0">
                    <a:moveTo>
                      <a:pt x="424" y="12487"/>
                    </a:moveTo>
                    <a:cubicBezTo>
                      <a:pt x="1982" y="17591"/>
                      <a:pt x="7383" y="20465"/>
                      <a:pt x="12487" y="18907"/>
                    </a:cubicBezTo>
                    <a:cubicBezTo>
                      <a:pt x="17591" y="17348"/>
                      <a:pt x="20465" y="11947"/>
                      <a:pt x="18906" y="6843"/>
                    </a:cubicBezTo>
                    <a:cubicBezTo>
                      <a:pt x="17348" y="1739"/>
                      <a:pt x="11947" y="-1135"/>
                      <a:pt x="6843" y="424"/>
                    </a:cubicBezTo>
                    <a:cubicBezTo>
                      <a:pt x="1739" y="1982"/>
                      <a:pt x="-1135" y="7383"/>
                      <a:pt x="424" y="1248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lvl1pPr algn="ctr" defTabSz="825500">
                  <a:defRPr sz="5600"/>
                </a:lvl1pPr>
                <a:lvl2pPr indent="342900" algn="ctr" defTabSz="825500">
                  <a:defRPr sz="5600"/>
                </a:lvl2pPr>
                <a:lvl3pPr indent="685800" algn="ctr" defTabSz="825500">
                  <a:defRPr sz="5600"/>
                </a:lvl3pPr>
                <a:lvl4pPr indent="1028700" algn="ctr" defTabSz="825500">
                  <a:defRPr sz="5600"/>
                </a:lvl4pPr>
                <a:lvl5pPr indent="1371600" algn="ctr" defTabSz="825500">
                  <a:defRPr sz="5600"/>
                </a:lvl5pPr>
                <a:lvl6pPr indent="1714500" algn="ctr" defTabSz="825500">
                  <a:defRPr sz="5600"/>
                </a:lvl6pPr>
                <a:lvl7pPr indent="2057400" algn="ctr" defTabSz="825500">
                  <a:defRPr sz="5600"/>
                </a:lvl7pPr>
                <a:lvl8pPr indent="2400300" algn="ctr" defTabSz="825500">
                  <a:defRPr sz="5600"/>
                </a:lvl8pPr>
                <a:lvl9pPr indent="2743200" algn="ctr" defTabSz="825500">
                  <a:defRPr sz="5600"/>
                </a:lvl9pPr>
              </a:lstStyle>
              <a:p>
                <a:pPr defTabSz="457200">
                  <a:lnSpc>
                    <a:spcPct val="14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íS1ïdé"/>
              <p:cNvSpPr/>
              <p:nvPr/>
            </p:nvSpPr>
            <p:spPr>
              <a:xfrm>
                <a:off x="6429265" y="3804053"/>
                <a:ext cx="649940" cy="589764"/>
              </a:xfrm>
              <a:custGeom>
                <a:avLst/>
                <a:gdLst>
                  <a:gd name="connsiteX0" fmla="*/ 243058 w 607915"/>
                  <a:gd name="connsiteY0" fmla="*/ 416124 h 551629"/>
                  <a:gd name="connsiteX1" fmla="*/ 258029 w 607915"/>
                  <a:gd name="connsiteY1" fmla="*/ 430839 h 551629"/>
                  <a:gd name="connsiteX2" fmla="*/ 243430 w 607915"/>
                  <a:gd name="connsiteY2" fmla="*/ 445740 h 551629"/>
                  <a:gd name="connsiteX3" fmla="*/ 230412 w 607915"/>
                  <a:gd name="connsiteY3" fmla="*/ 438428 h 551629"/>
                  <a:gd name="connsiteX4" fmla="*/ 228366 w 607915"/>
                  <a:gd name="connsiteY4" fmla="*/ 431210 h 551629"/>
                  <a:gd name="connsiteX5" fmla="*/ 243058 w 607915"/>
                  <a:gd name="connsiteY5" fmla="*/ 416124 h 551629"/>
                  <a:gd name="connsiteX6" fmla="*/ 551744 w 607915"/>
                  <a:gd name="connsiteY6" fmla="*/ 407129 h 551629"/>
                  <a:gd name="connsiteX7" fmla="*/ 531968 w 607915"/>
                  <a:gd name="connsiteY7" fmla="*/ 412505 h 551629"/>
                  <a:gd name="connsiteX8" fmla="*/ 518598 w 607915"/>
                  <a:gd name="connsiteY8" fmla="*/ 445040 h 551629"/>
                  <a:gd name="connsiteX9" fmla="*/ 486381 w 607915"/>
                  <a:gd name="connsiteY9" fmla="*/ 458481 h 551629"/>
                  <a:gd name="connsiteX10" fmla="*/ 481089 w 607915"/>
                  <a:gd name="connsiteY10" fmla="*/ 478688 h 551629"/>
                  <a:gd name="connsiteX11" fmla="*/ 533082 w 607915"/>
                  <a:gd name="connsiteY11" fmla="*/ 459593 h 551629"/>
                  <a:gd name="connsiteX12" fmla="*/ 551744 w 607915"/>
                  <a:gd name="connsiteY12" fmla="*/ 407129 h 551629"/>
                  <a:gd name="connsiteX13" fmla="*/ 179372 w 607915"/>
                  <a:gd name="connsiteY13" fmla="*/ 401381 h 551629"/>
                  <a:gd name="connsiteX14" fmla="*/ 190690 w 607915"/>
                  <a:gd name="connsiteY14" fmla="*/ 402770 h 551629"/>
                  <a:gd name="connsiteX15" fmla="*/ 196344 w 607915"/>
                  <a:gd name="connsiteY15" fmla="*/ 422865 h 551629"/>
                  <a:gd name="connsiteX16" fmla="*/ 176232 w 607915"/>
                  <a:gd name="connsiteY16" fmla="*/ 428607 h 551629"/>
                  <a:gd name="connsiteX17" fmla="*/ 170671 w 607915"/>
                  <a:gd name="connsiteY17" fmla="*/ 423143 h 551629"/>
                  <a:gd name="connsiteX18" fmla="*/ 170486 w 607915"/>
                  <a:gd name="connsiteY18" fmla="*/ 408326 h 551629"/>
                  <a:gd name="connsiteX19" fmla="*/ 179372 w 607915"/>
                  <a:gd name="connsiteY19" fmla="*/ 401381 h 551629"/>
                  <a:gd name="connsiteX20" fmla="*/ 306331 w 607915"/>
                  <a:gd name="connsiteY20" fmla="*/ 400103 h 551629"/>
                  <a:gd name="connsiteX21" fmla="*/ 315310 w 607915"/>
                  <a:gd name="connsiteY21" fmla="*/ 406833 h 551629"/>
                  <a:gd name="connsiteX22" fmla="*/ 310106 w 607915"/>
                  <a:gd name="connsiteY22" fmla="*/ 427126 h 551629"/>
                  <a:gd name="connsiteX23" fmla="*/ 289847 w 607915"/>
                  <a:gd name="connsiteY23" fmla="*/ 421937 h 551629"/>
                  <a:gd name="connsiteX24" fmla="*/ 295051 w 607915"/>
                  <a:gd name="connsiteY24" fmla="*/ 401644 h 551629"/>
                  <a:gd name="connsiteX25" fmla="*/ 306331 w 607915"/>
                  <a:gd name="connsiteY25" fmla="*/ 400103 h 551629"/>
                  <a:gd name="connsiteX26" fmla="*/ 485847 w 607915"/>
                  <a:gd name="connsiteY26" fmla="*/ 390456 h 551629"/>
                  <a:gd name="connsiteX27" fmla="*/ 470319 w 607915"/>
                  <a:gd name="connsiteY27" fmla="*/ 396933 h 551629"/>
                  <a:gd name="connsiteX28" fmla="*/ 470412 w 607915"/>
                  <a:gd name="connsiteY28" fmla="*/ 428077 h 551629"/>
                  <a:gd name="connsiteX29" fmla="*/ 501608 w 607915"/>
                  <a:gd name="connsiteY29" fmla="*/ 427985 h 551629"/>
                  <a:gd name="connsiteX30" fmla="*/ 501515 w 607915"/>
                  <a:gd name="connsiteY30" fmla="*/ 396840 h 551629"/>
                  <a:gd name="connsiteX31" fmla="*/ 485847 w 607915"/>
                  <a:gd name="connsiteY31" fmla="*/ 390456 h 551629"/>
                  <a:gd name="connsiteX32" fmla="*/ 432810 w 607915"/>
                  <a:gd name="connsiteY32" fmla="*/ 376726 h 551629"/>
                  <a:gd name="connsiteX33" fmla="*/ 440609 w 607915"/>
                  <a:gd name="connsiteY33" fmla="*/ 459871 h 551629"/>
                  <a:gd name="connsiteX34" fmla="*/ 457785 w 607915"/>
                  <a:gd name="connsiteY34" fmla="*/ 472199 h 551629"/>
                  <a:gd name="connsiteX35" fmla="*/ 463077 w 607915"/>
                  <a:gd name="connsiteY35" fmla="*/ 452548 h 551629"/>
                  <a:gd name="connsiteX36" fmla="*/ 453607 w 607915"/>
                  <a:gd name="connsiteY36" fmla="*/ 445318 h 551629"/>
                  <a:gd name="connsiteX37" fmla="*/ 445994 w 607915"/>
                  <a:gd name="connsiteY37" fmla="*/ 389888 h 551629"/>
                  <a:gd name="connsiteX38" fmla="*/ 143052 w 607915"/>
                  <a:gd name="connsiteY38" fmla="*/ 358214 h 551629"/>
                  <a:gd name="connsiteX39" fmla="*/ 152140 w 607915"/>
                  <a:gd name="connsiteY39" fmla="*/ 365023 h 551629"/>
                  <a:gd name="connsiteX40" fmla="*/ 146940 w 607915"/>
                  <a:gd name="connsiteY40" fmla="*/ 385345 h 551629"/>
                  <a:gd name="connsiteX41" fmla="*/ 126604 w 607915"/>
                  <a:gd name="connsiteY41" fmla="*/ 380149 h 551629"/>
                  <a:gd name="connsiteX42" fmla="*/ 131804 w 607915"/>
                  <a:gd name="connsiteY42" fmla="*/ 359826 h 551629"/>
                  <a:gd name="connsiteX43" fmla="*/ 143052 w 607915"/>
                  <a:gd name="connsiteY43" fmla="*/ 358214 h 551629"/>
                  <a:gd name="connsiteX44" fmla="*/ 341949 w 607915"/>
                  <a:gd name="connsiteY44" fmla="*/ 356317 h 551629"/>
                  <a:gd name="connsiteX45" fmla="*/ 353191 w 607915"/>
                  <a:gd name="connsiteY45" fmla="*/ 357637 h 551629"/>
                  <a:gd name="connsiteX46" fmla="*/ 358772 w 607915"/>
                  <a:gd name="connsiteY46" fmla="*/ 377838 h 551629"/>
                  <a:gd name="connsiteX47" fmla="*/ 338589 w 607915"/>
                  <a:gd name="connsiteY47" fmla="*/ 383398 h 551629"/>
                  <a:gd name="connsiteX48" fmla="*/ 333102 w 607915"/>
                  <a:gd name="connsiteY48" fmla="*/ 378023 h 551629"/>
                  <a:gd name="connsiteX49" fmla="*/ 333008 w 607915"/>
                  <a:gd name="connsiteY49" fmla="*/ 363197 h 551629"/>
                  <a:gd name="connsiteX50" fmla="*/ 341949 w 607915"/>
                  <a:gd name="connsiteY50" fmla="*/ 356317 h 551629"/>
                  <a:gd name="connsiteX51" fmla="*/ 492439 w 607915"/>
                  <a:gd name="connsiteY51" fmla="*/ 348419 h 551629"/>
                  <a:gd name="connsiteX52" fmla="*/ 449893 w 607915"/>
                  <a:gd name="connsiteY52" fmla="*/ 359485 h 551629"/>
                  <a:gd name="connsiteX53" fmla="*/ 462984 w 607915"/>
                  <a:gd name="connsiteY53" fmla="*/ 372647 h 551629"/>
                  <a:gd name="connsiteX54" fmla="*/ 518413 w 607915"/>
                  <a:gd name="connsiteY54" fmla="*/ 379877 h 551629"/>
                  <a:gd name="connsiteX55" fmla="*/ 525655 w 607915"/>
                  <a:gd name="connsiteY55" fmla="*/ 389146 h 551629"/>
                  <a:gd name="connsiteX56" fmla="*/ 545059 w 607915"/>
                  <a:gd name="connsiteY56" fmla="*/ 383863 h 551629"/>
                  <a:gd name="connsiteX57" fmla="*/ 532896 w 607915"/>
                  <a:gd name="connsiteY57" fmla="*/ 367178 h 551629"/>
                  <a:gd name="connsiteX58" fmla="*/ 492439 w 607915"/>
                  <a:gd name="connsiteY58" fmla="*/ 348419 h 551629"/>
                  <a:gd name="connsiteX59" fmla="*/ 122546 w 607915"/>
                  <a:gd name="connsiteY59" fmla="*/ 298280 h 551629"/>
                  <a:gd name="connsiteX60" fmla="*/ 137574 w 607915"/>
                  <a:gd name="connsiteY60" fmla="*/ 313019 h 551629"/>
                  <a:gd name="connsiteX61" fmla="*/ 122917 w 607915"/>
                  <a:gd name="connsiteY61" fmla="*/ 327944 h 551629"/>
                  <a:gd name="connsiteX62" fmla="*/ 109929 w 607915"/>
                  <a:gd name="connsiteY62" fmla="*/ 320713 h 551629"/>
                  <a:gd name="connsiteX63" fmla="*/ 107981 w 607915"/>
                  <a:gd name="connsiteY63" fmla="*/ 313390 h 551629"/>
                  <a:gd name="connsiteX64" fmla="*/ 122546 w 607915"/>
                  <a:gd name="connsiteY64" fmla="*/ 298280 h 551629"/>
                  <a:gd name="connsiteX65" fmla="*/ 245832 w 607915"/>
                  <a:gd name="connsiteY65" fmla="*/ 296467 h 551629"/>
                  <a:gd name="connsiteX66" fmla="*/ 226516 w 607915"/>
                  <a:gd name="connsiteY66" fmla="*/ 307870 h 551629"/>
                  <a:gd name="connsiteX67" fmla="*/ 237938 w 607915"/>
                  <a:gd name="connsiteY67" fmla="*/ 327152 h 551629"/>
                  <a:gd name="connsiteX68" fmla="*/ 257254 w 607915"/>
                  <a:gd name="connsiteY68" fmla="*/ 315750 h 551629"/>
                  <a:gd name="connsiteX69" fmla="*/ 245832 w 607915"/>
                  <a:gd name="connsiteY69" fmla="*/ 296467 h 551629"/>
                  <a:gd name="connsiteX70" fmla="*/ 361161 w 607915"/>
                  <a:gd name="connsiteY70" fmla="*/ 296093 h 551629"/>
                  <a:gd name="connsiteX71" fmla="*/ 376108 w 607915"/>
                  <a:gd name="connsiteY71" fmla="*/ 310819 h 551629"/>
                  <a:gd name="connsiteX72" fmla="*/ 361347 w 607915"/>
                  <a:gd name="connsiteY72" fmla="*/ 325730 h 551629"/>
                  <a:gd name="connsiteX73" fmla="*/ 348536 w 607915"/>
                  <a:gd name="connsiteY73" fmla="*/ 318506 h 551629"/>
                  <a:gd name="connsiteX74" fmla="*/ 346400 w 607915"/>
                  <a:gd name="connsiteY74" fmla="*/ 311097 h 551629"/>
                  <a:gd name="connsiteX75" fmla="*/ 361161 w 607915"/>
                  <a:gd name="connsiteY75" fmla="*/ 296093 h 551629"/>
                  <a:gd name="connsiteX76" fmla="*/ 478582 w 607915"/>
                  <a:gd name="connsiteY76" fmla="*/ 292282 h 551629"/>
                  <a:gd name="connsiteX77" fmla="*/ 494459 w 607915"/>
                  <a:gd name="connsiteY77" fmla="*/ 292282 h 551629"/>
                  <a:gd name="connsiteX78" fmla="*/ 504672 w 607915"/>
                  <a:gd name="connsiteY78" fmla="*/ 302571 h 551629"/>
                  <a:gd name="connsiteX79" fmla="*/ 504672 w 607915"/>
                  <a:gd name="connsiteY79" fmla="*/ 317587 h 551629"/>
                  <a:gd name="connsiteX80" fmla="*/ 541438 w 607915"/>
                  <a:gd name="connsiteY80" fmla="*/ 332789 h 551629"/>
                  <a:gd name="connsiteX81" fmla="*/ 552208 w 607915"/>
                  <a:gd name="connsiteY81" fmla="*/ 322037 h 551629"/>
                  <a:gd name="connsiteX82" fmla="*/ 566692 w 607915"/>
                  <a:gd name="connsiteY82" fmla="*/ 322037 h 551629"/>
                  <a:gd name="connsiteX83" fmla="*/ 578019 w 607915"/>
                  <a:gd name="connsiteY83" fmla="*/ 333160 h 551629"/>
                  <a:gd name="connsiteX84" fmla="*/ 578019 w 607915"/>
                  <a:gd name="connsiteY84" fmla="*/ 347620 h 551629"/>
                  <a:gd name="connsiteX85" fmla="*/ 567063 w 607915"/>
                  <a:gd name="connsiteY85" fmla="*/ 358558 h 551629"/>
                  <a:gd name="connsiteX86" fmla="*/ 582197 w 607915"/>
                  <a:gd name="connsiteY86" fmla="*/ 395079 h 551629"/>
                  <a:gd name="connsiteX87" fmla="*/ 597795 w 607915"/>
                  <a:gd name="connsiteY87" fmla="*/ 395079 h 551629"/>
                  <a:gd name="connsiteX88" fmla="*/ 607915 w 607915"/>
                  <a:gd name="connsiteY88" fmla="*/ 405368 h 551629"/>
                  <a:gd name="connsiteX89" fmla="*/ 607915 w 607915"/>
                  <a:gd name="connsiteY89" fmla="*/ 421218 h 551629"/>
                  <a:gd name="connsiteX90" fmla="*/ 597702 w 607915"/>
                  <a:gd name="connsiteY90" fmla="*/ 431414 h 551629"/>
                  <a:gd name="connsiteX91" fmla="*/ 582104 w 607915"/>
                  <a:gd name="connsiteY91" fmla="*/ 431414 h 551629"/>
                  <a:gd name="connsiteX92" fmla="*/ 566971 w 607915"/>
                  <a:gd name="connsiteY92" fmla="*/ 467935 h 551629"/>
                  <a:gd name="connsiteX93" fmla="*/ 578112 w 607915"/>
                  <a:gd name="connsiteY93" fmla="*/ 478873 h 551629"/>
                  <a:gd name="connsiteX94" fmla="*/ 578112 w 607915"/>
                  <a:gd name="connsiteY94" fmla="*/ 493333 h 551629"/>
                  <a:gd name="connsiteX95" fmla="*/ 566971 w 607915"/>
                  <a:gd name="connsiteY95" fmla="*/ 504642 h 551629"/>
                  <a:gd name="connsiteX96" fmla="*/ 552487 w 607915"/>
                  <a:gd name="connsiteY96" fmla="*/ 504642 h 551629"/>
                  <a:gd name="connsiteX97" fmla="*/ 541345 w 607915"/>
                  <a:gd name="connsiteY97" fmla="*/ 493611 h 551629"/>
                  <a:gd name="connsiteX98" fmla="*/ 504950 w 607915"/>
                  <a:gd name="connsiteY98" fmla="*/ 508813 h 551629"/>
                  <a:gd name="connsiteX99" fmla="*/ 504950 w 607915"/>
                  <a:gd name="connsiteY99" fmla="*/ 524385 h 551629"/>
                  <a:gd name="connsiteX100" fmla="*/ 494644 w 607915"/>
                  <a:gd name="connsiteY100" fmla="*/ 534674 h 551629"/>
                  <a:gd name="connsiteX101" fmla="*/ 478861 w 607915"/>
                  <a:gd name="connsiteY101" fmla="*/ 534674 h 551629"/>
                  <a:gd name="connsiteX102" fmla="*/ 468555 w 607915"/>
                  <a:gd name="connsiteY102" fmla="*/ 524385 h 551629"/>
                  <a:gd name="connsiteX103" fmla="*/ 468555 w 607915"/>
                  <a:gd name="connsiteY103" fmla="*/ 508813 h 551629"/>
                  <a:gd name="connsiteX104" fmla="*/ 431881 w 607915"/>
                  <a:gd name="connsiteY104" fmla="*/ 493889 h 551629"/>
                  <a:gd name="connsiteX105" fmla="*/ 421018 w 607915"/>
                  <a:gd name="connsiteY105" fmla="*/ 504734 h 551629"/>
                  <a:gd name="connsiteX106" fmla="*/ 406534 w 607915"/>
                  <a:gd name="connsiteY106" fmla="*/ 504734 h 551629"/>
                  <a:gd name="connsiteX107" fmla="*/ 395300 w 607915"/>
                  <a:gd name="connsiteY107" fmla="*/ 493611 h 551629"/>
                  <a:gd name="connsiteX108" fmla="*/ 395300 w 607915"/>
                  <a:gd name="connsiteY108" fmla="*/ 479151 h 551629"/>
                  <a:gd name="connsiteX109" fmla="*/ 406070 w 607915"/>
                  <a:gd name="connsiteY109" fmla="*/ 468399 h 551629"/>
                  <a:gd name="connsiteX110" fmla="*/ 390658 w 607915"/>
                  <a:gd name="connsiteY110" fmla="*/ 431785 h 551629"/>
                  <a:gd name="connsiteX111" fmla="*/ 375617 w 607915"/>
                  <a:gd name="connsiteY111" fmla="*/ 431785 h 551629"/>
                  <a:gd name="connsiteX112" fmla="*/ 365311 w 607915"/>
                  <a:gd name="connsiteY112" fmla="*/ 421589 h 551629"/>
                  <a:gd name="connsiteX113" fmla="*/ 365311 w 607915"/>
                  <a:gd name="connsiteY113" fmla="*/ 405738 h 551629"/>
                  <a:gd name="connsiteX114" fmla="*/ 375617 w 607915"/>
                  <a:gd name="connsiteY114" fmla="*/ 395449 h 551629"/>
                  <a:gd name="connsiteX115" fmla="*/ 390658 w 607915"/>
                  <a:gd name="connsiteY115" fmla="*/ 395449 h 551629"/>
                  <a:gd name="connsiteX116" fmla="*/ 405792 w 607915"/>
                  <a:gd name="connsiteY116" fmla="*/ 358650 h 551629"/>
                  <a:gd name="connsiteX117" fmla="*/ 395114 w 607915"/>
                  <a:gd name="connsiteY117" fmla="*/ 347991 h 551629"/>
                  <a:gd name="connsiteX118" fmla="*/ 395114 w 607915"/>
                  <a:gd name="connsiteY118" fmla="*/ 333531 h 551629"/>
                  <a:gd name="connsiteX119" fmla="*/ 406256 w 607915"/>
                  <a:gd name="connsiteY119" fmla="*/ 322315 h 551629"/>
                  <a:gd name="connsiteX120" fmla="*/ 420740 w 607915"/>
                  <a:gd name="connsiteY120" fmla="*/ 322315 h 551629"/>
                  <a:gd name="connsiteX121" fmla="*/ 431417 w 607915"/>
                  <a:gd name="connsiteY121" fmla="*/ 332974 h 551629"/>
                  <a:gd name="connsiteX122" fmla="*/ 468276 w 607915"/>
                  <a:gd name="connsiteY122" fmla="*/ 317587 h 551629"/>
                  <a:gd name="connsiteX123" fmla="*/ 468276 w 607915"/>
                  <a:gd name="connsiteY123" fmla="*/ 302571 h 551629"/>
                  <a:gd name="connsiteX124" fmla="*/ 478582 w 607915"/>
                  <a:gd name="connsiteY124" fmla="*/ 292282 h 551629"/>
                  <a:gd name="connsiteX125" fmla="*/ 134055 w 607915"/>
                  <a:gd name="connsiteY125" fmla="*/ 239316 h 551629"/>
                  <a:gd name="connsiteX126" fmla="*/ 145381 w 607915"/>
                  <a:gd name="connsiteY126" fmla="*/ 240658 h 551629"/>
                  <a:gd name="connsiteX127" fmla="*/ 151038 w 607915"/>
                  <a:gd name="connsiteY127" fmla="*/ 260754 h 551629"/>
                  <a:gd name="connsiteX128" fmla="*/ 130913 w 607915"/>
                  <a:gd name="connsiteY128" fmla="*/ 266403 h 551629"/>
                  <a:gd name="connsiteX129" fmla="*/ 125349 w 607915"/>
                  <a:gd name="connsiteY129" fmla="*/ 261124 h 551629"/>
                  <a:gd name="connsiteX130" fmla="*/ 125163 w 607915"/>
                  <a:gd name="connsiteY130" fmla="*/ 246307 h 551629"/>
                  <a:gd name="connsiteX131" fmla="*/ 134055 w 607915"/>
                  <a:gd name="connsiteY131" fmla="*/ 239316 h 551629"/>
                  <a:gd name="connsiteX132" fmla="*/ 348433 w 607915"/>
                  <a:gd name="connsiteY132" fmla="*/ 237404 h 551629"/>
                  <a:gd name="connsiteX133" fmla="*/ 356802 w 607915"/>
                  <a:gd name="connsiteY133" fmla="*/ 243997 h 551629"/>
                  <a:gd name="connsiteX134" fmla="*/ 352438 w 607915"/>
                  <a:gd name="connsiteY134" fmla="*/ 263280 h 551629"/>
                  <a:gd name="connsiteX135" fmla="*/ 277405 w 607915"/>
                  <a:gd name="connsiteY135" fmla="*/ 315935 h 551629"/>
                  <a:gd name="connsiteX136" fmla="*/ 259947 w 607915"/>
                  <a:gd name="connsiteY136" fmla="*/ 343005 h 551629"/>
                  <a:gd name="connsiteX137" fmla="*/ 210451 w 607915"/>
                  <a:gd name="connsiteY137" fmla="*/ 330211 h 551629"/>
                  <a:gd name="connsiteX138" fmla="*/ 223173 w 607915"/>
                  <a:gd name="connsiteY138" fmla="*/ 280800 h 551629"/>
                  <a:gd name="connsiteX139" fmla="*/ 255397 w 607915"/>
                  <a:gd name="connsiteY139" fmla="*/ 278576 h 551629"/>
                  <a:gd name="connsiteX140" fmla="*/ 337765 w 607915"/>
                  <a:gd name="connsiteY140" fmla="*/ 238250 h 551629"/>
                  <a:gd name="connsiteX141" fmla="*/ 348433 w 607915"/>
                  <a:gd name="connsiteY141" fmla="*/ 237404 h 551629"/>
                  <a:gd name="connsiteX142" fmla="*/ 185407 w 607915"/>
                  <a:gd name="connsiteY142" fmla="*/ 194979 h 551629"/>
                  <a:gd name="connsiteX143" fmla="*/ 194484 w 607915"/>
                  <a:gd name="connsiteY143" fmla="*/ 201787 h 551629"/>
                  <a:gd name="connsiteX144" fmla="*/ 189290 w 607915"/>
                  <a:gd name="connsiteY144" fmla="*/ 222070 h 551629"/>
                  <a:gd name="connsiteX145" fmla="*/ 189198 w 607915"/>
                  <a:gd name="connsiteY145" fmla="*/ 222070 h 551629"/>
                  <a:gd name="connsiteX146" fmla="*/ 188919 w 607915"/>
                  <a:gd name="connsiteY146" fmla="*/ 222162 h 551629"/>
                  <a:gd name="connsiteX147" fmla="*/ 188827 w 607915"/>
                  <a:gd name="connsiteY147" fmla="*/ 222255 h 551629"/>
                  <a:gd name="connsiteX148" fmla="*/ 168515 w 607915"/>
                  <a:gd name="connsiteY148" fmla="*/ 216976 h 551629"/>
                  <a:gd name="connsiteX149" fmla="*/ 173709 w 607915"/>
                  <a:gd name="connsiteY149" fmla="*/ 196693 h 551629"/>
                  <a:gd name="connsiteX150" fmla="*/ 173987 w 607915"/>
                  <a:gd name="connsiteY150" fmla="*/ 196600 h 551629"/>
                  <a:gd name="connsiteX151" fmla="*/ 174173 w 607915"/>
                  <a:gd name="connsiteY151" fmla="*/ 196507 h 551629"/>
                  <a:gd name="connsiteX152" fmla="*/ 185407 w 607915"/>
                  <a:gd name="connsiteY152" fmla="*/ 194979 h 551629"/>
                  <a:gd name="connsiteX153" fmla="*/ 296864 w 607915"/>
                  <a:gd name="connsiteY153" fmla="*/ 194030 h 551629"/>
                  <a:gd name="connsiteX154" fmla="*/ 308161 w 607915"/>
                  <a:gd name="connsiteY154" fmla="*/ 195456 h 551629"/>
                  <a:gd name="connsiteX155" fmla="*/ 313734 w 607915"/>
                  <a:gd name="connsiteY155" fmla="*/ 215593 h 551629"/>
                  <a:gd name="connsiteX156" fmla="*/ 293578 w 607915"/>
                  <a:gd name="connsiteY156" fmla="*/ 221161 h 551629"/>
                  <a:gd name="connsiteX157" fmla="*/ 288099 w 607915"/>
                  <a:gd name="connsiteY157" fmla="*/ 215872 h 551629"/>
                  <a:gd name="connsiteX158" fmla="*/ 288006 w 607915"/>
                  <a:gd name="connsiteY158" fmla="*/ 201024 h 551629"/>
                  <a:gd name="connsiteX159" fmla="*/ 296864 w 607915"/>
                  <a:gd name="connsiteY159" fmla="*/ 194030 h 551629"/>
                  <a:gd name="connsiteX160" fmla="*/ 240930 w 607915"/>
                  <a:gd name="connsiteY160" fmla="*/ 178059 h 551629"/>
                  <a:gd name="connsiteX161" fmla="*/ 255890 w 607915"/>
                  <a:gd name="connsiteY161" fmla="*/ 192809 h 551629"/>
                  <a:gd name="connsiteX162" fmla="*/ 241209 w 607915"/>
                  <a:gd name="connsiteY162" fmla="*/ 207745 h 551629"/>
                  <a:gd name="connsiteX163" fmla="*/ 228200 w 607915"/>
                  <a:gd name="connsiteY163" fmla="*/ 200324 h 551629"/>
                  <a:gd name="connsiteX164" fmla="*/ 226156 w 607915"/>
                  <a:gd name="connsiteY164" fmla="*/ 192902 h 551629"/>
                  <a:gd name="connsiteX165" fmla="*/ 240930 w 607915"/>
                  <a:gd name="connsiteY165" fmla="*/ 178059 h 551629"/>
                  <a:gd name="connsiteX166" fmla="*/ 205545 w 607915"/>
                  <a:gd name="connsiteY166" fmla="*/ 0 h 551629"/>
                  <a:gd name="connsiteX167" fmla="*/ 277402 w 607915"/>
                  <a:gd name="connsiteY167" fmla="*/ 0 h 551629"/>
                  <a:gd name="connsiteX168" fmla="*/ 289100 w 607915"/>
                  <a:gd name="connsiteY168" fmla="*/ 11587 h 551629"/>
                  <a:gd name="connsiteX169" fmla="*/ 289100 w 607915"/>
                  <a:gd name="connsiteY169" fmla="*/ 41527 h 551629"/>
                  <a:gd name="connsiteX170" fmla="*/ 277402 w 607915"/>
                  <a:gd name="connsiteY170" fmla="*/ 53114 h 551629"/>
                  <a:gd name="connsiteX171" fmla="*/ 269047 w 607915"/>
                  <a:gd name="connsiteY171" fmla="*/ 53114 h 551629"/>
                  <a:gd name="connsiteX172" fmla="*/ 269047 w 607915"/>
                  <a:gd name="connsiteY172" fmla="*/ 74156 h 551629"/>
                  <a:gd name="connsiteX173" fmla="*/ 391223 w 607915"/>
                  <a:gd name="connsiteY173" fmla="*/ 124767 h 551629"/>
                  <a:gd name="connsiteX174" fmla="*/ 407563 w 607915"/>
                  <a:gd name="connsiteY174" fmla="*/ 108453 h 551629"/>
                  <a:gd name="connsiteX175" fmla="*/ 392894 w 607915"/>
                  <a:gd name="connsiteY175" fmla="*/ 93900 h 551629"/>
                  <a:gd name="connsiteX176" fmla="*/ 405706 w 607915"/>
                  <a:gd name="connsiteY176" fmla="*/ 81201 h 551629"/>
                  <a:gd name="connsiteX177" fmla="*/ 455468 w 607915"/>
                  <a:gd name="connsiteY177" fmla="*/ 81201 h 551629"/>
                  <a:gd name="connsiteX178" fmla="*/ 473014 w 607915"/>
                  <a:gd name="connsiteY178" fmla="*/ 98720 h 551629"/>
                  <a:gd name="connsiteX179" fmla="*/ 473014 w 607915"/>
                  <a:gd name="connsiteY179" fmla="*/ 148404 h 551629"/>
                  <a:gd name="connsiteX180" fmla="*/ 460295 w 607915"/>
                  <a:gd name="connsiteY180" fmla="*/ 161104 h 551629"/>
                  <a:gd name="connsiteX181" fmla="*/ 445441 w 607915"/>
                  <a:gd name="connsiteY181" fmla="*/ 146272 h 551629"/>
                  <a:gd name="connsiteX182" fmla="*/ 429101 w 607915"/>
                  <a:gd name="connsiteY182" fmla="*/ 162587 h 551629"/>
                  <a:gd name="connsiteX183" fmla="*/ 448505 w 607915"/>
                  <a:gd name="connsiteY183" fmla="*/ 190673 h 551629"/>
                  <a:gd name="connsiteX184" fmla="*/ 477470 w 607915"/>
                  <a:gd name="connsiteY184" fmla="*/ 267702 h 551629"/>
                  <a:gd name="connsiteX185" fmla="*/ 475892 w 607915"/>
                  <a:gd name="connsiteY185" fmla="*/ 267702 h 551629"/>
                  <a:gd name="connsiteX186" fmla="*/ 443213 w 607915"/>
                  <a:gd name="connsiteY186" fmla="*/ 299960 h 551629"/>
                  <a:gd name="connsiteX187" fmla="*/ 437271 w 607915"/>
                  <a:gd name="connsiteY187" fmla="*/ 302370 h 551629"/>
                  <a:gd name="connsiteX188" fmla="*/ 425109 w 607915"/>
                  <a:gd name="connsiteY188" fmla="*/ 294955 h 551629"/>
                  <a:gd name="connsiteX189" fmla="*/ 400600 w 607915"/>
                  <a:gd name="connsiteY189" fmla="*/ 218852 h 551629"/>
                  <a:gd name="connsiteX190" fmla="*/ 148356 w 607915"/>
                  <a:gd name="connsiteY190" fmla="*/ 153317 h 551629"/>
                  <a:gd name="connsiteX191" fmla="*/ 82719 w 607915"/>
                  <a:gd name="connsiteY191" fmla="*/ 405261 h 551629"/>
                  <a:gd name="connsiteX192" fmla="*/ 334963 w 607915"/>
                  <a:gd name="connsiteY192" fmla="*/ 470704 h 551629"/>
                  <a:gd name="connsiteX193" fmla="*/ 359101 w 607915"/>
                  <a:gd name="connsiteY193" fmla="*/ 453833 h 551629"/>
                  <a:gd name="connsiteX194" fmla="*/ 373027 w 607915"/>
                  <a:gd name="connsiteY194" fmla="*/ 457170 h 551629"/>
                  <a:gd name="connsiteX195" fmla="*/ 375440 w 607915"/>
                  <a:gd name="connsiteY195" fmla="*/ 463103 h 551629"/>
                  <a:gd name="connsiteX196" fmla="*/ 366156 w 607915"/>
                  <a:gd name="connsiteY196" fmla="*/ 485906 h 551629"/>
                  <a:gd name="connsiteX197" fmla="*/ 375719 w 607915"/>
                  <a:gd name="connsiteY197" fmla="*/ 509079 h 551629"/>
                  <a:gd name="connsiteX198" fmla="*/ 376740 w 607915"/>
                  <a:gd name="connsiteY198" fmla="*/ 510006 h 551629"/>
                  <a:gd name="connsiteX199" fmla="*/ 363093 w 607915"/>
                  <a:gd name="connsiteY199" fmla="*/ 518719 h 551629"/>
                  <a:gd name="connsiteX200" fmla="*/ 34536 w 607915"/>
                  <a:gd name="connsiteY200" fmla="*/ 433440 h 551629"/>
                  <a:gd name="connsiteX201" fmla="*/ 54032 w 607915"/>
                  <a:gd name="connsiteY201" fmla="*/ 162587 h 551629"/>
                  <a:gd name="connsiteX202" fmla="*/ 37692 w 607915"/>
                  <a:gd name="connsiteY202" fmla="*/ 146180 h 551629"/>
                  <a:gd name="connsiteX203" fmla="*/ 23024 w 607915"/>
                  <a:gd name="connsiteY203" fmla="*/ 160733 h 551629"/>
                  <a:gd name="connsiteX204" fmla="*/ 10305 w 607915"/>
                  <a:gd name="connsiteY204" fmla="*/ 148126 h 551629"/>
                  <a:gd name="connsiteX205" fmla="*/ 10305 w 607915"/>
                  <a:gd name="connsiteY205" fmla="*/ 98442 h 551629"/>
                  <a:gd name="connsiteX206" fmla="*/ 27851 w 607915"/>
                  <a:gd name="connsiteY206" fmla="*/ 80923 h 551629"/>
                  <a:gd name="connsiteX207" fmla="*/ 77613 w 607915"/>
                  <a:gd name="connsiteY207" fmla="*/ 80923 h 551629"/>
                  <a:gd name="connsiteX208" fmla="*/ 90425 w 607915"/>
                  <a:gd name="connsiteY208" fmla="*/ 93529 h 551629"/>
                  <a:gd name="connsiteX209" fmla="*/ 75571 w 607915"/>
                  <a:gd name="connsiteY209" fmla="*/ 108360 h 551629"/>
                  <a:gd name="connsiteX210" fmla="*/ 91910 w 607915"/>
                  <a:gd name="connsiteY210" fmla="*/ 124675 h 551629"/>
                  <a:gd name="connsiteX211" fmla="*/ 119948 w 607915"/>
                  <a:gd name="connsiteY211" fmla="*/ 105301 h 551629"/>
                  <a:gd name="connsiteX212" fmla="*/ 215386 w 607915"/>
                  <a:gd name="connsiteY212" fmla="*/ 73785 h 551629"/>
                  <a:gd name="connsiteX213" fmla="*/ 215386 w 607915"/>
                  <a:gd name="connsiteY213" fmla="*/ 53022 h 551629"/>
                  <a:gd name="connsiteX214" fmla="*/ 205545 w 607915"/>
                  <a:gd name="connsiteY214" fmla="*/ 53022 h 551629"/>
                  <a:gd name="connsiteX215" fmla="*/ 193847 w 607915"/>
                  <a:gd name="connsiteY215" fmla="*/ 41342 h 551629"/>
                  <a:gd name="connsiteX216" fmla="*/ 193847 w 607915"/>
                  <a:gd name="connsiteY216" fmla="*/ 11587 h 551629"/>
                  <a:gd name="connsiteX217" fmla="*/ 205545 w 607915"/>
                  <a:gd name="connsiteY217" fmla="*/ 0 h 551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</a:cxnLst>
                <a:rect l="l" t="t" r="r" b="b"/>
                <a:pathLst>
                  <a:path w="607915" h="551629">
                    <a:moveTo>
                      <a:pt x="243058" y="416124"/>
                    </a:moveTo>
                    <a:cubicBezTo>
                      <a:pt x="251334" y="416124"/>
                      <a:pt x="258029" y="422695"/>
                      <a:pt x="258029" y="430839"/>
                    </a:cubicBezTo>
                    <a:cubicBezTo>
                      <a:pt x="258122" y="438984"/>
                      <a:pt x="251613" y="445647"/>
                      <a:pt x="243430" y="445740"/>
                    </a:cubicBezTo>
                    <a:cubicBezTo>
                      <a:pt x="237851" y="445832"/>
                      <a:pt x="233016" y="442871"/>
                      <a:pt x="230412" y="438428"/>
                    </a:cubicBezTo>
                    <a:cubicBezTo>
                      <a:pt x="229110" y="436392"/>
                      <a:pt x="228366" y="433894"/>
                      <a:pt x="228366" y="431210"/>
                    </a:cubicBezTo>
                    <a:cubicBezTo>
                      <a:pt x="228273" y="422880"/>
                      <a:pt x="234875" y="416217"/>
                      <a:pt x="243058" y="416124"/>
                    </a:cubicBezTo>
                    <a:close/>
                    <a:moveTo>
                      <a:pt x="551744" y="407129"/>
                    </a:moveTo>
                    <a:lnTo>
                      <a:pt x="531968" y="412505"/>
                    </a:lnTo>
                    <a:cubicBezTo>
                      <a:pt x="531968" y="424277"/>
                      <a:pt x="527511" y="436049"/>
                      <a:pt x="518598" y="445040"/>
                    </a:cubicBezTo>
                    <a:cubicBezTo>
                      <a:pt x="509778" y="453939"/>
                      <a:pt x="497987" y="458388"/>
                      <a:pt x="486381" y="458481"/>
                    </a:cubicBezTo>
                    <a:lnTo>
                      <a:pt x="481089" y="478688"/>
                    </a:lnTo>
                    <a:cubicBezTo>
                      <a:pt x="499751" y="480263"/>
                      <a:pt x="518784" y="473868"/>
                      <a:pt x="533082" y="459593"/>
                    </a:cubicBezTo>
                    <a:cubicBezTo>
                      <a:pt x="547380" y="445318"/>
                      <a:pt x="553694" y="425853"/>
                      <a:pt x="551744" y="407129"/>
                    </a:cubicBezTo>
                    <a:close/>
                    <a:moveTo>
                      <a:pt x="179372" y="401381"/>
                    </a:moveTo>
                    <a:cubicBezTo>
                      <a:pt x="183021" y="400362"/>
                      <a:pt x="187076" y="400733"/>
                      <a:pt x="190690" y="402770"/>
                    </a:cubicBezTo>
                    <a:cubicBezTo>
                      <a:pt x="197827" y="406752"/>
                      <a:pt x="200329" y="415735"/>
                      <a:pt x="196344" y="422865"/>
                    </a:cubicBezTo>
                    <a:cubicBezTo>
                      <a:pt x="192359" y="430089"/>
                      <a:pt x="183369" y="432496"/>
                      <a:pt x="176232" y="428607"/>
                    </a:cubicBezTo>
                    <a:cubicBezTo>
                      <a:pt x="173823" y="427218"/>
                      <a:pt x="171969" y="425366"/>
                      <a:pt x="170671" y="423143"/>
                    </a:cubicBezTo>
                    <a:cubicBezTo>
                      <a:pt x="168076" y="418698"/>
                      <a:pt x="167798" y="413142"/>
                      <a:pt x="170486" y="408326"/>
                    </a:cubicBezTo>
                    <a:cubicBezTo>
                      <a:pt x="172479" y="404807"/>
                      <a:pt x="175722" y="402399"/>
                      <a:pt x="179372" y="401381"/>
                    </a:cubicBezTo>
                    <a:close/>
                    <a:moveTo>
                      <a:pt x="306331" y="400103"/>
                    </a:moveTo>
                    <a:cubicBezTo>
                      <a:pt x="309990" y="401041"/>
                      <a:pt x="313266" y="403358"/>
                      <a:pt x="315310" y="406833"/>
                    </a:cubicBezTo>
                    <a:cubicBezTo>
                      <a:pt x="319585" y="413875"/>
                      <a:pt x="317169" y="423049"/>
                      <a:pt x="310106" y="427126"/>
                    </a:cubicBezTo>
                    <a:cubicBezTo>
                      <a:pt x="303043" y="431296"/>
                      <a:pt x="294029" y="428980"/>
                      <a:pt x="289847" y="421937"/>
                    </a:cubicBezTo>
                    <a:cubicBezTo>
                      <a:pt x="285572" y="414895"/>
                      <a:pt x="287988" y="405813"/>
                      <a:pt x="295051" y="401644"/>
                    </a:cubicBezTo>
                    <a:cubicBezTo>
                      <a:pt x="298629" y="399605"/>
                      <a:pt x="302672" y="399165"/>
                      <a:pt x="306331" y="400103"/>
                    </a:cubicBezTo>
                    <a:close/>
                    <a:moveTo>
                      <a:pt x="485847" y="390456"/>
                    </a:moveTo>
                    <a:cubicBezTo>
                      <a:pt x="480207" y="390467"/>
                      <a:pt x="474590" y="392622"/>
                      <a:pt x="470319" y="396933"/>
                    </a:cubicBezTo>
                    <a:cubicBezTo>
                      <a:pt x="461777" y="405646"/>
                      <a:pt x="461777" y="419550"/>
                      <a:pt x="470412" y="428077"/>
                    </a:cubicBezTo>
                    <a:cubicBezTo>
                      <a:pt x="479046" y="436791"/>
                      <a:pt x="493066" y="436791"/>
                      <a:pt x="501608" y="427985"/>
                    </a:cubicBezTo>
                    <a:cubicBezTo>
                      <a:pt x="510149" y="419364"/>
                      <a:pt x="510149" y="405368"/>
                      <a:pt x="501515" y="396840"/>
                    </a:cubicBezTo>
                    <a:cubicBezTo>
                      <a:pt x="497151" y="392576"/>
                      <a:pt x="491487" y="390444"/>
                      <a:pt x="485847" y="390456"/>
                    </a:cubicBezTo>
                    <a:close/>
                    <a:moveTo>
                      <a:pt x="432810" y="376726"/>
                    </a:moveTo>
                    <a:cubicBezTo>
                      <a:pt x="415169" y="402123"/>
                      <a:pt x="417769" y="437254"/>
                      <a:pt x="440609" y="459871"/>
                    </a:cubicBezTo>
                    <a:cubicBezTo>
                      <a:pt x="445622" y="465062"/>
                      <a:pt x="451564" y="469140"/>
                      <a:pt x="457785" y="472199"/>
                    </a:cubicBezTo>
                    <a:lnTo>
                      <a:pt x="463077" y="452548"/>
                    </a:lnTo>
                    <a:cubicBezTo>
                      <a:pt x="459642" y="450602"/>
                      <a:pt x="456392" y="448099"/>
                      <a:pt x="453607" y="445318"/>
                    </a:cubicBezTo>
                    <a:cubicBezTo>
                      <a:pt x="438473" y="430302"/>
                      <a:pt x="435966" y="407500"/>
                      <a:pt x="445994" y="389888"/>
                    </a:cubicBezTo>
                    <a:close/>
                    <a:moveTo>
                      <a:pt x="143052" y="358214"/>
                    </a:moveTo>
                    <a:cubicBezTo>
                      <a:pt x="146731" y="359153"/>
                      <a:pt x="150051" y="361497"/>
                      <a:pt x="152140" y="365023"/>
                    </a:cubicBezTo>
                    <a:cubicBezTo>
                      <a:pt x="156226" y="372075"/>
                      <a:pt x="153998" y="381169"/>
                      <a:pt x="146940" y="385345"/>
                    </a:cubicBezTo>
                    <a:cubicBezTo>
                      <a:pt x="139883" y="389521"/>
                      <a:pt x="130690" y="387201"/>
                      <a:pt x="126604" y="380149"/>
                    </a:cubicBezTo>
                    <a:cubicBezTo>
                      <a:pt x="122425" y="373003"/>
                      <a:pt x="124747" y="363909"/>
                      <a:pt x="131804" y="359826"/>
                    </a:cubicBezTo>
                    <a:cubicBezTo>
                      <a:pt x="135333" y="357738"/>
                      <a:pt x="139372" y="357274"/>
                      <a:pt x="143052" y="358214"/>
                    </a:cubicBezTo>
                    <a:close/>
                    <a:moveTo>
                      <a:pt x="341949" y="356317"/>
                    </a:moveTo>
                    <a:cubicBezTo>
                      <a:pt x="345611" y="355321"/>
                      <a:pt x="349657" y="355691"/>
                      <a:pt x="353191" y="357637"/>
                    </a:cubicBezTo>
                    <a:cubicBezTo>
                      <a:pt x="360260" y="361622"/>
                      <a:pt x="362771" y="370610"/>
                      <a:pt x="358772" y="377838"/>
                    </a:cubicBezTo>
                    <a:cubicBezTo>
                      <a:pt x="354866" y="384881"/>
                      <a:pt x="345751" y="387475"/>
                      <a:pt x="338589" y="383398"/>
                    </a:cubicBezTo>
                    <a:cubicBezTo>
                      <a:pt x="336078" y="382101"/>
                      <a:pt x="334218" y="380247"/>
                      <a:pt x="333102" y="378023"/>
                    </a:cubicBezTo>
                    <a:cubicBezTo>
                      <a:pt x="330497" y="373576"/>
                      <a:pt x="330311" y="368016"/>
                      <a:pt x="333008" y="363197"/>
                    </a:cubicBezTo>
                    <a:cubicBezTo>
                      <a:pt x="335008" y="359676"/>
                      <a:pt x="338287" y="357313"/>
                      <a:pt x="341949" y="356317"/>
                    </a:cubicBezTo>
                    <a:close/>
                    <a:moveTo>
                      <a:pt x="492439" y="348419"/>
                    </a:moveTo>
                    <a:cubicBezTo>
                      <a:pt x="477700" y="347156"/>
                      <a:pt x="462613" y="350864"/>
                      <a:pt x="449893" y="359485"/>
                    </a:cubicBezTo>
                    <a:lnTo>
                      <a:pt x="462984" y="372647"/>
                    </a:lnTo>
                    <a:cubicBezTo>
                      <a:pt x="480532" y="362636"/>
                      <a:pt x="503465" y="364953"/>
                      <a:pt x="518413" y="379877"/>
                    </a:cubicBezTo>
                    <a:cubicBezTo>
                      <a:pt x="521291" y="382751"/>
                      <a:pt x="523612" y="385809"/>
                      <a:pt x="525655" y="389146"/>
                    </a:cubicBezTo>
                    <a:lnTo>
                      <a:pt x="545059" y="383863"/>
                    </a:lnTo>
                    <a:cubicBezTo>
                      <a:pt x="542088" y="377838"/>
                      <a:pt x="538003" y="372276"/>
                      <a:pt x="532896" y="367178"/>
                    </a:cubicBezTo>
                    <a:cubicBezTo>
                      <a:pt x="521569" y="355916"/>
                      <a:pt x="507178" y="349682"/>
                      <a:pt x="492439" y="348419"/>
                    </a:cubicBezTo>
                    <a:close/>
                    <a:moveTo>
                      <a:pt x="122546" y="298280"/>
                    </a:moveTo>
                    <a:cubicBezTo>
                      <a:pt x="130710" y="298280"/>
                      <a:pt x="137389" y="304862"/>
                      <a:pt x="137574" y="313019"/>
                    </a:cubicBezTo>
                    <a:cubicBezTo>
                      <a:pt x="137667" y="321177"/>
                      <a:pt x="131081" y="327851"/>
                      <a:pt x="122917" y="327944"/>
                    </a:cubicBezTo>
                    <a:cubicBezTo>
                      <a:pt x="117351" y="328129"/>
                      <a:pt x="112527" y="325163"/>
                      <a:pt x="109929" y="320713"/>
                    </a:cubicBezTo>
                    <a:cubicBezTo>
                      <a:pt x="108723" y="318581"/>
                      <a:pt x="107981" y="316078"/>
                      <a:pt x="107981" y="313390"/>
                    </a:cubicBezTo>
                    <a:cubicBezTo>
                      <a:pt x="107888" y="305233"/>
                      <a:pt x="114382" y="298558"/>
                      <a:pt x="122546" y="298280"/>
                    </a:cubicBezTo>
                    <a:close/>
                    <a:moveTo>
                      <a:pt x="245832" y="296467"/>
                    </a:moveTo>
                    <a:cubicBezTo>
                      <a:pt x="237474" y="294243"/>
                      <a:pt x="228745" y="299341"/>
                      <a:pt x="226516" y="307870"/>
                    </a:cubicBezTo>
                    <a:cubicBezTo>
                      <a:pt x="224288" y="316306"/>
                      <a:pt x="229395" y="324927"/>
                      <a:pt x="237938" y="327152"/>
                    </a:cubicBezTo>
                    <a:cubicBezTo>
                      <a:pt x="246389" y="329377"/>
                      <a:pt x="255025" y="324278"/>
                      <a:pt x="257254" y="315750"/>
                    </a:cubicBezTo>
                    <a:cubicBezTo>
                      <a:pt x="259483" y="307221"/>
                      <a:pt x="254282" y="298600"/>
                      <a:pt x="245832" y="296467"/>
                    </a:cubicBezTo>
                    <a:close/>
                    <a:moveTo>
                      <a:pt x="361161" y="296093"/>
                    </a:moveTo>
                    <a:cubicBezTo>
                      <a:pt x="369424" y="296093"/>
                      <a:pt x="376108" y="302669"/>
                      <a:pt x="376108" y="310819"/>
                    </a:cubicBezTo>
                    <a:cubicBezTo>
                      <a:pt x="376108" y="318969"/>
                      <a:pt x="369517" y="325638"/>
                      <a:pt x="361347" y="325730"/>
                    </a:cubicBezTo>
                    <a:cubicBezTo>
                      <a:pt x="355963" y="325730"/>
                      <a:pt x="351135" y="322767"/>
                      <a:pt x="348536" y="318506"/>
                    </a:cubicBezTo>
                    <a:cubicBezTo>
                      <a:pt x="347143" y="316283"/>
                      <a:pt x="346400" y="313783"/>
                      <a:pt x="346400" y="311097"/>
                    </a:cubicBezTo>
                    <a:cubicBezTo>
                      <a:pt x="346400" y="302947"/>
                      <a:pt x="352992" y="296093"/>
                      <a:pt x="361161" y="296093"/>
                    </a:cubicBezTo>
                    <a:close/>
                    <a:moveTo>
                      <a:pt x="478582" y="292282"/>
                    </a:moveTo>
                    <a:lnTo>
                      <a:pt x="494459" y="292282"/>
                    </a:lnTo>
                    <a:cubicBezTo>
                      <a:pt x="500122" y="292282"/>
                      <a:pt x="504672" y="296824"/>
                      <a:pt x="504672" y="302571"/>
                    </a:cubicBezTo>
                    <a:lnTo>
                      <a:pt x="504672" y="317587"/>
                    </a:lnTo>
                    <a:cubicBezTo>
                      <a:pt x="517670" y="320090"/>
                      <a:pt x="530204" y="325188"/>
                      <a:pt x="541438" y="332789"/>
                    </a:cubicBezTo>
                    <a:lnTo>
                      <a:pt x="552208" y="322037"/>
                    </a:lnTo>
                    <a:cubicBezTo>
                      <a:pt x="556201" y="318144"/>
                      <a:pt x="562793" y="318144"/>
                      <a:pt x="566692" y="322037"/>
                    </a:cubicBezTo>
                    <a:lnTo>
                      <a:pt x="578019" y="333160"/>
                    </a:lnTo>
                    <a:cubicBezTo>
                      <a:pt x="581919" y="337146"/>
                      <a:pt x="581919" y="343727"/>
                      <a:pt x="578019" y="347620"/>
                    </a:cubicBezTo>
                    <a:lnTo>
                      <a:pt x="567063" y="358558"/>
                    </a:lnTo>
                    <a:cubicBezTo>
                      <a:pt x="574770" y="369774"/>
                      <a:pt x="579690" y="382287"/>
                      <a:pt x="582197" y="395079"/>
                    </a:cubicBezTo>
                    <a:lnTo>
                      <a:pt x="597795" y="395079"/>
                    </a:lnTo>
                    <a:cubicBezTo>
                      <a:pt x="603366" y="395079"/>
                      <a:pt x="607915" y="399713"/>
                      <a:pt x="607915" y="405368"/>
                    </a:cubicBezTo>
                    <a:lnTo>
                      <a:pt x="607915" y="421218"/>
                    </a:lnTo>
                    <a:cubicBezTo>
                      <a:pt x="607915" y="426872"/>
                      <a:pt x="603366" y="431414"/>
                      <a:pt x="597702" y="431414"/>
                    </a:cubicBezTo>
                    <a:lnTo>
                      <a:pt x="582104" y="431414"/>
                    </a:lnTo>
                    <a:cubicBezTo>
                      <a:pt x="579598" y="444299"/>
                      <a:pt x="574677" y="456812"/>
                      <a:pt x="566971" y="467935"/>
                    </a:cubicBezTo>
                    <a:lnTo>
                      <a:pt x="578112" y="478873"/>
                    </a:lnTo>
                    <a:cubicBezTo>
                      <a:pt x="582104" y="482859"/>
                      <a:pt x="582104" y="489440"/>
                      <a:pt x="578112" y="493333"/>
                    </a:cubicBezTo>
                    <a:lnTo>
                      <a:pt x="566971" y="504642"/>
                    </a:lnTo>
                    <a:cubicBezTo>
                      <a:pt x="562978" y="508535"/>
                      <a:pt x="556479" y="508535"/>
                      <a:pt x="552487" y="504642"/>
                    </a:cubicBezTo>
                    <a:lnTo>
                      <a:pt x="541345" y="493611"/>
                    </a:lnTo>
                    <a:cubicBezTo>
                      <a:pt x="530204" y="501305"/>
                      <a:pt x="517856" y="506310"/>
                      <a:pt x="504950" y="508813"/>
                    </a:cubicBezTo>
                    <a:lnTo>
                      <a:pt x="504950" y="524385"/>
                    </a:lnTo>
                    <a:cubicBezTo>
                      <a:pt x="504950" y="530040"/>
                      <a:pt x="500401" y="534674"/>
                      <a:pt x="494644" y="534674"/>
                    </a:cubicBezTo>
                    <a:lnTo>
                      <a:pt x="478861" y="534674"/>
                    </a:lnTo>
                    <a:cubicBezTo>
                      <a:pt x="473104" y="534674"/>
                      <a:pt x="468555" y="530040"/>
                      <a:pt x="468555" y="524385"/>
                    </a:cubicBezTo>
                    <a:lnTo>
                      <a:pt x="468555" y="508813"/>
                    </a:lnTo>
                    <a:cubicBezTo>
                      <a:pt x="455649" y="506496"/>
                      <a:pt x="443208" y="501397"/>
                      <a:pt x="431881" y="493889"/>
                    </a:cubicBezTo>
                    <a:lnTo>
                      <a:pt x="421018" y="504734"/>
                    </a:lnTo>
                    <a:cubicBezTo>
                      <a:pt x="417026" y="508720"/>
                      <a:pt x="410527" y="508720"/>
                      <a:pt x="406534" y="504734"/>
                    </a:cubicBezTo>
                    <a:lnTo>
                      <a:pt x="395300" y="493611"/>
                    </a:lnTo>
                    <a:cubicBezTo>
                      <a:pt x="391308" y="489625"/>
                      <a:pt x="391308" y="483137"/>
                      <a:pt x="395300" y="479151"/>
                    </a:cubicBezTo>
                    <a:lnTo>
                      <a:pt x="406070" y="468399"/>
                    </a:lnTo>
                    <a:cubicBezTo>
                      <a:pt x="398364" y="457183"/>
                      <a:pt x="393165" y="444669"/>
                      <a:pt x="390658" y="431785"/>
                    </a:cubicBezTo>
                    <a:lnTo>
                      <a:pt x="375617" y="431785"/>
                    </a:lnTo>
                    <a:cubicBezTo>
                      <a:pt x="369861" y="431785"/>
                      <a:pt x="365311" y="427243"/>
                      <a:pt x="365311" y="421589"/>
                    </a:cubicBezTo>
                    <a:lnTo>
                      <a:pt x="365311" y="405738"/>
                    </a:lnTo>
                    <a:cubicBezTo>
                      <a:pt x="365311" y="400084"/>
                      <a:pt x="369861" y="395449"/>
                      <a:pt x="375617" y="395449"/>
                    </a:cubicBezTo>
                    <a:lnTo>
                      <a:pt x="390658" y="395449"/>
                    </a:lnTo>
                    <a:cubicBezTo>
                      <a:pt x="393072" y="382472"/>
                      <a:pt x="398086" y="370052"/>
                      <a:pt x="405792" y="358650"/>
                    </a:cubicBezTo>
                    <a:lnTo>
                      <a:pt x="395114" y="347991"/>
                    </a:lnTo>
                    <a:cubicBezTo>
                      <a:pt x="391215" y="344098"/>
                      <a:pt x="391215" y="337516"/>
                      <a:pt x="395114" y="333531"/>
                    </a:cubicBezTo>
                    <a:lnTo>
                      <a:pt x="406256" y="322315"/>
                    </a:lnTo>
                    <a:cubicBezTo>
                      <a:pt x="410248" y="318329"/>
                      <a:pt x="416840" y="318329"/>
                      <a:pt x="420740" y="322315"/>
                    </a:cubicBezTo>
                    <a:lnTo>
                      <a:pt x="431417" y="332974"/>
                    </a:lnTo>
                    <a:cubicBezTo>
                      <a:pt x="442837" y="325188"/>
                      <a:pt x="455278" y="320090"/>
                      <a:pt x="468276" y="317587"/>
                    </a:cubicBezTo>
                    <a:lnTo>
                      <a:pt x="468276" y="302571"/>
                    </a:lnTo>
                    <a:cubicBezTo>
                      <a:pt x="468276" y="296824"/>
                      <a:pt x="472919" y="292282"/>
                      <a:pt x="478582" y="292282"/>
                    </a:cubicBezTo>
                    <a:close/>
                    <a:moveTo>
                      <a:pt x="134055" y="239316"/>
                    </a:moveTo>
                    <a:cubicBezTo>
                      <a:pt x="137707" y="238297"/>
                      <a:pt x="141764" y="238667"/>
                      <a:pt x="145381" y="240658"/>
                    </a:cubicBezTo>
                    <a:cubicBezTo>
                      <a:pt x="152522" y="244548"/>
                      <a:pt x="155026" y="253623"/>
                      <a:pt x="151038" y="260754"/>
                    </a:cubicBezTo>
                    <a:cubicBezTo>
                      <a:pt x="147050" y="267884"/>
                      <a:pt x="138054" y="270477"/>
                      <a:pt x="130913" y="266403"/>
                    </a:cubicBezTo>
                    <a:cubicBezTo>
                      <a:pt x="128409" y="265199"/>
                      <a:pt x="126554" y="263347"/>
                      <a:pt x="125349" y="261124"/>
                    </a:cubicBezTo>
                    <a:cubicBezTo>
                      <a:pt x="122752" y="256679"/>
                      <a:pt x="122566" y="251030"/>
                      <a:pt x="125163" y="246307"/>
                    </a:cubicBezTo>
                    <a:cubicBezTo>
                      <a:pt x="127157" y="242742"/>
                      <a:pt x="130403" y="240334"/>
                      <a:pt x="134055" y="239316"/>
                    </a:cubicBezTo>
                    <a:close/>
                    <a:moveTo>
                      <a:pt x="348433" y="237404"/>
                    </a:moveTo>
                    <a:cubicBezTo>
                      <a:pt x="351857" y="238435"/>
                      <a:pt x="354899" y="240706"/>
                      <a:pt x="356802" y="243997"/>
                    </a:cubicBezTo>
                    <a:cubicBezTo>
                      <a:pt x="360795" y="250486"/>
                      <a:pt x="358938" y="259015"/>
                      <a:pt x="352438" y="263280"/>
                    </a:cubicBezTo>
                    <a:lnTo>
                      <a:pt x="277405" y="315935"/>
                    </a:lnTo>
                    <a:cubicBezTo>
                      <a:pt x="276198" y="326781"/>
                      <a:pt x="270162" y="336886"/>
                      <a:pt x="259947" y="343005"/>
                    </a:cubicBezTo>
                    <a:cubicBezTo>
                      <a:pt x="242767" y="353109"/>
                      <a:pt x="220573" y="347454"/>
                      <a:pt x="210451" y="330211"/>
                    </a:cubicBezTo>
                    <a:cubicBezTo>
                      <a:pt x="200329" y="313061"/>
                      <a:pt x="205994" y="290905"/>
                      <a:pt x="223173" y="280800"/>
                    </a:cubicBezTo>
                    <a:cubicBezTo>
                      <a:pt x="233388" y="274867"/>
                      <a:pt x="245275" y="274404"/>
                      <a:pt x="255397" y="278576"/>
                    </a:cubicBezTo>
                    <a:lnTo>
                      <a:pt x="337765" y="238250"/>
                    </a:lnTo>
                    <a:cubicBezTo>
                      <a:pt x="341201" y="236581"/>
                      <a:pt x="345009" y="236372"/>
                      <a:pt x="348433" y="237404"/>
                    </a:cubicBezTo>
                    <a:close/>
                    <a:moveTo>
                      <a:pt x="185407" y="194979"/>
                    </a:moveTo>
                    <a:cubicBezTo>
                      <a:pt x="189082" y="195929"/>
                      <a:pt x="192398" y="198267"/>
                      <a:pt x="194484" y="201787"/>
                    </a:cubicBezTo>
                    <a:cubicBezTo>
                      <a:pt x="198565" y="208825"/>
                      <a:pt x="196247" y="217809"/>
                      <a:pt x="189290" y="222070"/>
                    </a:cubicBezTo>
                    <a:lnTo>
                      <a:pt x="189198" y="222070"/>
                    </a:lnTo>
                    <a:cubicBezTo>
                      <a:pt x="189012" y="222070"/>
                      <a:pt x="189012" y="222162"/>
                      <a:pt x="188919" y="222162"/>
                    </a:cubicBezTo>
                    <a:lnTo>
                      <a:pt x="188827" y="222255"/>
                    </a:lnTo>
                    <a:cubicBezTo>
                      <a:pt x="181778" y="226515"/>
                      <a:pt x="172689" y="224107"/>
                      <a:pt x="168515" y="216976"/>
                    </a:cubicBezTo>
                    <a:cubicBezTo>
                      <a:pt x="164341" y="209937"/>
                      <a:pt x="166660" y="200953"/>
                      <a:pt x="173709" y="196693"/>
                    </a:cubicBezTo>
                    <a:cubicBezTo>
                      <a:pt x="173802" y="196693"/>
                      <a:pt x="173802" y="196600"/>
                      <a:pt x="173987" y="196600"/>
                    </a:cubicBezTo>
                    <a:cubicBezTo>
                      <a:pt x="174080" y="196600"/>
                      <a:pt x="174173" y="196507"/>
                      <a:pt x="174173" y="196507"/>
                    </a:cubicBezTo>
                    <a:cubicBezTo>
                      <a:pt x="177697" y="194470"/>
                      <a:pt x="181732" y="194030"/>
                      <a:pt x="185407" y="194979"/>
                    </a:cubicBezTo>
                    <a:close/>
                    <a:moveTo>
                      <a:pt x="296864" y="194030"/>
                    </a:moveTo>
                    <a:cubicBezTo>
                      <a:pt x="300521" y="193020"/>
                      <a:pt x="304585" y="193415"/>
                      <a:pt x="308161" y="195456"/>
                    </a:cubicBezTo>
                    <a:cubicBezTo>
                      <a:pt x="315220" y="199447"/>
                      <a:pt x="317820" y="208448"/>
                      <a:pt x="313734" y="215593"/>
                    </a:cubicBezTo>
                    <a:cubicBezTo>
                      <a:pt x="309740" y="222646"/>
                      <a:pt x="300730" y="225244"/>
                      <a:pt x="293578" y="221161"/>
                    </a:cubicBezTo>
                    <a:cubicBezTo>
                      <a:pt x="291164" y="219955"/>
                      <a:pt x="289306" y="218006"/>
                      <a:pt x="288099" y="215872"/>
                    </a:cubicBezTo>
                    <a:cubicBezTo>
                      <a:pt x="285498" y="211417"/>
                      <a:pt x="285219" y="205850"/>
                      <a:pt x="288006" y="201024"/>
                    </a:cubicBezTo>
                    <a:cubicBezTo>
                      <a:pt x="289956" y="197452"/>
                      <a:pt x="293207" y="195039"/>
                      <a:pt x="296864" y="194030"/>
                    </a:cubicBezTo>
                    <a:close/>
                    <a:moveTo>
                      <a:pt x="240930" y="178059"/>
                    </a:moveTo>
                    <a:cubicBezTo>
                      <a:pt x="249200" y="177966"/>
                      <a:pt x="255890" y="184646"/>
                      <a:pt x="255890" y="192809"/>
                    </a:cubicBezTo>
                    <a:cubicBezTo>
                      <a:pt x="256076" y="201066"/>
                      <a:pt x="249386" y="207652"/>
                      <a:pt x="241209" y="207745"/>
                    </a:cubicBezTo>
                    <a:cubicBezTo>
                      <a:pt x="235727" y="207745"/>
                      <a:pt x="230895" y="204777"/>
                      <a:pt x="228200" y="200324"/>
                    </a:cubicBezTo>
                    <a:cubicBezTo>
                      <a:pt x="226900" y="198097"/>
                      <a:pt x="226156" y="195592"/>
                      <a:pt x="226156" y="192902"/>
                    </a:cubicBezTo>
                    <a:cubicBezTo>
                      <a:pt x="226156" y="184738"/>
                      <a:pt x="232754" y="178059"/>
                      <a:pt x="240930" y="178059"/>
                    </a:cubicBezTo>
                    <a:close/>
                    <a:moveTo>
                      <a:pt x="205545" y="0"/>
                    </a:moveTo>
                    <a:lnTo>
                      <a:pt x="277402" y="0"/>
                    </a:lnTo>
                    <a:cubicBezTo>
                      <a:pt x="283901" y="0"/>
                      <a:pt x="289100" y="5191"/>
                      <a:pt x="289100" y="11587"/>
                    </a:cubicBezTo>
                    <a:lnTo>
                      <a:pt x="289100" y="41527"/>
                    </a:lnTo>
                    <a:cubicBezTo>
                      <a:pt x="289100" y="47923"/>
                      <a:pt x="283901" y="53114"/>
                      <a:pt x="277402" y="53114"/>
                    </a:cubicBezTo>
                    <a:lnTo>
                      <a:pt x="269047" y="53114"/>
                    </a:lnTo>
                    <a:lnTo>
                      <a:pt x="269047" y="74156"/>
                    </a:lnTo>
                    <a:cubicBezTo>
                      <a:pt x="313331" y="79347"/>
                      <a:pt x="355758" y="96588"/>
                      <a:pt x="391223" y="124767"/>
                    </a:cubicBezTo>
                    <a:lnTo>
                      <a:pt x="407563" y="108453"/>
                    </a:lnTo>
                    <a:lnTo>
                      <a:pt x="392894" y="93900"/>
                    </a:lnTo>
                    <a:lnTo>
                      <a:pt x="405706" y="81201"/>
                    </a:lnTo>
                    <a:cubicBezTo>
                      <a:pt x="419446" y="67482"/>
                      <a:pt x="441727" y="67482"/>
                      <a:pt x="455468" y="81201"/>
                    </a:cubicBezTo>
                    <a:lnTo>
                      <a:pt x="473014" y="98720"/>
                    </a:lnTo>
                    <a:cubicBezTo>
                      <a:pt x="486754" y="112439"/>
                      <a:pt x="486754" y="134686"/>
                      <a:pt x="473014" y="148404"/>
                    </a:cubicBezTo>
                    <a:lnTo>
                      <a:pt x="460295" y="161104"/>
                    </a:lnTo>
                    <a:lnTo>
                      <a:pt x="445441" y="146272"/>
                    </a:lnTo>
                    <a:lnTo>
                      <a:pt x="429101" y="162587"/>
                    </a:lnTo>
                    <a:cubicBezTo>
                      <a:pt x="436157" y="171393"/>
                      <a:pt x="442656" y="180662"/>
                      <a:pt x="448505" y="190673"/>
                    </a:cubicBezTo>
                    <a:cubicBezTo>
                      <a:pt x="462987" y="215144"/>
                      <a:pt x="472550" y="241192"/>
                      <a:pt x="477470" y="267702"/>
                    </a:cubicBezTo>
                    <a:lnTo>
                      <a:pt x="475892" y="267702"/>
                    </a:lnTo>
                    <a:cubicBezTo>
                      <a:pt x="458067" y="267702"/>
                      <a:pt x="443398" y="282163"/>
                      <a:pt x="443213" y="299960"/>
                    </a:cubicBezTo>
                    <a:cubicBezTo>
                      <a:pt x="441170" y="300702"/>
                      <a:pt x="439221" y="301536"/>
                      <a:pt x="437271" y="302370"/>
                    </a:cubicBezTo>
                    <a:cubicBezTo>
                      <a:pt x="433743" y="299033"/>
                      <a:pt x="429565" y="296623"/>
                      <a:pt x="425109" y="294955"/>
                    </a:cubicBezTo>
                    <a:cubicBezTo>
                      <a:pt x="422788" y="268907"/>
                      <a:pt x="414711" y="242953"/>
                      <a:pt x="400600" y="218852"/>
                    </a:cubicBezTo>
                    <a:cubicBezTo>
                      <a:pt x="349074" y="131349"/>
                      <a:pt x="235996" y="101964"/>
                      <a:pt x="148356" y="153317"/>
                    </a:cubicBezTo>
                    <a:cubicBezTo>
                      <a:pt x="60716" y="204763"/>
                      <a:pt x="31194" y="317757"/>
                      <a:pt x="82719" y="405261"/>
                    </a:cubicBezTo>
                    <a:cubicBezTo>
                      <a:pt x="134245" y="492765"/>
                      <a:pt x="247323" y="522149"/>
                      <a:pt x="334963" y="470704"/>
                    </a:cubicBezTo>
                    <a:cubicBezTo>
                      <a:pt x="343504" y="465698"/>
                      <a:pt x="351581" y="459951"/>
                      <a:pt x="359101" y="453833"/>
                    </a:cubicBezTo>
                    <a:cubicBezTo>
                      <a:pt x="363371" y="455872"/>
                      <a:pt x="368013" y="457170"/>
                      <a:pt x="373027" y="457170"/>
                    </a:cubicBezTo>
                    <a:cubicBezTo>
                      <a:pt x="373769" y="459117"/>
                      <a:pt x="374605" y="461063"/>
                      <a:pt x="375440" y="463103"/>
                    </a:cubicBezTo>
                    <a:cubicBezTo>
                      <a:pt x="369499" y="469220"/>
                      <a:pt x="366156" y="477285"/>
                      <a:pt x="366156" y="485906"/>
                    </a:cubicBezTo>
                    <a:cubicBezTo>
                      <a:pt x="366156" y="494711"/>
                      <a:pt x="369499" y="502869"/>
                      <a:pt x="375719" y="509079"/>
                    </a:cubicBezTo>
                    <a:lnTo>
                      <a:pt x="376740" y="510006"/>
                    </a:lnTo>
                    <a:cubicBezTo>
                      <a:pt x="372284" y="512972"/>
                      <a:pt x="367828" y="515939"/>
                      <a:pt x="363093" y="518719"/>
                    </a:cubicBezTo>
                    <a:cubicBezTo>
                      <a:pt x="248994" y="585552"/>
                      <a:pt x="101565" y="547362"/>
                      <a:pt x="34536" y="433440"/>
                    </a:cubicBezTo>
                    <a:cubicBezTo>
                      <a:pt x="-17083" y="345566"/>
                      <a:pt x="-6035" y="238040"/>
                      <a:pt x="54032" y="162587"/>
                    </a:cubicBezTo>
                    <a:lnTo>
                      <a:pt x="37692" y="146180"/>
                    </a:lnTo>
                    <a:lnTo>
                      <a:pt x="23024" y="160733"/>
                    </a:lnTo>
                    <a:lnTo>
                      <a:pt x="10305" y="148126"/>
                    </a:lnTo>
                    <a:cubicBezTo>
                      <a:pt x="-3435" y="134407"/>
                      <a:pt x="-3435" y="112161"/>
                      <a:pt x="10305" y="98442"/>
                    </a:cubicBezTo>
                    <a:lnTo>
                      <a:pt x="27851" y="80923"/>
                    </a:lnTo>
                    <a:cubicBezTo>
                      <a:pt x="41591" y="67204"/>
                      <a:pt x="63873" y="67204"/>
                      <a:pt x="77613" y="80923"/>
                    </a:cubicBezTo>
                    <a:lnTo>
                      <a:pt x="90425" y="93529"/>
                    </a:lnTo>
                    <a:lnTo>
                      <a:pt x="75571" y="108360"/>
                    </a:lnTo>
                    <a:lnTo>
                      <a:pt x="91910" y="124675"/>
                    </a:lnTo>
                    <a:cubicBezTo>
                      <a:pt x="100637" y="117630"/>
                      <a:pt x="109921" y="111048"/>
                      <a:pt x="119948" y="105301"/>
                    </a:cubicBezTo>
                    <a:cubicBezTo>
                      <a:pt x="150213" y="87597"/>
                      <a:pt x="182614" y="77308"/>
                      <a:pt x="215386" y="73785"/>
                    </a:cubicBezTo>
                    <a:lnTo>
                      <a:pt x="215386" y="53022"/>
                    </a:lnTo>
                    <a:lnTo>
                      <a:pt x="205545" y="53022"/>
                    </a:lnTo>
                    <a:cubicBezTo>
                      <a:pt x="199046" y="53022"/>
                      <a:pt x="193847" y="47831"/>
                      <a:pt x="193847" y="41342"/>
                    </a:cubicBezTo>
                    <a:lnTo>
                      <a:pt x="193847" y="11587"/>
                    </a:lnTo>
                    <a:cubicBezTo>
                      <a:pt x="193847" y="5191"/>
                      <a:pt x="199046" y="0"/>
                      <a:pt x="2055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7150">
                <a:noFill/>
                <a:miter lim="400000"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457200">
                  <a:lnSpc>
                    <a:spcPct val="130000"/>
                  </a:lnSpc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9" name="îṣļíḋ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645246" y="4112946"/>
              <a:ext cx="2575941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b="1" dirty="0" smtClean="0">
                  <a:solidFill>
                    <a:prstClr val="black"/>
                  </a:solidFill>
                </a:rPr>
                <a:t>Somatic Mutation</a:t>
              </a:r>
              <a:r>
                <a:rPr lang="zh-CN" altLang="en-US" b="1" dirty="0" smtClean="0">
                  <a:solidFill>
                    <a:prstClr val="black"/>
                  </a:solidFill>
                </a:rPr>
                <a:t>筛选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íṡḷî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2342353" y="1704290"/>
              <a:ext cx="3776586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b="1" dirty="0" smtClean="0">
                  <a:solidFill>
                    <a:prstClr val="black"/>
                  </a:solidFill>
                </a:rPr>
                <a:t>HLA</a:t>
              </a:r>
              <a:r>
                <a:rPr lang="zh-CN" altLang="en-US" b="1" dirty="0" smtClean="0">
                  <a:solidFill>
                    <a:prstClr val="black"/>
                  </a:solidFill>
                </a:rPr>
                <a:t>分型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ïśļíḋ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5135216" y="4998646"/>
              <a:ext cx="3776586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prstClr val="black"/>
                  </a:solidFill>
                </a:rPr>
                <a:t>抗原肽段提取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2" name="ïS1îḑ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08DBFE12-41CD-4EFC-B674-9B70793D06D5}"/>
                </a:ext>
              </a:extLst>
            </p:cNvPr>
            <p:cNvSpPr txBox="1"/>
            <p:nvPr/>
          </p:nvSpPr>
          <p:spPr bwMode="auto">
            <a:xfrm>
              <a:off x="8672160" y="3651857"/>
              <a:ext cx="2575941" cy="3984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1440" tIns="45720" rIns="91440" bIns="45720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prstClr val="black"/>
                  </a:solidFill>
                </a:rPr>
                <a:t>亲和力预测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18351" y="607573"/>
            <a:ext cx="2503920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我们的新抗原分析步骤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1531" y="1770170"/>
            <a:ext cx="5212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现阶段预测四位分型即</a:t>
            </a:r>
            <a:r>
              <a:rPr lang="zh-CN" altLang="en-US" sz="1600" dirty="0" smtClean="0">
                <a:solidFill>
                  <a:prstClr val="black"/>
                </a:solidFill>
              </a:rPr>
              <a:t>可</a:t>
            </a:r>
            <a:endParaRPr lang="en-US" altLang="zh-CN" sz="1600" dirty="0" smtClean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prstClr val="black"/>
                </a:solidFill>
              </a:rPr>
              <a:t>HLA-I</a:t>
            </a:r>
            <a:r>
              <a:rPr lang="zh-CN" altLang="en-US" sz="1600" dirty="0">
                <a:solidFill>
                  <a:prstClr val="black"/>
                </a:solidFill>
              </a:rPr>
              <a:t>型</a:t>
            </a:r>
            <a:r>
              <a:rPr lang="zh-CN" altLang="en-US" sz="1600" dirty="0" smtClean="0">
                <a:solidFill>
                  <a:prstClr val="black"/>
                </a:solidFill>
              </a:rPr>
              <a:t>： </a:t>
            </a:r>
            <a:r>
              <a:rPr lang="en-US" altLang="zh-CN" sz="1600" dirty="0" smtClean="0">
                <a:solidFill>
                  <a:prstClr val="black"/>
                </a:solidFill>
              </a:rPr>
              <a:t>HLA-A </a:t>
            </a:r>
            <a:r>
              <a:rPr lang="en-US" altLang="zh-CN" sz="1600" dirty="0">
                <a:solidFill>
                  <a:prstClr val="black"/>
                </a:solidFill>
              </a:rPr>
              <a:t>HLA-B HLA-C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</a:rPr>
              <a:t>HLA-II</a:t>
            </a:r>
            <a:r>
              <a:rPr lang="zh-CN" altLang="en-US" sz="1600" dirty="0" smtClean="0">
                <a:solidFill>
                  <a:prstClr val="black"/>
                </a:solidFill>
              </a:rPr>
              <a:t>型：</a:t>
            </a:r>
            <a:r>
              <a:rPr lang="en-US" altLang="zh-CN" sz="1600" dirty="0"/>
              <a:t>DPA1 DPB1 DQA1 DQB1 DRB1</a:t>
            </a:r>
            <a:endParaRPr lang="zh-CN" altLang="en-US" sz="1600" dirty="0"/>
          </a:p>
        </p:txBody>
      </p:sp>
      <p:sp>
        <p:nvSpPr>
          <p:cNvPr id="32" name="文本框 31"/>
          <p:cNvSpPr txBox="1"/>
          <p:nvPr/>
        </p:nvSpPr>
        <p:spPr>
          <a:xfrm>
            <a:off x="6095716" y="4531158"/>
            <a:ext cx="52120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prstClr val="black"/>
                </a:solidFill>
              </a:rPr>
              <a:t>预测肽段和</a:t>
            </a:r>
            <a:r>
              <a:rPr lang="en-US" altLang="zh-CN" sz="1600" dirty="0">
                <a:solidFill>
                  <a:prstClr val="black"/>
                </a:solidFill>
              </a:rPr>
              <a:t>HLA</a:t>
            </a:r>
            <a:r>
              <a:rPr lang="zh-CN" altLang="en-US" sz="1600" dirty="0">
                <a:solidFill>
                  <a:prstClr val="black"/>
                </a:solidFill>
              </a:rPr>
              <a:t>类型的亲和力</a:t>
            </a:r>
            <a:endParaRPr lang="en-US" altLang="zh-CN" sz="16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prstClr val="black"/>
                </a:solidFill>
              </a:rPr>
              <a:t>根据</a:t>
            </a:r>
            <a:r>
              <a:rPr lang="en-US" altLang="zh-CN" sz="1600" dirty="0">
                <a:solidFill>
                  <a:prstClr val="black"/>
                </a:solidFill>
              </a:rPr>
              <a:t>%Rank</a:t>
            </a:r>
            <a:r>
              <a:rPr lang="zh-CN" altLang="en-US" sz="1600" dirty="0">
                <a:solidFill>
                  <a:prstClr val="black"/>
                </a:solidFill>
              </a:rPr>
              <a:t>的大小进行筛选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76"/>
    </mc:Choice>
    <mc:Fallback xmlns="">
      <p:transition spd="slow" advTm="6287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791" y="209006"/>
            <a:ext cx="195277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3. TNB</a:t>
            </a:r>
            <a:r>
              <a:rPr lang="zh-CN" altLang="en-US" dirty="0" smtClean="0">
                <a:sym typeface="+mn-lt"/>
              </a:rPr>
              <a:t>的阈值界定</a:t>
            </a:r>
            <a:endParaRPr lang="en-US" altLang="zh-CN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592" y="676200"/>
            <a:ext cx="588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Tumor </a:t>
            </a:r>
            <a:r>
              <a:rPr lang="en-US" altLang="zh-CN" dirty="0" err="1" smtClean="0"/>
              <a:t>Neoantigen</a:t>
            </a:r>
            <a:r>
              <a:rPr lang="en-US" altLang="zh-CN" dirty="0" smtClean="0"/>
              <a:t> Burden (TNB)</a:t>
            </a:r>
          </a:p>
          <a:p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TNB</a:t>
            </a:r>
            <a:r>
              <a:rPr lang="zh-CN" altLang="en-US" dirty="0" smtClean="0"/>
              <a:t>的高与低，目前缺乏一个非常权威的标准</a:t>
            </a:r>
            <a:endParaRPr lang="zh-CN" altLang="en-US" dirty="0"/>
          </a:p>
        </p:txBody>
      </p:sp>
      <p:grpSp>
        <p:nvGrpSpPr>
          <p:cNvPr id="5" name="32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9791" y="1670122"/>
            <a:ext cx="8621760" cy="2514571"/>
            <a:chOff x="669925" y="2373317"/>
            <a:chExt cx="10820241" cy="2475425"/>
          </a:xfrm>
        </p:grpSpPr>
        <p:grpSp>
          <p:nvGrpSpPr>
            <p:cNvPr id="6" name="íṥ1iḍ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D23CA988-1477-4701-BC6D-0F47F6478D11}"/>
                </a:ext>
              </a:extLst>
            </p:cNvPr>
            <p:cNvGrpSpPr/>
            <p:nvPr/>
          </p:nvGrpSpPr>
          <p:grpSpPr>
            <a:xfrm>
              <a:off x="4394200" y="2373317"/>
              <a:ext cx="3403603" cy="2475425"/>
              <a:chOff x="4379297" y="1952067"/>
              <a:chExt cx="3054959" cy="2221859"/>
            </a:xfrm>
          </p:grpSpPr>
          <p:sp>
            <p:nvSpPr>
              <p:cNvPr id="23" name="iśliḋè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id="{38130828-A9ED-45DF-B86A-DAC7A6FA41D3}"/>
                  </a:ext>
                </a:extLst>
              </p:cNvPr>
              <p:cNvSpPr/>
              <p:nvPr/>
            </p:nvSpPr>
            <p:spPr>
              <a:xfrm rot="10800000">
                <a:off x="5947546" y="1952067"/>
                <a:ext cx="1486710" cy="1486710"/>
              </a:xfrm>
              <a:prstGeom prst="teardrop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4" name="íślïḓê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id="{36FA7D78-B058-4774-A2C6-89D4F0F41B8D}"/>
                  </a:ext>
                </a:extLst>
              </p:cNvPr>
              <p:cNvSpPr/>
              <p:nvPr/>
            </p:nvSpPr>
            <p:spPr>
              <a:xfrm>
                <a:off x="4379297" y="2687216"/>
                <a:ext cx="1486710" cy="1486710"/>
              </a:xfrm>
              <a:prstGeom prst="teardrop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îṧļïḋe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id="{0AD009A6-1181-46FA-947F-DB675C37B2B9}"/>
                  </a:ext>
                </a:extLst>
              </p:cNvPr>
              <p:cNvSpPr txBox="1"/>
              <p:nvPr/>
            </p:nvSpPr>
            <p:spPr>
              <a:xfrm>
                <a:off x="6128208" y="2381048"/>
                <a:ext cx="1179384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algn="ctr"/>
                <a:r>
                  <a:rPr lang="zh-CN" altLang="en-US" sz="2000" dirty="0" smtClean="0">
                    <a:solidFill>
                      <a:schemeClr val="bg1"/>
                    </a:solidFill>
                  </a:rPr>
                  <a:t>如何卡阈值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ïṩļïḍé">
                <a:extLst>
                  <a:ext uri="{FF2B5EF4-FFF2-40B4-BE49-F238E27FC236}">
                    <a16:creationId xmlns="" xmlns:lc="http://schemas.openxmlformats.org/drawingml/2006/lockedCanvas" xmlns:a16="http://schemas.microsoft.com/office/drawing/2014/main" xmlns:p14="http://schemas.microsoft.com/office/powerpoint/2010/main" id="{95C3846E-6F00-42A0-8EAC-826E78EF6B32}"/>
                  </a:ext>
                </a:extLst>
              </p:cNvPr>
              <p:cNvSpPr txBox="1"/>
              <p:nvPr/>
            </p:nvSpPr>
            <p:spPr>
              <a:xfrm>
                <a:off x="4508819" y="3116197"/>
                <a:ext cx="1238371" cy="577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 anchorCtr="1">
                <a:normAutofit lnSpcReduction="10000"/>
              </a:bodyPr>
              <a:lstStyle/>
              <a:p>
                <a:pPr algn="ctr"/>
                <a:r>
                  <a:rPr lang="zh-CN" altLang="en-US" sz="2000" b="1" dirty="0" smtClean="0">
                    <a:solidFill>
                      <a:schemeClr val="bg1"/>
                    </a:solidFill>
                  </a:rPr>
                  <a:t>阈值是多少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îṣli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F3084F21-ED45-464D-AC5F-34A58EEA5805}"/>
                </a:ext>
              </a:extLst>
            </p:cNvPr>
            <p:cNvSpPr/>
            <p:nvPr/>
          </p:nvSpPr>
          <p:spPr>
            <a:xfrm>
              <a:off x="669925" y="4164698"/>
              <a:ext cx="2809070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 smtClean="0"/>
                <a:t>拓普基因宣讲资料</a:t>
              </a:r>
              <a:endParaRPr lang="en-US" altLang="zh-CN" sz="1100" dirty="0"/>
            </a:p>
          </p:txBody>
        </p:sp>
        <p:sp>
          <p:nvSpPr>
            <p:cNvPr id="8" name="ïŝḻí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D77FD1CA-E89E-438B-BC94-9608E42CB276}"/>
                </a:ext>
              </a:extLst>
            </p:cNvPr>
            <p:cNvSpPr/>
            <p:nvPr/>
          </p:nvSpPr>
          <p:spPr>
            <a:xfrm>
              <a:off x="669925" y="3758949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 smtClean="0"/>
                <a:t>4.5/MB</a:t>
              </a:r>
              <a:endParaRPr lang="en-US" altLang="zh-CN" sz="1600" b="1" dirty="0"/>
            </a:p>
          </p:txBody>
        </p:sp>
        <p:sp>
          <p:nvSpPr>
            <p:cNvPr id="9" name="íśľiḑ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2A7B9F8E-0BB7-42D4-9493-D7815AB7EEFD}"/>
                </a:ext>
              </a:extLst>
            </p:cNvPr>
            <p:cNvSpPr/>
            <p:nvPr/>
          </p:nvSpPr>
          <p:spPr>
            <a:xfrm>
              <a:off x="669925" y="2994178"/>
              <a:ext cx="2809070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85000" lnSpcReduction="200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 smtClean="0"/>
                <a:t>中山大学癌症中心                </a:t>
              </a:r>
              <a:r>
                <a:rPr lang="en-US" altLang="zh-CN" sz="1100" dirty="0" smtClean="0"/>
                <a:t>811gene panel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100" dirty="0" smtClean="0"/>
                <a:t>DOI</a:t>
              </a:r>
              <a:r>
                <a:rPr lang="en-US" altLang="zh-CN" sz="1100" dirty="0"/>
                <a:t>: </a:t>
              </a:r>
              <a:r>
                <a:rPr lang="en-US" altLang="zh-CN" sz="1100" dirty="0">
                  <a:hlinkClick r:id="rId3"/>
                </a:rPr>
                <a:t>https://doi.org/10.1016/j.jtho.2017.09.944</a:t>
              </a:r>
              <a:endParaRPr lang="en-US" altLang="zh-CN" sz="1100" dirty="0"/>
            </a:p>
          </p:txBody>
        </p:sp>
        <p:sp>
          <p:nvSpPr>
            <p:cNvPr id="10" name="i$ḷï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BA71DAFD-30BC-49CC-94C8-88C4527FA0B9}"/>
                </a:ext>
              </a:extLst>
            </p:cNvPr>
            <p:cNvSpPr/>
            <p:nvPr/>
          </p:nvSpPr>
          <p:spPr>
            <a:xfrm>
              <a:off x="669925" y="2588431"/>
              <a:ext cx="2809070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altLang="zh-CN" sz="1600" b="1" dirty="0" smtClean="0"/>
                <a:t>3/MB</a:t>
              </a:r>
              <a:endParaRPr lang="en-US" altLang="zh-CN" sz="1600" b="1" dirty="0"/>
            </a:p>
          </p:txBody>
        </p:sp>
        <p:sp>
          <p:nvSpPr>
            <p:cNvPr id="11" name="í$1îd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6D6F30BE-8431-4B42-9731-962B7707099E}"/>
                </a:ext>
              </a:extLst>
            </p:cNvPr>
            <p:cNvSpPr/>
            <p:nvPr/>
          </p:nvSpPr>
          <p:spPr>
            <a:xfrm>
              <a:off x="3604634" y="2866181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2" name="iśḻïḍ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F76989E2-9C90-4271-945E-F2C5619DD90F}"/>
                </a:ext>
              </a:extLst>
            </p:cNvPr>
            <p:cNvSpPr/>
            <p:nvPr/>
          </p:nvSpPr>
          <p:spPr>
            <a:xfrm>
              <a:off x="3604634" y="4018666"/>
              <a:ext cx="522466" cy="52246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i$ļïďe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7BA0EF4F-6410-4B5F-B5A3-CC61D9660A5E}"/>
                </a:ext>
              </a:extLst>
            </p:cNvPr>
            <p:cNvSpPr/>
            <p:nvPr/>
          </p:nvSpPr>
          <p:spPr>
            <a:xfrm>
              <a:off x="3757214" y="3024285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4" name="ïṡḷîḑê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C2F4C207-CE47-42C2-8789-EB80CCE2C5E5}"/>
                </a:ext>
              </a:extLst>
            </p:cNvPr>
            <p:cNvSpPr/>
            <p:nvPr/>
          </p:nvSpPr>
          <p:spPr>
            <a:xfrm>
              <a:off x="3757214" y="4184702"/>
              <a:ext cx="217308" cy="1903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17" name="íṩļíḋ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01CAE35F-CBE2-492E-8E84-96DEB183CABA}"/>
                </a:ext>
              </a:extLst>
            </p:cNvPr>
            <p:cNvSpPr/>
            <p:nvPr/>
          </p:nvSpPr>
          <p:spPr>
            <a:xfrm>
              <a:off x="8400699" y="3851125"/>
              <a:ext cx="2941923" cy="5239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8" name="iṣḷïď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111B2390-7DED-4718-B56C-E5BAFE750375}"/>
                </a:ext>
              </a:extLst>
            </p:cNvPr>
            <p:cNvSpPr/>
            <p:nvPr/>
          </p:nvSpPr>
          <p:spPr>
            <a:xfrm>
              <a:off x="8548243" y="3112402"/>
              <a:ext cx="2941923" cy="4057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b="1" dirty="0" smtClean="0"/>
                <a:t>上四分位数</a:t>
              </a:r>
              <a:endParaRPr lang="en-US" altLang="zh-CN" sz="1600" b="1" dirty="0"/>
            </a:p>
          </p:txBody>
        </p:sp>
        <p:sp>
          <p:nvSpPr>
            <p:cNvPr id="19" name="i$lîḓè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7F752C24-8C51-4C08-8ECC-CD41D5A77D41}"/>
                </a:ext>
              </a:extLst>
            </p:cNvPr>
            <p:cNvSpPr/>
            <p:nvPr/>
          </p:nvSpPr>
          <p:spPr>
            <a:xfrm>
              <a:off x="7945438" y="3178934"/>
              <a:ext cx="522466" cy="522466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21" name="îsļïďé">
              <a:extLst>
                <a:ext uri="{FF2B5EF4-FFF2-40B4-BE49-F238E27FC236}">
                  <a16:creationId xmlns="" xmlns:lc="http://schemas.openxmlformats.org/drawingml/2006/lockedCanvas" xmlns:a16="http://schemas.microsoft.com/office/drawing/2014/main" xmlns:p14="http://schemas.microsoft.com/office/powerpoint/2010/main" id="{4DB44935-B0A3-4FC5-8CFE-CBB626FA0B25}"/>
                </a:ext>
              </a:extLst>
            </p:cNvPr>
            <p:cNvSpPr/>
            <p:nvPr/>
          </p:nvSpPr>
          <p:spPr>
            <a:xfrm>
              <a:off x="8098017" y="3337037"/>
              <a:ext cx="217308" cy="2062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6513180" y="3294404"/>
            <a:ext cx="2087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DOI: </a:t>
            </a:r>
            <a:r>
              <a:rPr lang="en-US" altLang="zh-CN" sz="1100" dirty="0" smtClean="0"/>
              <a:t>10.18632/oncotarget.23742</a:t>
            </a:r>
          </a:p>
          <a:p>
            <a:r>
              <a:rPr lang="en-US" altLang="zh-CN" sz="1100" dirty="0"/>
              <a:t>DOI: 10.1126/science.aaf1490</a:t>
            </a:r>
            <a:endParaRPr lang="zh-CN" altLang="en-US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34" y="4358543"/>
            <a:ext cx="8564117" cy="23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19"/>
    </mc:Choice>
    <mc:Fallback xmlns="">
      <p:transition spd="slow" advTm="95419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209791" y="209006"/>
            <a:ext cx="320151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3.2 TNB</a:t>
            </a:r>
            <a:r>
              <a:rPr lang="zh-CN" altLang="en-US" dirty="0" smtClean="0">
                <a:sym typeface="+mn-lt"/>
              </a:rPr>
              <a:t>的阈值摸索</a:t>
            </a:r>
            <a:r>
              <a:rPr lang="en-US" altLang="zh-CN" dirty="0" smtClean="0">
                <a:sym typeface="+mn-lt"/>
              </a:rPr>
              <a:t>—</a:t>
            </a:r>
            <a:r>
              <a:rPr lang="zh-CN" altLang="en-US" dirty="0" smtClean="0">
                <a:sym typeface="+mn-lt"/>
              </a:rPr>
              <a:t>自有数据</a:t>
            </a:r>
            <a:endParaRPr lang="en-US" altLang="zh-CN" dirty="0">
              <a:sym typeface="+mn-lt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47483"/>
              </p:ext>
            </p:extLst>
          </p:nvPr>
        </p:nvGraphicFramePr>
        <p:xfrm>
          <a:off x="84909" y="732452"/>
          <a:ext cx="5041765" cy="2578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工作表" r:id="rId3" imgW="5303520" imgH="2712799" progId="Excel.Sheet.12">
                  <p:embed/>
                </p:oleObj>
              </mc:Choice>
              <mc:Fallback>
                <p:oleObj name="工作表" r:id="rId3" imgW="5303520" imgH="27127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9" y="732452"/>
                        <a:ext cx="5041765" cy="2578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861767"/>
              </p:ext>
            </p:extLst>
          </p:nvPr>
        </p:nvGraphicFramePr>
        <p:xfrm>
          <a:off x="0" y="3410147"/>
          <a:ext cx="8693331" cy="3317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967" y="208369"/>
            <a:ext cx="3429496" cy="33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"/>
    </mc:Choice>
    <mc:Fallback xmlns="">
      <p:transition spd="slow" advTm="63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791" y="209006"/>
            <a:ext cx="324762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3.2 TNB</a:t>
            </a:r>
            <a:r>
              <a:rPr lang="zh-CN" altLang="en-US" dirty="0" smtClean="0">
                <a:sym typeface="+mn-lt"/>
              </a:rPr>
              <a:t>的阈值摸索</a:t>
            </a:r>
            <a:r>
              <a:rPr lang="en-US" altLang="zh-CN" dirty="0" smtClean="0">
                <a:sym typeface="+mn-lt"/>
              </a:rPr>
              <a:t>—TCGA</a:t>
            </a:r>
            <a:r>
              <a:rPr lang="zh-CN" altLang="en-US" dirty="0" smtClean="0">
                <a:sym typeface="+mn-lt"/>
              </a:rPr>
              <a:t>数据</a:t>
            </a:r>
            <a:endParaRPr lang="en-US" altLang="zh-CN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629" y="721481"/>
            <a:ext cx="1300427" cy="424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数据来源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9791" y="1233956"/>
            <a:ext cx="9070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Thorsson</a:t>
            </a:r>
            <a:r>
              <a:rPr lang="en-US" altLang="zh-CN" dirty="0"/>
              <a:t>, </a:t>
            </a:r>
            <a:r>
              <a:rPr lang="en-US" altLang="zh-CN" dirty="0" err="1"/>
              <a:t>Vésteinn</a:t>
            </a:r>
            <a:r>
              <a:rPr lang="en-US" altLang="zh-CN" dirty="0"/>
              <a:t>, et al. "The immune landscape of cancer." Immunity 48.4 (2018): 812-830.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9456" y="1713611"/>
            <a:ext cx="8275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共获得</a:t>
            </a:r>
            <a:r>
              <a:rPr lang="en-US" altLang="zh-CN" sz="2400" dirty="0" smtClean="0">
                <a:solidFill>
                  <a:srgbClr val="FF0000"/>
                </a:solidFill>
              </a:rPr>
              <a:t>8546</a:t>
            </a:r>
            <a:r>
              <a:rPr lang="zh-CN" altLang="en-US" dirty="0" smtClean="0"/>
              <a:t>个样本，</a:t>
            </a:r>
            <a:r>
              <a:rPr lang="en-US" altLang="zh-CN" dirty="0" smtClean="0"/>
              <a:t>TNB</a:t>
            </a:r>
            <a:r>
              <a:rPr lang="zh-CN" altLang="en-US" dirty="0" smtClean="0"/>
              <a:t>的上四分位数为</a:t>
            </a:r>
            <a:r>
              <a:rPr lang="en-US" altLang="zh-CN" sz="2800" dirty="0" smtClean="0"/>
              <a:t>4.51</a:t>
            </a:r>
            <a:r>
              <a:rPr lang="zh-CN" altLang="en-US" dirty="0" smtClean="0"/>
              <a:t>，与拓普基因宣传页一致。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1" y="2203506"/>
            <a:ext cx="3794449" cy="379444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864" y="2203506"/>
            <a:ext cx="3867912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15"/>
    </mc:Choice>
    <mc:Fallback xmlns="">
      <p:transition spd="slow" advTm="5061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036" y="1006030"/>
            <a:ext cx="88892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 smtClean="0">
                <a:solidFill>
                  <a:srgbClr val="0093DD"/>
                </a:solidFill>
                <a:effectLst/>
                <a:latin typeface="-apple-system-font"/>
              </a:rPr>
              <a:t>1</a:t>
            </a:r>
            <a:r>
              <a:rPr lang="en-US" altLang="zh-CN" b="1" dirty="0" smtClean="0">
                <a:solidFill>
                  <a:srgbClr val="0093DD"/>
                </a:solidFill>
                <a:latin typeface="-apple-system-font"/>
              </a:rPr>
              <a:t>.</a:t>
            </a:r>
            <a:r>
              <a:rPr lang="zh-CN" altLang="en-US" b="1" i="0" dirty="0" smtClean="0">
                <a:solidFill>
                  <a:srgbClr val="0093DD"/>
                </a:solidFill>
                <a:effectLst/>
                <a:latin typeface="-apple-system-font"/>
              </a:rPr>
              <a:t>用于免疫细胞治疗</a:t>
            </a:r>
            <a:endParaRPr lang="zh-CN" altLang="en-US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/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分离和纯化出能特异性识别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-font"/>
              </a:rPr>
              <a:t>neoantigen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的免疫细胞。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</a:br>
            <a:endParaRPr lang="en-US" altLang="zh-CN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endParaRPr lang="en-US" altLang="zh-CN" b="1" i="0" dirty="0" smtClean="0">
              <a:solidFill>
                <a:srgbClr val="0093DD"/>
              </a:solidFill>
              <a:effectLst/>
              <a:latin typeface="-apple-system-font"/>
            </a:endParaRPr>
          </a:p>
          <a:p>
            <a:pPr algn="just"/>
            <a:r>
              <a:rPr lang="en-US" altLang="zh-CN" b="1" i="0" dirty="0" smtClean="0">
                <a:solidFill>
                  <a:srgbClr val="0093DD"/>
                </a:solidFill>
                <a:effectLst/>
                <a:latin typeface="-apple-system-font"/>
              </a:rPr>
              <a:t>2.</a:t>
            </a:r>
            <a:r>
              <a:rPr lang="zh-CN" altLang="en-US" b="1" i="0" dirty="0" smtClean="0">
                <a:solidFill>
                  <a:srgbClr val="0093DD"/>
                </a:solidFill>
                <a:effectLst/>
                <a:latin typeface="-apple-system-font"/>
              </a:rPr>
              <a:t>个性化肿瘤疫苗</a:t>
            </a:r>
            <a:endParaRPr lang="en-US" altLang="zh-CN" b="1" i="0" dirty="0" smtClean="0">
              <a:solidFill>
                <a:srgbClr val="0093DD"/>
              </a:solidFill>
              <a:effectLst/>
              <a:latin typeface="-apple-system-font"/>
            </a:endParaRPr>
          </a:p>
          <a:p>
            <a:pPr algn="just"/>
            <a:endParaRPr lang="zh-CN" altLang="en-US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利用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病人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鉴定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出的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-font"/>
              </a:rPr>
              <a:t>neoantigen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，在体外合成这些</a:t>
            </a:r>
            <a:r>
              <a:rPr lang="en-US" altLang="zh-CN" b="0" i="0" dirty="0" err="1" smtClean="0">
                <a:solidFill>
                  <a:srgbClr val="333333"/>
                </a:solidFill>
                <a:effectLst/>
                <a:latin typeface="-apple-system-font"/>
              </a:rPr>
              <a:t>neoantigen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所对应的抗原肽，并制成疫苗。</a:t>
            </a:r>
            <a:b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</a:br>
            <a:endParaRPr lang="zh-CN" altLang="en-US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b="1" i="0" dirty="0" smtClean="0">
                <a:solidFill>
                  <a:srgbClr val="0093DD"/>
                </a:solidFill>
                <a:effectLst/>
                <a:latin typeface="-apple-system-font"/>
              </a:rPr>
              <a:t>3.PD-1</a:t>
            </a:r>
            <a:r>
              <a:rPr lang="zh-CN" altLang="en-US" b="1" i="0" dirty="0" smtClean="0">
                <a:solidFill>
                  <a:srgbClr val="0093DD"/>
                </a:solidFill>
                <a:effectLst/>
                <a:latin typeface="-apple-system-font"/>
              </a:rPr>
              <a:t>抑制剂</a:t>
            </a:r>
            <a:endParaRPr lang="zh-CN" altLang="en-US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endParaRPr lang="zh-CN" altLang="en-US" b="0" i="0" dirty="0" smtClean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有研究表明，病人携带的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-font"/>
              </a:rPr>
              <a:t>neoantigen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越多，其对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-apple-system-font"/>
              </a:rPr>
              <a:t>PD-1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-apple-system-font"/>
              </a:rPr>
              <a:t>抑制剂等免疫检查点抑制剂疗效越好。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9791" y="209006"/>
            <a:ext cx="225895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ym typeface="+mn-lt"/>
              </a:rPr>
              <a:t>4</a:t>
            </a:r>
            <a:r>
              <a:rPr lang="en-US" altLang="zh-CN" dirty="0" smtClean="0">
                <a:sym typeface="+mn-lt"/>
              </a:rPr>
              <a:t>. </a:t>
            </a:r>
            <a:r>
              <a:rPr lang="zh-CN" altLang="en-US" dirty="0" smtClean="0">
                <a:sym typeface="+mn-lt"/>
              </a:rPr>
              <a:t>新抗原的应用方向</a:t>
            </a:r>
            <a:endParaRPr lang="en-US" altLang="zh-CN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45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235"/>
    </mc:Choice>
    <mc:Fallback xmlns="">
      <p:transition spd="slow" advTm="5523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791" y="209006"/>
            <a:ext cx="351795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5.</a:t>
            </a:r>
            <a:r>
              <a:rPr lang="zh-CN" altLang="en-US" dirty="0">
                <a:sym typeface="+mn-lt"/>
              </a:rPr>
              <a:t>新抗原相关的数据库</a:t>
            </a:r>
            <a:r>
              <a:rPr lang="en-US" altLang="zh-CN" dirty="0">
                <a:sym typeface="+mn-lt"/>
              </a:rPr>
              <a:t>--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TSNAdb</a:t>
            </a:r>
            <a:r>
              <a:rPr lang="en-US" altLang="zh-CN" dirty="0">
                <a:sym typeface="+mn-lt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5" y="1569483"/>
            <a:ext cx="8974861" cy="31706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9791" y="844966"/>
            <a:ext cx="587959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TSNAdb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umor-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pecific </a:t>
            </a:r>
            <a:r>
              <a:rPr lang="en-US" altLang="zh-C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</a:t>
            </a:r>
            <a:r>
              <a:rPr lang="en-US" altLang="zh-CN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ntigen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8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5"/>
    </mc:Choice>
    <mc:Fallback xmlns="">
      <p:transition spd="slow" advTm="1591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9791" y="209006"/>
            <a:ext cx="225895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ym typeface="+mn-lt"/>
              </a:rPr>
              <a:t>5. </a:t>
            </a:r>
            <a:r>
              <a:rPr lang="zh-CN" altLang="en-US" dirty="0" smtClean="0">
                <a:sym typeface="+mn-lt"/>
              </a:rPr>
              <a:t>新抗原相关的网站</a:t>
            </a:r>
            <a:endParaRPr lang="en-US" altLang="zh-CN" dirty="0"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" y="1826566"/>
            <a:ext cx="9144000" cy="32292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972" y="1110342"/>
            <a:ext cx="344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数据库构建过程：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34"/>
    </mc:Choice>
    <mc:Fallback xmlns="">
      <p:transition spd="slow" advTm="49634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846239"/>
            <a:ext cx="9144000" cy="48293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1023" y="244306"/>
            <a:ext cx="88817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通过基因名称来查看相关的肿瘤新抗原，可以指定分析的软件和肿瘤</a:t>
            </a:r>
            <a:r>
              <a:rPr lang="zh-CN" altLang="en-US" dirty="0" smtClean="0">
                <a:solidFill>
                  <a:srgbClr val="333333"/>
                </a:solidFill>
                <a:latin typeface="-apple-system-font"/>
              </a:rPr>
              <a:t>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9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"/>
    </mc:Choice>
    <mc:Fallback xmlns="">
      <p:transition spd="slow" advTm="84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" y="997477"/>
            <a:ext cx="9144000" cy="4745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783" y="450668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分析结果按不同癌种分开，并提供下载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98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"/>
    </mc:Choice>
    <mc:Fallback xmlns="">
      <p:transition spd="slow" advTm="32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C0498D3A-B738-48EC-A39C-94C58B88932B}"/>
              </a:ext>
            </a:extLst>
          </p:cNvPr>
          <p:cNvGrpSpPr/>
          <p:nvPr/>
        </p:nvGrpSpPr>
        <p:grpSpPr>
          <a:xfrm>
            <a:off x="1486649" y="1907068"/>
            <a:ext cx="7974595" cy="3062706"/>
            <a:chOff x="757282" y="1700808"/>
            <a:chExt cx="10632793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632793" cy="4083608"/>
              <a:chOff x="1175743" y="1700808"/>
              <a:chExt cx="10219402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xmlns="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696851" y="1779399"/>
                <a:ext cx="7698294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1.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什么是</a:t>
                </a:r>
                <a:r>
                  <a:rPr lang="zh-CN" altLang="en-US" sz="1800" dirty="0">
                    <a:latin typeface="+mn-lt"/>
                    <a:ea typeface="+mn-ea"/>
                    <a:sym typeface="+mn-lt"/>
                  </a:rPr>
                  <a:t>新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抗原</a:t>
                </a:r>
                <a:endParaRPr lang="en-US" altLang="zh-CN" sz="180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2.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新抗原的筛选方法</a:t>
                </a:r>
                <a:endParaRPr lang="en-US" altLang="zh-CN" sz="180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800" dirty="0">
                    <a:latin typeface="+mn-lt"/>
                    <a:ea typeface="+mn-ea"/>
                    <a:sym typeface="+mn-lt"/>
                  </a:rPr>
                  <a:t>3</a:t>
                </a: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.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新抗原的阈值界定</a:t>
                </a:r>
                <a:endParaRPr lang="en-US" altLang="zh-CN" sz="180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800" dirty="0">
                    <a:latin typeface="+mn-lt"/>
                    <a:ea typeface="+mn-ea"/>
                    <a:sym typeface="+mn-lt"/>
                  </a:rPr>
                  <a:t>4</a:t>
                </a: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.</a:t>
                </a:r>
                <a:r>
                  <a:rPr lang="zh-CN" altLang="en-US" sz="1800" dirty="0">
                    <a:latin typeface="+mn-lt"/>
                    <a:ea typeface="+mn-ea"/>
                    <a:sym typeface="+mn-lt"/>
                  </a:rPr>
                  <a:t>新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抗原分析的方向</a:t>
                </a:r>
                <a:endParaRPr lang="en-US" altLang="zh-CN" sz="1800" dirty="0" smtClean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800" dirty="0">
                    <a:latin typeface="+mn-lt"/>
                    <a:ea typeface="+mn-ea"/>
                    <a:sym typeface="+mn-lt"/>
                  </a:rPr>
                  <a:t>5</a:t>
                </a: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.</a:t>
                </a:r>
                <a:r>
                  <a:rPr lang="zh-CN" altLang="en-US" sz="1800" dirty="0" smtClean="0">
                    <a:latin typeface="+mn-lt"/>
                    <a:ea typeface="+mn-ea"/>
                    <a:sym typeface="+mn-lt"/>
                  </a:rPr>
                  <a:t> 新抗原相关的数据库</a:t>
                </a: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--</a:t>
                </a:r>
                <a:r>
                  <a:rPr lang="en-US" altLang="zh-CN" sz="1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TSNAdb</a:t>
                </a:r>
                <a:r>
                  <a:rPr lang="en-US" altLang="zh-CN" sz="1800" dirty="0" smtClean="0">
                    <a:latin typeface="+mn-lt"/>
                    <a:ea typeface="+mn-ea"/>
                    <a:sym typeface="+mn-lt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180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xmlns="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xmlns="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6057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tr-TR" sz="21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xmlns="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>
                <a:lnSpc>
                  <a:spcPct val="120000"/>
                </a:lnSpc>
              </a:pPr>
              <a:endParaRPr lang="zh-CN" altLang="en-US" sz="135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49"/>
    </mc:Choice>
    <mc:Fallback xmlns="">
      <p:transition spd="slow" advTm="20049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776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"/>
    </mc:Choice>
    <mc:Fallback xmlns="">
      <p:transition spd="slow" advTm="14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69422" y="182248"/>
            <a:ext cx="6947807" cy="7452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让我们先从一个案例开始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" y="875212"/>
            <a:ext cx="8755165" cy="49051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59507" y="973183"/>
            <a:ext cx="1281220" cy="17543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主角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3521" y="6048103"/>
            <a:ext cx="845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主角： </a:t>
            </a:r>
            <a:r>
              <a:rPr lang="en-US" altLang="zh-CN" dirty="0" smtClean="0"/>
              <a:t>Melinda   </a:t>
            </a:r>
            <a:r>
              <a:rPr lang="zh-CN" altLang="en-US" dirty="0" smtClean="0"/>
              <a:t>一个拥有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个孩子的母亲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2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0"/>
    </mc:Choice>
    <mc:Fallback xmlns="">
      <p:transition spd="slow" advTm="1783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1" y="90808"/>
            <a:ext cx="6947807" cy="74521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09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月确诊肝内胆管细胞癌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1" y="927463"/>
            <a:ext cx="3722077" cy="41474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08268" y="836023"/>
            <a:ext cx="46830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治疗经历：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40</a:t>
            </a:r>
            <a:r>
              <a:rPr lang="zh-CN" altLang="en-US" dirty="0"/>
              <a:t>岁的</a:t>
            </a:r>
            <a:r>
              <a:rPr lang="en-US" altLang="zh-CN" dirty="0"/>
              <a:t>Melinda</a:t>
            </a:r>
            <a:r>
              <a:rPr lang="zh-CN" altLang="en-US" dirty="0"/>
              <a:t>被查出患有胆管癌，她进行了手术，</a:t>
            </a:r>
            <a:r>
              <a:rPr lang="zh-CN" altLang="en-US" dirty="0" smtClean="0"/>
              <a:t>但三个月后，</a:t>
            </a:r>
            <a:r>
              <a:rPr lang="zh-CN" altLang="en-US" dirty="0"/>
              <a:t>就不幸发现肺部多处转移。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2010</a:t>
            </a:r>
            <a:r>
              <a:rPr lang="zh-CN" altLang="en-US" dirty="0"/>
              <a:t>年，她开始了第一次化疗，稳定住了肿瘤，但副作用巨大。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2011</a:t>
            </a:r>
            <a:r>
              <a:rPr lang="zh-CN" altLang="en-US" dirty="0"/>
              <a:t>年，发现新的肝转移，开始第二次化疗，但副作用更加强烈。在苦苦坚持了</a:t>
            </a:r>
            <a:r>
              <a:rPr lang="en-US" altLang="zh-CN" dirty="0"/>
              <a:t>6</a:t>
            </a:r>
            <a:r>
              <a:rPr lang="zh-CN" altLang="en-US" dirty="0"/>
              <a:t>个月后，她决定生活质量比生存时间更重要，和家人商量后，她停止了化疗。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/>
              <a:t>不幸</a:t>
            </a:r>
            <a:r>
              <a:rPr lang="zh-CN" altLang="en-US" dirty="0"/>
              <a:t>中的万幸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年她参与</a:t>
            </a:r>
            <a:r>
              <a:rPr lang="zh-CN" altLang="en-US" dirty="0"/>
              <a:t>了一项美国国家癌症中心主持的免疫细胞治疗临床试验。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7641" y="5414554"/>
            <a:ext cx="380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图右是 经过多次化疗的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Melinda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85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42"/>
    </mc:Choice>
    <mc:Fallback xmlns="">
      <p:transition spd="slow" advTm="6654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2" y="-13063"/>
            <a:ext cx="5024656" cy="5964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423" y="727208"/>
            <a:ext cx="3692707" cy="22548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423" y="3356301"/>
            <a:ext cx="3671343" cy="262085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0082" y="4403739"/>
            <a:ext cx="230104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正常细胞</a:t>
            </a:r>
            <a:endParaRPr lang="en-US" altLang="zh-CN" dirty="0" smtClean="0"/>
          </a:p>
          <a:p>
            <a:r>
              <a:rPr lang="en-US" altLang="zh-CN" dirty="0" smtClean="0"/>
              <a:t>NSKEET</a:t>
            </a:r>
            <a:r>
              <a:rPr lang="en-US" altLang="zh-CN" sz="2800" b="1" dirty="0" smtClean="0"/>
              <a:t>E</a:t>
            </a:r>
            <a:r>
              <a:rPr lang="en-US" altLang="zh-CN" dirty="0" smtClean="0"/>
              <a:t>HLENGN</a:t>
            </a:r>
          </a:p>
          <a:p>
            <a:r>
              <a:rPr lang="zh-CN" altLang="en-US" dirty="0" smtClean="0"/>
              <a:t>肿瘤细胞</a:t>
            </a:r>
            <a:endParaRPr lang="en-US" altLang="zh-CN" dirty="0" smtClean="0"/>
          </a:p>
          <a:p>
            <a:r>
              <a:rPr lang="en-US" altLang="zh-CN" dirty="0"/>
              <a:t>NSKEET</a:t>
            </a:r>
            <a:r>
              <a:rPr lang="en-US" altLang="zh-CN" sz="2800" b="1" dirty="0"/>
              <a:t>G</a:t>
            </a:r>
            <a:r>
              <a:rPr lang="en-US" altLang="zh-CN" dirty="0"/>
              <a:t>HLENGN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65680" y="228600"/>
            <a:ext cx="36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第一次细胞回输，浓度</a:t>
            </a:r>
            <a:r>
              <a:rPr lang="en-US" altLang="zh-CN" dirty="0" smtClean="0"/>
              <a:t>25%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05209" y="3110293"/>
            <a:ext cx="367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第二次细胞回输，浓度</a:t>
            </a:r>
            <a:r>
              <a:rPr lang="en-US" altLang="zh-CN" dirty="0" smtClean="0"/>
              <a:t>95%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22669" y="6079278"/>
            <a:ext cx="3317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DOI: 10.1126/science.1251102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05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917"/>
    </mc:Choice>
    <mc:Fallback xmlns="">
      <p:transition spd="slow" advTm="13991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" y="4061012"/>
            <a:ext cx="1418101" cy="21271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52898" y="4476687"/>
            <a:ext cx="7145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年过去了，她的肿瘤得到了有效控制，她恢复了正常的生活。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现在她在为美国胆管癌基因会工作，向周围患者讲述自己的治疗经历。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7" y="1085674"/>
            <a:ext cx="4072346" cy="284626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29" y="-67197"/>
            <a:ext cx="423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治疗效果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011" y="656353"/>
            <a:ext cx="1620371" cy="38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治疗前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52382" y="656352"/>
            <a:ext cx="186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治疗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个月之后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53" y="1125756"/>
            <a:ext cx="4664497" cy="280618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5588" y="656352"/>
            <a:ext cx="263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Melinda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近况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7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"/>
    </mc:Choice>
    <mc:Fallback xmlns="">
      <p:transition spd="slow" advTm="52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289262" y="159437"/>
            <a:ext cx="18101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prstClr val="black"/>
                </a:solidFill>
              </a:rPr>
              <a:t>1. </a:t>
            </a:r>
            <a:r>
              <a:rPr lang="zh-CN" altLang="en-US" b="1" dirty="0" smtClean="0">
                <a:solidFill>
                  <a:prstClr val="black"/>
                </a:solidFill>
              </a:rPr>
              <a:t>什么是新抗原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0187" y="654313"/>
            <a:ext cx="8140975" cy="7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zh-CN" altLang="en-US" b="1" dirty="0">
                <a:solidFill>
                  <a:prstClr val="black"/>
                </a:solidFill>
              </a:rPr>
              <a:t>能激活免疫系统的，由癌细胞基因突变产生的异常蛋白质，就是</a:t>
            </a:r>
            <a:r>
              <a:rPr lang="en-US" altLang="zh-CN" b="1" dirty="0" err="1">
                <a:solidFill>
                  <a:prstClr val="black"/>
                </a:solidFill>
              </a:rPr>
              <a:t>Neoantigen</a:t>
            </a:r>
            <a:r>
              <a:rPr lang="zh-CN" altLang="en-US" b="1" dirty="0">
                <a:solidFill>
                  <a:prstClr val="black"/>
                </a:solidFill>
              </a:rPr>
              <a:t>（新生抗原）。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93713" y="1667398"/>
            <a:ext cx="1356049" cy="64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white"/>
                </a:solidFill>
              </a:rPr>
              <a:t>新生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7326" y="2546802"/>
            <a:ext cx="562324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癌细胞所特有</a:t>
            </a:r>
            <a:r>
              <a:rPr lang="zh-CN" altLang="en-US" dirty="0" smtClean="0">
                <a:solidFill>
                  <a:prstClr val="black"/>
                </a:solidFill>
              </a:rPr>
              <a:t>，正常</a:t>
            </a:r>
            <a:r>
              <a:rPr lang="zh-CN" altLang="en-US" dirty="0">
                <a:solidFill>
                  <a:prstClr val="black"/>
                </a:solidFill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</a:rPr>
              <a:t>组织、细胞</a:t>
            </a:r>
            <a:r>
              <a:rPr lang="zh-CN" altLang="en-US" dirty="0">
                <a:solidFill>
                  <a:prstClr val="black"/>
                </a:solidFill>
              </a:rPr>
              <a:t>是没有的</a:t>
            </a:r>
          </a:p>
        </p:txBody>
      </p:sp>
      <p:sp>
        <p:nvSpPr>
          <p:cNvPr id="34" name="椭圆 33"/>
          <p:cNvSpPr/>
          <p:nvPr/>
        </p:nvSpPr>
        <p:spPr>
          <a:xfrm>
            <a:off x="289262" y="3388273"/>
            <a:ext cx="1356049" cy="6407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prstClr val="white"/>
                </a:solidFill>
              </a:rPr>
              <a:t>抗原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67326" y="4326398"/>
            <a:ext cx="710171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能</a:t>
            </a:r>
            <a:r>
              <a:rPr lang="zh-CN" altLang="en-US" dirty="0">
                <a:solidFill>
                  <a:prstClr val="black"/>
                </a:solidFill>
              </a:rPr>
              <a:t>被免疫系统识别，能激活免疫细胞。</a:t>
            </a:r>
            <a:endParaRPr lang="en-US" altLang="zh-CN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并不是所有的异常蛋白都能激活免疫系统。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112" y="1030874"/>
            <a:ext cx="4708614" cy="5588964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4861112" y="2386853"/>
            <a:ext cx="1667435" cy="2763371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09029" y="3456024"/>
            <a:ext cx="78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新生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5062817" y="3941570"/>
            <a:ext cx="3543300" cy="1208654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78526" y="4545897"/>
            <a:ext cx="78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抗原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21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91"/>
    </mc:Choice>
    <mc:Fallback xmlns="">
      <p:transition spd="slow" advTm="12769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4763" y="690238"/>
            <a:ext cx="2443081" cy="39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</a:rPr>
              <a:t>1.2 </a:t>
            </a:r>
            <a:r>
              <a:rPr lang="zh-CN" altLang="en-US" dirty="0">
                <a:solidFill>
                  <a:prstClr val="black"/>
                </a:solidFill>
              </a:rPr>
              <a:t>什么是</a:t>
            </a:r>
            <a:r>
              <a:rPr lang="en-US" altLang="zh-CN" dirty="0">
                <a:solidFill>
                  <a:prstClr val="black"/>
                </a:solidFill>
              </a:rPr>
              <a:t>HLA</a:t>
            </a:r>
            <a:r>
              <a:rPr lang="zh-CN" altLang="en-US" dirty="0">
                <a:solidFill>
                  <a:prstClr val="black"/>
                </a:solidFill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262" y="1221883"/>
            <a:ext cx="811609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主要组织相容性复合体</a:t>
            </a:r>
            <a:r>
              <a:rPr lang="zh-CN" altLang="en-US" dirty="0"/>
              <a:t>（</a:t>
            </a:r>
            <a:r>
              <a:rPr lang="en-US" altLang="zh-CN" dirty="0"/>
              <a:t>major histocompatibility complex, MHC</a:t>
            </a:r>
            <a:r>
              <a:rPr lang="zh-CN" altLang="en-US" dirty="0" smtClean="0"/>
              <a:t>），</a:t>
            </a:r>
            <a:r>
              <a:rPr lang="zh-CN" altLang="en-US" dirty="0"/>
              <a:t>位于人类</a:t>
            </a:r>
            <a:r>
              <a:rPr lang="en-US" altLang="zh-CN" dirty="0"/>
              <a:t>6</a:t>
            </a:r>
            <a:r>
              <a:rPr lang="zh-CN" altLang="en-US" dirty="0"/>
              <a:t>号</a:t>
            </a:r>
            <a:r>
              <a:rPr lang="zh-CN" altLang="en-US" dirty="0" smtClean="0"/>
              <a:t>染色体短臂</a:t>
            </a:r>
            <a:r>
              <a:rPr lang="zh-CN" altLang="en-US" dirty="0"/>
              <a:t>上长度约</a:t>
            </a:r>
            <a:r>
              <a:rPr lang="en-US" altLang="zh-CN" dirty="0"/>
              <a:t>4M</a:t>
            </a:r>
            <a:r>
              <a:rPr lang="zh-CN" altLang="en-US" dirty="0"/>
              <a:t>的区域内，包含超过</a:t>
            </a:r>
            <a:r>
              <a:rPr lang="en-US" altLang="zh-CN" dirty="0"/>
              <a:t>200</a:t>
            </a:r>
            <a:r>
              <a:rPr lang="zh-CN" altLang="en-US" dirty="0"/>
              <a:t>个基因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人</a:t>
            </a:r>
            <a:r>
              <a:rPr lang="zh-CN" altLang="en-US" dirty="0"/>
              <a:t>的</a:t>
            </a:r>
            <a:r>
              <a:rPr lang="en-US" altLang="zh-CN" dirty="0"/>
              <a:t>MHC</a:t>
            </a:r>
            <a:r>
              <a:rPr lang="zh-CN" altLang="en-US" dirty="0"/>
              <a:t>就称</a:t>
            </a:r>
            <a:r>
              <a:rPr lang="en-US" altLang="zh-CN" dirty="0"/>
              <a:t>HLA</a:t>
            </a:r>
            <a:r>
              <a:rPr lang="zh-CN" altLang="en-US" dirty="0"/>
              <a:t>（</a:t>
            </a:r>
            <a:r>
              <a:rPr lang="en-US" altLang="zh-CN" dirty="0"/>
              <a:t>human leucocyte antigen</a:t>
            </a:r>
            <a:r>
              <a:rPr lang="zh-CN" altLang="en-US" dirty="0"/>
              <a:t>）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4" y="2568772"/>
            <a:ext cx="8783216" cy="3098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4763" y="5666792"/>
            <a:ext cx="2287571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几乎所有的细胞表面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29114" y="5754209"/>
            <a:ext cx="2287571" cy="39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专职呈递的细胞表面</a:t>
            </a:r>
          </a:p>
        </p:txBody>
      </p:sp>
      <p:sp>
        <p:nvSpPr>
          <p:cNvPr id="9" name="矩形 8"/>
          <p:cNvSpPr/>
          <p:nvPr/>
        </p:nvSpPr>
        <p:spPr>
          <a:xfrm>
            <a:off x="289262" y="159437"/>
            <a:ext cx="18101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prstClr val="black"/>
                </a:solidFill>
              </a:rPr>
              <a:t>1. </a:t>
            </a:r>
            <a:r>
              <a:rPr lang="zh-CN" altLang="en-US" b="1" dirty="0" smtClean="0">
                <a:solidFill>
                  <a:prstClr val="black"/>
                </a:solidFill>
              </a:rPr>
              <a:t>什么是新抗原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"/>
    </mc:Choice>
    <mc:Fallback xmlns="">
      <p:transition spd="slow" advTm="130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544" y="654354"/>
            <a:ext cx="2443081" cy="39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</a:rPr>
              <a:t>1.3 HLA</a:t>
            </a:r>
            <a:r>
              <a:rPr lang="zh-CN" altLang="en-US" dirty="0">
                <a:solidFill>
                  <a:prstClr val="black"/>
                </a:solidFill>
              </a:rPr>
              <a:t>有什么作用？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4" y="2287457"/>
            <a:ext cx="5720345" cy="29269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8544" y="1398085"/>
            <a:ext cx="7556256" cy="40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HLA-I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MHC 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MHC II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）基因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编码结合和呈递抗原的分子。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8544" y="5519354"/>
            <a:ext cx="8694590" cy="401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类基因主要将抗原呈递给</a:t>
            </a:r>
            <a:r>
              <a:rPr lang="en-US" altLang="zh-CN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CD8+ T</a:t>
            </a:r>
            <a:r>
              <a:rPr lang="zh-CN" altLang="en-US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细胞，</a:t>
            </a:r>
            <a:r>
              <a:rPr lang="en-US" altLang="zh-CN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</a:t>
            </a:r>
            <a:r>
              <a:rPr lang="zh-CN" altLang="en-US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类基因主要将抗原呈递给</a:t>
            </a:r>
            <a:r>
              <a:rPr lang="en-US" altLang="zh-CN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CD4+ T</a:t>
            </a:r>
            <a:r>
              <a:rPr lang="zh-CN" altLang="en-US" b="1" dirty="0">
                <a:solidFill>
                  <a:srgbClr val="005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262" y="159437"/>
            <a:ext cx="181011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prstClr val="black"/>
                </a:solidFill>
              </a:rPr>
              <a:t>1. </a:t>
            </a:r>
            <a:r>
              <a:rPr lang="zh-CN" altLang="en-US" b="1" dirty="0" smtClean="0">
                <a:solidFill>
                  <a:prstClr val="black"/>
                </a:solidFill>
              </a:rPr>
              <a:t>什么是新抗原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0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0"/>
    </mc:Choice>
    <mc:Fallback xmlns="">
      <p:transition spd="slow" advTm="198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1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25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730</Words>
  <Application>Microsoft Office PowerPoint</Application>
  <PresentationFormat>全屏显示(4:3)</PresentationFormat>
  <Paragraphs>117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-apple-system-font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1_Office 主题</vt:lpstr>
      <vt:lpstr>2_Office 主题</vt:lpstr>
      <vt:lpstr>3_Office 主题</vt:lpstr>
      <vt:lpstr>工作表</vt:lpstr>
      <vt:lpstr> 肿瘤新抗原简介</vt:lpstr>
      <vt:lpstr>PowerPoint 演示文稿</vt:lpstr>
      <vt:lpstr>PowerPoint 演示文稿</vt:lpstr>
      <vt:lpstr>09年12月确诊肝内胆管细胞癌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 neoantigen burden (TNB)</dc:title>
  <dc:creator>Windows 用户</dc:creator>
  <cp:lastModifiedBy>Windows 用户</cp:lastModifiedBy>
  <cp:revision>59</cp:revision>
  <dcterms:created xsi:type="dcterms:W3CDTF">2019-08-06T01:12:20Z</dcterms:created>
  <dcterms:modified xsi:type="dcterms:W3CDTF">2019-08-09T05:27:43Z</dcterms:modified>
</cp:coreProperties>
</file>