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22631400" cy="3204051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92">
          <p15:clr>
            <a:srgbClr val="A4A3A4"/>
          </p15:clr>
        </p15:guide>
        <p15:guide id="2" pos="71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504">
          <p15:clr>
            <a:srgbClr val="A4A3A4"/>
          </p15:clr>
        </p15:guide>
        <p15:guide id="2" pos="2356">
          <p15:clr>
            <a:srgbClr val="A4A3A4"/>
          </p15:clr>
        </p15:guide>
        <p15:guide id="3" orient="horz" pos="348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3DE8"/>
    <a:srgbClr val="006600"/>
    <a:srgbClr val="FF3399"/>
    <a:srgbClr val="FF0066"/>
    <a:srgbClr val="336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71" d="100"/>
          <a:sy n="71" d="100"/>
        </p:scale>
        <p:origin x="-40" y="-7848"/>
      </p:cViewPr>
      <p:guideLst>
        <p:guide orient="horz" pos="10092"/>
        <p:guide pos="7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20" d="100"/>
          <a:sy n="20" d="100"/>
        </p:scale>
        <p:origin x="-1297" y="-89"/>
      </p:cViewPr>
      <p:guideLst>
        <p:guide orient="horz" pos="3504"/>
        <p:guide pos="2356"/>
        <p:guide orient="horz" pos="348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78857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777" y="4704686"/>
            <a:ext cx="4984122" cy="4463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11" tIns="44286" rIns="89111" bIns="44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90738" y="739775"/>
            <a:ext cx="2616200" cy="3702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343528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2197100" rtl="0" eaLnBrk="0" fontAlgn="base" hangingPunct="0">
      <a:spcBef>
        <a:spcPct val="3000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1311275" algn="l" defTabSz="2197100" rtl="0" eaLnBrk="0" fontAlgn="base" hangingPunct="0">
      <a:spcBef>
        <a:spcPct val="3000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2632075" algn="l" defTabSz="2197100" rtl="0" eaLnBrk="0" fontAlgn="base" hangingPunct="0">
      <a:spcBef>
        <a:spcPct val="3000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3943350" algn="l" defTabSz="2197100" rtl="0" eaLnBrk="0" fontAlgn="base" hangingPunct="0">
      <a:spcBef>
        <a:spcPct val="3000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5254625" algn="l" defTabSz="2197100" rtl="0" eaLnBrk="0" fontAlgn="base" hangingPunct="0">
      <a:spcBef>
        <a:spcPct val="3000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0738" y="739775"/>
            <a:ext cx="2616200" cy="3702050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7978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609600" y="3962203"/>
            <a:ext cx="21418550" cy="26746464"/>
          </a:xfrm>
          <a:prstGeom prst="rect">
            <a:avLst/>
          </a:prstGeom>
          <a:noFill/>
          <a:ln w="101600">
            <a:solidFill>
              <a:srgbClr val="063DE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3035300" y="30730891"/>
            <a:ext cx="16560800" cy="106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22262" tIns="163512" rIns="322262" bIns="163512">
            <a:spAutoFit/>
          </a:bodyPr>
          <a:lstStyle/>
          <a:p>
            <a:pPr algn="ctr" defTabSz="2886075" eaLnBrk="0" hangingPunct="0"/>
            <a:r>
              <a:rPr lang="en-US" sz="4800" b="1" dirty="0">
                <a:solidFill>
                  <a:srgbClr val="063DE8"/>
                </a:solidFill>
              </a:rPr>
              <a:t>Department of Electronic and Electrical Engineering</a:t>
            </a:r>
          </a:p>
        </p:txBody>
      </p:sp>
      <p:sp>
        <p:nvSpPr>
          <p:cNvPr id="1028" name="Text Box 14"/>
          <p:cNvSpPr txBox="1">
            <a:spLocks noChangeArrowheads="1"/>
          </p:cNvSpPr>
          <p:nvPr userDrawn="1"/>
        </p:nvSpPr>
        <p:spPr bwMode="auto">
          <a:xfrm>
            <a:off x="7172327" y="457178"/>
            <a:ext cx="15459075" cy="175410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defTabSz="7620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5400" b="1" dirty="0" smtClean="0">
                <a:solidFill>
                  <a:srgbClr val="063DE8"/>
                </a:solidFill>
              </a:rPr>
              <a:t>M.Sc. Wireless Communications Project 																2011-12</a:t>
            </a:r>
          </a:p>
        </p:txBody>
      </p:sp>
      <p:pic>
        <p:nvPicPr>
          <p:cNvPr id="1029" name="Picture 5" descr="tuoslogo_key_bw_vhi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71477" y="253988"/>
            <a:ext cx="6551613" cy="261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1841500" rtl="0" eaLnBrk="0" fontAlgn="base" hangingPunct="0">
        <a:spcBef>
          <a:spcPct val="0"/>
        </a:spcBef>
        <a:spcAft>
          <a:spcPct val="0"/>
        </a:spcAft>
        <a:defRPr sz="106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defTabSz="1841500" rtl="0" eaLnBrk="0" fontAlgn="base" hangingPunct="0">
        <a:spcBef>
          <a:spcPct val="0"/>
        </a:spcBef>
        <a:spcAft>
          <a:spcPct val="0"/>
        </a:spcAft>
        <a:defRPr sz="106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2pPr>
      <a:lvl3pPr algn="ctr" defTabSz="1841500" rtl="0" eaLnBrk="0" fontAlgn="base" hangingPunct="0">
        <a:spcBef>
          <a:spcPct val="0"/>
        </a:spcBef>
        <a:spcAft>
          <a:spcPct val="0"/>
        </a:spcAft>
        <a:defRPr sz="106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3pPr>
      <a:lvl4pPr algn="ctr" defTabSz="1841500" rtl="0" eaLnBrk="0" fontAlgn="base" hangingPunct="0">
        <a:spcBef>
          <a:spcPct val="0"/>
        </a:spcBef>
        <a:spcAft>
          <a:spcPct val="0"/>
        </a:spcAft>
        <a:defRPr sz="106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4pPr>
      <a:lvl5pPr algn="ctr" defTabSz="1841500" rtl="0" eaLnBrk="0" fontAlgn="base" hangingPunct="0">
        <a:spcBef>
          <a:spcPct val="0"/>
        </a:spcBef>
        <a:spcAft>
          <a:spcPct val="0"/>
        </a:spcAft>
        <a:defRPr sz="106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5pPr>
      <a:lvl6pPr marL="457200" algn="ctr" defTabSz="1841500" rtl="0" fontAlgn="base">
        <a:spcBef>
          <a:spcPct val="0"/>
        </a:spcBef>
        <a:spcAft>
          <a:spcPct val="0"/>
        </a:spcAft>
        <a:defRPr sz="10600">
          <a:solidFill>
            <a:schemeClr val="tx2"/>
          </a:solidFill>
          <a:latin typeface="Times New Roman" pitchFamily="18" charset="0"/>
        </a:defRPr>
      </a:lvl6pPr>
      <a:lvl7pPr marL="914400" algn="ctr" defTabSz="1841500" rtl="0" fontAlgn="base">
        <a:spcBef>
          <a:spcPct val="0"/>
        </a:spcBef>
        <a:spcAft>
          <a:spcPct val="0"/>
        </a:spcAft>
        <a:defRPr sz="10600">
          <a:solidFill>
            <a:schemeClr val="tx2"/>
          </a:solidFill>
          <a:latin typeface="Times New Roman" pitchFamily="18" charset="0"/>
        </a:defRPr>
      </a:lvl7pPr>
      <a:lvl8pPr marL="1371600" algn="ctr" defTabSz="1841500" rtl="0" fontAlgn="base">
        <a:spcBef>
          <a:spcPct val="0"/>
        </a:spcBef>
        <a:spcAft>
          <a:spcPct val="0"/>
        </a:spcAft>
        <a:defRPr sz="10600">
          <a:solidFill>
            <a:schemeClr val="tx2"/>
          </a:solidFill>
          <a:latin typeface="Times New Roman" pitchFamily="18" charset="0"/>
        </a:defRPr>
      </a:lvl8pPr>
      <a:lvl9pPr marL="1828800" algn="ctr" defTabSz="1841500" rtl="0" fontAlgn="base">
        <a:spcBef>
          <a:spcPct val="0"/>
        </a:spcBef>
        <a:spcAft>
          <a:spcPct val="0"/>
        </a:spcAft>
        <a:defRPr sz="10600">
          <a:solidFill>
            <a:schemeClr val="tx2"/>
          </a:solidFill>
          <a:latin typeface="Times New Roman" pitchFamily="18" charset="0"/>
        </a:defRPr>
      </a:lvl9pPr>
    </p:titleStyle>
    <p:bodyStyle>
      <a:lvl1pPr marL="828675" indent="-828675" algn="l" defTabSz="1841500" rtl="0" eaLnBrk="0" fontAlgn="base" hangingPunct="0">
        <a:spcBef>
          <a:spcPct val="20000"/>
        </a:spcBef>
        <a:spcAft>
          <a:spcPct val="0"/>
        </a:spcAft>
        <a:buChar char="•"/>
        <a:defRPr sz="76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1797050" indent="-693738" algn="l" defTabSz="1841500" rtl="0" eaLnBrk="0" fontAlgn="base" hangingPunct="0">
        <a:spcBef>
          <a:spcPct val="20000"/>
        </a:spcBef>
        <a:spcAft>
          <a:spcPct val="0"/>
        </a:spcAft>
        <a:buChar char="–"/>
        <a:defRPr sz="6800">
          <a:solidFill>
            <a:schemeClr val="tx1"/>
          </a:solidFill>
          <a:latin typeface="+mn-lt"/>
          <a:ea typeface="ＭＳ Ｐゴシック" charset="0"/>
        </a:defRPr>
      </a:lvl2pPr>
      <a:lvl3pPr marL="2763838" indent="-552450" algn="l" defTabSz="1841500" rtl="0" eaLnBrk="0" fontAlgn="base" hangingPunct="0">
        <a:spcBef>
          <a:spcPct val="20000"/>
        </a:spcBef>
        <a:spcAft>
          <a:spcPct val="0"/>
        </a:spcAft>
        <a:buChar char="•"/>
        <a:defRPr sz="5700">
          <a:solidFill>
            <a:schemeClr val="tx1"/>
          </a:solidFill>
          <a:latin typeface="+mn-lt"/>
          <a:ea typeface="ＭＳ Ｐゴシック" charset="0"/>
        </a:defRPr>
      </a:lvl3pPr>
      <a:lvl4pPr marL="3867150" indent="-552450" algn="l" defTabSz="1841500" rtl="0" eaLnBrk="0" fontAlgn="base" hangingPunct="0">
        <a:spcBef>
          <a:spcPct val="20000"/>
        </a:spcBef>
        <a:spcAft>
          <a:spcPct val="0"/>
        </a:spcAft>
        <a:buChar char="–"/>
        <a:defRPr sz="4900">
          <a:solidFill>
            <a:schemeClr val="tx1"/>
          </a:solidFill>
          <a:latin typeface="+mn-lt"/>
          <a:ea typeface="ＭＳ Ｐゴシック" charset="0"/>
        </a:defRPr>
      </a:lvl4pPr>
      <a:lvl5pPr marL="4970463" indent="-550863" algn="l" defTabSz="1841500" rtl="0" eaLnBrk="0" fontAlgn="base" hangingPunct="0">
        <a:spcBef>
          <a:spcPct val="20000"/>
        </a:spcBef>
        <a:spcAft>
          <a:spcPct val="0"/>
        </a:spcAft>
        <a:buChar char="•"/>
        <a:defRPr sz="4900">
          <a:solidFill>
            <a:schemeClr val="tx1"/>
          </a:solidFill>
          <a:latin typeface="+mn-lt"/>
          <a:ea typeface="ＭＳ Ｐゴシック" charset="0"/>
        </a:defRPr>
      </a:lvl5pPr>
      <a:lvl6pPr marL="5427663" indent="-550863" algn="l" defTabSz="1841500" rtl="0" fontAlgn="base">
        <a:spcBef>
          <a:spcPct val="20000"/>
        </a:spcBef>
        <a:spcAft>
          <a:spcPct val="0"/>
        </a:spcAft>
        <a:buChar char="•"/>
        <a:defRPr sz="4900">
          <a:solidFill>
            <a:schemeClr val="tx1"/>
          </a:solidFill>
          <a:latin typeface="+mn-lt"/>
        </a:defRPr>
      </a:lvl6pPr>
      <a:lvl7pPr marL="5884863" indent="-550863" algn="l" defTabSz="1841500" rtl="0" fontAlgn="base">
        <a:spcBef>
          <a:spcPct val="20000"/>
        </a:spcBef>
        <a:spcAft>
          <a:spcPct val="0"/>
        </a:spcAft>
        <a:buChar char="•"/>
        <a:defRPr sz="4900">
          <a:solidFill>
            <a:schemeClr val="tx1"/>
          </a:solidFill>
          <a:latin typeface="+mn-lt"/>
        </a:defRPr>
      </a:lvl7pPr>
      <a:lvl8pPr marL="6342063" indent="-550863" algn="l" defTabSz="1841500" rtl="0" fontAlgn="base">
        <a:spcBef>
          <a:spcPct val="20000"/>
        </a:spcBef>
        <a:spcAft>
          <a:spcPct val="0"/>
        </a:spcAft>
        <a:buChar char="•"/>
        <a:defRPr sz="4900">
          <a:solidFill>
            <a:schemeClr val="tx1"/>
          </a:solidFill>
          <a:latin typeface="+mn-lt"/>
        </a:defRPr>
      </a:lvl8pPr>
      <a:lvl9pPr marL="6799263" indent="-550863" algn="l" defTabSz="1841500" rtl="0" fontAlgn="base">
        <a:spcBef>
          <a:spcPct val="20000"/>
        </a:spcBef>
        <a:spcAft>
          <a:spcPct val="0"/>
        </a:spcAft>
        <a:buChar char="•"/>
        <a:defRPr sz="4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.jpeg"/><Relationship Id="rId5" Type="http://schemas.openxmlformats.org/officeDocument/2006/relationships/hyperlink" Target="http://www.gatan.com/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ChangeArrowheads="1"/>
          </p:cNvSpPr>
          <p:nvPr/>
        </p:nvSpPr>
        <p:spPr bwMode="auto">
          <a:xfrm>
            <a:off x="17198975" y="1182630"/>
            <a:ext cx="2736850" cy="81593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 dirty="0"/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15933738" y="1077860"/>
            <a:ext cx="185737" cy="584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2053" name="TextBox 2"/>
          <p:cNvSpPr txBox="1">
            <a:spLocks noChangeArrowheads="1"/>
          </p:cNvSpPr>
          <p:nvPr/>
        </p:nvSpPr>
        <p:spPr bwMode="auto">
          <a:xfrm>
            <a:off x="18783300" y="846097"/>
            <a:ext cx="184150" cy="58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499276" y="2306817"/>
            <a:ext cx="14381168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r" defTabSz="762000">
              <a:defRPr/>
            </a:pPr>
            <a:r>
              <a:rPr lang="en-GB" altLang="en-US" b="1" kern="0" dirty="0" smtClean="0">
                <a:latin typeface="TUOS Blake"/>
                <a:ea typeface="MS PGothic" pitchFamily="34" charset="-128"/>
              </a:rPr>
              <a:t>Veerendra C Angadi* and Thomas </a:t>
            </a:r>
            <a:r>
              <a:rPr lang="en-GB" altLang="en-US" b="1" kern="0" dirty="0">
                <a:latin typeface="TUOS Blake"/>
                <a:ea typeface="MS PGothic" pitchFamily="34" charset="-128"/>
              </a:rPr>
              <a:t>Walther </a:t>
            </a:r>
            <a:endParaRPr lang="en-GB" altLang="en-US" b="1" kern="0" dirty="0" smtClean="0">
              <a:latin typeface="TUOS Blake"/>
              <a:ea typeface="MS PGothic" pitchFamily="34" charset="-128"/>
            </a:endParaRPr>
          </a:p>
          <a:p>
            <a:pPr algn="r" defTabSz="762000">
              <a:defRPr/>
            </a:pPr>
            <a:r>
              <a:rPr lang="en-GB" altLang="en-US" b="1" kern="0" dirty="0" smtClean="0">
                <a:latin typeface="TUOS Blake"/>
                <a:ea typeface="MS PGothic" pitchFamily="34" charset="-128"/>
              </a:rPr>
              <a:t>Dept of Electronic and Electrical Engineering, University </a:t>
            </a:r>
            <a:r>
              <a:rPr lang="en-GB" altLang="en-US" b="1" kern="0" dirty="0">
                <a:latin typeface="TUOS Blake"/>
                <a:ea typeface="MS PGothic" pitchFamily="34" charset="-128"/>
              </a:rPr>
              <a:t>of </a:t>
            </a:r>
            <a:r>
              <a:rPr lang="en-GB" altLang="en-US" b="1" kern="0" dirty="0" smtClean="0">
                <a:latin typeface="TUOS Blake"/>
                <a:ea typeface="MS PGothic" pitchFamily="34" charset="-128"/>
              </a:rPr>
              <a:t>Sheffield, UK </a:t>
            </a:r>
          </a:p>
          <a:p>
            <a:pPr algn="r" defTabSz="762000">
              <a:defRPr/>
            </a:pPr>
            <a:r>
              <a:rPr lang="en-GB" altLang="en-US" b="1" kern="0" dirty="0" smtClean="0">
                <a:latin typeface="TUOS Blake"/>
                <a:ea typeface="MS PGothic" pitchFamily="34" charset="-128"/>
              </a:rPr>
              <a:t>*email</a:t>
            </a:r>
            <a:r>
              <a:rPr lang="en-GB" altLang="en-US" b="1" kern="0" dirty="0">
                <a:latin typeface="TUOS Blake"/>
                <a:ea typeface="MS PGothic" pitchFamily="34" charset="-128"/>
              </a:rPr>
              <a:t>: </a:t>
            </a:r>
            <a:r>
              <a:rPr lang="en-GB" altLang="en-US" b="1" kern="0" dirty="0" smtClean="0">
                <a:latin typeface="TUOS Blake"/>
                <a:ea typeface="MS PGothic" pitchFamily="34" charset="-128"/>
              </a:rPr>
              <a:t>VCAngadi1@sheffield.ac.uk</a:t>
            </a:r>
            <a:endParaRPr lang="en-GB" altLang="en-US" b="1" kern="0" dirty="0">
              <a:latin typeface="TUOS Blake"/>
              <a:ea typeface="MS PGothic" pitchFamily="34" charset="-128"/>
            </a:endParaRPr>
          </a:p>
        </p:txBody>
      </p:sp>
      <p:sp>
        <p:nvSpPr>
          <p:cNvPr id="2056" name="Rectangle 2"/>
          <p:cNvSpPr>
            <a:spLocks noChangeArrowheads="1"/>
          </p:cNvSpPr>
          <p:nvPr/>
        </p:nvSpPr>
        <p:spPr bwMode="auto">
          <a:xfrm>
            <a:off x="7339090" y="253987"/>
            <a:ext cx="14978062" cy="1622246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GB" sz="5000" b="1" kern="0" dirty="0" smtClean="0">
                <a:solidFill>
                  <a:srgbClr val="2A196F"/>
                </a:solidFill>
                <a:latin typeface="TUOS Stephenson"/>
                <a:ea typeface="MS PGothic" pitchFamily="34" charset="-128"/>
              </a:rPr>
              <a:t>Systematic Study </a:t>
            </a:r>
            <a:r>
              <a:rPr lang="en-GB" sz="5000" b="1" kern="0" dirty="0">
                <a:solidFill>
                  <a:srgbClr val="2A196F"/>
                </a:solidFill>
                <a:latin typeface="TUOS Stephenson"/>
                <a:ea typeface="MS PGothic" pitchFamily="34" charset="-128"/>
              </a:rPr>
              <a:t>of </a:t>
            </a:r>
            <a:r>
              <a:rPr lang="en-GB" sz="5000" b="1" kern="0" dirty="0" smtClean="0">
                <a:solidFill>
                  <a:srgbClr val="2A196F"/>
                </a:solidFill>
                <a:latin typeface="TUOS Stephenson"/>
                <a:ea typeface="MS PGothic" pitchFamily="34" charset="-128"/>
              </a:rPr>
              <a:t>Background Subtraction Techniques </a:t>
            </a:r>
            <a:r>
              <a:rPr lang="en-GB" sz="5000" b="1" kern="0" dirty="0">
                <a:solidFill>
                  <a:srgbClr val="2A196F"/>
                </a:solidFill>
                <a:latin typeface="TUOS Stephenson"/>
                <a:ea typeface="MS PGothic" pitchFamily="34" charset="-128"/>
              </a:rPr>
              <a:t>for EELS</a:t>
            </a:r>
            <a:endParaRPr lang="en-GB" sz="5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14314" y="4126737"/>
                <a:ext cx="20859896" cy="424731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 smtClean="0">
                    <a:latin typeface="TUOS Stephenson" pitchFamily="18" charset="0"/>
                  </a:rPr>
                  <a:t>Introduction</a:t>
                </a:r>
              </a:p>
              <a:p>
                <a:pPr marL="457200" indent="-457200" algn="just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GB" sz="2600" dirty="0" smtClean="0">
                    <a:latin typeface="TUOS Blake" pitchFamily="34" charset="0"/>
                  </a:rPr>
                  <a:t>EELS is complex in nature due to the presence of the zero-loss peak (ZLP) including </a:t>
                </a:r>
                <a:r>
                  <a:rPr lang="en-GB" sz="2600" dirty="0">
                    <a:latin typeface="TUOS Blake" pitchFamily="34" charset="0"/>
                  </a:rPr>
                  <a:t>phonons, plasmon scattering, </a:t>
                </a:r>
                <a:r>
                  <a:rPr lang="en-GB" sz="2600" dirty="0" smtClean="0">
                    <a:latin typeface="TUOS Blake" pitchFamily="34" charset="0"/>
                  </a:rPr>
                  <a:t>near-edge structures (ELNES) and extended fine structures (EXELFS). These influence the extraction and quantification of core-loss edges through background subtraction. </a:t>
                </a:r>
              </a:p>
              <a:p>
                <a:pPr marL="457200" indent="-457200" algn="just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GB" sz="2600" dirty="0" smtClean="0">
                    <a:latin typeface="TUOS Blake" pitchFamily="34" charset="0"/>
                  </a:rPr>
                  <a:t>For extraction of core-losses the conventional method </a:t>
                </a:r>
                <a:r>
                  <a:rPr lang="en-GB" sz="2600" dirty="0">
                    <a:latin typeface="TUOS Blake" pitchFamily="34" charset="0"/>
                  </a:rPr>
                  <a:t>modelling the </a:t>
                </a:r>
                <a:r>
                  <a:rPr lang="en-GB" sz="2600" dirty="0" smtClean="0">
                    <a:latin typeface="TUOS Blake" pitchFamily="34" charset="0"/>
                  </a:rPr>
                  <a:t>background only in pre-edge region is sometimes problematic and can even cross spectrum.</a:t>
                </a:r>
                <a:endParaRPr lang="en-US" sz="2600" dirty="0">
                  <a:latin typeface="TUOS Blake" pitchFamily="34" charset="0"/>
                </a:endParaRPr>
              </a:p>
              <a:p>
                <a:pPr marL="457200" indent="-457200" algn="just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600" dirty="0" smtClean="0">
                    <a:latin typeface="TUOS Blake" pitchFamily="34" charset="0"/>
                  </a:rPr>
                  <a:t>Need to explore and study the statistics of inverse power-law background (</a:t>
                </a:r>
                <a:r>
                  <a:rPr lang="en-US" sz="2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AE</a:t>
                </a:r>
                <a:r>
                  <a:rPr lang="en-US" sz="2600" baseline="30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-r</a:t>
                </a:r>
                <a:r>
                  <a:rPr lang="en-US" sz="2600" dirty="0" smtClean="0">
                    <a:latin typeface="TUOS Blake" pitchFamily="34" charset="0"/>
                  </a:rPr>
                  <a:t>) models in other regions such as post-ionization range</a:t>
                </a:r>
              </a:p>
              <a:p>
                <a:pPr marL="457200" indent="-457200" algn="just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600" dirty="0" smtClean="0">
                    <a:latin typeface="TUOS Blake" pitchFamily="34" charset="0"/>
                  </a:rPr>
                  <a:t>Two different extrapolation models provide under- and over-estimate of core-losses. An optimal background is modelled based on error bars of Poissonian statistics.</a:t>
                </a:r>
              </a:p>
              <a:p>
                <a:pPr marL="457200" indent="-457200" algn="just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600" dirty="0" smtClean="0">
                    <a:latin typeface="TUOS Blake" pitchFamily="34" charset="0"/>
                  </a:rPr>
                  <a:t>Experimental EELS of GaAs is from region 3 with </a:t>
                </a:r>
                <a:r>
                  <a:rPr lang="en-US" sz="2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t/</a:t>
                </a:r>
                <a:r>
                  <a:rPr lang="el-GR" sz="2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GB" sz="2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=1 </a:t>
                </a:r>
                <a:r>
                  <a:rPr lang="en-GB" sz="2600" dirty="0" smtClean="0">
                    <a:latin typeface="Calibri" panose="020F0502020204030204" pitchFamily="34" charset="0"/>
                  </a:rPr>
                  <a:t>[1] is used as an example. (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= 197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𝑘𝑉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6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= 16.6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𝑚𝑟𝑎𝑑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60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= 15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𝑚𝑟𝑎𝑑</m:t>
                    </m:r>
                  </m:oMath>
                </a14:m>
                <a:r>
                  <a:rPr lang="en-GB" sz="2600" dirty="0" smtClean="0">
                    <a:latin typeface="Calibri" panose="020F0502020204030204" pitchFamily="34" charset="0"/>
                  </a:rPr>
                  <a:t>).</a:t>
                </a:r>
                <a:endParaRPr lang="en-GB" sz="2600" dirty="0" smtClean="0">
                  <a:latin typeface="TUOS Blake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14" y="4126737"/>
                <a:ext cx="20859896" cy="4247317"/>
              </a:xfrm>
              <a:prstGeom prst="rect">
                <a:avLst/>
              </a:prstGeom>
              <a:blipFill rotWithShape="0">
                <a:blip r:embed="rId3"/>
                <a:stretch>
                  <a:fillRect l="-438" t="-2146" r="-526" b="-257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tuoslogo_key_cmyk_hi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84" y="255148"/>
            <a:ext cx="7128792" cy="287631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14314" y="25741336"/>
            <a:ext cx="20881836" cy="26468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latin typeface="TUOS Stephenson" pitchFamily="18" charset="0"/>
              </a:rPr>
              <a:t>Conclusion</a:t>
            </a:r>
            <a:endParaRPr lang="en-GB" sz="2400" b="1" dirty="0" smtClean="0">
              <a:latin typeface="TUOS Stephenson" pitchFamily="18" charset="0"/>
            </a:endParaRPr>
          </a:p>
          <a:p>
            <a:pPr marL="342900" indent="-3429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GB" sz="2600" dirty="0" smtClean="0">
                <a:latin typeface="TUOS Blake" pitchFamily="34" charset="0"/>
              </a:rPr>
              <a:t>Improvements in </a:t>
            </a:r>
            <a:r>
              <a:rPr lang="en-GB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GB" sz="2600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sz="2600" dirty="0" smtClean="0">
                <a:latin typeface="TUOS Blake" pitchFamily="34" charset="0"/>
              </a:rPr>
              <a:t> values do not guarantee more accurate quantification.</a:t>
            </a:r>
          </a:p>
          <a:p>
            <a:pPr marL="342900" indent="-3429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GB" sz="2600" dirty="0" smtClean="0">
                <a:latin typeface="TUOS Blake" pitchFamily="34" charset="0"/>
              </a:rPr>
              <a:t>The optimal background modelling provides quantification values with error bars below counting statistics.</a:t>
            </a:r>
          </a:p>
          <a:p>
            <a:pPr marL="342900" indent="-3429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GB" sz="2600" dirty="0" smtClean="0">
                <a:latin typeface="TUOS Blake" pitchFamily="34" charset="0"/>
              </a:rPr>
              <a:t>The optimal background can be used to extract core-losses from spectrum and the underlying core-losses can be quantified with better statistics using larger integration ranges (∆) [2,3].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600" dirty="0" smtClean="0">
              <a:latin typeface="TUOS Blake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4314" y="28549648"/>
            <a:ext cx="20881836" cy="18466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latin typeface="TUOS Stephenson" pitchFamily="18" charset="0"/>
              </a:rPr>
              <a:t>References</a:t>
            </a:r>
          </a:p>
          <a:p>
            <a:pPr algn="just"/>
            <a:r>
              <a:rPr lang="en-GB" sz="2600" dirty="0" smtClean="0">
                <a:solidFill>
                  <a:srgbClr val="C00000"/>
                </a:solidFill>
                <a:latin typeface="TUOS Blake" pitchFamily="34" charset="0"/>
              </a:rPr>
              <a:t>[1]  </a:t>
            </a:r>
            <a:r>
              <a:rPr lang="en-GB" sz="2600" dirty="0" smtClean="0">
                <a:latin typeface="TUOS Blake" pitchFamily="34" charset="0"/>
              </a:rPr>
              <a:t>V</a:t>
            </a:r>
            <a:r>
              <a:rPr lang="en-GB" sz="2600" dirty="0">
                <a:latin typeface="TUOS Blake" pitchFamily="34" charset="0"/>
              </a:rPr>
              <a:t>. C. Angadi, C. Abhayaratne, T. Walther. (2016), </a:t>
            </a:r>
            <a:r>
              <a:rPr lang="en-GB" sz="2600" dirty="0" smtClean="0">
                <a:latin typeface="TUOS Blake" pitchFamily="34" charset="0"/>
              </a:rPr>
              <a:t>J. Microscopy, </a:t>
            </a:r>
            <a:r>
              <a:rPr lang="en-GB" sz="2600" dirty="0">
                <a:latin typeface="TUOS Blake" pitchFamily="34" charset="0"/>
              </a:rPr>
              <a:t>in print, </a:t>
            </a:r>
            <a:r>
              <a:rPr lang="en-GB" sz="2600" dirty="0" smtClean="0">
                <a:latin typeface="TUOS Blake" pitchFamily="34" charset="0"/>
              </a:rPr>
              <a:t>doi:10.1111/jmi.12397.</a:t>
            </a:r>
            <a:endParaRPr lang="en-GB" sz="2600" dirty="0">
              <a:latin typeface="TUOS Blake" pitchFamily="34" charset="0"/>
            </a:endParaRPr>
          </a:p>
          <a:p>
            <a:pPr algn="just"/>
            <a:r>
              <a:rPr lang="en-GB" sz="2600" dirty="0" smtClean="0">
                <a:solidFill>
                  <a:srgbClr val="C00000"/>
                </a:solidFill>
                <a:latin typeface="TUOS Blake" pitchFamily="34" charset="0"/>
              </a:rPr>
              <a:t>[2] </a:t>
            </a:r>
            <a:r>
              <a:rPr lang="en-GB" sz="2600" dirty="0" smtClean="0">
                <a:latin typeface="TUOS Blake" pitchFamily="34" charset="0"/>
              </a:rPr>
              <a:t>R</a:t>
            </a:r>
            <a:r>
              <a:rPr lang="en-GB" sz="2600" dirty="0">
                <a:latin typeface="TUOS Blake" pitchFamily="34" charset="0"/>
              </a:rPr>
              <a:t>. F. Egerton, Electron energy-loss spectroscopy in the electron microscope. Springer, 1996, vol. 233.</a:t>
            </a:r>
          </a:p>
          <a:p>
            <a:pPr algn="just"/>
            <a:r>
              <a:rPr lang="fr-FR" sz="2600" dirty="0" smtClean="0">
                <a:latin typeface="TUOS Blake" pitchFamily="34" charset="0"/>
              </a:rPr>
              <a:t>[</a:t>
            </a:r>
            <a:r>
              <a:rPr lang="fr-FR" sz="2600" dirty="0" smtClean="0">
                <a:solidFill>
                  <a:srgbClr val="C00000"/>
                </a:solidFill>
                <a:latin typeface="TUOS Blake" pitchFamily="34" charset="0"/>
              </a:rPr>
              <a:t>3] </a:t>
            </a:r>
            <a:r>
              <a:rPr lang="fr-FR" sz="2600" dirty="0" smtClean="0">
                <a:latin typeface="TUOS Blake" pitchFamily="34" charset="0"/>
              </a:rPr>
              <a:t>Digital </a:t>
            </a:r>
            <a:r>
              <a:rPr lang="fr-FR" sz="2600" dirty="0">
                <a:latin typeface="TUOS Blake" pitchFamily="34" charset="0"/>
              </a:rPr>
              <a:t>Micrograph. [Online]. Available: </a:t>
            </a:r>
            <a:r>
              <a:rPr lang="fr-FR" sz="2600" dirty="0">
                <a:latin typeface="TUOS Blake" panose="020B0503040000020004" pitchFamily="34" charset="0"/>
                <a:hlinkClick r:id="rId5"/>
              </a:rPr>
              <a:t>http://www.gatan.com</a:t>
            </a:r>
            <a:r>
              <a:rPr lang="fr-FR" sz="2600" dirty="0" smtClean="0">
                <a:latin typeface="TUOS Blake" panose="020B0503040000020004" pitchFamily="34" charset="0"/>
                <a:hlinkClick r:id="rId5"/>
              </a:rPr>
              <a:t>/</a:t>
            </a:r>
            <a:endParaRPr lang="en-US" sz="2600" dirty="0">
              <a:latin typeface="TUOS Blake" panose="020B05030400000200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4314" y="9035480"/>
            <a:ext cx="10285361" cy="74481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latin typeface="TUOS Stephenson" pitchFamily="18" charset="0"/>
              </a:rPr>
              <a:t>Pre-edge region</a:t>
            </a:r>
          </a:p>
          <a:p>
            <a:pPr marL="457200" indent="-4572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600" dirty="0" smtClean="0">
                <a:latin typeface="TUOS Blake" pitchFamily="34" charset="0"/>
              </a:rPr>
              <a:t>Inverse power-law fits are modelled in the pre-edge region (</a:t>
            </a: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range &gt;30eV</a:t>
            </a:r>
            <a:r>
              <a:rPr lang="en-US" sz="2600" dirty="0" smtClean="0">
                <a:latin typeface="TUOS Blake" pitchFamily="34" charset="0"/>
              </a:rPr>
              <a:t>).</a:t>
            </a:r>
          </a:p>
          <a:p>
            <a:pPr marL="457200" indent="-4572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600" dirty="0" smtClean="0">
                <a:latin typeface="TUOS Blake" pitchFamily="34" charset="0"/>
              </a:rPr>
              <a:t>For As-L edge even though the </a:t>
            </a: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sz="2600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600" dirty="0" smtClean="0">
                <a:latin typeface="TUOS Blake" pitchFamily="34" charset="0"/>
              </a:rPr>
              <a:t> values are in good agreement, the modelled background is crossing the spectrum as shown in figure 1, due to preceding Ga-L edge.</a:t>
            </a:r>
          </a:p>
          <a:p>
            <a:pPr marL="457200" indent="-4572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GB" sz="2600" dirty="0" smtClean="0">
                <a:latin typeface="TUOS Blake" pitchFamily="34" charset="0"/>
              </a:rPr>
              <a:t>Background crossing the spectrum predicts a negative core-loss, which is unphysical.</a:t>
            </a:r>
          </a:p>
          <a:p>
            <a:pPr marL="457200" indent="-4572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GB" sz="2600" dirty="0" smtClean="0">
                <a:latin typeface="TUOS Blake" pitchFamily="34" charset="0"/>
              </a:rPr>
              <a:t>As-L edge can still be quantified by integrating only the positive core-loss range.</a:t>
            </a:r>
          </a:p>
          <a:p>
            <a:pPr marL="457200" indent="-4572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GB" sz="2600" dirty="0" smtClean="0">
                <a:latin typeface="TUOS Blake" pitchFamily="34" charset="0"/>
              </a:rPr>
              <a:t>The Ga-L edge is straight forward as the it has very large pre-edge region.</a:t>
            </a:r>
          </a:p>
          <a:p>
            <a:pPr marL="457200" indent="-4572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GB" sz="2600" dirty="0" smtClean="0">
                <a:latin typeface="TUOS Blake" pitchFamily="34" charset="0"/>
              </a:rPr>
              <a:t>The background fits in pre-edge region are highly associated with large </a:t>
            </a:r>
            <a:r>
              <a:rPr lang="en-GB" sz="2600" b="1" dirty="0" smtClean="0">
                <a:latin typeface="TUOS Blake" pitchFamily="34" charset="0"/>
              </a:rPr>
              <a:t>systematic errors </a:t>
            </a:r>
            <a:r>
              <a:rPr lang="en-GB" sz="2600" dirty="0" smtClean="0">
                <a:latin typeface="TUOS Blake" pitchFamily="34" charset="0"/>
              </a:rPr>
              <a:t>if the integration ranges are large. </a:t>
            </a:r>
          </a:p>
          <a:p>
            <a:pPr marL="457200" indent="-4572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GB" sz="2600" dirty="0" smtClean="0">
                <a:latin typeface="TUOS Blake" pitchFamily="34" charset="0"/>
              </a:rPr>
              <a:t>Systematic errors are difficult to identify by regression and quantification. </a:t>
            </a:r>
          </a:p>
          <a:p>
            <a:pPr marL="457200" indent="-4572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GB" sz="2600" dirty="0" smtClean="0">
                <a:latin typeface="TUOS Blake" pitchFamily="34" charset="0"/>
              </a:rPr>
              <a:t>In figure 2, even though the background is crossing the spectrum, the Ga/As ratio is still close to unity.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89312" y="8389149"/>
            <a:ext cx="2087053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latin typeface="TUOS Stephenson" pitchFamily="18" charset="0"/>
              </a:rPr>
              <a:t>Background Models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300253" y="20555055"/>
            <a:ext cx="10395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latin typeface="TUOS Stephenson" panose="02070503080000020004" pitchFamily="18" charset="0"/>
              </a:rPr>
              <a:t>Fig 1: Experimental EELS of GaAs with </a:t>
            </a:r>
            <a:r>
              <a:rPr lang="en-GB" sz="1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t/</a:t>
            </a:r>
            <a:r>
              <a:rPr lang="el-GR" sz="1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λ</a:t>
            </a:r>
            <a:r>
              <a:rPr lang="en-GB" sz="1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=1 </a:t>
            </a:r>
            <a:r>
              <a:rPr lang="en-GB" sz="1600" b="1" dirty="0" smtClean="0">
                <a:latin typeface="Calibri" panose="020F0502020204030204" pitchFamily="34" charset="0"/>
              </a:rPr>
              <a:t>with different background fits with error bars for As-L (Ga-L is more straight forward).</a:t>
            </a:r>
            <a:endParaRPr lang="en-GB" sz="1600" b="1" dirty="0">
              <a:latin typeface="TUOS Stephenson" panose="020705030800000200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243692" y="9035480"/>
            <a:ext cx="10395897" cy="74481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latin typeface="TUOS Stephenson" pitchFamily="18" charset="0"/>
              </a:rPr>
              <a:t>Post-edge region</a:t>
            </a:r>
          </a:p>
          <a:p>
            <a:pPr marL="457200" indent="-4572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600" dirty="0" smtClean="0">
                <a:latin typeface="TUOS Blake" pitchFamily="34" charset="0"/>
              </a:rPr>
              <a:t>Inverse power-law fits are extrapolated in the post-edge range from end of the spectrum and offset vertically to cross through the edge onset.</a:t>
            </a:r>
          </a:p>
          <a:p>
            <a:pPr marL="457200" indent="-4572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600" dirty="0" smtClean="0">
                <a:latin typeface="TUOS Blake" pitchFamily="34" charset="0"/>
              </a:rPr>
              <a:t>With post-edge background modelling, As-L edges have very large apparent cross sections as shown in figure 1.</a:t>
            </a:r>
          </a:p>
          <a:p>
            <a:pPr marL="457200" indent="-4572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GB" sz="2600" dirty="0" smtClean="0">
                <a:latin typeface="TUOS Blake" pitchFamily="34" charset="0"/>
              </a:rPr>
              <a:t>This indicates an over-estimate of the core-loss edge.</a:t>
            </a:r>
          </a:p>
          <a:p>
            <a:pPr marL="457200" indent="-4572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GB" sz="2600" dirty="0" smtClean="0">
                <a:latin typeface="TUOS Blake" pitchFamily="34" charset="0"/>
              </a:rPr>
              <a:t>The Poissonian statistical error bars are very large.</a:t>
            </a:r>
          </a:p>
          <a:p>
            <a:pPr marL="457200" indent="-4572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GB" sz="2600" dirty="0" smtClean="0">
                <a:latin typeface="TUOS Blake" pitchFamily="34" charset="0"/>
              </a:rPr>
              <a:t>The Ga-L edge is not straight forward as it has very small post-edge region with varying gradient compared to pre-edge region. </a:t>
            </a:r>
          </a:p>
          <a:p>
            <a:pPr marL="457200" indent="-4572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GB" sz="2600" dirty="0" smtClean="0">
                <a:latin typeface="TUOS Blake" pitchFamily="34" charset="0"/>
              </a:rPr>
              <a:t>To extrapolate post-edge inverse power-law of Ga-L edge from end of the spectrum, As-L edge has to be subtracted from the spectrum.</a:t>
            </a:r>
          </a:p>
          <a:p>
            <a:pPr marL="457200" indent="-4572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GB" sz="2600" dirty="0" smtClean="0">
                <a:latin typeface="TUOS Blake" pitchFamily="34" charset="0"/>
              </a:rPr>
              <a:t>The background fit in post-edge regions are highly associated with </a:t>
            </a:r>
            <a:r>
              <a:rPr lang="en-GB" sz="2600" b="1" dirty="0" smtClean="0">
                <a:latin typeface="TUOS Blake" pitchFamily="34" charset="0"/>
              </a:rPr>
              <a:t>statistical errors</a:t>
            </a:r>
            <a:r>
              <a:rPr lang="en-GB" sz="2600" dirty="0">
                <a:latin typeface="TUOS Blake" pitchFamily="34" charset="0"/>
              </a:rPr>
              <a:t> </a:t>
            </a:r>
            <a:r>
              <a:rPr lang="en-GB" sz="2600" dirty="0" smtClean="0">
                <a:latin typeface="TUOS Blake" pitchFamily="34" charset="0"/>
              </a:rPr>
              <a:t>if the integration ranges are small.</a:t>
            </a:r>
          </a:p>
          <a:p>
            <a:pPr marL="457200" indent="-4572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GB" sz="2600" dirty="0" smtClean="0">
                <a:latin typeface="TUOS Blake" pitchFamily="34" charset="0"/>
              </a:rPr>
              <a:t>Statistical errors are difficult to identify in </a:t>
            </a:r>
            <a:r>
              <a:rPr lang="en-GB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GB" sz="2600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sz="2600" dirty="0" smtClean="0">
                <a:latin typeface="TUOS Blake" pitchFamily="34" charset="0"/>
              </a:rPr>
              <a:t> and quantification. </a:t>
            </a:r>
          </a:p>
          <a:p>
            <a:pPr marL="457200" indent="-4572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GB" sz="2600" dirty="0" smtClean="0">
                <a:latin typeface="TUOS Blake" pitchFamily="34" charset="0"/>
              </a:rPr>
              <a:t>In figure 2, even though the background is over-estimate the core-losses Ga/As ratio is still close to unity.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802532" y="16697831"/>
                <a:ext cx="10285361" cy="882748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 smtClean="0">
                    <a:latin typeface="TUOS Stephenson" pitchFamily="18" charset="0"/>
                  </a:rPr>
                  <a:t>Optimal fit</a:t>
                </a:r>
              </a:p>
              <a:p>
                <a:pPr marL="457200" indent="-457200" algn="just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600" dirty="0" smtClean="0">
                    <a:latin typeface="TUOS Blake" pitchFamily="34" charset="0"/>
                  </a:rPr>
                  <a:t>The inverse-power-law fits in pre-edge and post-edge regions provide under-estimate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sz="26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sz="26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UOS Blake" pitchFamily="34" charset="0"/>
                  </a:rPr>
                  <a:t>) and </a:t>
                </a:r>
                <a:r>
                  <a:rPr lang="en-US" sz="2600" dirty="0">
                    <a:latin typeface="TUOS Blake" pitchFamily="34" charset="0"/>
                  </a:rPr>
                  <a:t>over-estimate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sz="26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sz="26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UOS Blake" pitchFamily="34" charset="0"/>
                  </a:rPr>
                  <a:t>) of the core-loss edge.</a:t>
                </a:r>
              </a:p>
              <a:p>
                <a:pPr marL="457200" indent="-457200" algn="just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600" dirty="0" smtClean="0">
                    <a:latin typeface="TUOS Blake" pitchFamily="34" charset="0"/>
                  </a:rPr>
                  <a:t>The solution is to select backgrounds which are physically meaningful (yields positive core-loss) and have smaller error bars.</a:t>
                </a:r>
              </a:p>
              <a:p>
                <a:pPr marL="457200" indent="-457200" algn="just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600" dirty="0" smtClean="0">
                    <a:latin typeface="TUOS Blake" pitchFamily="34" charset="0"/>
                  </a:rPr>
                  <a:t>Hence an optimal background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𝑜𝑝𝑡𝑖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UOS Blake" pitchFamily="34" charset="0"/>
                  </a:rPr>
                  <a:t>) may be given by the equation: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sz="2600" b="0" i="1" smtClean="0">
                              <a:latin typeface="Cambria Math" panose="02040503050406030204" pitchFamily="18" charset="0"/>
                            </a:rPr>
                            <m:t>𝑜𝑝𝑡𝑖</m:t>
                          </m:r>
                        </m:sub>
                      </m:sSub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2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GB" sz="2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GB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GB" sz="2600" i="1"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GB" sz="26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GB" sz="26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26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600" i="1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</m:e>
                                  </m:d>
                                </m:e>
                              </m:rad>
                              <m:r>
                                <m:rPr>
                                  <m:nor/>
                                </m:rPr>
                                <a:rPr lang="en-US" sz="2600" dirty="0">
                                  <a:latin typeface="TUOS Blake" pitchFamily="34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GB" sz="2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GB" sz="26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GB" sz="2600" i="1"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GB" sz="26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GB" sz="26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26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600" i="1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</m:e>
                                  </m:d>
                                </m:e>
                              </m:rad>
                            </m:e>
                          </m:d>
                        </m:num>
                        <m:den>
                          <m:r>
                            <a:rPr lang="en-GB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600" dirty="0" smtClean="0">
                  <a:latin typeface="TUOS Blake" pitchFamily="34" charset="0"/>
                </a:endParaRPr>
              </a:p>
              <a:p>
                <a:pPr algn="just"/>
                <a:r>
                  <a:rPr lang="en-US" sz="2600" dirty="0">
                    <a:latin typeface="TUOS Blake" pitchFamily="34" charset="0"/>
                  </a:rPr>
                  <a:t>	</a:t>
                </a:r>
                <a:r>
                  <a:rPr lang="en-US" sz="2600" dirty="0" smtClean="0">
                    <a:latin typeface="TUOS Blake" pitchFamily="34" charset="0"/>
                  </a:rPr>
                  <a:t>where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sz="2600" i="1">
                            <a:latin typeface="Cambria Math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GB" sz="2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d>
                          <m:dPr>
                            <m:ctrlPr>
                              <a:rPr lang="en-GB" sz="2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</m:e>
                        </m:d>
                      </m:e>
                    </m:rad>
                  </m:oMath>
                </a14:m>
                <a:r>
                  <a:rPr lang="en-US" sz="2600" dirty="0" smtClean="0">
                    <a:latin typeface="TUOS Blake" pitchFamily="34" charset="0"/>
                  </a:rPr>
                  <a:t> and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sz="2600" i="1">
                            <a:latin typeface="Cambria Math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GB" sz="2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d>
                          <m:dPr>
                            <m:ctrlPr>
                              <a:rPr lang="en-GB" sz="2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</m:e>
                        </m:d>
                      </m:e>
                    </m:rad>
                  </m:oMath>
                </a14:m>
                <a:r>
                  <a:rPr lang="en-US" sz="2600" dirty="0" smtClean="0">
                    <a:latin typeface="TUOS Blake" pitchFamily="34" charset="0"/>
                  </a:rPr>
                  <a:t> are the statistical error bars associated with under- and over-estimate respectively.</a:t>
                </a:r>
              </a:p>
              <a:p>
                <a:pPr marL="457200" indent="-457200" algn="just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600" dirty="0" smtClean="0">
                    <a:latin typeface="TUOS Blake" pitchFamily="34" charset="0"/>
                  </a:rPr>
                  <a:t>The upper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sz="2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sz="2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600" dirty="0">
                    <a:latin typeface="TUOS Blake" pitchFamily="34" charset="0"/>
                  </a:rPr>
                  <a:t>) and lower error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sz="2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600" dirty="0">
                    <a:latin typeface="TUOS Blake" pitchFamily="34" charset="0"/>
                  </a:rPr>
                  <a:t>) </a:t>
                </a:r>
                <a:r>
                  <a:rPr lang="en-US" sz="2600" dirty="0" smtClean="0">
                    <a:latin typeface="TUOS Blake" pitchFamily="34" charset="0"/>
                  </a:rPr>
                  <a:t>bars associated with optimal background fit are: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2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6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sz="2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GB" sz="2600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GB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6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26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6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600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</m:d>
                            </m:e>
                          </m:rad>
                          <m:r>
                            <m:rPr>
                              <m:nor/>
                            </m:rPr>
                            <a:rPr lang="en-US" sz="2600" dirty="0">
                              <a:latin typeface="TUOS Blake" pitchFamily="34" charset="0"/>
                            </a:rPr>
                            <m:t> </m:t>
                          </m:r>
                        </m:e>
                      </m:d>
                      <m:r>
                        <a:rPr lang="en-GB" sz="26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𝑜𝑝𝑡𝑖</m:t>
                          </m:r>
                        </m:sub>
                      </m:sSub>
                    </m:oMath>
                  </m:oMathPara>
                </a14:m>
                <a:endParaRPr lang="en-US" sz="2600" dirty="0" smtClean="0">
                  <a:latin typeface="TUOS Blake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2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2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𝑜𝑝𝑡𝑖</m:t>
                          </m:r>
                        </m:sub>
                      </m:sSub>
                      <m:r>
                        <a:rPr lang="en-GB" sz="2600" i="1" dirty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sz="26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GB" sz="2600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GB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6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2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6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600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</m:d>
                            </m:e>
                          </m:rad>
                          <m:r>
                            <m:rPr>
                              <m:nor/>
                            </m:rPr>
                            <a:rPr lang="en-US" sz="2600" dirty="0">
                              <a:latin typeface="TUOS Blake" pitchFamily="34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600" dirty="0" smtClean="0">
                  <a:latin typeface="TUOS Blake" pitchFamily="34" charset="0"/>
                </a:endParaRPr>
              </a:p>
              <a:p>
                <a:pPr marL="457200" indent="-457200" algn="just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600" dirty="0" smtClean="0">
                    <a:latin typeface="TUOS Blake" pitchFamily="34" charset="0"/>
                  </a:rPr>
                  <a:t>The error bars associated with optimal background are smaller when compared to </a:t>
                </a:r>
                <a:r>
                  <a:rPr lang="en-US" sz="2600" dirty="0" err="1" smtClean="0">
                    <a:latin typeface="TUOS Blake" pitchFamily="34" charset="0"/>
                  </a:rPr>
                  <a:t>Poissonian</a:t>
                </a:r>
                <a:r>
                  <a:rPr lang="en-US" sz="2600" dirty="0" smtClean="0">
                    <a:latin typeface="TUOS Blake" pitchFamily="34" charset="0"/>
                  </a:rPr>
                  <a:t> statistics.</a:t>
                </a:r>
              </a:p>
              <a:p>
                <a:pPr marL="457200" indent="-457200" algn="just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600" dirty="0" smtClean="0">
                    <a:latin typeface="TUOS Blake" pitchFamily="34" charset="0"/>
                  </a:rPr>
                  <a:t>The quantification of the Ga/As ratio in GaAs is close to unity with less systematic and statistical errors.</a:t>
                </a:r>
                <a:endParaRPr lang="en-US" sz="2600" dirty="0" smtClean="0">
                  <a:latin typeface="TUOS Blake" pitchFamily="34" charset="0"/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32" y="16697831"/>
                <a:ext cx="10285361" cy="8827481"/>
              </a:xfrm>
              <a:prstGeom prst="rect">
                <a:avLst/>
              </a:prstGeom>
              <a:blipFill rotWithShape="0">
                <a:blip r:embed="rId6"/>
                <a:stretch>
                  <a:fillRect l="-1007" t="-897" r="-1007" b="-82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972" y="16553485"/>
            <a:ext cx="5446422" cy="40514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667" y="21078275"/>
            <a:ext cx="5370911" cy="40366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1243692" y="25156561"/>
                <a:ext cx="103958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 smtClean="0">
                    <a:latin typeface="TUOS Stephenson" panose="02070503080000020004" pitchFamily="18" charset="0"/>
                  </a:rPr>
                  <a:t>Fig 2: Normalized histograms of Ga/As quantification from all possible background subtraction routines. The combination of optimal background fitting </a:t>
                </a:r>
                <a:r>
                  <a:rPr lang="en-GB" sz="1600" b="1" dirty="0">
                    <a:latin typeface="TUOS Stephenson" panose="02070503080000020004" pitchFamily="18" charset="0"/>
                  </a:rPr>
                  <a:t>yields </a:t>
                </a:r>
                <a14:m>
                  <m:oMath xmlns:m="http://schemas.openxmlformats.org/officeDocument/2006/math"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µ = 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𝟐𝟕𝟓𝟗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1600" b="1" i="1" dirty="0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GB" sz="1600" b="1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sz="1600" b="1" i="1" dirty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sz="1600" b="1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600" b="1" i="1" dirty="0">
                        <a:latin typeface="Cambria Math" panose="02040503050406030204" pitchFamily="18" charset="0"/>
                      </a:rPr>
                      <m:t>𝟐𝟕𝟎𝟑</m:t>
                    </m:r>
                  </m:oMath>
                </a14:m>
                <a:endParaRPr lang="en-GB" sz="1600" b="1" dirty="0">
                  <a:latin typeface="TUOS Stephenson" panose="02070503080000020004" pitchFamily="18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3692" y="25156561"/>
                <a:ext cx="10395897" cy="584775"/>
              </a:xfrm>
              <a:prstGeom prst="rect">
                <a:avLst/>
              </a:prstGeom>
              <a:blipFill rotWithShape="0">
                <a:blip r:embed="rId9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mp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mp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mp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mp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mp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mp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mp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mp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mp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7388</TotalTime>
  <Pages>1</Pages>
  <Words>776</Words>
  <Application>Microsoft Macintosh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Calibri</vt:lpstr>
      <vt:lpstr>Cambria Math</vt:lpstr>
      <vt:lpstr>MS PGothic</vt:lpstr>
      <vt:lpstr>ＭＳ Ｐゴシック</vt:lpstr>
      <vt:lpstr>Times New Roman</vt:lpstr>
      <vt:lpstr>TUOS Blake</vt:lpstr>
      <vt:lpstr>TUOS Stephenson</vt:lpstr>
      <vt:lpstr>Wingdings</vt:lpstr>
      <vt:lpstr>Arial</vt:lpstr>
      <vt:lpstr>lamps</vt:lpstr>
      <vt:lpstr>PowerPoint Presentation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Core-Loss Edge Detection and Background Subtraction Techniques for EELS</dc:title>
  <dc:creator>Veerendra C Angadi;Thomas Walther</dc:creator>
  <cp:lastModifiedBy>Veerendra C Angadi</cp:lastModifiedBy>
  <cp:revision>750</cp:revision>
  <cp:lastPrinted>2015-03-26T16:04:10Z</cp:lastPrinted>
  <dcterms:created xsi:type="dcterms:W3CDTF">1997-12-16T22:29:40Z</dcterms:created>
  <dcterms:modified xsi:type="dcterms:W3CDTF">2017-07-28T17:26:37Z</dcterms:modified>
</cp:coreProperties>
</file>