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C8242-A0F7-4FB9-84EB-B81C886224FA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4A0CB-F4D1-43D8-942C-9C7B0D3F536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72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4A0CB-F4D1-43D8-942C-9C7B0D3F536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81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4A0CB-F4D1-43D8-942C-9C7B0D3F536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10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47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86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81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42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0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5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4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5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4D6B-CFCA-4A01-AB52-1E6C2FF0C0BF}" type="datetimeFigureOut">
              <a:rPr lang="en-GB" smtClean="0"/>
              <a:t>18/03/2016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EA9C-8B8F-4B75-B5F5-77E8B579F1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83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3498" y="1620571"/>
            <a:ext cx="11733290" cy="265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rgbClr val="2A196F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A196F"/>
                </a:solidFill>
                <a:latin typeface="TUOS Stephenson" pitchFamily="-128" charset="0"/>
              </a:defRPr>
            </a:lvl9pPr>
          </a:lstStyle>
          <a:p>
            <a:pPr lvl="0" eaLnBrk="1" hangingPunct="1">
              <a:defRPr/>
            </a:pPr>
            <a:r>
              <a:rPr lang="en-GB" sz="4400" kern="0" dirty="0" smtClean="0">
                <a:latin typeface="TUOS Stephenson"/>
              </a:rPr>
              <a:t>Systematic </a:t>
            </a:r>
            <a:r>
              <a:rPr lang="en-GB" sz="4400" kern="0" dirty="0">
                <a:latin typeface="TUOS Stephenson"/>
              </a:rPr>
              <a:t>Study of Background Subtraction Techniques for </a:t>
            </a:r>
            <a:r>
              <a:rPr lang="en-GB" sz="4400" kern="0" dirty="0" smtClean="0">
                <a:latin typeface="TUOS Stephenson"/>
              </a:rPr>
              <a:t>EELS</a:t>
            </a:r>
            <a:endParaRPr lang="en-GB" sz="4400" kern="0" dirty="0">
              <a:latin typeface="TUOS Stephenson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3498" y="4738735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2A196F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Font typeface="TUOS Stephenson" pitchFamily="18" charset="0"/>
              <a:buChar char="•"/>
              <a:defRPr sz="2800">
                <a:solidFill>
                  <a:srgbClr val="2A196F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2A196F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18" charset="0"/>
              <a:defRPr sz="1400">
                <a:solidFill>
                  <a:srgbClr val="2A196F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18" charset="0"/>
              <a:buChar char="•"/>
              <a:defRPr sz="900">
                <a:solidFill>
                  <a:srgbClr val="2A196F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UOS Blake"/>
                <a:ea typeface="MS PGothic" pitchFamily="34" charset="-128"/>
              </a:rPr>
              <a:t>Veerendra C Angadi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72" y="286693"/>
            <a:ext cx="2466975" cy="99060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3498" y="325171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2A196F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Font typeface="TUOS Stephenson" pitchFamily="18" charset="0"/>
              <a:buChar char="•"/>
              <a:defRPr sz="2800">
                <a:solidFill>
                  <a:srgbClr val="2A196F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2A196F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18" charset="0"/>
              <a:defRPr sz="1400">
                <a:solidFill>
                  <a:srgbClr val="2A196F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18" charset="0"/>
              <a:buChar char="•"/>
              <a:defRPr sz="900">
                <a:solidFill>
                  <a:srgbClr val="2A196F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GB" kern="0" dirty="0" smtClean="0">
                <a:latin typeface="TUOS Stephenson"/>
              </a:rPr>
              <a:t>FP </a:t>
            </a:r>
            <a:r>
              <a:rPr lang="en-GB" kern="0" dirty="0">
                <a:latin typeface="TUOS Stephenson"/>
              </a:rPr>
              <a:t>16</a:t>
            </a:r>
          </a:p>
          <a:p>
            <a:pPr eaLnBrk="1" hangingPunct="1">
              <a:defRPr/>
            </a:pPr>
            <a:endParaRPr lang="en-GB" kern="0" dirty="0">
              <a:latin typeface="TUOS Stephenson"/>
            </a:endParaRPr>
          </a:p>
        </p:txBody>
      </p:sp>
    </p:spTree>
    <p:extLst>
      <p:ext uri="{BB962C8B-B14F-4D97-AF65-F5344CB8AC3E}">
        <p14:creationId xmlns:p14="http://schemas.microsoft.com/office/powerpoint/2010/main" val="1631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52179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9pPr>
          </a:lstStyle>
          <a:p>
            <a:r>
              <a:rPr lang="en-GB" altLang="en-US" sz="1800" dirty="0" smtClean="0">
                <a:solidFill>
                  <a:srgbClr val="2A196F"/>
                </a:solidFill>
              </a:rPr>
              <a:t>2</a:t>
            </a:r>
            <a:endParaRPr lang="en-GB" altLang="en-US" sz="1800" dirty="0">
              <a:solidFill>
                <a:srgbClr val="2A196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800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Motivation</a:t>
            </a:r>
            <a:endParaRPr lang="en-GB" sz="4800" dirty="0">
              <a:latin typeface="TUOS Stephenson" panose="020705030800000200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72" y="286693"/>
            <a:ext cx="2466975" cy="990600"/>
          </a:xfrm>
          <a:prstGeom prst="rect">
            <a:avLst/>
          </a:prstGeom>
        </p:spPr>
      </p:pic>
      <p:sp>
        <p:nvSpPr>
          <p:cNvPr id="11" name="Rectangle 1029"/>
          <p:cNvSpPr txBox="1">
            <a:spLocks noChangeArrowheads="1"/>
          </p:cNvSpPr>
          <p:nvPr/>
        </p:nvSpPr>
        <p:spPr>
          <a:xfrm>
            <a:off x="457200" y="1529055"/>
            <a:ext cx="11294198" cy="477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EELS </a:t>
            </a:r>
            <a:r>
              <a:rPr lang="en-GB" sz="2200" dirty="0" smtClean="0">
                <a:latin typeface="TUOS Blake" panose="020B0503040000020004" pitchFamily="34" charset="0"/>
              </a:rPr>
              <a:t>is </a:t>
            </a:r>
            <a:r>
              <a:rPr lang="en-GB" sz="2200" dirty="0">
                <a:latin typeface="TUOS Blake" panose="020B0503040000020004" pitchFamily="34" charset="0"/>
              </a:rPr>
              <a:t>a very important tool </a:t>
            </a:r>
            <a:r>
              <a:rPr lang="en-GB" sz="2200" dirty="0" smtClean="0">
                <a:latin typeface="TUOS Blake" panose="020B0503040000020004" pitchFamily="34" charset="0"/>
              </a:rPr>
              <a:t>for elemental </a:t>
            </a:r>
            <a:r>
              <a:rPr lang="en-GB" sz="2200" dirty="0">
                <a:latin typeface="TUOS Blake" panose="020B0503040000020004" pitchFamily="34" charset="0"/>
              </a:rPr>
              <a:t>analysis of materials </a:t>
            </a:r>
            <a:r>
              <a:rPr lang="en-GB" sz="2200" dirty="0" smtClean="0">
                <a:latin typeface="TUOS Blake" panose="020B0503040000020004" pitchFamily="34" charset="0"/>
              </a:rPr>
              <a:t>science</a:t>
            </a: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UOS Blake" panose="020B0503040000020004" pitchFamily="34" charset="0"/>
              </a:rPr>
              <a:t>Net </a:t>
            </a:r>
            <a:r>
              <a:rPr lang="en-US" altLang="en-US" sz="2200" dirty="0" smtClean="0">
                <a:latin typeface="TUOS Blake" panose="020B0503040000020004" pitchFamily="34" charset="0"/>
              </a:rPr>
              <a:t>core loss </a:t>
            </a:r>
            <a:r>
              <a:rPr lang="en-US" altLang="en-US" sz="2200" dirty="0" smtClean="0">
                <a:latin typeface="TUOS Blake" panose="020B0503040000020004" pitchFamily="34" charset="0"/>
              </a:rPr>
              <a:t>=  </a:t>
            </a:r>
            <a:r>
              <a:rPr lang="en-US" altLang="en-US" sz="2200" dirty="0" smtClean="0">
                <a:latin typeface="TUOS Blake" panose="020B0503040000020004" pitchFamily="34" charset="0"/>
              </a:rPr>
              <a:t>spectrum </a:t>
            </a:r>
            <a:r>
              <a:rPr lang="en-US" altLang="en-US" sz="2200" dirty="0" smtClean="0">
                <a:latin typeface="TUOS Blake" panose="020B0503040000020004" pitchFamily="34" charset="0"/>
              </a:rPr>
              <a:t>– </a:t>
            </a:r>
            <a:r>
              <a:rPr lang="en-US" altLang="en-US" sz="2200" dirty="0" smtClean="0">
                <a:latin typeface="TUOS Blake" panose="020B0503040000020004" pitchFamily="34" charset="0"/>
              </a:rPr>
              <a:t>background</a:t>
            </a:r>
            <a:endParaRPr lang="en-US" altLang="en-US" sz="2200" dirty="0" smtClean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UOS Blake" panose="020B0503040000020004" pitchFamily="34" charset="0"/>
              </a:rPr>
              <a:t>extrapolating the background in the presence of  preceding </a:t>
            </a:r>
            <a:r>
              <a:rPr lang="en-US" altLang="en-US" sz="2200" dirty="0" smtClean="0">
                <a:latin typeface="TUOS Blake" panose="020B0503040000020004" pitchFamily="34" charset="0"/>
              </a:rPr>
              <a:t>edges is difficult </a:t>
            </a:r>
            <a:endParaRPr lang="en-US" altLang="en-US" sz="2200" dirty="0" smtClean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UOS Blake" panose="020B0503040000020004" pitchFamily="34" charset="0"/>
              </a:rPr>
              <a:t>Background fitting in the presence of ELNES, EXELFS </a:t>
            </a:r>
            <a:r>
              <a:rPr lang="en-US" altLang="en-US" sz="2200" dirty="0" smtClean="0">
                <a:latin typeface="TUOS Blake" panose="020B0503040000020004" pitchFamily="34" charset="0"/>
              </a:rPr>
              <a:t>etc.</a:t>
            </a:r>
            <a:endParaRPr lang="en-US" altLang="en-US" sz="2200" dirty="0" smtClean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Explore </a:t>
            </a:r>
            <a:r>
              <a:rPr lang="en-GB" altLang="en-US" sz="2200" dirty="0" smtClean="0">
                <a:latin typeface="TUOS Blake" panose="020B0503040000020004" pitchFamily="34" charset="0"/>
              </a:rPr>
              <a:t>extrapolation from other </a:t>
            </a:r>
            <a:r>
              <a:rPr lang="en-GB" altLang="en-US" sz="2200" dirty="0">
                <a:latin typeface="TUOS Blake" panose="020B0503040000020004" pitchFamily="34" charset="0"/>
              </a:rPr>
              <a:t>regions such as post-ionization edge</a:t>
            </a: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UOS Blake" panose="020B0503040000020004" pitchFamily="34" charset="0"/>
              </a:rPr>
              <a:t>Explore </a:t>
            </a:r>
            <a:r>
              <a:rPr lang="en-US" altLang="en-US" sz="2200" dirty="0" smtClean="0">
                <a:latin typeface="TUOS Blake" panose="020B0503040000020004" pitchFamily="34" charset="0"/>
              </a:rPr>
              <a:t>extrapolations </a:t>
            </a:r>
            <a:r>
              <a:rPr lang="en-US" altLang="en-US" sz="2200" dirty="0" smtClean="0">
                <a:latin typeface="TUOS Blake" panose="020B0503040000020004" pitchFamily="34" charset="0"/>
              </a:rPr>
              <a:t>which are combination of fits in different region</a:t>
            </a:r>
          </a:p>
        </p:txBody>
      </p:sp>
    </p:spTree>
    <p:extLst>
      <p:ext uri="{BB962C8B-B14F-4D97-AF65-F5344CB8AC3E}">
        <p14:creationId xmlns:p14="http://schemas.microsoft.com/office/powerpoint/2010/main" val="2916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52179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9pPr>
          </a:lstStyle>
          <a:p>
            <a:r>
              <a:rPr lang="en-GB" altLang="en-US" sz="1800" dirty="0" smtClean="0">
                <a:solidFill>
                  <a:srgbClr val="2A196F"/>
                </a:solidFill>
              </a:rPr>
              <a:t>3</a:t>
            </a:r>
            <a:endParaRPr lang="en-GB" altLang="en-US" sz="1800" dirty="0">
              <a:solidFill>
                <a:srgbClr val="2A196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800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Pre-edge region:</a:t>
            </a:r>
            <a:endParaRPr lang="en-GB" sz="4800" dirty="0">
              <a:latin typeface="TUOS Stephenson" panose="020705030800000200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72" y="286693"/>
            <a:ext cx="2466975" cy="990600"/>
          </a:xfrm>
          <a:prstGeom prst="rect">
            <a:avLst/>
          </a:prstGeom>
        </p:spPr>
      </p:pic>
      <p:sp>
        <p:nvSpPr>
          <p:cNvPr id="11" name="Rectangle 1029"/>
          <p:cNvSpPr txBox="1">
            <a:spLocks noChangeArrowheads="1"/>
          </p:cNvSpPr>
          <p:nvPr/>
        </p:nvSpPr>
        <p:spPr>
          <a:xfrm>
            <a:off x="368424" y="1037148"/>
            <a:ext cx="6455121" cy="536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Background crossing </a:t>
            </a:r>
            <a:r>
              <a:rPr lang="en-GB" altLang="en-US" sz="2200" dirty="0">
                <a:latin typeface="TUOS Blake" panose="020B0503040000020004" pitchFamily="34" charset="0"/>
              </a:rPr>
              <a:t>the </a:t>
            </a:r>
            <a:r>
              <a:rPr lang="en-GB" altLang="en-US" sz="2200" dirty="0" smtClean="0">
                <a:latin typeface="TUOS Blake" panose="020B0503040000020004" pitchFamily="34" charset="0"/>
              </a:rPr>
              <a:t>spectrum - unphysical</a:t>
            </a:r>
            <a:endParaRPr lang="en-GB" altLang="en-US" sz="2200" dirty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As-L </a:t>
            </a:r>
            <a:r>
              <a:rPr lang="en-GB" altLang="en-US" sz="2200" dirty="0">
                <a:latin typeface="TUOS Blake" panose="020B0503040000020004" pitchFamily="34" charset="0"/>
              </a:rPr>
              <a:t>edge can still be quantified by integrating only the positive </a:t>
            </a:r>
            <a:r>
              <a:rPr lang="en-GB" altLang="en-US" sz="2200" dirty="0" smtClean="0">
                <a:latin typeface="TUOS Blake" panose="020B0503040000020004" pitchFamily="34" charset="0"/>
              </a:rPr>
              <a:t>core-loss region</a:t>
            </a:r>
            <a:r>
              <a:rPr lang="en-GB" altLang="en-US" sz="2200" dirty="0" smtClean="0">
                <a:latin typeface="TUOS Blake" panose="020B05030400000200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This yields an under-estimate</a:t>
            </a:r>
            <a:endParaRPr lang="en-GB" altLang="en-US" sz="2200" dirty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200" dirty="0">
                <a:latin typeface="TUOS Blake" panose="020B0503040000020004" pitchFamily="34" charset="0"/>
              </a:rPr>
              <a:t>The Ga-L edge is straight forward as the it has very large pre-edge region.</a:t>
            </a:r>
          </a:p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Highly associated with large </a:t>
            </a:r>
            <a:r>
              <a:rPr lang="en-GB" altLang="en-US" sz="2200" dirty="0">
                <a:latin typeface="TUOS Blake" panose="020B0503040000020004" pitchFamily="34" charset="0"/>
              </a:rPr>
              <a:t>systematic </a:t>
            </a:r>
            <a:r>
              <a:rPr lang="en-GB" altLang="en-US" sz="2200" dirty="0" smtClean="0">
                <a:latin typeface="TUOS Blake" panose="020B0503040000020004" pitchFamily="34" charset="0"/>
              </a:rPr>
              <a:t>errors for large integration range.</a:t>
            </a:r>
            <a:endParaRPr lang="en-GB" altLang="en-US" sz="2200" dirty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200" dirty="0">
                <a:latin typeface="TUOS Blake" panose="020B0503040000020004" pitchFamily="34" charset="0"/>
              </a:rPr>
              <a:t>Systematic errors are difficult to identify </a:t>
            </a:r>
            <a:r>
              <a:rPr lang="en-GB" altLang="en-US" sz="2200" dirty="0" smtClean="0">
                <a:latin typeface="TUOS Blake" panose="020B0503040000020004" pitchFamily="34" charset="0"/>
              </a:rPr>
              <a:t>by regression </a:t>
            </a:r>
            <a:r>
              <a:rPr lang="en-GB" altLang="en-US" sz="2200" dirty="0">
                <a:latin typeface="TUOS Blake" panose="020B0503040000020004" pitchFamily="34" charset="0"/>
              </a:rPr>
              <a:t>and quantification. </a:t>
            </a:r>
            <a:endParaRPr lang="en-GB" altLang="en-US" sz="2200" dirty="0" smtClean="0">
              <a:latin typeface="TUOS Blake" panose="020B05030400000200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45" y="1529055"/>
            <a:ext cx="5083467" cy="40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52179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9pPr>
          </a:lstStyle>
          <a:p>
            <a:r>
              <a:rPr lang="en-GB" altLang="en-US" sz="1800" dirty="0" smtClean="0">
                <a:solidFill>
                  <a:srgbClr val="2A196F"/>
                </a:solidFill>
              </a:rPr>
              <a:t>4</a:t>
            </a:r>
            <a:endParaRPr lang="en-GB" altLang="en-US" sz="1800" dirty="0">
              <a:solidFill>
                <a:srgbClr val="2A196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800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Post-edge region:</a:t>
            </a:r>
            <a:endParaRPr lang="en-GB" sz="4800" dirty="0">
              <a:latin typeface="TUOS Stephenson" panose="020705030800000200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72" y="286693"/>
            <a:ext cx="2466975" cy="99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45" y="1529055"/>
            <a:ext cx="5083467" cy="4075039"/>
          </a:xfrm>
          <a:prstGeom prst="rect">
            <a:avLst/>
          </a:prstGeom>
        </p:spPr>
      </p:pic>
      <p:sp>
        <p:nvSpPr>
          <p:cNvPr id="7" name="Rectangle 1029"/>
          <p:cNvSpPr txBox="1">
            <a:spLocks noChangeArrowheads="1"/>
          </p:cNvSpPr>
          <p:nvPr/>
        </p:nvSpPr>
        <p:spPr>
          <a:xfrm>
            <a:off x="371192" y="1090501"/>
            <a:ext cx="6455121" cy="5197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Extrapolate from </a:t>
            </a:r>
            <a:r>
              <a:rPr lang="en-GB" altLang="en-US" sz="2200" dirty="0">
                <a:latin typeface="TUOS Blake" panose="020B0503040000020004" pitchFamily="34" charset="0"/>
              </a:rPr>
              <a:t>end of the spectrum and offset </a:t>
            </a:r>
            <a:r>
              <a:rPr lang="en-GB" altLang="en-US" sz="2200" dirty="0" smtClean="0">
                <a:latin typeface="TUOS Blake" panose="020B0503040000020004" pitchFamily="34" charset="0"/>
              </a:rPr>
              <a:t>vertically to </a:t>
            </a:r>
            <a:r>
              <a:rPr lang="en-GB" altLang="en-US" sz="2200" dirty="0">
                <a:latin typeface="TUOS Blake" panose="020B0503040000020004" pitchFamily="34" charset="0"/>
              </a:rPr>
              <a:t>cross through the edge onset</a:t>
            </a:r>
          </a:p>
          <a:p>
            <a:pPr>
              <a:lnSpc>
                <a:spcPct val="150000"/>
              </a:lnSpc>
            </a:pPr>
            <a:r>
              <a:rPr lang="en-GB" altLang="en-US" sz="2200" dirty="0">
                <a:latin typeface="TUOS Blake" panose="020B0503040000020004" pitchFamily="34" charset="0"/>
              </a:rPr>
              <a:t>Over-estimate of the core-loss </a:t>
            </a:r>
            <a:r>
              <a:rPr lang="en-GB" altLang="en-US" sz="2200" dirty="0" smtClean="0">
                <a:latin typeface="TUOS Blake" panose="020B0503040000020004" pitchFamily="34" charset="0"/>
              </a:rPr>
              <a:t>edge intensity</a:t>
            </a:r>
            <a:endParaRPr lang="en-GB" altLang="en-US" sz="2200" dirty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Poissonian </a:t>
            </a:r>
            <a:r>
              <a:rPr lang="en-GB" altLang="en-US" sz="2200" dirty="0">
                <a:latin typeface="TUOS Blake" panose="020B0503040000020004" pitchFamily="34" charset="0"/>
              </a:rPr>
              <a:t>statistical error bars are very </a:t>
            </a:r>
            <a:r>
              <a:rPr lang="en-GB" altLang="en-US" sz="2200" dirty="0" smtClean="0">
                <a:latin typeface="TUOS Blake" panose="020B0503040000020004" pitchFamily="34" charset="0"/>
              </a:rPr>
              <a:t>large</a:t>
            </a:r>
            <a:endParaRPr lang="en-GB" altLang="en-US" sz="2200" dirty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200" dirty="0">
                <a:latin typeface="TUOS Blake" panose="020B0503040000020004" pitchFamily="34" charset="0"/>
              </a:rPr>
              <a:t>Highly associated with statistical </a:t>
            </a:r>
            <a:r>
              <a:rPr lang="en-GB" altLang="en-US" sz="2200" dirty="0" smtClean="0">
                <a:latin typeface="TUOS Blake" panose="020B0503040000020004" pitchFamily="34" charset="0"/>
              </a:rPr>
              <a:t>errors and </a:t>
            </a:r>
            <a:r>
              <a:rPr lang="en-GB" altLang="en-US" sz="2200" dirty="0">
                <a:latin typeface="TUOS Blake" panose="020B0503040000020004" pitchFamily="34" charset="0"/>
              </a:rPr>
              <a:t>are difficult to identify </a:t>
            </a:r>
            <a:r>
              <a:rPr lang="en-GB" altLang="en-US" sz="2200" dirty="0" smtClean="0">
                <a:latin typeface="TUOS Blake" panose="020B0503040000020004" pitchFamily="34" charset="0"/>
              </a:rPr>
              <a:t>by regression and </a:t>
            </a:r>
            <a:r>
              <a:rPr lang="en-GB" altLang="en-US" sz="2200" dirty="0">
                <a:latin typeface="TUOS Blake" panose="020B0503040000020004" pitchFamily="34" charset="0"/>
              </a:rPr>
              <a:t>quantification</a:t>
            </a:r>
            <a:r>
              <a:rPr lang="en-GB" altLang="en-US" sz="2200" dirty="0" smtClean="0">
                <a:latin typeface="TUOS Blake" panose="020B05030400000200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 For </a:t>
            </a:r>
            <a:r>
              <a:rPr lang="en-GB" altLang="en-US" sz="2200" dirty="0">
                <a:latin typeface="TUOS Blake" panose="020B0503040000020004" pitchFamily="34" charset="0"/>
              </a:rPr>
              <a:t>Ga-L </a:t>
            </a:r>
            <a:r>
              <a:rPr lang="en-GB" altLang="en-US" sz="2200" dirty="0" smtClean="0">
                <a:latin typeface="TUOS Blake" panose="020B0503040000020004" pitchFamily="34" charset="0"/>
              </a:rPr>
              <a:t>edge, </a:t>
            </a:r>
            <a:r>
              <a:rPr lang="en-GB" altLang="en-US" sz="2200" dirty="0">
                <a:latin typeface="TUOS Blake" panose="020B0503040000020004" pitchFamily="34" charset="0"/>
              </a:rPr>
              <a:t>As-L edge is </a:t>
            </a:r>
            <a:r>
              <a:rPr lang="en-GB" altLang="en-US" sz="2200" dirty="0" smtClean="0">
                <a:latin typeface="TUOS Blake" panose="020B0503040000020004" pitchFamily="34" charset="0"/>
              </a:rPr>
              <a:t>subtracted to </a:t>
            </a:r>
            <a:r>
              <a:rPr lang="en-GB" altLang="en-US" sz="2200" dirty="0">
                <a:latin typeface="TUOS Blake" panose="020B0503040000020004" pitchFamily="34" charset="0"/>
              </a:rPr>
              <a:t>provide </a:t>
            </a:r>
            <a:r>
              <a:rPr lang="en-GB" altLang="en-US" sz="2200" dirty="0" smtClean="0">
                <a:latin typeface="TUOS Blake" panose="020B0503040000020004" pitchFamily="34" charset="0"/>
              </a:rPr>
              <a:t>larger </a:t>
            </a:r>
            <a:r>
              <a:rPr lang="en-GB" altLang="en-US" sz="2200" dirty="0">
                <a:latin typeface="TUOS Blake" panose="020B0503040000020004" pitchFamily="34" charset="0"/>
              </a:rPr>
              <a:t>post-edge </a:t>
            </a:r>
            <a:r>
              <a:rPr lang="en-GB" altLang="en-US" sz="2200" dirty="0" smtClean="0">
                <a:latin typeface="TUOS Blake" panose="020B0503040000020004" pitchFamily="34" charset="0"/>
              </a:rPr>
              <a:t>region for extrapolation</a:t>
            </a:r>
            <a:endParaRPr lang="en-GB" altLang="en-US" sz="2200" dirty="0" smtClean="0">
              <a:latin typeface="TUOS Blake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-26127"/>
            <a:ext cx="4423953" cy="3546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3352223"/>
            <a:ext cx="4423954" cy="354635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52178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9pPr>
          </a:lstStyle>
          <a:p>
            <a:r>
              <a:rPr lang="en-GB" altLang="en-US" sz="1800" dirty="0" smtClean="0">
                <a:solidFill>
                  <a:srgbClr val="2A196F"/>
                </a:solidFill>
              </a:rPr>
              <a:t>5</a:t>
            </a:r>
            <a:endParaRPr lang="en-GB" altLang="en-US" sz="1800" dirty="0">
              <a:solidFill>
                <a:srgbClr val="2A196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199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800" kern="0" dirty="0" smtClean="0">
                <a:solidFill>
                  <a:srgbClr val="2A196F"/>
                </a:solidFill>
                <a:latin typeface="TUOS Stephenson"/>
                <a:ea typeface="MS PGothic" pitchFamily="34" charset="-128"/>
              </a:rPr>
              <a:t>Optimal fit:</a:t>
            </a:r>
            <a:endParaRPr lang="en-GB" sz="4800" dirty="0">
              <a:latin typeface="TUOS Stephenson" panose="02070503080000020004" pitchFamily="18" charset="0"/>
            </a:endParaRPr>
          </a:p>
        </p:txBody>
      </p:sp>
      <p:sp>
        <p:nvSpPr>
          <p:cNvPr id="7" name="Rectangle 1029"/>
          <p:cNvSpPr txBox="1">
            <a:spLocks noChangeArrowheads="1"/>
          </p:cNvSpPr>
          <p:nvPr/>
        </p:nvSpPr>
        <p:spPr>
          <a:xfrm>
            <a:off x="371191" y="1447561"/>
            <a:ext cx="6581869" cy="4422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en-US" sz="2200" dirty="0" smtClean="0">
                <a:latin typeface="TUOS Blake" panose="020B0503040000020004" pitchFamily="34" charset="0"/>
              </a:rPr>
              <a:t>Fits </a:t>
            </a:r>
            <a:r>
              <a:rPr lang="en-GB" altLang="en-US" sz="2200" dirty="0">
                <a:latin typeface="TUOS Blake" panose="020B0503040000020004" pitchFamily="34" charset="0"/>
              </a:rPr>
              <a:t>in pre-edge and post-edge regions provide </a:t>
            </a:r>
            <a:r>
              <a:rPr lang="en-GB" altLang="en-US" sz="2200" dirty="0" smtClean="0">
                <a:latin typeface="TUOS Blake" panose="020B0503040000020004" pitchFamily="34" charset="0"/>
              </a:rPr>
              <a:t>under-and </a:t>
            </a:r>
            <a:r>
              <a:rPr lang="en-GB" altLang="en-US" sz="2200" dirty="0">
                <a:latin typeface="TUOS Blake" panose="020B0503040000020004" pitchFamily="34" charset="0"/>
              </a:rPr>
              <a:t>over-estimate </a:t>
            </a:r>
            <a:r>
              <a:rPr lang="en-GB" altLang="en-US" sz="2200" dirty="0" smtClean="0">
                <a:latin typeface="TUOS Blake" panose="020B0503040000020004" pitchFamily="34" charset="0"/>
              </a:rPr>
              <a:t>of </a:t>
            </a:r>
            <a:r>
              <a:rPr lang="en-GB" altLang="en-US" sz="2200" dirty="0">
                <a:latin typeface="TUOS Blake" panose="020B0503040000020004" pitchFamily="34" charset="0"/>
              </a:rPr>
              <a:t>the core-loss </a:t>
            </a:r>
            <a:r>
              <a:rPr lang="en-GB" altLang="en-US" sz="2200" dirty="0" smtClean="0">
                <a:latin typeface="TUOS Blake" panose="020B0503040000020004" pitchFamily="34" charset="0"/>
              </a:rPr>
              <a:t>edges</a:t>
            </a:r>
            <a:endParaRPr lang="en-GB" altLang="en-US" sz="2200" dirty="0" smtClean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400" dirty="0" smtClean="0">
                <a:latin typeface="TUOS Blake" panose="020B0503040000020004" pitchFamily="34" charset="0"/>
              </a:rPr>
              <a:t>Only backgrounds which are </a:t>
            </a:r>
            <a:r>
              <a:rPr lang="en-GB" altLang="en-US" sz="2400" dirty="0">
                <a:latin typeface="TUOS Blake" panose="020B0503040000020004" pitchFamily="34" charset="0"/>
              </a:rPr>
              <a:t>physically meaningful </a:t>
            </a:r>
            <a:r>
              <a:rPr lang="en-GB" altLang="en-US" sz="2400" dirty="0" smtClean="0">
                <a:latin typeface="TUOS Blake" panose="020B0503040000020004" pitchFamily="34" charset="0"/>
              </a:rPr>
              <a:t>are retained</a:t>
            </a:r>
            <a:endParaRPr lang="en-GB" altLang="en-US" sz="2400" dirty="0" smtClean="0">
              <a:latin typeface="TUOS Blake" panose="020B050304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400" dirty="0" smtClean="0">
                <a:latin typeface="TUOS Blake" panose="020B0503040000020004" pitchFamily="34" charset="0"/>
              </a:rPr>
              <a:t>Yields </a:t>
            </a:r>
            <a:r>
              <a:rPr lang="en-GB" altLang="en-US" sz="2400" dirty="0">
                <a:latin typeface="TUOS Blake" panose="020B0503040000020004" pitchFamily="34" charset="0"/>
              </a:rPr>
              <a:t>positive </a:t>
            </a:r>
            <a:r>
              <a:rPr lang="en-GB" altLang="en-US" sz="2400" dirty="0" smtClean="0">
                <a:latin typeface="TUOS Blake" panose="020B0503040000020004" pitchFamily="34" charset="0"/>
              </a:rPr>
              <a:t>core-loss</a:t>
            </a:r>
          </a:p>
          <a:p>
            <a:pPr>
              <a:lnSpc>
                <a:spcPct val="150000"/>
              </a:lnSpc>
            </a:pPr>
            <a:r>
              <a:rPr lang="en-GB" altLang="en-US" sz="2400" dirty="0" smtClean="0">
                <a:latin typeface="TUOS Blake" panose="020B0503040000020004" pitchFamily="34" charset="0"/>
              </a:rPr>
              <a:t>Have </a:t>
            </a:r>
            <a:r>
              <a:rPr lang="en-GB" altLang="en-US" sz="2400" dirty="0">
                <a:latin typeface="TUOS Blake" panose="020B0503040000020004" pitchFamily="34" charset="0"/>
              </a:rPr>
              <a:t>smaller error </a:t>
            </a:r>
            <a:r>
              <a:rPr lang="en-GB" altLang="en-US" sz="2400" dirty="0" smtClean="0">
                <a:latin typeface="TUOS Blake" panose="020B0503040000020004" pitchFamily="34" charset="0"/>
              </a:rPr>
              <a:t>bars</a:t>
            </a:r>
          </a:p>
          <a:p>
            <a:pPr>
              <a:lnSpc>
                <a:spcPct val="150000"/>
              </a:lnSpc>
            </a:pPr>
            <a:r>
              <a:rPr lang="en-GB" altLang="en-US" sz="2400" i="1" dirty="0">
                <a:latin typeface="TUOS Blake" panose="020B0503040000020004" pitchFamily="34" charset="0"/>
              </a:rPr>
              <a:t>More discussions in poster</a:t>
            </a:r>
          </a:p>
          <a:p>
            <a:pPr marL="0" indent="0">
              <a:buNone/>
            </a:pPr>
            <a:r>
              <a:rPr lang="en-GB" altLang="en-US" sz="2400" dirty="0">
                <a:latin typeface="TUOS Blake" panose="020B0503040000020004" pitchFamily="34" charset="0"/>
              </a:rPr>
              <a:t>			</a:t>
            </a:r>
            <a:endParaRPr lang="en-GB" altLang="en-US" sz="4800" b="1" dirty="0">
              <a:solidFill>
                <a:srgbClr val="FF0000"/>
              </a:solidFill>
              <a:latin typeface="TUOS Blake" panose="020B05030400000200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7063" y="3520229"/>
            <a:ext cx="186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altLang="en-US" sz="7200" b="1">
                <a:solidFill>
                  <a:srgbClr val="FF0000"/>
                </a:solidFill>
                <a:latin typeface="TUOS Blake" panose="020B0503040000020004" pitchFamily="34" charset="0"/>
              </a:rPr>
              <a:t>P16</a:t>
            </a:r>
            <a:endParaRPr lang="en-GB" altLang="en-US" sz="4800" b="1" dirty="0">
              <a:solidFill>
                <a:srgbClr val="FF0000"/>
              </a:solidFill>
              <a:latin typeface="TUOS Blake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242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Calibri Light</vt:lpstr>
      <vt:lpstr>TUOS Blake</vt:lpstr>
      <vt:lpstr>TUOS Stephenson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Study of Background Subtraction Techniques for EELS</dc:title>
  <dc:creator>Veerendra C Angadi</dc:creator>
  <cp:lastModifiedBy>Veerendra C Angadi</cp:lastModifiedBy>
  <cp:revision>164</cp:revision>
  <dcterms:created xsi:type="dcterms:W3CDTF">2016-03-18T10:16:03Z</dcterms:created>
  <dcterms:modified xsi:type="dcterms:W3CDTF">2016-03-18T18:48:43Z</dcterms:modified>
</cp:coreProperties>
</file>