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59" r:id="rId6"/>
    <p:sldId id="264" r:id="rId7"/>
    <p:sldId id="266" r:id="rId8"/>
    <p:sldId id="269" r:id="rId9"/>
    <p:sldId id="267" r:id="rId10"/>
    <p:sldId id="274" r:id="rId11"/>
    <p:sldId id="277" r:id="rId12"/>
    <p:sldId id="271" r:id="rId13"/>
    <p:sldId id="275" r:id="rId14"/>
    <p:sldId id="282" r:id="rId15"/>
    <p:sldId id="278" r:id="rId16"/>
    <p:sldId id="280" r:id="rId17"/>
    <p:sldId id="279" r:id="rId18"/>
    <p:sldId id="265" r:id="rId19"/>
    <p:sldId id="273" r:id="rId20"/>
    <p:sldId id="28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" id="{ED5DD498-F94E-4FA1-A2A9-6270DF39CAB0}">
          <p14:sldIdLst>
            <p14:sldId id="256"/>
          </p14:sldIdLst>
        </p14:section>
        <p14:section name="Introduction" id="{46FB7114-AF9D-45BB-BD9D-F5AFA9D08AA9}">
          <p14:sldIdLst>
            <p14:sldId id="257"/>
            <p14:sldId id="258"/>
            <p14:sldId id="261"/>
            <p14:sldId id="259"/>
            <p14:sldId id="264"/>
          </p14:sldIdLst>
        </p14:section>
        <p14:section name="Main part" id="{27C4B90B-D042-42ED-94FB-0DEA964E2892}">
          <p14:sldIdLst>
            <p14:sldId id="266"/>
            <p14:sldId id="269"/>
            <p14:sldId id="267"/>
            <p14:sldId id="274"/>
            <p14:sldId id="277"/>
            <p14:sldId id="271"/>
            <p14:sldId id="275"/>
            <p14:sldId id="282"/>
            <p14:sldId id="278"/>
            <p14:sldId id="280"/>
            <p14:sldId id="279"/>
            <p14:sldId id="265"/>
            <p14:sldId id="273"/>
            <p14:sldId id="28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FD75C-FEC7-4AE0-A792-6419A6D3DF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24650-810C-418A-942B-C04BCA06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flip order for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CompCert</a:t>
            </a:r>
            <a:r>
              <a:rPr lang="en-US" sz="1200" baseline="0" dirty="0" smtClean="0"/>
              <a:t> -&gt; unverified to make sure that correctness is clear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24650-810C-418A-942B-C04BCA065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24650-810C-418A-942B-C04BCA065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75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24650-810C-418A-942B-C04BCA0656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2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columns</a:t>
            </a:r>
            <a:r>
              <a:rPr lang="en-US" baseline="0" dirty="0" smtClean="0"/>
              <a:t> 1-1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24650-810C-418A-942B-C04BCA0656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8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only percentage improvements here</a:t>
            </a:r>
            <a:r>
              <a:rPr lang="en-US" baseline="0" dirty="0" smtClean="0"/>
              <a:t> to make it easier to understand</a:t>
            </a:r>
          </a:p>
          <a:p>
            <a:r>
              <a:rPr lang="en-US" baseline="0" dirty="0" smtClean="0"/>
              <a:t>Show </a:t>
            </a:r>
            <a:r>
              <a:rPr lang="en-US" baseline="0" dirty="0" err="1" smtClean="0"/>
              <a:t>csts</a:t>
            </a:r>
            <a:r>
              <a:rPr lang="en-US" baseline="0" dirty="0" smtClean="0"/>
              <a:t> only after discussing fast-math, say only with </a:t>
            </a:r>
            <a:r>
              <a:rPr lang="en-US" baseline="0" dirty="0" err="1" smtClean="0"/>
              <a:t>cprop</a:t>
            </a:r>
            <a:r>
              <a:rPr lang="en-US" baseline="0" dirty="0" smtClean="0"/>
              <a:t> you get…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24650-810C-418A-942B-C04BCA0656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6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4</a:t>
            </a:r>
            <a:r>
              <a:rPr lang="en-US" baseline="30000" dirty="0" smtClean="0"/>
              <a:t>th</a:t>
            </a:r>
            <a:r>
              <a:rPr lang="en-US" dirty="0" smtClean="0"/>
              <a:t> bullet point only after discussing</a:t>
            </a:r>
            <a:r>
              <a:rPr lang="en-US" baseline="0" dirty="0" smtClean="0"/>
              <a:t> the first 3, add GitHub logo/ </a:t>
            </a:r>
            <a:r>
              <a:rPr lang="en-US" baseline="0" dirty="0" err="1" smtClean="0"/>
              <a:t>url</a:t>
            </a:r>
            <a:endParaRPr lang="en-US" baseline="0" dirty="0" smtClean="0"/>
          </a:p>
          <a:p>
            <a:r>
              <a:rPr lang="en-US" baseline="0" dirty="0" smtClean="0"/>
              <a:t>show in-the-paper box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24650-810C-418A-942B-C04BCA0656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93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somewhere that fast-math is a flag for the compiler</a:t>
            </a:r>
          </a:p>
          <a:p>
            <a:r>
              <a:rPr lang="en-US" dirty="0" smtClean="0"/>
              <a:t>say:</a:t>
            </a:r>
            <a:r>
              <a:rPr lang="en-US" baseline="0" dirty="0" smtClean="0"/>
              <a:t> there are some semantics preserving optimizations, but the fast-math ones wreck havoc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not say: Icing has solved the problem, say something like “Provides a fully verified semantics that can handle </a:t>
            </a:r>
            <a:r>
              <a:rPr lang="en-US" baseline="0" dirty="0" err="1" smtClean="0"/>
              <a:t>fp</a:t>
            </a:r>
            <a:r>
              <a:rPr lang="en-US" baseline="0" dirty="0" smtClean="0"/>
              <a:t> optimizations”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24650-810C-418A-942B-C04BCA065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3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</a:t>
            </a:r>
            <a:r>
              <a:rPr lang="en-US" baseline="0" dirty="0" smtClean="0"/>
              <a:t> </a:t>
            </a:r>
            <a:r>
              <a:rPr lang="en-US" dirty="0" smtClean="0"/>
              <a:t>you want accuracy</a:t>
            </a:r>
            <a:r>
              <a:rPr lang="en-US" baseline="0" dirty="0" smtClean="0"/>
              <a:t> guarantees to ensure that the program is still correct </a:t>
            </a:r>
            <a:r>
              <a:rPr lang="en-US" baseline="0" dirty="0" smtClean="0">
                <a:sym typeface="Wingdings" panose="05000000000000000000" pitchFamily="2" charset="2"/>
              </a:rPr>
              <a:t> Here is why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24650-810C-418A-942B-C04BCA065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highlight</a:t>
            </a:r>
            <a:r>
              <a:rPr lang="en-US" sz="1200" baseline="0" dirty="0" smtClean="0"/>
              <a:t> require and output error as non-code elements!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Use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24650-810C-418A-942B-C04BCA065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6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unhighlight</a:t>
            </a:r>
            <a:r>
              <a:rPr lang="en-US" baseline="0" dirty="0" smtClean="0"/>
              <a:t> last bullet point after speaking of first 3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24650-810C-418A-942B-C04BCA065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reordering to have machine code arrow better</a:t>
            </a:r>
          </a:p>
          <a:p>
            <a:endParaRPr lang="en-US" dirty="0" smtClean="0"/>
          </a:p>
          <a:p>
            <a:r>
              <a:rPr lang="en-US" dirty="0" smtClean="0"/>
              <a:t>say: oracle makes things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24650-810C-418A-942B-C04BCA065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07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indentation of code</a:t>
            </a:r>
          </a:p>
          <a:p>
            <a:endParaRPr lang="en-US" dirty="0" smtClean="0"/>
          </a:p>
          <a:p>
            <a:r>
              <a:rPr lang="en-US" dirty="0" smtClean="0"/>
              <a:t>say that function is a</a:t>
            </a:r>
            <a:r>
              <a:rPr lang="en-US" baseline="0" dirty="0" smtClean="0"/>
              <a:t> non-linear controller from </a:t>
            </a:r>
            <a:r>
              <a:rPr lang="en-US" baseline="0" dirty="0" err="1" smtClean="0"/>
              <a:t>FPBench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need constraints because otherwise error is unbounded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24650-810C-418A-942B-C04BCA065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3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all FMA’s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24650-810C-418A-942B-C04BCA065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82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24650-810C-418A-942B-C04BCA065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2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0F16-373C-4B4C-874D-E1F23D41C02B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8813-44DE-4A42-8D2F-1886924E5950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4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13BD-564C-4DF0-85E3-A876989484A3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3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2664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460600"/>
            <a:ext cx="5207200" cy="2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6569200" y="3460600"/>
            <a:ext cx="5207200" cy="2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3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745"/>
            <a:ext cx="10515600" cy="49862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B79D-FE28-4FF4-B6E1-8E4D89336A75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69334" y="187000"/>
            <a:ext cx="11853332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1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A8-9012-4CBF-ADD8-BC7819BE5029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38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7BD5-D52A-4398-81A9-D8ED5CC7BF7F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69334" y="187000"/>
            <a:ext cx="11853332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34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60" y="1309376"/>
            <a:ext cx="5756415" cy="439039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20202"/>
            <a:ext cx="5157787" cy="40694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09375"/>
            <a:ext cx="5756415" cy="439039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20202"/>
            <a:ext cx="5183188" cy="40694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3A9B-BFD8-4EA1-BCE0-F8ED0ACB2F4C}" type="datetime1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169334" y="187000"/>
            <a:ext cx="11853332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5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B9B-55F4-47CE-BD1F-696B52770E16}" type="datetime1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854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9334" y="187000"/>
            <a:ext cx="11853332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Side)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104008" cy="6858000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1004" y="2873320"/>
            <a:ext cx="1202000" cy="111135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7D75-FE5F-40EC-8DB1-0DCF80476691}" type="datetime1">
              <a:rPr lang="en-US" smtClean="0"/>
              <a:t>6/23/2022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07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8AD6-44B1-4502-B5DA-248C87872B66}" type="datetime1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19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05325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85421"/>
            <a:ext cx="10515600" cy="519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8F8EC-2A8A-4C3D-9446-10B5FE01D74F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F5F0-192B-4DD9-B09E-B66BBE49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3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0" r:id="rId8"/>
    <p:sldLayoutId id="2147483655" r:id="rId9"/>
    <p:sldLayoutId id="2147483656" r:id="rId10"/>
    <p:sldLayoutId id="214748365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5" Type="http://schemas.openxmlformats.org/officeDocument/2006/relationships/image" Target="../media/image39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tmp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719667"/>
            <a:ext cx="11303000" cy="1701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Verified Compilation and Optimization of Floating-Point Programs in </a:t>
            </a:r>
            <a:r>
              <a:rPr lang="en-US" dirty="0" err="1" smtClean="0"/>
              <a:t>CakeML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2618"/>
            <a:ext cx="9144000" cy="88529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Heiko Becker, </a:t>
            </a:r>
            <a:r>
              <a:rPr lang="en-US" sz="2800" dirty="0" smtClean="0"/>
              <a:t>Robert </a:t>
            </a:r>
            <a:r>
              <a:rPr lang="en-US" sz="2800" dirty="0" err="1" smtClean="0"/>
              <a:t>Rabe</a:t>
            </a:r>
            <a:r>
              <a:rPr lang="en-US" sz="2800" dirty="0" smtClean="0"/>
              <a:t>, Eva </a:t>
            </a:r>
            <a:r>
              <a:rPr lang="en-US" sz="2800" dirty="0" err="1" smtClean="0"/>
              <a:t>Darulova</a:t>
            </a:r>
            <a:r>
              <a:rPr lang="en-US" sz="2800" dirty="0" smtClean="0"/>
              <a:t>, Magnus O. </a:t>
            </a:r>
            <a:r>
              <a:rPr lang="en-US" sz="2800" dirty="0" err="1" smtClean="0"/>
              <a:t>Myreen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Zachary </a:t>
            </a:r>
            <a:r>
              <a:rPr lang="en-US" sz="2800" dirty="0" err="1" smtClean="0"/>
              <a:t>Tatlock</a:t>
            </a:r>
            <a:r>
              <a:rPr lang="en-US" sz="2800" dirty="0" smtClean="0"/>
              <a:t>, </a:t>
            </a:r>
            <a:r>
              <a:rPr lang="en-US" sz="2800" dirty="0" err="1" smtClean="0"/>
              <a:t>Ramana</a:t>
            </a:r>
            <a:r>
              <a:rPr lang="en-US" sz="2800" dirty="0" smtClean="0"/>
              <a:t> Kumar, Yong </a:t>
            </a:r>
            <a:r>
              <a:rPr lang="en-US" sz="2800" dirty="0" err="1" smtClean="0"/>
              <a:t>Kiam</a:t>
            </a:r>
            <a:r>
              <a:rPr lang="en-US" sz="2800" dirty="0" smtClean="0"/>
              <a:t> Tan, Anthony Fox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830" y="5671308"/>
            <a:ext cx="1900285" cy="562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639" y="4335649"/>
            <a:ext cx="2661948" cy="724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6" y="4432059"/>
            <a:ext cx="3336171" cy="531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43" y="5657308"/>
            <a:ext cx="1927225" cy="462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72" y="5455071"/>
            <a:ext cx="1530912" cy="9949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5" y="5596474"/>
            <a:ext cx="2661948" cy="637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08" y="3984875"/>
            <a:ext cx="1558754" cy="14875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9" t="38202" r="11248" b="35131"/>
          <a:stretch/>
        </p:blipFill>
        <p:spPr>
          <a:xfrm>
            <a:off x="3846483" y="4213759"/>
            <a:ext cx="2636973" cy="9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65" y="2608861"/>
            <a:ext cx="9878611" cy="16618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Final Specification Theorem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068866" y="1130369"/>
            <a:ext cx="1922738" cy="1271239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inputs in specified constraints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563412" y="1082457"/>
            <a:ext cx="1922738" cy="1271239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the program is run with the correct inputs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890285" y="1082457"/>
            <a:ext cx="1449659" cy="1304693"/>
          </a:xfrm>
          <a:prstGeom prst="wedgeRoundRectCallout">
            <a:avLst>
              <a:gd name="adj1" fmla="val -40448"/>
              <a:gd name="adj2" fmla="val 118932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program returns double word w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0461" y="4622335"/>
            <a:ext cx="1449659" cy="1734015"/>
          </a:xfrm>
          <a:prstGeom prst="wedgeRoundRectCallout">
            <a:avLst>
              <a:gd name="adj1" fmla="val 41763"/>
              <a:gd name="adj2" fmla="val -9542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w also result of nondeterministic semantics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793696" y="4879877"/>
            <a:ext cx="2476560" cy="994240"/>
          </a:xfrm>
          <a:prstGeom prst="wedgeRoundRectCallout">
            <a:avLst>
              <a:gd name="adj1" fmla="val 10706"/>
              <a:gd name="adj2" fmla="val -10457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real-number semantics returns r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8610600" y="4816397"/>
            <a:ext cx="2022148" cy="994240"/>
          </a:xfrm>
          <a:prstGeom prst="wedgeRoundRectCallout">
            <a:avLst>
              <a:gd name="adj1" fmla="val 23197"/>
              <a:gd name="adj2" fmla="val -105848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output error sound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49675" y="2353696"/>
            <a:ext cx="4692650" cy="212331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ysClr val="windowText" lastClr="000000"/>
                </a:solidFill>
              </a:rPr>
              <a:t>RealCake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is the first verified compiler that proves end-to-end accuracy bounds for </a:t>
            </a:r>
            <a:r>
              <a:rPr lang="en-US" sz="2400" b="1" dirty="0" smtClean="0">
                <a:solidFill>
                  <a:sysClr val="windowText" lastClr="000000"/>
                </a:solidFill>
              </a:rPr>
              <a:t>compiled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fast-math optimized programs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9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RealCake</a:t>
            </a:r>
            <a:r>
              <a:rPr lang="en-US" dirty="0" smtClean="0"/>
              <a:t> Compiler Zoomed In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8"/>
          <a:stretch/>
        </p:blipFill>
        <p:spPr>
          <a:xfrm>
            <a:off x="8099104" y="3478106"/>
            <a:ext cx="1745615" cy="576780"/>
          </a:xfrm>
          <a:prstGeom prst="rect">
            <a:avLst/>
          </a:prstGeom>
          <a:ln w="38100"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3140341" y="2467546"/>
            <a:ext cx="1509157" cy="5371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fast-math</a:t>
            </a:r>
            <a:br>
              <a:rPr lang="en-US" sz="2000" dirty="0" smtClean="0">
                <a:solidFill>
                  <a:sysClr val="windowText" lastClr="000000"/>
                </a:solidFill>
              </a:rPr>
            </a:br>
            <a:r>
              <a:rPr lang="en-US" sz="2000" dirty="0" smtClean="0">
                <a:solidFill>
                  <a:sysClr val="windowText" lastClr="000000"/>
                </a:solidFill>
              </a:rPr>
              <a:t>optimizer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78182" y="1120966"/>
            <a:ext cx="2806204" cy="7861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relaxed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floating-point semantics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32842" y="3085026"/>
            <a:ext cx="2028945" cy="7861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</a:t>
            </a:r>
            <a:r>
              <a:rPr lang="en-US" sz="2000" dirty="0" smtClean="0">
                <a:solidFill>
                  <a:sysClr val="windowText" lastClr="000000"/>
                </a:solidFill>
              </a:rPr>
              <a:t>ccuracy analysis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915" y="2372125"/>
            <a:ext cx="2199700" cy="786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source program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with output error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71912" y="5011745"/>
            <a:ext cx="2260412" cy="786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machine code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973" y="4982159"/>
            <a:ext cx="2199700" cy="786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error refinement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proof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6150" y="2372125"/>
            <a:ext cx="2199700" cy="786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optimized program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Elbow Connector 12"/>
          <p:cNvCxnSpPr>
            <a:stCxn id="8" idx="3"/>
            <a:endCxn id="11" idx="1"/>
          </p:cNvCxnSpPr>
          <p:nvPr/>
        </p:nvCxnSpPr>
        <p:spPr>
          <a:xfrm>
            <a:off x="2947615" y="2765206"/>
            <a:ext cx="20485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3"/>
            <a:endCxn id="9" idx="1"/>
          </p:cNvCxnSpPr>
          <p:nvPr/>
        </p:nvCxnSpPr>
        <p:spPr>
          <a:xfrm>
            <a:off x="7195850" y="2765206"/>
            <a:ext cx="1776062" cy="2639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002501" y="3986450"/>
            <a:ext cx="2199700" cy="786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accuracy bound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92" name="Elbow Connector 12"/>
          <p:cNvCxnSpPr>
            <a:stCxn id="11" idx="2"/>
          </p:cNvCxnSpPr>
          <p:nvPr/>
        </p:nvCxnSpPr>
        <p:spPr>
          <a:xfrm flipH="1">
            <a:off x="6092053" y="3158286"/>
            <a:ext cx="3947" cy="828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2946673" y="4379532"/>
            <a:ext cx="2045530" cy="5973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" idx="2"/>
            <a:endCxn id="10" idx="0"/>
          </p:cNvCxnSpPr>
          <p:nvPr/>
        </p:nvCxnSpPr>
        <p:spPr>
          <a:xfrm flipH="1">
            <a:off x="1846823" y="3158286"/>
            <a:ext cx="942" cy="182387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1" idx="0"/>
            <a:endCxn id="8" idx="0"/>
          </p:cNvCxnSpPr>
          <p:nvPr/>
        </p:nvCxnSpPr>
        <p:spPr>
          <a:xfrm rot="16200000" flipV="1">
            <a:off x="3971883" y="248007"/>
            <a:ext cx="12700" cy="4248235"/>
          </a:xfrm>
          <a:prstGeom prst="curvedConnector3">
            <a:avLst>
              <a:gd name="adj1" fmla="val 3819496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343" y="3716279"/>
            <a:ext cx="138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real-valued semantics</a:t>
            </a:r>
            <a:endParaRPr lang="en-US" sz="2000" dirty="0"/>
          </a:p>
        </p:txBody>
      </p:sp>
      <p:cxnSp>
        <p:nvCxnSpPr>
          <p:cNvPr id="35" name="Straight Arrow Connector 34"/>
          <p:cNvCxnSpPr>
            <a:stCxn id="9" idx="1"/>
            <a:endCxn id="10" idx="3"/>
          </p:cNvCxnSpPr>
          <p:nvPr/>
        </p:nvCxnSpPr>
        <p:spPr>
          <a:xfrm flipH="1" flipV="1">
            <a:off x="2946673" y="5375240"/>
            <a:ext cx="6025239" cy="2958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5793288" y="1067108"/>
            <a:ext cx="3921080" cy="786161"/>
          </a:xfrm>
          <a:prstGeom prst="wedgeRoundRectCallout">
            <a:avLst>
              <a:gd name="adj1" fmla="val -66711"/>
              <a:gd name="adj2" fmla="val -10051"/>
              <a:gd name="adj3" fmla="val 1666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</a:t>
            </a:r>
            <a:r>
              <a:rPr lang="en-US" sz="2400" dirty="0" smtClean="0">
                <a:solidFill>
                  <a:sysClr val="windowText" lastClr="000000"/>
                </a:solidFill>
              </a:rPr>
              <a:t>racle-based </a:t>
            </a:r>
          </a:p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to encode non-determinism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6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RealCake’s</a:t>
            </a:r>
            <a:r>
              <a:rPr lang="en-US" dirty="0" smtClean="0"/>
              <a:t> Four-Phase-Optimizer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9334" y="1507067"/>
            <a:ext cx="2150534" cy="7071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anonical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14700" y="1507067"/>
            <a:ext cx="2150534" cy="7071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undistribute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60066" y="1507067"/>
            <a:ext cx="2150534" cy="7071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peephole 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605432" y="1507067"/>
            <a:ext cx="2150534" cy="7071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balance trees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319868" y="1860659"/>
            <a:ext cx="9948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5465234" y="1860659"/>
            <a:ext cx="9948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8610600" y="1860659"/>
            <a:ext cx="9948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/>
              <p:cNvSpPr/>
              <p:nvPr/>
            </p:nvSpPr>
            <p:spPr>
              <a:xfrm>
                <a:off x="169334" y="4300848"/>
                <a:ext cx="4080933" cy="1397109"/>
              </a:xfrm>
              <a:prstGeom prst="wedgeRoundRectCallout">
                <a:avLst>
                  <a:gd name="adj1" fmla="val -28717"/>
                  <a:gd name="adj2" fmla="val -212948"/>
                  <a:gd name="adj3" fmla="val 1666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i="1" dirty="0" smtClean="0">
                    <a:solidFill>
                      <a:schemeClr val="tx1"/>
                    </a:solidFill>
                  </a:rPr>
                  <a:t>move constants to right-hand sides</a:t>
                </a:r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ounded Rectangular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4" y="4300848"/>
                <a:ext cx="4080933" cy="1397109"/>
              </a:xfrm>
              <a:prstGeom prst="wedgeRoundRectCallout">
                <a:avLst>
                  <a:gd name="adj1" fmla="val -28717"/>
                  <a:gd name="adj2" fmla="val -212948"/>
                  <a:gd name="adj3" fmla="val 16667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ular Callout 21"/>
              <p:cNvSpPr/>
              <p:nvPr/>
            </p:nvSpPr>
            <p:spPr>
              <a:xfrm>
                <a:off x="1881717" y="2666671"/>
                <a:ext cx="4080933" cy="762330"/>
              </a:xfrm>
              <a:prstGeom prst="wedgeRoundRectCallout">
                <a:avLst>
                  <a:gd name="adj1" fmla="val -4236"/>
                  <a:gd name="adj2" fmla="val -130718"/>
                  <a:gd name="adj3" fmla="val 1666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717" y="2666671"/>
                <a:ext cx="4080933" cy="762330"/>
              </a:xfrm>
              <a:prstGeom prst="wedgeRoundRectCallout">
                <a:avLst>
                  <a:gd name="adj1" fmla="val -4236"/>
                  <a:gd name="adj2" fmla="val -130718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ular Callout 3"/>
              <p:cNvSpPr/>
              <p:nvPr/>
            </p:nvSpPr>
            <p:spPr>
              <a:xfrm>
                <a:off x="5588000" y="3729785"/>
                <a:ext cx="3894666" cy="2421466"/>
              </a:xfrm>
              <a:prstGeom prst="wedgeRoundRectCallout">
                <a:avLst>
                  <a:gd name="adj1" fmla="val -14746"/>
                  <a:gd name="adj2" fmla="val -120018"/>
                  <a:gd name="adj3" fmla="val 1666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×0→0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×−1→−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×2→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×3→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="0" dirty="0" err="1" smtClean="0">
                    <a:solidFill>
                      <a:schemeClr val="tx1"/>
                    </a:solidFill>
                  </a:rPr>
                  <a:t>fma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0" y="3729785"/>
                <a:ext cx="3894666" cy="2421466"/>
              </a:xfrm>
              <a:prstGeom prst="wedgeRoundRectCallout">
                <a:avLst>
                  <a:gd name="adj1" fmla="val -14746"/>
                  <a:gd name="adj2" fmla="val -120018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ular Callout 22"/>
              <p:cNvSpPr/>
              <p:nvPr/>
            </p:nvSpPr>
            <p:spPr>
              <a:xfrm>
                <a:off x="7399867" y="2665099"/>
                <a:ext cx="4622799" cy="762330"/>
              </a:xfrm>
              <a:prstGeom prst="wedgeRoundRectCallout">
                <a:avLst>
                  <a:gd name="adj1" fmla="val 23237"/>
                  <a:gd name="adj2" fmla="val -135161"/>
                  <a:gd name="adj3" fmla="val 1666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ular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867" y="2665099"/>
                <a:ext cx="4622799" cy="762330"/>
              </a:xfrm>
              <a:prstGeom prst="wedgeRoundRectCallout">
                <a:avLst>
                  <a:gd name="adj1" fmla="val 23237"/>
                  <a:gd name="adj2" fmla="val -135161"/>
                  <a:gd name="adj3" fmla="val 16667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/>
          <p:cNvSpPr/>
          <p:nvPr/>
        </p:nvSpPr>
        <p:spPr>
          <a:xfrm>
            <a:off x="3495907" y="2371444"/>
            <a:ext cx="5200186" cy="228604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r>
              <a:rPr lang="en-US" sz="2800" dirty="0" smtClean="0">
                <a:solidFill>
                  <a:schemeClr val="tx1"/>
                </a:solidFill>
              </a:rPr>
              <a:t>ach phase proven correct for relaxed floating-point semantics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9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4" grpId="0" animBg="1"/>
      <p:bldP spid="23" grpId="0" animBg="1"/>
      <p:bldP spid="2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RealCake’s</a:t>
            </a:r>
            <a:r>
              <a:rPr lang="en-US" dirty="0" smtClean="0"/>
              <a:t> Relaxed Floating-Point Semantics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3978" y="2875076"/>
            <a:ext cx="4977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round (a *</a:t>
            </a:r>
            <a:r>
              <a:rPr lang="en-US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(round (b *</a:t>
            </a:r>
            <a:r>
              <a:rPr lang="en-US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c))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0086" y="1309925"/>
            <a:ext cx="2891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(b *</a:t>
            </a:r>
            <a:r>
              <a:rPr lang="en-US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 rot="2700000">
            <a:off x="4933333" y="1864142"/>
            <a:ext cx="579422" cy="10411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42788" y="1873813"/>
            <a:ext cx="2157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IEE754 arithmetic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8900000" flipH="1">
            <a:off x="6679245" y="1864143"/>
            <a:ext cx="579422" cy="10411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53962" y="2875076"/>
            <a:ext cx="536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round ((round (a *</a:t>
            </a:r>
            <a:r>
              <a:rPr lang="en-US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b)) *</a:t>
            </a:r>
            <a:r>
              <a:rPr lang="en-US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16311" y="1889202"/>
                <a:ext cx="42227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relaxed semantics with optimization</a:t>
                </a: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311" y="1889202"/>
                <a:ext cx="4222787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1587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54736" y="3876339"/>
                <a:ext cx="4177344" cy="20684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ysClr val="windowText" lastClr="000000"/>
                    </a:solidFill>
                  </a:rPr>
                  <a:t>optimization oracle</a:t>
                </a: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rewrites: [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]</a:t>
                </a: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opts: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[]</m:t>
                    </m:r>
                  </m:oMath>
                </a14:m>
                <a:endParaRPr lang="en-US" sz="2000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2000" dirty="0" err="1" smtClean="0">
                    <a:solidFill>
                      <a:sysClr val="windowText" lastClr="000000"/>
                    </a:solidFill>
                  </a:rPr>
                  <a:t>canOpt</a:t>
                </a:r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: True</a:t>
                </a: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choices: 0</a:t>
                </a:r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36" y="3876339"/>
                <a:ext cx="4177344" cy="2068465"/>
              </a:xfrm>
              <a:prstGeom prst="rect">
                <a:avLst/>
              </a:prstGeom>
              <a:blipFill rotWithShape="0">
                <a:blip r:embed="rId3"/>
                <a:stretch>
                  <a:fillRect l="-1304" r="-14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53962" y="3876338"/>
                <a:ext cx="4177344" cy="20684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ysClr val="windowText" lastClr="000000"/>
                    </a:solidFill>
                  </a:rPr>
                  <a:t>optimization oracle</a:t>
                </a: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rewrites: [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]</a:t>
                </a: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opts: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[0↦</m:t>
                    </m:r>
                  </m:oMath>
                </a14:m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 App (rewrites[0])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2000" dirty="0" err="1" smtClean="0">
                    <a:solidFill>
                      <a:sysClr val="windowText" lastClr="000000"/>
                    </a:solidFill>
                  </a:rPr>
                  <a:t>canOpt</a:t>
                </a:r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: True</a:t>
                </a: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choices: 0</a:t>
                </a:r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962" y="3876338"/>
                <a:ext cx="4177344" cy="2068465"/>
              </a:xfrm>
              <a:prstGeom prst="rect">
                <a:avLst/>
              </a:prstGeom>
              <a:blipFill rotWithShape="0">
                <a:blip r:embed="rId4"/>
                <a:stretch>
                  <a:fillRect l="-1304" r="-14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3343408" y="2273923"/>
            <a:ext cx="5267192" cy="215322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optimization correctness:</a:t>
            </a:r>
          </a:p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Is there an oracle such that</a:t>
            </a:r>
          </a:p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 the relaxed floating-point semantics returns this value?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2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Verify an Optimization Pass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70903" y="5129726"/>
                <a:ext cx="3250194" cy="24606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∗(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903" y="5129726"/>
                <a:ext cx="3250194" cy="246069"/>
              </a:xfrm>
              <a:prstGeom prst="rect">
                <a:avLst/>
              </a:prstGeom>
              <a:blipFill rotWithShape="0">
                <a:blip r:embed="rId2"/>
                <a:stretch>
                  <a:fillRect t="-11628" b="-5116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29626" y="3887003"/>
            <a:ext cx="2390114" cy="9444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 = let … in …</a:t>
            </a:r>
            <a:endParaRPr lang="en-US" sz="20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7394" y="3861470"/>
            <a:ext cx="2390114" cy="9444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 = let … in …</a:t>
            </a:r>
            <a:endParaRPr lang="en-US" sz="20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0927" y="1463915"/>
                <a:ext cx="1760068" cy="15058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rewrites: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𝑟𝑤𝑠</m:t>
                    </m:r>
                  </m:oMath>
                </a14:m>
                <a:r>
                  <a:rPr lang="en-US" sz="2000" i="1" dirty="0" smtClean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opts: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𝑜𝑟𝑎𝑐𝑙𝑒</m:t>
                    </m:r>
                  </m:oMath>
                </a14:m>
                <a:endParaRPr lang="en-US" sz="2000" b="0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2000" dirty="0" err="1" smtClean="0">
                    <a:solidFill>
                      <a:sysClr val="windowText" lastClr="000000"/>
                    </a:solidFill>
                  </a:rPr>
                  <a:t>canOpt</a:t>
                </a:r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2000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choices: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7" y="1463915"/>
                <a:ext cx="1760068" cy="1505826"/>
              </a:xfrm>
              <a:prstGeom prst="rect">
                <a:avLst/>
              </a:prstGeom>
              <a:blipFill rotWithShape="0">
                <a:blip r:embed="rId3"/>
                <a:stretch>
                  <a:fillRect l="-272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02506" y="1463914"/>
                <a:ext cx="1760068" cy="15058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rewrites: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𝑟𝑤𝑠</m:t>
                    </m:r>
                  </m:oMath>
                </a14:m>
                <a:r>
                  <a:rPr lang="en-US" sz="2000" i="1" dirty="0" smtClean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opts: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𝑜𝑟𝑎𝑐𝑙𝑒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0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2000" dirty="0" err="1" smtClean="0">
                    <a:solidFill>
                      <a:sysClr val="windowText" lastClr="000000"/>
                    </a:solidFill>
                  </a:rPr>
                  <a:t>canOpt</a:t>
                </a:r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2000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choices: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506" y="1463914"/>
                <a:ext cx="1760068" cy="1505826"/>
              </a:xfrm>
              <a:prstGeom prst="rect">
                <a:avLst/>
              </a:prstGeom>
              <a:blipFill rotWithShape="0">
                <a:blip r:embed="rId4"/>
                <a:stretch>
                  <a:fillRect l="-306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67394" y="1466251"/>
                <a:ext cx="39784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x = p1 then</a:t>
                </a:r>
              </a:p>
              <a:p>
                <a:r>
                  <a:rPr lang="en-US" i="1" dirty="0" smtClean="0"/>
                  <a:t>  apply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𝑜𝑟𝑎𝑐𝑙𝑒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else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𝑜𝑟𝑎𝑐𝑙𝑒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394" y="1466251"/>
                <a:ext cx="3978438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225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sosceles Triangle 9"/>
          <p:cNvSpPr/>
          <p:nvPr/>
        </p:nvSpPr>
        <p:spPr>
          <a:xfrm rot="16200000">
            <a:off x="6872337" y="1430409"/>
            <a:ext cx="1118099" cy="127201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0"/>
            <a:endCxn id="6" idx="0"/>
          </p:cNvCxnSpPr>
          <p:nvPr/>
        </p:nvCxnSpPr>
        <p:spPr>
          <a:xfrm rot="5400000" flipH="1" flipV="1">
            <a:off x="6030801" y="655353"/>
            <a:ext cx="25533" cy="6437768"/>
          </a:xfrm>
          <a:prstGeom prst="curvedConnector3">
            <a:avLst>
              <a:gd name="adj1" fmla="val 10307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70903" y="4711808"/>
            <a:ext cx="3250194" cy="246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syntactic optimization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Connector 27"/>
          <p:cNvCxnSpPr>
            <a:stCxn id="5" idx="2"/>
            <a:endCxn id="6" idx="2"/>
          </p:cNvCxnSpPr>
          <p:nvPr/>
        </p:nvCxnSpPr>
        <p:spPr>
          <a:xfrm rot="5400000" flipH="1" flipV="1">
            <a:off x="6030800" y="1599810"/>
            <a:ext cx="25533" cy="6437768"/>
          </a:xfrm>
          <a:prstGeom prst="curvedConnector3">
            <a:avLst>
              <a:gd name="adj1" fmla="val -93077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470903" y="3231575"/>
            <a:ext cx="3250194" cy="246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relaxed semantics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ular Callout 37"/>
              <p:cNvSpPr/>
              <p:nvPr/>
            </p:nvSpPr>
            <p:spPr>
              <a:xfrm>
                <a:off x="2749429" y="1575335"/>
                <a:ext cx="1938842" cy="1632575"/>
              </a:xfrm>
              <a:prstGeom prst="wedgeRoundRectCallout">
                <a:avLst>
                  <a:gd name="adj1" fmla="val 81897"/>
                  <a:gd name="adj2" fmla="val -10701"/>
                  <a:gd name="adj3" fmla="val 1666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key challenge:</a:t>
                </a:r>
                <a:br>
                  <a:rPr lang="en-US" sz="2000" dirty="0" smtClean="0">
                    <a:solidFill>
                      <a:sysClr val="windowText" lastClr="000000"/>
                    </a:solidFill>
                  </a:rPr>
                </a:br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pick correct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𝑜𝑟𝑎𝑐𝑙𝑒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" name="Rounded Rectangular Callout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429" y="1575335"/>
                <a:ext cx="1938842" cy="1632575"/>
              </a:xfrm>
              <a:prstGeom prst="wedgeRoundRectCallout">
                <a:avLst>
                  <a:gd name="adj1" fmla="val 81897"/>
                  <a:gd name="adj2" fmla="val -10701"/>
                  <a:gd name="adj3" fmla="val 16667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38176" y="1104634"/>
            <a:ext cx="168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initial state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015227" y="1050043"/>
            <a:ext cx="224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intermediate state</a:t>
            </a:r>
            <a:endParaRPr lang="en-US" sz="2000" b="1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240145" y="5242919"/>
            <a:ext cx="4230758" cy="1171393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verification of optimization pass 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split into separate verification proofs for every single optimization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5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/>
      <p:bldP spid="10" grpId="0" animBg="1"/>
      <p:bldP spid="26" grpId="0" animBg="1"/>
      <p:bldP spid="32" grpId="0" animBg="1"/>
      <p:bldP spid="38" grpId="0" animBg="1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Integrating Relaxed Floating-Point Semantics with </a:t>
            </a:r>
            <a:r>
              <a:rPr lang="en-US" dirty="0" err="1" smtClean="0"/>
              <a:t>CakeML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1389" y="1235482"/>
                <a:ext cx="1760068" cy="17439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rewrites: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𝑟𝑤𝑠</m:t>
                    </m:r>
                  </m:oMath>
                </a14:m>
                <a:r>
                  <a:rPr lang="en-US" sz="2000" i="1" dirty="0" smtClean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opts: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𝑜𝑟𝑎𝑐𝑙𝑒</m:t>
                    </m:r>
                  </m:oMath>
                </a14:m>
                <a:endParaRPr lang="en-US" sz="2000" b="0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2000" dirty="0" err="1" smtClean="0">
                    <a:solidFill>
                      <a:sysClr val="windowText" lastClr="000000"/>
                    </a:solidFill>
                  </a:rPr>
                  <a:t>canOpt</a:t>
                </a:r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US" sz="2000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choices: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9" y="1235482"/>
                <a:ext cx="1760068" cy="1743997"/>
              </a:xfrm>
              <a:prstGeom prst="rect">
                <a:avLst/>
              </a:prstGeom>
              <a:blipFill rotWithShape="0">
                <a:blip r:embed="rId2"/>
                <a:stretch>
                  <a:fillRect l="-307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3416540"/>
            <a:ext cx="2590122" cy="8687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58121" y="1389221"/>
            <a:ext cx="19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</a:t>
            </a:r>
            <a:r>
              <a:rPr lang="en-US" dirty="0" smtClean="0">
                <a:sym typeface="Wingdings" panose="05000000000000000000" pitchFamily="2" charset="2"/>
              </a:rPr>
              <a:t>: (</a:t>
            </a:r>
            <a:r>
              <a:rPr lang="en-US" dirty="0" smtClean="0"/>
              <a:t>let x = … in …)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67456" y="1235482"/>
                <a:ext cx="1760068" cy="17439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rewrites: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𝑟𝑤𝑠</m:t>
                    </m:r>
                  </m:oMath>
                </a14:m>
                <a:r>
                  <a:rPr lang="en-US" sz="2000" i="1" dirty="0" smtClean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opts: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𝑜𝑟𝑎𝑐𝑙𝑒</m:t>
                    </m:r>
                  </m:oMath>
                </a14:m>
                <a:endParaRPr lang="en-US" sz="2000" b="0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2000" dirty="0" err="1" smtClean="0">
                    <a:solidFill>
                      <a:sysClr val="windowText" lastClr="000000"/>
                    </a:solidFill>
                  </a:rPr>
                  <a:t>canOpt</a:t>
                </a:r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2000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choices: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6" y="1235482"/>
                <a:ext cx="1760068" cy="1743997"/>
              </a:xfrm>
              <a:prstGeom prst="rect">
                <a:avLst/>
              </a:prstGeom>
              <a:blipFill rotWithShape="0">
                <a:blip r:embed="rId4"/>
                <a:stretch>
                  <a:fillRect l="-307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536182" y="1458744"/>
            <a:ext cx="16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x = … in …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153288" y="3122771"/>
            <a:ext cx="3822746" cy="1031390"/>
          </a:xfrm>
          <a:prstGeom prst="wedgeRoundRectCallout">
            <a:avLst>
              <a:gd name="adj1" fmla="val -67925"/>
              <a:gd name="adj2" fmla="val 20019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optimizations must be disallowed once code enters the compiler!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85674" y="1831349"/>
            <a:ext cx="2127564" cy="55226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281741" y="1828076"/>
            <a:ext cx="2127564" cy="55226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63523" y="1831349"/>
            <a:ext cx="16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19899" y="4348387"/>
                <a:ext cx="1760068" cy="17439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rewrites: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𝑟𝑤𝑠</m:t>
                    </m:r>
                  </m:oMath>
                </a14:m>
                <a:r>
                  <a:rPr lang="en-US" sz="2000" i="1" dirty="0" smtClean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opts: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𝑜𝑟𝑎𝑐𝑙𝑒</m:t>
                    </m:r>
                  </m:oMath>
                </a14:m>
                <a:endParaRPr lang="en-US" sz="2000" b="0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2000" u="sng" dirty="0" err="1" smtClean="0">
                    <a:solidFill>
                      <a:sysClr val="windowText" lastClr="000000"/>
                    </a:solidFill>
                  </a:rPr>
                  <a:t>canOpt</a:t>
                </a:r>
                <a:r>
                  <a:rPr lang="en-US" sz="2000" u="sng" dirty="0" smtClean="0">
                    <a:solidFill>
                      <a:sysClr val="windowText" lastClr="0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𝑠𝑡𝑟𝑖𝑐𝑡</m:t>
                    </m:r>
                  </m:oMath>
                </a14:m>
                <a:endParaRPr lang="en-US" sz="2000" u="sng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choices: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99" y="4348387"/>
                <a:ext cx="1760068" cy="1743997"/>
              </a:xfrm>
              <a:prstGeom prst="rect">
                <a:avLst/>
              </a:prstGeom>
              <a:blipFill rotWithShape="0">
                <a:blip r:embed="rId5"/>
                <a:stretch>
                  <a:fillRect l="-307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806631" y="4502126"/>
            <a:ext cx="19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</a:t>
            </a:r>
            <a:r>
              <a:rPr lang="en-US" dirty="0" smtClean="0">
                <a:sym typeface="Wingdings" panose="05000000000000000000" pitchFamily="2" charset="2"/>
              </a:rPr>
              <a:t>: (</a:t>
            </a:r>
            <a:r>
              <a:rPr lang="en-US" dirty="0" smtClean="0"/>
              <a:t>let x = … in …)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15966" y="4348387"/>
                <a:ext cx="1760068" cy="17439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rewrites: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𝑟𝑤𝑠</m:t>
                    </m:r>
                  </m:oMath>
                </a14:m>
                <a:r>
                  <a:rPr lang="en-US" sz="2000" i="1" dirty="0" smtClean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opts: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𝑜𝑟𝑎𝑐𝑙𝑒</m:t>
                    </m:r>
                  </m:oMath>
                </a14:m>
                <a:endParaRPr lang="en-US" sz="2000" b="0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2000" u="sng" dirty="0" err="1" smtClean="0">
                    <a:solidFill>
                      <a:sysClr val="windowText" lastClr="000000"/>
                    </a:solidFill>
                  </a:rPr>
                  <a:t>canOpt</a:t>
                </a:r>
                <a:r>
                  <a:rPr lang="en-US" sz="2000" u="sng" dirty="0" smtClean="0">
                    <a:solidFill>
                      <a:sysClr val="windowText" lastClr="0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𝑠𝑡𝑟𝑖𝑐𝑡</m:t>
                    </m:r>
                  </m:oMath>
                </a14:m>
                <a:r>
                  <a:rPr lang="en-US" sz="2000" u="sng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choices: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66" y="4348387"/>
                <a:ext cx="1760068" cy="1743997"/>
              </a:xfrm>
              <a:prstGeom prst="rect">
                <a:avLst/>
              </a:prstGeom>
              <a:blipFill rotWithShape="0">
                <a:blip r:embed="rId6"/>
                <a:stretch>
                  <a:fillRect l="-307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584692" y="4571649"/>
            <a:ext cx="16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x = … in …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2734184" y="4944254"/>
            <a:ext cx="2127564" cy="55226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330251" y="4940981"/>
            <a:ext cx="2127564" cy="55226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12033" y="5135523"/>
            <a:ext cx="16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3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/>
      <p:bldP spid="5" grpId="0" animBg="1"/>
      <p:bldP spid="6" grpId="0" animBg="1"/>
      <p:bldP spid="12" grpId="0" animBg="1"/>
      <p:bldP spid="13" grpId="0"/>
      <p:bldP spid="16" grpId="0" animBg="1"/>
      <p:bldP spid="17" grpId="0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RealCake</a:t>
            </a:r>
            <a:r>
              <a:rPr lang="en-US" dirty="0" smtClean="0"/>
              <a:t> Compiler Zoomed In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8"/>
          <a:stretch/>
        </p:blipFill>
        <p:spPr>
          <a:xfrm>
            <a:off x="8099104" y="3478106"/>
            <a:ext cx="1745615" cy="576780"/>
          </a:xfrm>
          <a:prstGeom prst="rect">
            <a:avLst/>
          </a:prstGeom>
          <a:ln w="38100"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3140341" y="2467546"/>
            <a:ext cx="1509157" cy="5371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fast-math</a:t>
            </a:r>
            <a:br>
              <a:rPr lang="en-US" sz="2000" dirty="0" smtClean="0">
                <a:solidFill>
                  <a:sysClr val="windowText" lastClr="000000"/>
                </a:solidFill>
              </a:rPr>
            </a:br>
            <a:r>
              <a:rPr lang="en-US" sz="2000" dirty="0" smtClean="0">
                <a:solidFill>
                  <a:sysClr val="windowText" lastClr="000000"/>
                </a:solidFill>
              </a:rPr>
              <a:t>optimizer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78182" y="1120966"/>
            <a:ext cx="2806204" cy="7861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relaxed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floating-point semantics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23343" y="3173623"/>
            <a:ext cx="2028945" cy="7861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</a:t>
            </a:r>
            <a:r>
              <a:rPr lang="en-US" sz="2000" dirty="0" smtClean="0">
                <a:solidFill>
                  <a:sysClr val="windowText" lastClr="000000"/>
                </a:solidFill>
              </a:rPr>
              <a:t>ccuracy analysis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915" y="2372125"/>
            <a:ext cx="2199700" cy="786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source program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with output error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71912" y="5011745"/>
            <a:ext cx="2260412" cy="786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machine code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973" y="4982159"/>
            <a:ext cx="2199700" cy="786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error refinement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proof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6150" y="2372125"/>
            <a:ext cx="2199700" cy="786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optimized program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Elbow Connector 12"/>
          <p:cNvCxnSpPr>
            <a:stCxn id="8" idx="3"/>
            <a:endCxn id="11" idx="1"/>
          </p:cNvCxnSpPr>
          <p:nvPr/>
        </p:nvCxnSpPr>
        <p:spPr>
          <a:xfrm>
            <a:off x="2947615" y="2765206"/>
            <a:ext cx="20485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3"/>
            <a:endCxn id="9" idx="1"/>
          </p:cNvCxnSpPr>
          <p:nvPr/>
        </p:nvCxnSpPr>
        <p:spPr>
          <a:xfrm>
            <a:off x="7195850" y="2765206"/>
            <a:ext cx="1776062" cy="2639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002501" y="3986450"/>
            <a:ext cx="2199700" cy="786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accuracy bound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92" name="Elbow Connector 12"/>
          <p:cNvCxnSpPr>
            <a:stCxn id="11" idx="2"/>
          </p:cNvCxnSpPr>
          <p:nvPr/>
        </p:nvCxnSpPr>
        <p:spPr>
          <a:xfrm flipH="1">
            <a:off x="6092053" y="3158286"/>
            <a:ext cx="3947" cy="828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2946673" y="4379532"/>
            <a:ext cx="2045530" cy="5973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" idx="2"/>
            <a:endCxn id="10" idx="0"/>
          </p:cNvCxnSpPr>
          <p:nvPr/>
        </p:nvCxnSpPr>
        <p:spPr>
          <a:xfrm flipH="1">
            <a:off x="1846823" y="3158286"/>
            <a:ext cx="942" cy="182387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1" idx="0"/>
            <a:endCxn id="8" idx="0"/>
          </p:cNvCxnSpPr>
          <p:nvPr/>
        </p:nvCxnSpPr>
        <p:spPr>
          <a:xfrm rot="16200000" flipV="1">
            <a:off x="3971883" y="248007"/>
            <a:ext cx="12700" cy="4248235"/>
          </a:xfrm>
          <a:prstGeom prst="curvedConnector3">
            <a:avLst>
              <a:gd name="adj1" fmla="val 3819496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343" y="3716279"/>
            <a:ext cx="138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real-valued semantics</a:t>
            </a:r>
            <a:endParaRPr lang="en-US" sz="2000" dirty="0"/>
          </a:p>
        </p:txBody>
      </p:sp>
      <p:cxnSp>
        <p:nvCxnSpPr>
          <p:cNvPr id="35" name="Straight Arrow Connector 34"/>
          <p:cNvCxnSpPr>
            <a:stCxn id="9" idx="1"/>
            <a:endCxn id="10" idx="3"/>
          </p:cNvCxnSpPr>
          <p:nvPr/>
        </p:nvCxnSpPr>
        <p:spPr>
          <a:xfrm flipH="1" flipV="1">
            <a:off x="2946673" y="5375240"/>
            <a:ext cx="6025239" cy="2958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5793288" y="1067108"/>
            <a:ext cx="3921080" cy="786161"/>
          </a:xfrm>
          <a:prstGeom prst="wedgeRoundRectCallout">
            <a:avLst>
              <a:gd name="adj1" fmla="val -66711"/>
              <a:gd name="adj2" fmla="val -10051"/>
              <a:gd name="adj3" fmla="val 1666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</a:t>
            </a:r>
            <a:r>
              <a:rPr lang="en-US" sz="2400" dirty="0" smtClean="0">
                <a:solidFill>
                  <a:sysClr val="windowText" lastClr="000000"/>
                </a:solidFill>
              </a:rPr>
              <a:t>racle-based </a:t>
            </a:r>
          </a:p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to encode non-determinism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Integrating an External </a:t>
            </a:r>
            <a:r>
              <a:rPr lang="en-US" dirty="0" err="1" smtClean="0"/>
              <a:t>Roundoff</a:t>
            </a:r>
            <a:r>
              <a:rPr lang="en-US" dirty="0" smtClean="0"/>
              <a:t> Error Analysis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38722" y="1176898"/>
            <a:ext cx="1509157" cy="5371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fast-math</a:t>
            </a:r>
            <a:br>
              <a:rPr lang="en-US" sz="2000" dirty="0" smtClean="0">
                <a:solidFill>
                  <a:sysClr val="windowText" lastClr="000000"/>
                </a:solidFill>
              </a:rPr>
            </a:br>
            <a:r>
              <a:rPr lang="en-US" sz="2000" dirty="0" smtClean="0">
                <a:solidFill>
                  <a:sysClr val="windowText" lastClr="000000"/>
                </a:solidFill>
              </a:rPr>
              <a:t>optimizer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94825" y="2211863"/>
            <a:ext cx="2028945" cy="7861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</a:t>
            </a:r>
            <a:r>
              <a:rPr lang="en-US" sz="2000" dirty="0" smtClean="0">
                <a:solidFill>
                  <a:sysClr val="windowText" lastClr="000000"/>
                </a:solidFill>
              </a:rPr>
              <a:t>ccuracy analysis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9334" y="1404700"/>
                <a:ext cx="2199700" cy="786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source program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with output error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4" y="1404700"/>
                <a:ext cx="2199700" cy="786161"/>
              </a:xfrm>
              <a:prstGeom prst="rect">
                <a:avLst/>
              </a:prstGeom>
              <a:blipFill rotWithShape="0">
                <a:blip r:embed="rId2"/>
                <a:stretch>
                  <a:fillRect l="-2186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17569" y="1404700"/>
                <a:ext cx="2199700" cy="786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optimized program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569" y="1404700"/>
                <a:ext cx="2199700" cy="786161"/>
              </a:xfrm>
              <a:prstGeom prst="rect">
                <a:avLst/>
              </a:prstGeom>
              <a:blipFill rotWithShape="0">
                <a:blip r:embed="rId3"/>
                <a:stretch>
                  <a:fillRect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12"/>
          <p:cNvCxnSpPr>
            <a:stCxn id="7" idx="3"/>
            <a:endCxn id="8" idx="1"/>
          </p:cNvCxnSpPr>
          <p:nvPr/>
        </p:nvCxnSpPr>
        <p:spPr>
          <a:xfrm>
            <a:off x="2369034" y="1797781"/>
            <a:ext cx="20485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423920" y="3019025"/>
                <a:ext cx="2199700" cy="786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accuracy bound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920" y="3019025"/>
                <a:ext cx="2199700" cy="786161"/>
              </a:xfrm>
              <a:prstGeom prst="rect">
                <a:avLst/>
              </a:prstGeom>
              <a:blipFill rotWithShape="0">
                <a:blip r:embed="rId4"/>
                <a:stretch>
                  <a:fillRect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lbow Connector 12"/>
          <p:cNvCxnSpPr>
            <a:stCxn id="8" idx="2"/>
          </p:cNvCxnSpPr>
          <p:nvPr/>
        </p:nvCxnSpPr>
        <p:spPr>
          <a:xfrm flipH="1">
            <a:off x="5513472" y="2190861"/>
            <a:ext cx="3947" cy="828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21638" y="1176898"/>
                <a:ext cx="489373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/>
                  <a:t>key steps for verified error analysis: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+mj-lt"/>
                  <a:buAutoNum type="arabicPeriod"/>
                </a:pPr>
                <a:r>
                  <a:rPr lang="en-US" dirty="0" smtClean="0"/>
                  <a:t>prove verified translation from/to analysis tool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+mj-lt"/>
                  <a:buAutoNum type="arabicPeriod"/>
                </a:pPr>
                <a:r>
                  <a:rPr lang="en-US" dirty="0" smtClean="0"/>
                  <a:t>prove optimizations are real-number identities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+mj-lt"/>
                  <a:buAutoNum type="arabicPeriod"/>
                </a:pPr>
                <a:r>
                  <a:rPr lang="en-US" dirty="0" smtClean="0"/>
                  <a:t>comparison with </a:t>
                </a:r>
                <a:r>
                  <a:rPr lang="en-US" dirty="0"/>
                  <a:t>o</a:t>
                </a:r>
                <a:r>
                  <a:rPr lang="en-US" dirty="0" smtClean="0"/>
                  <a:t>utput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638" y="1176898"/>
                <a:ext cx="4893733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1121" r="-374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5621867" y="3863786"/>
            <a:ext cx="2988733" cy="7192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optimizations are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real-numbered identities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Elbow Connector 12"/>
          <p:cNvCxnSpPr>
            <a:stCxn id="10" idx="2"/>
            <a:endCxn id="18" idx="0"/>
          </p:cNvCxnSpPr>
          <p:nvPr/>
        </p:nvCxnSpPr>
        <p:spPr>
          <a:xfrm>
            <a:off x="5523770" y="3805186"/>
            <a:ext cx="0" cy="8281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423920" y="4633350"/>
                <a:ext cx="2199700" cy="786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accuracy bound</a:t>
                </a:r>
              </a:p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relating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920" y="4633350"/>
                <a:ext cx="2199700" cy="786161"/>
              </a:xfrm>
              <a:prstGeom prst="rect">
                <a:avLst/>
              </a:prstGeom>
              <a:blipFill rotWithShape="0">
                <a:blip r:embed="rId6"/>
                <a:stretch>
                  <a:fillRect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69334" y="4633350"/>
                <a:ext cx="2199700" cy="786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accuracy bound</a:t>
                </a:r>
              </a:p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smaller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4" y="4633350"/>
                <a:ext cx="2199700" cy="786161"/>
              </a:xfrm>
              <a:prstGeom prst="rect">
                <a:avLst/>
              </a:prstGeom>
              <a:blipFill rotWithShape="0">
                <a:blip r:embed="rId7"/>
                <a:stretch>
                  <a:fillRect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12"/>
          <p:cNvCxnSpPr>
            <a:stCxn id="18" idx="1"/>
            <a:endCxn id="24" idx="3"/>
          </p:cNvCxnSpPr>
          <p:nvPr/>
        </p:nvCxnSpPr>
        <p:spPr>
          <a:xfrm flipH="1">
            <a:off x="2369034" y="5026431"/>
            <a:ext cx="20548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2633833" y="4463115"/>
                <a:ext cx="1525288" cy="506571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check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 </a:t>
                </a:r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833" y="4463115"/>
                <a:ext cx="1525288" cy="506571"/>
              </a:xfrm>
              <a:prstGeom prst="roundRect">
                <a:avLst/>
              </a:prstGeom>
              <a:blipFill rotWithShape="0">
                <a:blip r:embed="rId8"/>
                <a:stretch>
                  <a:fillRect b="-6742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709507" y="2811994"/>
                <a:ext cx="2277534" cy="121073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if any step fails, fall back to source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07" y="2811994"/>
                <a:ext cx="2277534" cy="1210734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05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4" grpId="0" uiExpand="1" build="p"/>
      <p:bldP spid="16" grpId="0" animBg="1"/>
      <p:bldP spid="18" grpId="0" animBg="1"/>
      <p:bldP spid="24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Results – </a:t>
            </a:r>
            <a:r>
              <a:rPr lang="en-US" dirty="0" err="1" smtClean="0"/>
              <a:t>Roundoff</a:t>
            </a:r>
            <a:r>
              <a:rPr lang="en-US" dirty="0" smtClean="0"/>
              <a:t> Errors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6781"/>
              </p:ext>
            </p:extLst>
          </p:nvPr>
        </p:nvGraphicFramePr>
        <p:xfrm>
          <a:off x="416932" y="1265494"/>
          <a:ext cx="9565268" cy="50908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91317"/>
                <a:gridCol w="2391317"/>
                <a:gridCol w="2391317"/>
                <a:gridCol w="2391317"/>
              </a:tblGrid>
              <a:tr h="63635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Original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fast-math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Improvement</a:t>
                      </a:r>
                      <a:endParaRPr lang="en-US" sz="2400" dirty="0"/>
                    </a:p>
                  </a:txBody>
                  <a:tcPr/>
                </a:tc>
              </a:tr>
              <a:tr h="636357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cartToPol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2.815e-09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2.463e-09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13%</a:t>
                      </a:r>
                      <a:endParaRPr lang="en-US" sz="2400" dirty="0"/>
                    </a:p>
                  </a:txBody>
                  <a:tcPr/>
                </a:tc>
              </a:tr>
              <a:tr h="6363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1.970e-13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2.940e-12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-198%</a:t>
                      </a:r>
                      <a:endParaRPr lang="en-US" sz="2400" dirty="0"/>
                    </a:p>
                  </a:txBody>
                  <a:tcPr/>
                </a:tc>
              </a:tr>
              <a:tr h="6363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doppler2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6.534e-13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1.639e-12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50%</a:t>
                      </a:r>
                    </a:p>
                  </a:txBody>
                  <a:tcPr/>
                </a:tc>
              </a:tr>
              <a:tr h="636357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7.621e-15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7.727e-15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-1%</a:t>
                      </a:r>
                      <a:endParaRPr lang="en-US" sz="2400" dirty="0"/>
                    </a:p>
                  </a:txBody>
                  <a:tcPr/>
                </a:tc>
              </a:tr>
              <a:tr h="636357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sine_newton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7.495e-15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6.27e-15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16%</a:t>
                      </a:r>
                      <a:endParaRPr lang="en-US" sz="2400" dirty="0"/>
                    </a:p>
                  </a:txBody>
                  <a:tcPr/>
                </a:tc>
              </a:tr>
              <a:tr h="636357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sqroot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1.115e-15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1.059e-15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5%</a:t>
                      </a:r>
                      <a:endParaRPr lang="en-US" sz="2400" dirty="0"/>
                    </a:p>
                  </a:txBody>
                  <a:tcPr/>
                </a:tc>
              </a:tr>
              <a:tr h="6363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turbine1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1.588e-13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1.541e-13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9801922" y="3155795"/>
            <a:ext cx="2220744" cy="1112327"/>
          </a:xfrm>
          <a:prstGeom prst="wedgeRoundRectCallout">
            <a:avLst>
              <a:gd name="adj1" fmla="val -43429"/>
              <a:gd name="adj2" fmla="val -82864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rade accuracy for performance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69030" y="1143000"/>
            <a:ext cx="2251710" cy="531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5118" y="1143000"/>
            <a:ext cx="2251710" cy="531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8520" y="1143000"/>
            <a:ext cx="2251710" cy="531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Results – 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78401"/>
              </p:ext>
            </p:extLst>
          </p:nvPr>
        </p:nvGraphicFramePr>
        <p:xfrm>
          <a:off x="1313366" y="1321831"/>
          <a:ext cx="9053644" cy="50908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63411"/>
                <a:gridCol w="2263411"/>
                <a:gridCol w="2263411"/>
                <a:gridCol w="2263411"/>
              </a:tblGrid>
              <a:tr h="63635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Original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/>
                        <a:t>Csts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aseline="0" dirty="0" smtClean="0"/>
                        <a:t>fast-math</a:t>
                      </a:r>
                      <a:endParaRPr lang="en-US" sz="2400" dirty="0"/>
                    </a:p>
                  </a:txBody>
                  <a:tcPr/>
                </a:tc>
              </a:tr>
              <a:tr h="636357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cartToPol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2.05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aseline="0" dirty="0" smtClean="0"/>
                        <a:t>9%</a:t>
                      </a:r>
                      <a:endParaRPr lang="en-US" sz="2400" dirty="0"/>
                    </a:p>
                  </a:txBody>
                  <a:tcPr/>
                </a:tc>
              </a:tr>
              <a:tr h="6363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13.49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16%</a:t>
                      </a:r>
                      <a:endParaRPr lang="en-US" sz="2400" dirty="0"/>
                    </a:p>
                  </a:txBody>
                  <a:tcPr/>
                </a:tc>
              </a:tr>
              <a:tr h="6363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doppler2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36.00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91%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aseline="0" dirty="0" smtClean="0"/>
                        <a:t>6%</a:t>
                      </a:r>
                      <a:endParaRPr lang="en-US" sz="2400" dirty="0" smtClean="0"/>
                    </a:p>
                  </a:txBody>
                  <a:tcPr/>
                </a:tc>
              </a:tr>
              <a:tr h="636357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104.11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aseline="0" dirty="0" smtClean="0"/>
                        <a:t>96%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aseline="0" dirty="0" smtClean="0"/>
                        <a:t>0%</a:t>
                      </a:r>
                      <a:endParaRPr lang="en-US" sz="2400" dirty="0"/>
                    </a:p>
                  </a:txBody>
                  <a:tcPr/>
                </a:tc>
              </a:tr>
              <a:tr h="636357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sine_newton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126.34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92%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aseline="0" dirty="0" smtClean="0"/>
                        <a:t>0%</a:t>
                      </a:r>
                      <a:endParaRPr lang="en-US" sz="2400" dirty="0"/>
                    </a:p>
                  </a:txBody>
                  <a:tcPr/>
                </a:tc>
              </a:tr>
              <a:tr h="636357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sqroot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87.06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95%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aseline="0" dirty="0" smtClean="0"/>
                        <a:t>5%</a:t>
                      </a:r>
                      <a:endParaRPr lang="en-US" sz="2400" dirty="0"/>
                    </a:p>
                  </a:txBody>
                  <a:tcPr/>
                </a:tc>
              </a:tr>
              <a:tr h="6363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turbine1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121.02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96%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aseline="0" dirty="0" smtClean="0"/>
                        <a:t>0%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69030" y="1143000"/>
            <a:ext cx="2251710" cy="531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20740" y="1209784"/>
            <a:ext cx="2251710" cy="531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15300" y="1223962"/>
            <a:ext cx="2251710" cy="531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6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428088" y="2413337"/>
            <a:ext cx="3925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2000" b="1" dirty="0" smtClean="0"/>
              <a:t>IEEE-754 arithmetic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2000" b="1" dirty="0" smtClean="0"/>
              <a:t>fast-math-style optimizations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2000" b="1" dirty="0" smtClean="0"/>
              <a:t>correctness &amp; accuracy proofs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</a:t>
            </a:fld>
            <a:endParaRPr lang="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Floating-Point Arithmetic in </a:t>
            </a:r>
            <a:r>
              <a:rPr lang="en-US" dirty="0"/>
              <a:t>Unverified </a:t>
            </a:r>
            <a:r>
              <a:rPr lang="en-US" dirty="0" smtClean="0"/>
              <a:t>&amp; </a:t>
            </a:r>
            <a:r>
              <a:rPr lang="en-US" dirty="0"/>
              <a:t>Verified </a:t>
            </a:r>
            <a:r>
              <a:rPr lang="en-US" dirty="0" smtClean="0"/>
              <a:t>Compilers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04" y="1105994"/>
            <a:ext cx="3016074" cy="10115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61" y="1699970"/>
            <a:ext cx="1334654" cy="10020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36" y="1175416"/>
            <a:ext cx="1136747" cy="13411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43796" y="2735488"/>
            <a:ext cx="117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LLVM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6836" y="3830750"/>
            <a:ext cx="3784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2000" dirty="0" smtClean="0"/>
              <a:t>IEEE-754 arithmetic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2000" dirty="0" smtClean="0"/>
              <a:t>fast-math optimizations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2000" dirty="0" smtClean="0"/>
              <a:t>no correctness guarantees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28088" y="4687842"/>
            <a:ext cx="4325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2000" dirty="0" smtClean="0"/>
              <a:t>IEEE-754 arithmetic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2000" dirty="0" smtClean="0"/>
              <a:t>no performance optimizations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2000" dirty="0" smtClean="0"/>
              <a:t>full correctness proof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28088" y="2413337"/>
            <a:ext cx="375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2000" dirty="0" smtClean="0"/>
              <a:t>no floating-point support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5147684" y="1491338"/>
            <a:ext cx="1491498" cy="1059366"/>
          </a:xfrm>
          <a:prstGeom prst="wedgeRoundRectCallout">
            <a:avLst>
              <a:gd name="adj1" fmla="val 97898"/>
              <a:gd name="adj2" fmla="val 5302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</a:rPr>
              <a:t>before our work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47683" y="2667470"/>
            <a:ext cx="1491498" cy="1059366"/>
          </a:xfrm>
          <a:prstGeom prst="wedgeRoundRectCallout">
            <a:avLst>
              <a:gd name="adj1" fmla="val 97898"/>
              <a:gd name="adj2" fmla="val -54342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</a:rPr>
              <a:t>in this talk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88" y="3830750"/>
            <a:ext cx="3314330" cy="54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4" grpId="0"/>
      <p:bldP spid="16" grpId="0"/>
      <p:bldP spid="13" grpId="0"/>
      <p:bldP spid="13" grpId="1"/>
      <p:bldP spid="2" grpId="0" animBg="1"/>
      <p:bldP spid="2" grpId="1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Avoiding Slow-Downs With a Heuristic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169334" y="1155536"/>
                <a:ext cx="4783666" cy="139710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0" dirty="0" smtClean="0">
                    <a:solidFill>
                      <a:schemeClr val="tx1"/>
                    </a:solidFill>
                  </a:rPr>
                  <a:t>Optimizations of canonicalForm phase: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i="1" dirty="0" smtClean="0">
                    <a:solidFill>
                      <a:schemeClr val="tx1"/>
                    </a:solidFill>
                  </a:rPr>
                  <a:t>move constants to right-hand sides</a:t>
                </a:r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4" y="1155536"/>
                <a:ext cx="4783666" cy="1397109"/>
              </a:xfrm>
              <a:prstGeom prst="roundRect">
                <a:avLst/>
              </a:prstGeom>
              <a:blipFill rotWithShape="0">
                <a:blip r:embed="rId2"/>
                <a:stretch>
                  <a:fillRect b="-341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232399" y="1654035"/>
            <a:ext cx="4995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 optimizations will </a:t>
            </a:r>
            <a:r>
              <a:rPr lang="en-US" sz="2000" b="1" dirty="0" smtClean="0"/>
              <a:t>increase program size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24468" y="3140361"/>
            <a:ext cx="118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2.0 – x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67199" y="3148827"/>
            <a:ext cx="2438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((-1) * x) + 2.0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1999" y="3155750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introduce </a:t>
            </a:r>
            <a:r>
              <a:rPr lang="en-US" dirty="0" err="1" smtClean="0"/>
              <a:t>fma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0247" y="4251270"/>
                <a:ext cx="5215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 – 2.0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 + ((-1 )* 2.0)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47" y="4251270"/>
                <a:ext cx="5215467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576" r="-23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/>
          <p:cNvSpPr/>
          <p:nvPr/>
        </p:nvSpPr>
        <p:spPr>
          <a:xfrm>
            <a:off x="2616199" y="3174614"/>
            <a:ext cx="1443566" cy="33160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24468" y="3611557"/>
            <a:ext cx="118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2.0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7199" y="3620023"/>
            <a:ext cx="2438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((-1) * 2.0)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2616199" y="3645810"/>
            <a:ext cx="1443566" cy="33160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111999" y="3599662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introduce </a:t>
            </a:r>
            <a:r>
              <a:rPr lang="en-US" dirty="0" err="1" smtClean="0"/>
              <a:t>fma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59465" y="2743952"/>
            <a:ext cx="3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canonicalForm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3941233" y="2632709"/>
                <a:ext cx="4309533" cy="159258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heuristic rejects programs whose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dirty="0" smtClean="0">
                    <a:solidFill>
                      <a:sysClr val="windowText" lastClr="000000"/>
                    </a:solidFill>
                  </a:rPr>
                  <a:t> increases after optimization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233" y="2632709"/>
                <a:ext cx="4309533" cy="1592582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0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2" grpId="0" animBg="1"/>
      <p:bldP spid="28" grpId="0"/>
      <p:bldP spid="29" grpId="0"/>
      <p:bldP spid="30" grpId="0" animBg="1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333" y="1101695"/>
            <a:ext cx="9052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RealCake</a:t>
            </a:r>
            <a:r>
              <a:rPr lang="en-US" sz="2400" dirty="0" smtClean="0"/>
              <a:t>:</a:t>
            </a:r>
          </a:p>
          <a:p>
            <a:pPr marL="234950" indent="-234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proves </a:t>
            </a:r>
            <a:r>
              <a:rPr lang="en-US" sz="2400" b="1" dirty="0" smtClean="0"/>
              <a:t>error </a:t>
            </a:r>
            <a:r>
              <a:rPr lang="en-US" sz="2400" b="1" dirty="0"/>
              <a:t>refinement </a:t>
            </a:r>
            <a:r>
              <a:rPr lang="en-US" sz="2400" b="1" dirty="0" smtClean="0"/>
              <a:t>for </a:t>
            </a:r>
            <a:r>
              <a:rPr lang="en-US" sz="2400" b="1" dirty="0" err="1" smtClean="0"/>
              <a:t>CakeML</a:t>
            </a:r>
            <a:r>
              <a:rPr lang="en-US" sz="2400" b="1" dirty="0" smtClean="0"/>
              <a:t> programs</a:t>
            </a:r>
            <a:endParaRPr lang="en-US" sz="2400" b="1" dirty="0"/>
          </a:p>
          <a:p>
            <a:pPr marL="234950" indent="-234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extends </a:t>
            </a:r>
            <a:r>
              <a:rPr lang="en-US" sz="2400" dirty="0" err="1" smtClean="0"/>
              <a:t>CakeML</a:t>
            </a:r>
            <a:r>
              <a:rPr lang="en-US" sz="2400" dirty="0" smtClean="0"/>
              <a:t> </a:t>
            </a:r>
            <a:r>
              <a:rPr lang="en-US" sz="2400" dirty="0"/>
              <a:t>with </a:t>
            </a:r>
            <a:r>
              <a:rPr lang="en-US" sz="2400" b="1" dirty="0" smtClean="0"/>
              <a:t>oracle-based </a:t>
            </a:r>
            <a:r>
              <a:rPr lang="en-US" sz="2400" b="1" dirty="0"/>
              <a:t>floating-point </a:t>
            </a:r>
            <a:r>
              <a:rPr lang="en-US" sz="2400" b="1" dirty="0" smtClean="0"/>
              <a:t>semantics</a:t>
            </a:r>
            <a:endParaRPr lang="en-US" sz="2400" b="1" dirty="0"/>
          </a:p>
          <a:p>
            <a:pPr marL="234950" indent="-234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optimizes with </a:t>
            </a:r>
            <a:r>
              <a:rPr lang="en-US" sz="2400" b="1" dirty="0" smtClean="0"/>
              <a:t>fast-math-style optimizations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is </a:t>
            </a:r>
            <a:r>
              <a:rPr lang="en-US" sz="2400" b="1" dirty="0" smtClean="0"/>
              <a:t>integrated into official </a:t>
            </a:r>
            <a:r>
              <a:rPr lang="en-US" sz="2400" b="1" dirty="0" err="1" smtClean="0"/>
              <a:t>CakeML</a:t>
            </a:r>
            <a:r>
              <a:rPr lang="en-US" sz="2400" b="1" dirty="0" smtClean="0"/>
              <a:t> </a:t>
            </a:r>
            <a:r>
              <a:rPr lang="en-US" sz="2400" dirty="0" smtClean="0"/>
              <a:t>codebase</a:t>
            </a:r>
            <a:r>
              <a:rPr lang="en-US" sz="2400" dirty="0"/>
              <a:t>: </a:t>
            </a:r>
            <a:r>
              <a:rPr lang="en-US" sz="2400" u="sng" dirty="0">
                <a:solidFill>
                  <a:srgbClr val="0070C0"/>
                </a:solidFill>
              </a:rPr>
              <a:t>https://</a:t>
            </a:r>
            <a:r>
              <a:rPr lang="en-US" sz="2400" u="sng" dirty="0" smtClean="0">
                <a:solidFill>
                  <a:srgbClr val="0070C0"/>
                </a:solidFill>
              </a:rPr>
              <a:t>code.cakeml.org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73805" y="3964017"/>
            <a:ext cx="6625476" cy="2392333"/>
          </a:xfrm>
          <a:prstGeom prst="rect">
            <a:avLst/>
          </a:prstGeom>
          <a:solidFill>
            <a:schemeClr val="bg1"/>
          </a:solidFill>
          <a:ln w="381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ysClr val="windowText" lastClr="000000"/>
                </a:solidFill>
              </a:rPr>
              <a:t>in the paper:</a:t>
            </a:r>
            <a:r>
              <a:rPr lang="en-US" sz="2000" dirty="0" smtClean="0">
                <a:solidFill>
                  <a:sysClr val="windowText" lastClr="000000"/>
                </a:solidFill>
              </a:rPr>
              <a:t/>
            </a:r>
            <a:br>
              <a:rPr lang="en-US" sz="2000" dirty="0" smtClean="0">
                <a:solidFill>
                  <a:sysClr val="windowText" lastClr="000000"/>
                </a:solidFill>
              </a:rPr>
            </a:br>
            <a:r>
              <a:rPr lang="en-US" sz="2000" dirty="0" smtClean="0">
                <a:solidFill>
                  <a:sysClr val="windowText" lastClr="000000"/>
                </a:solidFill>
              </a:rPr>
              <a:t>- verified constant lifting optimization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ysClr val="windowText" lastClr="000000"/>
                </a:solidFill>
              </a:rPr>
              <a:t>- details of integration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into </a:t>
            </a:r>
            <a:r>
              <a:rPr lang="en-US" sz="2000" dirty="0" err="1" smtClean="0">
                <a:solidFill>
                  <a:sysClr val="windowText" lastClr="000000"/>
                </a:solidFill>
              </a:rPr>
              <a:t>CakeML</a:t>
            </a:r>
            <a:r>
              <a:rPr lang="en-US" sz="2000" dirty="0" smtClean="0">
                <a:solidFill>
                  <a:sysClr val="windowText" lastClr="000000"/>
                </a:solidFill>
              </a:rPr>
              <a:t> toolchain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ysClr val="windowText" lastClr="000000"/>
                </a:solidFill>
              </a:rPr>
              <a:t>- implementation of real-numbered and IEEE-754 semantics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334" y="3429000"/>
            <a:ext cx="8927041" cy="44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97" y="1704200"/>
            <a:ext cx="2319868" cy="38122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Fast-Math-Style Optimizations in Compilers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5334" y="2460054"/>
            <a:ext cx="592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preserve IEEE-754 floating-point arithmetic</a:t>
            </a:r>
            <a:endParaRPr lang="en-US" sz="2400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685" y="1553859"/>
            <a:ext cx="2033115" cy="68190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5400000">
            <a:off x="8677772" y="3128697"/>
            <a:ext cx="1101787" cy="728098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11295" y="4233050"/>
            <a:ext cx="3634740" cy="112534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requires bit-level accuracy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52" y="1086424"/>
            <a:ext cx="1230351" cy="923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76" y="1086424"/>
            <a:ext cx="966784" cy="11406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06671" y="2085427"/>
            <a:ext cx="70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LLVM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0059" y="2436298"/>
                <a:ext cx="5132070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9" y="2436298"/>
                <a:ext cx="5132070" cy="5091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 rot="5400000">
            <a:off x="2495201" y="3128697"/>
            <a:ext cx="1101787" cy="728098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28723" y="4233051"/>
            <a:ext cx="3634740" cy="112534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changes bit-level result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0" name="Lightning Bolt 19"/>
          <p:cNvSpPr/>
          <p:nvPr/>
        </p:nvSpPr>
        <p:spPr>
          <a:xfrm>
            <a:off x="5560164" y="3984191"/>
            <a:ext cx="1154430" cy="1695295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3193" y="1946763"/>
            <a:ext cx="7125614" cy="29644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Oval 3"/>
          <p:cNvSpPr/>
          <p:nvPr/>
        </p:nvSpPr>
        <p:spPr>
          <a:xfrm>
            <a:off x="9030223" y="1668145"/>
            <a:ext cx="1339096" cy="1339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CAV’19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20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7" grpId="0" animBg="1"/>
      <p:bldP spid="18" grpId="0" animBg="1"/>
      <p:bldP spid="20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51195" y="1524001"/>
            <a:ext cx="3289610" cy="71009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verified floating-point optimizations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37395" y="4650185"/>
            <a:ext cx="3289610" cy="71009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non-deterministic semantics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393149" y="1519067"/>
            <a:ext cx="3289610" cy="71009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fine-grained control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15124" y="4650185"/>
            <a:ext cx="3289610" cy="71009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no accuracy guarantees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9241" y="1524001"/>
            <a:ext cx="3289610" cy="71009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proof-of-concept optimizer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498481" y="5250206"/>
            <a:ext cx="1680115" cy="947854"/>
          </a:xfrm>
          <a:prstGeom prst="wedgeRoundRectCallout">
            <a:avLst>
              <a:gd name="adj1" fmla="val 52176"/>
              <a:gd name="adj2" fmla="val -7750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technical challenge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953835" y="4268301"/>
            <a:ext cx="1680115" cy="947854"/>
          </a:xfrm>
          <a:prstGeom prst="wedgeRoundRectCallout">
            <a:avLst>
              <a:gd name="adj1" fmla="val -77250"/>
              <a:gd name="adj2" fmla="val 2485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m</a:t>
            </a:r>
            <a:r>
              <a:rPr lang="en-US" sz="2000" dirty="0" smtClean="0">
                <a:solidFill>
                  <a:sysClr val="windowText" lastClr="000000"/>
                </a:solidFill>
              </a:rPr>
              <a:t>issing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/>
          <p:cNvCxnSpPr>
            <a:endCxn id="12" idx="2"/>
          </p:cNvCxnSpPr>
          <p:nvPr/>
        </p:nvCxnSpPr>
        <p:spPr>
          <a:xfrm flipH="1" flipV="1">
            <a:off x="2154046" y="2234093"/>
            <a:ext cx="767574" cy="83816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9270380" y="2234092"/>
            <a:ext cx="767574" cy="83816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4" idx="0"/>
          </p:cNvCxnSpPr>
          <p:nvPr/>
        </p:nvCxnSpPr>
        <p:spPr>
          <a:xfrm>
            <a:off x="6096000" y="2234093"/>
            <a:ext cx="0" cy="83816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744135" y="3819391"/>
            <a:ext cx="767574" cy="8381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9214626" y="3819391"/>
            <a:ext cx="767574" cy="8381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75367" y="3072260"/>
            <a:ext cx="8441266" cy="7471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Icing: Supporting Fast-math Style Optimizations in a Verified Compiler [CAV’19]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1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2534" y="1299399"/>
                <a:ext cx="5902330" cy="16204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(* </a:t>
                </a:r>
                <a:r>
                  <a:rPr lang="es-ES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require</a:t>
                </a:r>
                <a:r>
                  <a:rPr lang="es-E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(1.0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E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E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100.0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s-E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br>
                  <a:rPr lang="es-E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s-E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1.0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s-E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s-E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100.0)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output error: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s-E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*)</a:t>
                </a:r>
              </a:p>
              <a:p>
                <a:r>
                  <a:rPr lang="es-E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fun</a:t>
                </a:r>
                <a:r>
                  <a:rPr lang="es-E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E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cartToPol_x</a:t>
                </a:r>
                <a:r>
                  <a:rPr lang="es-E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es-E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x:double</a:t>
                </a:r>
                <a:r>
                  <a:rPr lang="es-E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y:double):double = </a:t>
                </a:r>
              </a:p>
              <a:p>
                <a:r>
                  <a:rPr lang="es-E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E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E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sqrt</a:t>
                </a:r>
                <a:r>
                  <a:rPr lang="es-E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((</a:t>
                </a:r>
                <a:r>
                  <a:rPr lang="es-E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 * x) + (y * y</a:t>
                </a:r>
                <a:r>
                  <a:rPr lang="es-E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))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4" y="1299399"/>
                <a:ext cx="5902330" cy="1620444"/>
              </a:xfrm>
              <a:prstGeom prst="rect">
                <a:avLst/>
              </a:prstGeom>
              <a:blipFill rotWithShape="0">
                <a:blip r:embed="rId3"/>
                <a:stretch>
                  <a:fillRect l="-719" t="-1107" r="-1336" b="-405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1478" y="3856296"/>
            <a:ext cx="379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program designed for unavoidable input and output errors 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1554" y="6356350"/>
            <a:ext cx="2743200" cy="365125"/>
          </a:xfrm>
        </p:spPr>
        <p:txBody>
          <a:bodyPr/>
          <a:lstStyle/>
          <a:p>
            <a:fld id="{488BF5F0-192B-4DD9-B09E-B66BBE490B26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288" y="187000"/>
            <a:ext cx="11853332" cy="6114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Accuracy Matters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478" y="1907844"/>
            <a:ext cx="2263789" cy="403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73" y="1679050"/>
            <a:ext cx="2590122" cy="8687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69269" y="4334021"/>
            <a:ext cx="1725930" cy="4800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machine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code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23974" y="4334167"/>
            <a:ext cx="1725930" cy="4800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machine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code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09186" y="4321749"/>
            <a:ext cx="1725930" cy="4800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machine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code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151862" y="1804804"/>
            <a:ext cx="1485900" cy="61722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8389284" y="3132289"/>
            <a:ext cx="1485900" cy="61722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17621" y="2891970"/>
                <a:ext cx="25717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roundoff error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 smtClean="0"/>
                  <a:t> output error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621" y="2891970"/>
                <a:ext cx="2571750" cy="830997"/>
              </a:xfrm>
              <a:prstGeom prst="rect">
                <a:avLst/>
              </a:prstGeom>
              <a:blipFill rotWithShape="0">
                <a:blip r:embed="rId5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998462" y="3076635"/>
            <a:ext cx="190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IEEE-754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021774" y="5267160"/>
            <a:ext cx="4150359" cy="125847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error refinement</a:t>
            </a:r>
            <a:r>
              <a:rPr lang="en-US" sz="2400" dirty="0" smtClean="0">
                <a:solidFill>
                  <a:sysClr val="windowText" lastClr="000000"/>
                </a:solidFill>
              </a:rPr>
              <a:t/>
            </a:r>
            <a:br>
              <a:rPr lang="en-US" sz="2400" dirty="0" smtClean="0">
                <a:solidFill>
                  <a:sysClr val="windowText" lastClr="000000"/>
                </a:solidFill>
              </a:rPr>
            </a:br>
            <a:r>
              <a:rPr lang="en-US" sz="2400" dirty="0" smtClean="0">
                <a:solidFill>
                  <a:sysClr val="windowText" lastClr="000000"/>
                </a:solidFill>
              </a:rPr>
              <a:t>any optimized implementation below output error is fine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7" idx="0"/>
          </p:cNvCxnSpPr>
          <p:nvPr/>
        </p:nvCxnSpPr>
        <p:spPr>
          <a:xfrm flipH="1" flipV="1">
            <a:off x="1978462" y="2296973"/>
            <a:ext cx="1" cy="1559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05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 animBg="1"/>
      <p:bldP spid="4" grpId="0" animBg="1"/>
      <p:bldP spid="9" grpId="0" animBg="1"/>
      <p:bldP spid="10" grpId="0" animBg="1"/>
      <p:bldP spid="5" grpId="0" animBg="1"/>
      <p:bldP spid="13" grpId="0" animBg="1"/>
      <p:bldP spid="14" grpId="0"/>
      <p:bldP spid="18" grpId="0"/>
      <p:bldP spid="18" grpId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090172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234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extends </a:t>
            </a:r>
            <a:r>
              <a:rPr lang="en-US" sz="2800" dirty="0" err="1" smtClean="0"/>
              <a:t>CakeML</a:t>
            </a:r>
            <a:r>
              <a:rPr lang="en-US" sz="2800" dirty="0" smtClean="0"/>
              <a:t> with </a:t>
            </a:r>
            <a:r>
              <a:rPr lang="en-US" sz="2800" b="1" dirty="0" smtClean="0"/>
              <a:t>relaxed non-deterministic floating-point semantics</a:t>
            </a:r>
          </a:p>
          <a:p>
            <a:pPr marL="234950" indent="-234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optimizes with a </a:t>
            </a:r>
            <a:r>
              <a:rPr lang="en-US" sz="2800" b="1" dirty="0" smtClean="0"/>
              <a:t>fast-math optimizer</a:t>
            </a:r>
          </a:p>
          <a:p>
            <a:pPr marL="234950" indent="-234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soundly proves </a:t>
            </a:r>
            <a:r>
              <a:rPr lang="en-US" sz="2800" b="1" dirty="0" err="1" smtClean="0"/>
              <a:t>roundoff</a:t>
            </a:r>
            <a:r>
              <a:rPr lang="en-US" sz="2800" b="1" dirty="0" smtClean="0"/>
              <a:t> errors </a:t>
            </a:r>
            <a:r>
              <a:rPr lang="en-US" sz="2800" dirty="0" smtClean="0"/>
              <a:t>of floating-point kernels with automated tools</a:t>
            </a:r>
          </a:p>
          <a:p>
            <a:pPr marL="234950" indent="-234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proves </a:t>
            </a:r>
            <a:r>
              <a:rPr lang="en-US" sz="2800" b="1" dirty="0" smtClean="0"/>
              <a:t>error refinement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Contributions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9334" y="1566952"/>
            <a:ext cx="217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RealCake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4101220"/>
            <a:ext cx="6337426" cy="6427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RealCake</a:t>
            </a:r>
            <a:r>
              <a:rPr lang="en-US" dirty="0" smtClean="0"/>
              <a:t> Compiler Zoomed In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8"/>
          <a:stretch/>
        </p:blipFill>
        <p:spPr>
          <a:xfrm>
            <a:off x="8099104" y="3478106"/>
            <a:ext cx="1745615" cy="576780"/>
          </a:xfrm>
          <a:prstGeom prst="rect">
            <a:avLst/>
          </a:prstGeom>
          <a:ln w="38100"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3140341" y="2467546"/>
            <a:ext cx="1509157" cy="5371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fast-math</a:t>
            </a:r>
            <a:br>
              <a:rPr lang="en-US" sz="2000" dirty="0" smtClean="0">
                <a:solidFill>
                  <a:sysClr val="windowText" lastClr="000000"/>
                </a:solidFill>
              </a:rPr>
            </a:br>
            <a:r>
              <a:rPr lang="en-US" sz="2000" dirty="0" smtClean="0">
                <a:solidFill>
                  <a:sysClr val="windowText" lastClr="000000"/>
                </a:solidFill>
              </a:rPr>
              <a:t>optimizer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78182" y="1120966"/>
            <a:ext cx="2806204" cy="7861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relaxed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floating-point semantics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32842" y="3085026"/>
            <a:ext cx="2028945" cy="7861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</a:t>
            </a:r>
            <a:r>
              <a:rPr lang="en-US" sz="2000" dirty="0" smtClean="0">
                <a:solidFill>
                  <a:sysClr val="windowText" lastClr="000000"/>
                </a:solidFill>
              </a:rPr>
              <a:t>ccuracy analysis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915" y="2372125"/>
            <a:ext cx="2199700" cy="786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source program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with output error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71912" y="5011745"/>
            <a:ext cx="2260412" cy="786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machine code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973" y="4982159"/>
            <a:ext cx="2199700" cy="786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error refinement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proof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6150" y="2372125"/>
            <a:ext cx="2199700" cy="786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optimized program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Elbow Connector 12"/>
          <p:cNvCxnSpPr>
            <a:stCxn id="8" idx="3"/>
            <a:endCxn id="11" idx="1"/>
          </p:cNvCxnSpPr>
          <p:nvPr/>
        </p:nvCxnSpPr>
        <p:spPr>
          <a:xfrm>
            <a:off x="2947615" y="2765206"/>
            <a:ext cx="20485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3"/>
            <a:endCxn id="9" idx="1"/>
          </p:cNvCxnSpPr>
          <p:nvPr/>
        </p:nvCxnSpPr>
        <p:spPr>
          <a:xfrm>
            <a:off x="7195850" y="2765206"/>
            <a:ext cx="1776062" cy="2639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002501" y="3986450"/>
            <a:ext cx="2199700" cy="786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accuracy bound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92" name="Elbow Connector 12"/>
          <p:cNvCxnSpPr>
            <a:stCxn id="11" idx="2"/>
          </p:cNvCxnSpPr>
          <p:nvPr/>
        </p:nvCxnSpPr>
        <p:spPr>
          <a:xfrm flipH="1">
            <a:off x="6092053" y="3158286"/>
            <a:ext cx="3947" cy="828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2946673" y="4379532"/>
            <a:ext cx="2045530" cy="5973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" idx="2"/>
            <a:endCxn id="10" idx="0"/>
          </p:cNvCxnSpPr>
          <p:nvPr/>
        </p:nvCxnSpPr>
        <p:spPr>
          <a:xfrm flipH="1">
            <a:off x="1846823" y="3158286"/>
            <a:ext cx="942" cy="182387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1" idx="0"/>
            <a:endCxn id="8" idx="0"/>
          </p:cNvCxnSpPr>
          <p:nvPr/>
        </p:nvCxnSpPr>
        <p:spPr>
          <a:xfrm rot="16200000" flipV="1">
            <a:off x="3971883" y="248007"/>
            <a:ext cx="12700" cy="4248235"/>
          </a:xfrm>
          <a:prstGeom prst="curvedConnector3">
            <a:avLst>
              <a:gd name="adj1" fmla="val 3819496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343" y="3716279"/>
            <a:ext cx="138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real-valued semantics</a:t>
            </a:r>
            <a:endParaRPr lang="en-US" sz="2000" dirty="0"/>
          </a:p>
        </p:txBody>
      </p:sp>
      <p:cxnSp>
        <p:nvCxnSpPr>
          <p:cNvPr id="35" name="Straight Arrow Connector 34"/>
          <p:cNvCxnSpPr>
            <a:stCxn id="9" idx="1"/>
            <a:endCxn id="10" idx="3"/>
          </p:cNvCxnSpPr>
          <p:nvPr/>
        </p:nvCxnSpPr>
        <p:spPr>
          <a:xfrm flipH="1" flipV="1">
            <a:off x="2946673" y="5375240"/>
            <a:ext cx="6025239" cy="2958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5793288" y="1067108"/>
            <a:ext cx="3921080" cy="786161"/>
          </a:xfrm>
          <a:prstGeom prst="wedgeRoundRectCallout">
            <a:avLst>
              <a:gd name="adj1" fmla="val -66711"/>
              <a:gd name="adj2" fmla="val -10051"/>
              <a:gd name="adj3" fmla="val 1666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</a:t>
            </a:r>
            <a:r>
              <a:rPr lang="en-US" sz="2400" dirty="0" smtClean="0">
                <a:solidFill>
                  <a:sysClr val="windowText" lastClr="000000"/>
                </a:solidFill>
              </a:rPr>
              <a:t>racle-based </a:t>
            </a:r>
          </a:p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to encode non-determinism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40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78" grpId="0" animBg="1"/>
      <p:bldP spid="21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Floating-Point Programs in </a:t>
            </a:r>
            <a:r>
              <a:rPr lang="en-US" dirty="0" err="1" smtClean="0"/>
              <a:t>CakeML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82664" y="1660499"/>
                <a:ext cx="8755462" cy="44047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(* output error: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precondition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 0.0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≤ x1 ≤ 5.0 ∧ −20.0 ≤ x2 ≤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5.0 *)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fun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jetEngine(x1:double, x2:double):double =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opt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(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let </a:t>
                </a:r>
                <a:r>
                  <a:rPr lang="en-US" sz="20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val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 = (((3.0 * x1) * x1) + (2.0 * x2)) - x1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0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val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t2 = (((3.0 * x1) * x1) - (2.0 * x2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)) -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x1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0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val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 = (x1 * x1) + 1.0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0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val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 = t / d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0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val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s2 = t2 / d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in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x1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 (((((((((2.0 * x1) * s) * (s - 3.0))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+ 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((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x1 * x1) * ((4.0 * s) - 6.0))) * d)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+ 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(((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3.0 * x1) * x1) * s)) +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((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x1 * x1) * x1)) + x1) + (3.0 * s2))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664" y="1660499"/>
                <a:ext cx="8755462" cy="4404732"/>
              </a:xfrm>
              <a:prstGeom prst="rect">
                <a:avLst/>
              </a:prstGeom>
              <a:blipFill rotWithShape="0">
                <a:blip r:embed="rId3"/>
                <a:stretch>
                  <a:fillRect l="-696" t="-553" b="-152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ent Arrow 7"/>
          <p:cNvSpPr/>
          <p:nvPr/>
        </p:nvSpPr>
        <p:spPr>
          <a:xfrm rot="16200000" flipH="1">
            <a:off x="7014188" y="3274842"/>
            <a:ext cx="691375" cy="1594625"/>
          </a:xfrm>
          <a:prstGeom prst="ben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57188" y="3382210"/>
            <a:ext cx="1694952" cy="9514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double operations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>
            <a:off x="2253620" y="2638670"/>
            <a:ext cx="703251" cy="1594625"/>
          </a:xfrm>
          <a:prstGeom prst="ben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223" y="4226462"/>
            <a:ext cx="2025137" cy="10063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optimization annotation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1492" y="1568032"/>
            <a:ext cx="7491084" cy="779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 Arrow 13"/>
          <p:cNvSpPr/>
          <p:nvPr/>
        </p:nvSpPr>
        <p:spPr>
          <a:xfrm flipH="1">
            <a:off x="6096000" y="1622217"/>
            <a:ext cx="5459730" cy="1338063"/>
          </a:xfrm>
          <a:prstGeom prst="bentArrow">
            <a:avLst>
              <a:gd name="adj1" fmla="val 16402"/>
              <a:gd name="adj2" fmla="val 13895"/>
              <a:gd name="adj3" fmla="val 19020"/>
              <a:gd name="adj4" fmla="val 4375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06041" y="2960280"/>
            <a:ext cx="1694952" cy="9514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tolerable noise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621396" y="1930476"/>
            <a:ext cx="2221312" cy="890692"/>
          </a:xfrm>
          <a:prstGeom prst="ben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752" y="2638670"/>
            <a:ext cx="2025137" cy="10063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input constraints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7" grpId="0" animBg="1"/>
      <p:bldP spid="5" grpId="0" animBg="1"/>
      <p:bldP spid="14" grpId="0" animBg="1"/>
      <p:bldP spid="15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F5F0-192B-4DD9-B09E-B66BBE490B26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Optimized Floating-Point Programs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08556" y="1552960"/>
                <a:ext cx="8211016" cy="471250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(*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guaranteed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error bound: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precondition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P: 0.0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≤ x1 ≤ 5.0 ∧ −20.0 ≤ x2 ≤ 5.0 *)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fun jetEngine(x1:double, x2:double):double =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noopt</a:t>
                </a:r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(let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0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val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 = </a:t>
                </a:r>
                <a:r>
                  <a:rPr lang="en-US" sz="20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fma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((x1+x1)+x1, x1, (x2 + x2) - x1)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0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val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t2 = </a:t>
                </a:r>
                <a:r>
                  <a:rPr lang="en-US" sz="20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fma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((x1+x1)+x1,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x1, </a:t>
                </a:r>
                <a:r>
                  <a:rPr lang="en-US" sz="20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fma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(-2.0, x2, -x1))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0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val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 = </a:t>
                </a:r>
                <a:r>
                  <a:rPr lang="en-US" sz="20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fma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(x1, x1, 1.0)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0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val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 = t /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0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val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s2 = t2 / d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in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x1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 </a:t>
                </a:r>
                <a:r>
                  <a:rPr lang="en-US" sz="20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fma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(x1 * d, </a:t>
                </a:r>
                <a:r>
                  <a:rPr lang="en-US" sz="20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fma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((s - 3.0) + (s - 3.0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), s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x1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* </a:t>
                </a:r>
                <a:r>
                  <a:rPr lang="en-US" sz="20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fma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(4.0, s, -6.0)),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</a:t>
                </a:r>
                <a:r>
                  <a:rPr lang="en-US" sz="20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fma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(x1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* x1, ((s + s) + s) +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x1, 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x1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 ((s2 + s2) + s2)))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end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556" y="1552960"/>
                <a:ext cx="8211016" cy="4712509"/>
              </a:xfrm>
              <a:prstGeom prst="rect">
                <a:avLst/>
              </a:prstGeom>
              <a:blipFill rotWithShape="0">
                <a:blip r:embed="rId3"/>
                <a:stretch>
                  <a:fillRect l="-817" t="-647" b="-142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ent Arrow 5"/>
          <p:cNvSpPr/>
          <p:nvPr/>
        </p:nvSpPr>
        <p:spPr>
          <a:xfrm>
            <a:off x="2623400" y="2520471"/>
            <a:ext cx="703251" cy="1594625"/>
          </a:xfrm>
          <a:prstGeom prst="ben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6200000" flipH="1">
            <a:off x="6544966" y="3442525"/>
            <a:ext cx="691375" cy="1594625"/>
          </a:xfrm>
          <a:prstGeom prst="ben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87965" y="3894149"/>
            <a:ext cx="3169631" cy="6069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faster, locally more accurate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H="1">
            <a:off x="7519742" y="1460939"/>
            <a:ext cx="3818620" cy="890692"/>
          </a:xfrm>
          <a:prstGeom prst="ben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72956" y="2351662"/>
            <a:ext cx="1717288" cy="11262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verified by accuracy analysis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03204" y="1245692"/>
            <a:ext cx="2786562" cy="1345795"/>
          </a:xfrm>
          <a:prstGeom prst="wedgeRoundRectCallout">
            <a:avLst>
              <a:gd name="adj1" fmla="val -35539"/>
              <a:gd name="adj2" fmla="val 8376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machine code  from IEEE-754 preserving compilation in </a:t>
            </a:r>
            <a:r>
              <a:rPr lang="en-US" sz="2000" dirty="0" err="1" smtClean="0">
                <a:solidFill>
                  <a:sysClr val="windowText" lastClr="000000"/>
                </a:solidFill>
              </a:rPr>
              <a:t>CakeML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4731" y="4099776"/>
            <a:ext cx="2051824" cy="11912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disallow further optimization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60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5" grpId="0" animBg="1"/>
    </p:bldLst>
  </p:timing>
</p:sld>
</file>

<file path=ppt/theme/theme1.xml><?xml version="1.0" encoding="utf-8"?>
<a:theme xmlns:a="http://schemas.openxmlformats.org/drawingml/2006/main" name="MPITheme no triang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PITheme no triangle" id="{077B854F-2FDD-4F48-82DB-E2CCA0C71539}" vid="{18933611-81AC-4474-9689-96A4390EBA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1197</Words>
  <Application>Microsoft Office PowerPoint</Application>
  <PresentationFormat>Widescreen</PresentationFormat>
  <Paragraphs>392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Wingdings</vt:lpstr>
      <vt:lpstr>MPITheme no triangle</vt:lpstr>
      <vt:lpstr>Verified Compilation and Optimization of Floating-Point Programs in CakeML</vt:lpstr>
      <vt:lpstr>Floating-Point Arithmetic in Unverified &amp; Verified Compilers</vt:lpstr>
      <vt:lpstr>Fast-Math-Style Optimizations in Compilers</vt:lpstr>
      <vt:lpstr>PowerPoint Presentation</vt:lpstr>
      <vt:lpstr>Why Accuracy Matters</vt:lpstr>
      <vt:lpstr>Contributions</vt:lpstr>
      <vt:lpstr>The RealCake Compiler Zoomed In</vt:lpstr>
      <vt:lpstr>Floating-Point Programs in CakeML</vt:lpstr>
      <vt:lpstr>Optimized Floating-Point Programs</vt:lpstr>
      <vt:lpstr>The Final Specification Theorem</vt:lpstr>
      <vt:lpstr>The RealCake Compiler Zoomed In</vt:lpstr>
      <vt:lpstr>RealCake’s Four-Phase-Optimizer</vt:lpstr>
      <vt:lpstr>RealCake’s Relaxed Floating-Point Semantics</vt:lpstr>
      <vt:lpstr>How To Verify an Optimization Pass</vt:lpstr>
      <vt:lpstr>Integrating Relaxed Floating-Point Semantics with CakeML</vt:lpstr>
      <vt:lpstr>The RealCake Compiler Zoomed In</vt:lpstr>
      <vt:lpstr>Integrating an External Roundoff Error Analysis</vt:lpstr>
      <vt:lpstr>Experimental Results – Roundoff Errors</vt:lpstr>
      <vt:lpstr>Experimental Results – Performance</vt:lpstr>
      <vt:lpstr>Avoiding Slow-Downs With a Heuristic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Compilation and Optimization of Floating-Point Programs in CakeML</dc:title>
  <dc:creator>Heiko Becker</dc:creator>
  <cp:lastModifiedBy>Heiko Becker</cp:lastModifiedBy>
  <cp:revision>96</cp:revision>
  <dcterms:modified xsi:type="dcterms:W3CDTF">2022-06-23T15:51:13Z</dcterms:modified>
</cp:coreProperties>
</file>