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4"/>
  </p:notesMasterIdLst>
  <p:sldIdLst>
    <p:sldId id="256" r:id="rId2"/>
    <p:sldId id="357" r:id="rId3"/>
    <p:sldId id="258" r:id="rId4"/>
    <p:sldId id="259" r:id="rId5"/>
    <p:sldId id="403" r:id="rId6"/>
    <p:sldId id="275" r:id="rId7"/>
    <p:sldId id="271" r:id="rId8"/>
    <p:sldId id="272" r:id="rId9"/>
    <p:sldId id="388" r:id="rId10"/>
    <p:sldId id="273" r:id="rId11"/>
    <p:sldId id="274" r:id="rId12"/>
    <p:sldId id="261" r:id="rId13"/>
    <p:sldId id="278" r:id="rId14"/>
    <p:sldId id="284" r:id="rId15"/>
    <p:sldId id="276" r:id="rId16"/>
    <p:sldId id="277" r:id="rId17"/>
    <p:sldId id="281" r:id="rId18"/>
    <p:sldId id="285" r:id="rId19"/>
    <p:sldId id="282" r:id="rId20"/>
    <p:sldId id="396" r:id="rId21"/>
    <p:sldId id="288" r:id="rId22"/>
    <p:sldId id="289" r:id="rId23"/>
    <p:sldId id="286" r:id="rId24"/>
    <p:sldId id="260" r:id="rId25"/>
    <p:sldId id="368" r:id="rId26"/>
    <p:sldId id="364" r:id="rId27"/>
    <p:sldId id="366" r:id="rId28"/>
    <p:sldId id="298" r:id="rId29"/>
    <p:sldId id="316" r:id="rId30"/>
    <p:sldId id="389" r:id="rId31"/>
    <p:sldId id="390" r:id="rId32"/>
    <p:sldId id="317" r:id="rId33"/>
    <p:sldId id="318" r:id="rId34"/>
    <p:sldId id="319" r:id="rId35"/>
    <p:sldId id="326" r:id="rId36"/>
    <p:sldId id="327" r:id="rId37"/>
    <p:sldId id="397" r:id="rId38"/>
    <p:sldId id="321" r:id="rId39"/>
    <p:sldId id="267" r:id="rId40"/>
    <p:sldId id="341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69" r:id="rId49"/>
    <p:sldId id="266" r:id="rId50"/>
    <p:sldId id="329" r:id="rId51"/>
    <p:sldId id="308" r:id="rId52"/>
    <p:sldId id="309" r:id="rId53"/>
    <p:sldId id="310" r:id="rId54"/>
    <p:sldId id="311" r:id="rId55"/>
    <p:sldId id="335" r:id="rId56"/>
    <p:sldId id="351" r:id="rId57"/>
    <p:sldId id="352" r:id="rId58"/>
    <p:sldId id="391" r:id="rId59"/>
    <p:sldId id="395" r:id="rId60"/>
    <p:sldId id="353" r:id="rId61"/>
    <p:sldId id="354" r:id="rId62"/>
    <p:sldId id="383" r:id="rId63"/>
    <p:sldId id="350" r:id="rId64"/>
    <p:sldId id="373" r:id="rId65"/>
    <p:sldId id="381" r:id="rId66"/>
    <p:sldId id="386" r:id="rId67"/>
    <p:sldId id="384" r:id="rId68"/>
    <p:sldId id="387" r:id="rId69"/>
    <p:sldId id="393" r:id="rId70"/>
    <p:sldId id="401" r:id="rId71"/>
    <p:sldId id="402" r:id="rId72"/>
    <p:sldId id="394" r:id="rId73"/>
    <p:sldId id="371" r:id="rId74"/>
    <p:sldId id="398" r:id="rId75"/>
    <p:sldId id="400" r:id="rId76"/>
    <p:sldId id="399" r:id="rId77"/>
    <p:sldId id="404" r:id="rId78"/>
    <p:sldId id="372" r:id="rId79"/>
    <p:sldId id="405" r:id="rId80"/>
    <p:sldId id="269" r:id="rId81"/>
    <p:sldId id="270" r:id="rId82"/>
    <p:sldId id="304" r:id="rId83"/>
  </p:sldIdLst>
  <p:sldSz cx="9144000" cy="6858000" type="screen4x3"/>
  <p:notesSz cx="6858000" cy="9144000"/>
  <p:embeddedFontLst>
    <p:embeddedFont>
      <p:font typeface="Arial Unicode MS" pitchFamily="34" charset="-128"/>
      <p:regular r:id="rId85"/>
    </p:embeddedFont>
    <p:embeddedFont>
      <p:font typeface="Calibri" pitchFamily="34" charset="0"/>
      <p:regular r:id="rId86"/>
      <p:bold r:id="rId87"/>
      <p:italic r:id="rId88"/>
      <p:boldItalic r:id="rId89"/>
    </p:embeddedFont>
    <p:embeddedFont>
      <p:font typeface="Wingdings 3" pitchFamily="18" charset="2"/>
      <p:regular r:id="rId9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90E"/>
    <a:srgbClr val="DBEF19"/>
    <a:srgbClr val="FF0000"/>
    <a:srgbClr val="F6BDB4"/>
    <a:srgbClr val="0070C0"/>
    <a:srgbClr val="00B05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777" autoAdjust="0"/>
  </p:normalViewPr>
  <p:slideViewPr>
    <p:cSldViewPr>
      <p:cViewPr varScale="1">
        <p:scale>
          <a:sx n="107" d="100"/>
          <a:sy n="107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2D330-3B8F-465C-AD54-ED1EE7754B12}" type="datetimeFigureOut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A81F6-0FE6-4CB0-AE36-97074D9C2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467B-342E-40C2-9BAD-6B664DEFA39A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3F81-404A-4100-8E80-EA8FD1458540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C9E1-9631-46AA-8E7E-BE24E399D951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 anchor="t" anchorCtr="0"/>
          <a:lstStyle>
            <a:lvl1pPr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defRPr/>
            </a:lvl1pPr>
            <a:lvl2pPr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defRPr/>
            </a:lvl2pPr>
            <a:lvl3pPr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defRPr/>
            </a:lvl3pPr>
            <a:lvl4pPr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defRPr/>
            </a:lvl4pPr>
            <a:lvl5pPr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8D39D832-BD1D-44B9-BA4A-51CC03A7FE80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5212"/>
            <a:ext cx="82296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6475412"/>
            <a:ext cx="82296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5AC6-71FF-4B38-BBBE-929426CDDEBC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ACB-BC06-4F44-89E5-3B7E8A59D07F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0117-7879-4DAA-BD70-B7D54636764A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63D2-68AE-43BD-80CD-ED9E05897CE7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3F3A-EABE-4CFC-ACA0-11E5889F03CD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59BD-2559-4904-AE67-61F84E6C44D6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929E-73B0-470A-9ACE-70179553AF46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6556-2EFB-4973-AAC8-5993AEB63381}" type="datetime1">
              <a:rPr lang="en-US" smtClean="0"/>
              <a:pPr/>
              <a:t>7/8/2010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3909-3E54-4B22-8257-DD71BC015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133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137160" algn="l"/>
            <a:r>
              <a:rPr lang="en-US" sz="6000" dirty="0" smtClean="0"/>
              <a:t>Deep </a:t>
            </a:r>
            <a:r>
              <a:rPr lang="en-US" sz="6000" dirty="0" err="1" smtClean="0"/>
              <a:t>Typechecking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and Refactoring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620000" cy="12192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Zachary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Tatlock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Chris Tucker, David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Shuffleton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Ranjit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Jhala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Sorin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Lerner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638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University of California, San Diego</a:t>
            </a:r>
            <a:endParaRPr lang="en-US" sz="2800" dirty="0"/>
          </a:p>
        </p:txBody>
      </p:sp>
    </p:spTree>
  </p:cSld>
  <p:clrMapOvr>
    <a:masterClrMapping/>
  </p:clrMapOvr>
  <p:transition advTm="91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Build query string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Create query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Set parameters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Execute query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50030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advTm="614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Build query string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Create query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Set parameters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Execute 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91200" y="4191000"/>
            <a:ext cx="21336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Efficient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Flexible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5486400"/>
            <a:ext cx="21336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Unsafe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82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advTm="170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//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445764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advTm="1134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//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Unset parameter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50161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52536" y="4991158"/>
            <a:ext cx="16764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advTm="707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4140926"/>
            <a:ext cx="344904" cy="2286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1931126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</p:txBody>
      </p:sp>
    </p:spTree>
  </p:cSld>
  <p:clrMapOvr>
    <a:masterClrMapping/>
  </p:clrMapOvr>
  <p:transition advTm="565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new Weblog());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  <a:endParaRPr lang="en-US" sz="2400" b="1" dirty="0" smtClean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4600" y="4140926"/>
            <a:ext cx="1600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596537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advTm="781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param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type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50161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01188" y="4979126"/>
            <a:ext cx="2377440" cy="2286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advTm="821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48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Warranty w = (Warranty)</a:t>
            </a: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param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downcast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50161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4251" y="4979126"/>
            <a:ext cx="2640875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advTm="670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Uncaught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downcast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2600" y="4191000"/>
            <a:ext cx="3276600" cy="1905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Java compiler does not reason about the query strings; cannot </a:t>
            </a:r>
            <a:r>
              <a:rPr lang="en-US" sz="2800" b="1" dirty="0" err="1" smtClean="0">
                <a:solidFill>
                  <a:schemeClr val="tx1"/>
                </a:solidFill>
              </a:rPr>
              <a:t>typecheck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 and Refactoring</a:t>
            </a:r>
          </a:p>
          <a:p>
            <a:pPr marL="914400" lvl="1" indent="-514350"/>
            <a:r>
              <a:rPr lang="en-US" dirty="0" smtClean="0"/>
              <a:t>Straight Line Code</a:t>
            </a:r>
          </a:p>
          <a:p>
            <a:pPr marL="914400" lvl="1" indent="-514350"/>
            <a:r>
              <a:rPr lang="en-US" dirty="0" smtClean="0"/>
              <a:t>Control Flow</a:t>
            </a:r>
          </a:p>
          <a:p>
            <a:pPr marL="914400" lvl="1" indent="-514350"/>
            <a:r>
              <a:rPr lang="en-US" dirty="0" smtClean="0"/>
              <a:t>Multiple Methods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/>
              <a:t>Related Work and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Refactor: Weblog.id </a:t>
            </a:r>
            <a:r>
              <a:rPr lang="en-US" dirty="0" smtClean="0">
                <a:sym typeface="Wingdings"/>
              </a:rPr>
              <a:t> Weblog.name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param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downcast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advTm="969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Refactor: Weblog.id </a:t>
            </a:r>
            <a:r>
              <a:rPr lang="en-US" dirty="0" smtClean="0">
                <a:sym typeface="Wingdings"/>
              </a:rPr>
              <a:t> Weblog.name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param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downcast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53937" y="2730137"/>
            <a:ext cx="609600" cy="2286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99211" y="2997926"/>
            <a:ext cx="1245326" cy="2286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596537" y="25015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33800" y="1752600"/>
            <a:ext cx="16002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Refactor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57600" y="3429000"/>
            <a:ext cx="25908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Don’t Refactor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38800" y="4495800"/>
            <a:ext cx="3200400" cy="16764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Need to know type of w and </a:t>
            </a:r>
            <a:r>
              <a:rPr lang="en-US" sz="2800" b="1" dirty="0" err="1" smtClean="0">
                <a:solidFill>
                  <a:schemeClr val="tx1"/>
                </a:solidFill>
              </a:rPr>
              <a:t>w.link</a:t>
            </a:r>
            <a:r>
              <a:rPr lang="en-US" sz="2800" b="1" dirty="0" smtClean="0">
                <a:solidFill>
                  <a:schemeClr val="tx1"/>
                </a:solidFill>
              </a:rPr>
              <a:t> to </a:t>
            </a:r>
            <a:r>
              <a:rPr lang="en-US" sz="2800" b="1" dirty="0" err="1" smtClean="0">
                <a:solidFill>
                  <a:schemeClr val="tx1"/>
                </a:solidFill>
              </a:rPr>
              <a:t>refactor</a:t>
            </a:r>
            <a:r>
              <a:rPr lang="en-US" sz="2800" b="1" dirty="0" smtClean="0">
                <a:solidFill>
                  <a:schemeClr val="tx1"/>
                </a:solidFill>
              </a:rPr>
              <a:t> safely.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rot="7956372">
            <a:off x="2113030" y="1535023"/>
            <a:ext cx="1580288" cy="838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rot="13136953" flipV="1">
            <a:off x="2145214" y="3558855"/>
            <a:ext cx="1580288" cy="838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388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Refactor: Weblog.id </a:t>
            </a:r>
            <a:r>
              <a:rPr lang="en-US" dirty="0" smtClean="0">
                <a:sym typeface="Wingdings"/>
              </a:rPr>
              <a:t> Weblog.name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param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Unsafe downcast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Refactoring difficult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advTm="201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Based Query Challenges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21082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downcast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Refactoring difficult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advTm="10484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33400" y="3429000"/>
            <a:ext cx="8077200" cy="1447800"/>
          </a:xfrm>
          <a:prstGeom prst="roundRect">
            <a:avLst>
              <a:gd name="adj" fmla="val 7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" y="1410789"/>
            <a:ext cx="8077200" cy="1981200"/>
          </a:xfrm>
          <a:prstGeom prst="roundRect">
            <a:avLst>
              <a:gd name="adj" fmla="val 7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800600" cy="19812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: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All parameters set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Parameters correctly set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Results safely downcast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456662"/>
            <a:ext cx="5334000" cy="152400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t" anchorCtr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Refactoring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Builds on Deep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Typechecking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smtClean="0"/>
              <a:t>Enables class and field renaming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1931894"/>
            <a:ext cx="31242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Unset parameter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Unsafe downcast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Refactoring difficult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0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/>
              <a:t>Deep </a:t>
            </a:r>
            <a:r>
              <a:rPr lang="en-US" b="1" dirty="0" err="1" smtClean="0"/>
              <a:t>Typechecking</a:t>
            </a:r>
            <a:r>
              <a:rPr lang="en-US" b="1" dirty="0" smtClean="0"/>
              <a:t> and Refactoring</a:t>
            </a:r>
          </a:p>
          <a:p>
            <a:pPr marL="914400" lvl="1" indent="-514350"/>
            <a:r>
              <a:rPr lang="en-US" b="1" dirty="0" smtClean="0"/>
              <a:t>Straight Line Code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Flow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Multiple Methods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advTm="843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1295400"/>
            <a:ext cx="36576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b="1" dirty="0" smtClean="0"/>
              <a:t>Query safety:</a:t>
            </a:r>
          </a:p>
          <a:p>
            <a:pPr marL="4572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/>
              <a:t>All </a:t>
            </a:r>
            <a:r>
              <a:rPr lang="en-US" sz="2400" b="1" dirty="0" err="1" smtClean="0"/>
              <a:t>params</a:t>
            </a:r>
            <a:r>
              <a:rPr lang="en-US" sz="2400" b="1" dirty="0" smtClean="0"/>
              <a:t> set</a:t>
            </a:r>
          </a:p>
          <a:p>
            <a:pPr marL="4572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err="1" smtClean="0"/>
              <a:t>Params</a:t>
            </a:r>
            <a:r>
              <a:rPr lang="en-US" sz="2400" b="1" dirty="0" smtClean="0"/>
              <a:t> safely set</a:t>
            </a:r>
          </a:p>
          <a:p>
            <a:pPr marL="457200" indent="-34290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/>
              <a:t>Result safely downcast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576935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b="1" dirty="0" smtClean="0"/>
              <a:t>Is this query exec safe?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4435495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b="1" dirty="0" smtClean="0"/>
              <a:t>Need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to know:</a:t>
            </a:r>
          </a:p>
          <a:p>
            <a:pPr marL="66294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query string</a:t>
            </a:r>
          </a:p>
          <a:p>
            <a:pPr marL="66294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err="1" smtClean="0"/>
              <a:t>param</a:t>
            </a:r>
            <a:r>
              <a:rPr lang="en-US" sz="2400" b="1" dirty="0" smtClean="0"/>
              <a:t> types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96537" y="50030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26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50030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86664" y="1267328"/>
            <a:ext cx="3276600" cy="1828800"/>
          </a:xfrm>
          <a:prstGeom prst="roundRect">
            <a:avLst>
              <a:gd name="adj" fmla="val 905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3800" b="1" i="1" dirty="0" smtClean="0">
                <a:solidFill>
                  <a:sysClr val="windowText" lastClr="000000"/>
                </a:solidFill>
              </a:rPr>
              <a:t>Bound Query</a:t>
            </a:r>
            <a:r>
              <a:rPr lang="en-US" sz="3800" b="1" dirty="0" smtClean="0">
                <a:solidFill>
                  <a:sysClr val="windowText" lastClr="000000"/>
                </a:solidFill>
              </a:rPr>
              <a:t>:</a:t>
            </a:r>
          </a:p>
          <a:p>
            <a:pPr marL="182880">
              <a:buFont typeface="Arial" pitchFamily="34" charset="0"/>
              <a:buChar char="•"/>
            </a:pPr>
            <a:r>
              <a:rPr lang="en-US" sz="3800" b="1" dirty="0" smtClean="0">
                <a:solidFill>
                  <a:sysClr val="windowText" lastClr="000000"/>
                </a:solidFill>
              </a:rPr>
              <a:t> query string</a:t>
            </a:r>
          </a:p>
          <a:p>
            <a:pPr marL="182880">
              <a:buFont typeface="Arial" pitchFamily="34" charset="0"/>
              <a:buChar char="•"/>
            </a:pPr>
            <a:r>
              <a:rPr lang="en-US" sz="38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3800" b="1" dirty="0" err="1" smtClean="0">
                <a:solidFill>
                  <a:sysClr val="windowText" lastClr="000000"/>
                </a:solidFill>
              </a:rPr>
              <a:t>param</a:t>
            </a:r>
            <a:r>
              <a:rPr lang="en-US" sz="3800" b="1" dirty="0" smtClean="0">
                <a:solidFill>
                  <a:sysClr val="windowText" lastClr="000000"/>
                </a:solidFill>
              </a:rPr>
              <a:t> 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419600" y="3581400"/>
            <a:ext cx="4648200" cy="1524000"/>
          </a:xfrm>
          <a:prstGeom prst="roundRect">
            <a:avLst>
              <a:gd name="adj" fmla="val 550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q</a:t>
            </a:r>
            <a:r>
              <a:rPr lang="en-US" sz="2400" b="1" dirty="0" smtClean="0">
                <a:solidFill>
                  <a:schemeClr val="tx1"/>
                </a:solidFill>
              </a:rPr>
              <a:t>uery : “SELECT … ?1 … ?2 … ?3 …”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?1 : String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?2 : Weblog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?3 : unknown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124200"/>
            <a:ext cx="1631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 :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5361384"/>
            <a:ext cx="5181600" cy="11918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At each program point map each </a:t>
            </a:r>
            <a:r>
              <a:rPr lang="en-US" sz="3200" b="1" dirty="0" err="1" smtClean="0"/>
              <a:t>var</a:t>
            </a:r>
            <a:r>
              <a:rPr lang="en-US" sz="3200" b="1" dirty="0" smtClean="0"/>
              <a:t> to a set of BQs.</a:t>
            </a:r>
          </a:p>
        </p:txBody>
      </p:sp>
    </p:spTree>
    <p:custDataLst>
      <p:tags r:id="rId1"/>
    </p:custDataLst>
  </p:cSld>
  <p:clrMapOvr>
    <a:masterClrMapping/>
  </p:clrMapOvr>
  <p:transition advTm="518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advTm="862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53" name="TextBox 52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?2”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advTm="276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with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934200" cy="11430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 smtClean="0"/>
              <a:t>String based queries are prevalent:</a:t>
            </a:r>
          </a:p>
          <a:p>
            <a:pPr lvl="1">
              <a:spcAft>
                <a:spcPts val="600"/>
              </a:spcAft>
            </a:pPr>
            <a:r>
              <a:rPr lang="en-US" sz="3200" b="1" dirty="0" smtClean="0"/>
              <a:t>JPA, Hibernate, </a:t>
            </a:r>
            <a:r>
              <a:rPr lang="en-US" sz="3200" b="1" dirty="0" err="1" smtClean="0"/>
              <a:t>TopLink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3048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JAVA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3048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DB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505200" y="3390900"/>
            <a:ext cx="190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05992" y="2819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8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</a:pPr>
            <a:r>
              <a:rPr lang="en-US" sz="3200" b="1" dirty="0" smtClean="0"/>
              <a:t>Strings</a:t>
            </a:r>
            <a:endParaRPr lang="en-US" sz="32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9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“SELECT w FROM Weblog w 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“WHERE w.id = ?1 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“AND w.link.id = ?2”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 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11" name="TextBox 10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?2”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703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53" name="TextBox 52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?2”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 advTm="2032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53" name="TextBox 52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</a:rPr>
                <a:t>qStr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 = “SELECT … ?2”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7" name="Group 26"/>
          <p:cNvGrpSpPr/>
          <p:nvPr/>
        </p:nvGrpSpPr>
        <p:grpSpPr>
          <a:xfrm>
            <a:off x="3124200" y="1828800"/>
            <a:ext cx="5867400" cy="2228287"/>
            <a:chOff x="3124200" y="1828800"/>
            <a:chExt cx="5867400" cy="222828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038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65"/>
            <p:cNvGrpSpPr/>
            <p:nvPr/>
          </p:nvGrpSpPr>
          <p:grpSpPr>
            <a:xfrm>
              <a:off x="5410200" y="1828800"/>
              <a:ext cx="3581400" cy="1295400"/>
              <a:chOff x="5334000" y="4572000"/>
              <a:chExt cx="3581400" cy="1295400"/>
            </a:xfrm>
          </p:grpSpPr>
          <p:sp>
            <p:nvSpPr>
              <p:cNvPr id="21" name="Double Brace 20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unknown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unknown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rot="5400000">
              <a:off x="4316002" y="2946091"/>
              <a:ext cx="160020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12922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0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31" name="TextBox 30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</a:rPr>
                <a:t>qStr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 = “SELECT … ?2”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4" name="Group 26"/>
          <p:cNvGrpSpPr/>
          <p:nvPr/>
        </p:nvGrpSpPr>
        <p:grpSpPr>
          <a:xfrm>
            <a:off x="3124200" y="1828800"/>
            <a:ext cx="5867400" cy="2228287"/>
            <a:chOff x="3124200" y="1828800"/>
            <a:chExt cx="5867400" cy="222828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124200" y="40386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65"/>
            <p:cNvGrpSpPr/>
            <p:nvPr/>
          </p:nvGrpSpPr>
          <p:grpSpPr>
            <a:xfrm>
              <a:off x="5410200" y="1828800"/>
              <a:ext cx="3581400" cy="1295400"/>
              <a:chOff x="5334000" y="4572000"/>
              <a:chExt cx="3581400" cy="1295400"/>
            </a:xfrm>
          </p:grpSpPr>
          <p:sp>
            <p:nvSpPr>
              <p:cNvPr id="28" name="Double Brace 27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?1 : unknown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?2 : unknown</a:t>
                </a:r>
                <a:endParaRPr 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rot="5400000">
              <a:off x="4316002" y="2946091"/>
              <a:ext cx="1600200" cy="62179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27"/>
          <p:cNvGrpSpPr/>
          <p:nvPr/>
        </p:nvGrpSpPr>
        <p:grpSpPr>
          <a:xfrm>
            <a:off x="3124200" y="3276600"/>
            <a:ext cx="5867400" cy="1295400"/>
            <a:chOff x="3124200" y="3276600"/>
            <a:chExt cx="5867400" cy="1295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4200" y="4380411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60"/>
            <p:cNvGrpSpPr/>
            <p:nvPr/>
          </p:nvGrpSpPr>
          <p:grpSpPr>
            <a:xfrm>
              <a:off x="5410200" y="3276600"/>
              <a:ext cx="3581400" cy="1295400"/>
              <a:chOff x="5334000" y="4572000"/>
              <a:chExt cx="3581400" cy="1295400"/>
            </a:xfrm>
          </p:grpSpPr>
          <p:sp>
            <p:nvSpPr>
              <p:cNvPr id="40" name="Double Brace 39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unknown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rot="10800000" flipV="1">
              <a:off x="4787481" y="3909005"/>
              <a:ext cx="640080" cy="484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640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7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38" name="TextBox 37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</a:rPr>
                <a:t>qStr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 = “SELECT … ?2”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3" name="Group 26"/>
          <p:cNvGrpSpPr/>
          <p:nvPr/>
        </p:nvGrpSpPr>
        <p:grpSpPr>
          <a:xfrm>
            <a:off x="3124200" y="1828800"/>
            <a:ext cx="5867400" cy="2228287"/>
            <a:chOff x="3124200" y="1828800"/>
            <a:chExt cx="5867400" cy="222828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124200" y="40386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65"/>
            <p:cNvGrpSpPr/>
            <p:nvPr/>
          </p:nvGrpSpPr>
          <p:grpSpPr>
            <a:xfrm>
              <a:off x="5410200" y="1828800"/>
              <a:ext cx="3581400" cy="1295400"/>
              <a:chOff x="5334000" y="4572000"/>
              <a:chExt cx="3581400" cy="1295400"/>
            </a:xfrm>
          </p:grpSpPr>
          <p:sp>
            <p:nvSpPr>
              <p:cNvPr id="47" name="Double Brace 46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?1 : unknown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?2 : unknown</a:t>
                </a:r>
                <a:endParaRPr 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rot="5400000">
              <a:off x="4316002" y="2946091"/>
              <a:ext cx="1600200" cy="62179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27"/>
          <p:cNvGrpSpPr/>
          <p:nvPr/>
        </p:nvGrpSpPr>
        <p:grpSpPr>
          <a:xfrm>
            <a:off x="3124200" y="3276600"/>
            <a:ext cx="5867400" cy="1295400"/>
            <a:chOff x="3124200" y="3276600"/>
            <a:chExt cx="5867400" cy="12954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3124200" y="4380411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60"/>
            <p:cNvGrpSpPr/>
            <p:nvPr/>
          </p:nvGrpSpPr>
          <p:grpSpPr>
            <a:xfrm>
              <a:off x="5410200" y="3276600"/>
              <a:ext cx="3581400" cy="1295400"/>
              <a:chOff x="5334000" y="4572000"/>
              <a:chExt cx="3581400" cy="1295400"/>
            </a:xfrm>
          </p:grpSpPr>
          <p:sp>
            <p:nvSpPr>
              <p:cNvPr id="54" name="Double Brace 53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?2 : unknown</a:t>
                </a:r>
                <a:endParaRPr 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rot="10800000" flipV="1">
              <a:off x="4787481" y="3909005"/>
              <a:ext cx="640080" cy="48463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28"/>
          <p:cNvGrpSpPr/>
          <p:nvPr/>
        </p:nvGrpSpPr>
        <p:grpSpPr>
          <a:xfrm>
            <a:off x="3124200" y="4714837"/>
            <a:ext cx="5867400" cy="1304963"/>
            <a:chOff x="3124200" y="4714837"/>
            <a:chExt cx="5867400" cy="1304963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124200" y="4722812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9"/>
            <p:cNvGrpSpPr/>
            <p:nvPr/>
          </p:nvGrpSpPr>
          <p:grpSpPr>
            <a:xfrm>
              <a:off x="5410200" y="4724400"/>
              <a:ext cx="3581400" cy="1295400"/>
              <a:chOff x="5334000" y="4572000"/>
              <a:chExt cx="3581400" cy="1295400"/>
            </a:xfrm>
          </p:grpSpPr>
          <p:sp>
            <p:nvSpPr>
              <p:cNvPr id="67" name="Double Brace 66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955632" y="4648200"/>
                <a:ext cx="2704011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rot="16200000" flipV="1">
              <a:off x="4785017" y="4719409"/>
              <a:ext cx="649224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3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23411" y="16002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b="1" dirty="0" smtClean="0"/>
              <a:t>Checking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types: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Parse query string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Check all </a:t>
            </a:r>
            <a:r>
              <a:rPr lang="en-US" sz="2400" b="1" dirty="0" err="1" smtClean="0"/>
              <a:t>params</a:t>
            </a:r>
            <a:r>
              <a:rPr lang="en-US" sz="2400" b="1" dirty="0" smtClean="0"/>
              <a:t> set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Check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4267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Bound Queries:</a:t>
            </a:r>
            <a:endParaRPr lang="en-US" sz="24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4" name="Group 28"/>
          <p:cNvGrpSpPr/>
          <p:nvPr/>
        </p:nvGrpSpPr>
        <p:grpSpPr>
          <a:xfrm>
            <a:off x="3124200" y="4714837"/>
            <a:ext cx="5867400" cy="1304963"/>
            <a:chOff x="3124200" y="4714837"/>
            <a:chExt cx="5867400" cy="130496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24200" y="4722812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9"/>
            <p:cNvGrpSpPr/>
            <p:nvPr/>
          </p:nvGrpSpPr>
          <p:grpSpPr>
            <a:xfrm>
              <a:off x="5410200" y="4724400"/>
              <a:ext cx="3581400" cy="1295400"/>
              <a:chOff x="5334000" y="4572000"/>
              <a:chExt cx="3581400" cy="1295400"/>
            </a:xfrm>
          </p:grpSpPr>
          <p:sp>
            <p:nvSpPr>
              <p:cNvPr id="20" name="Double Brace 19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955632" y="4648200"/>
                <a:ext cx="2704011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rot="16200000" flipV="1">
              <a:off x="4785017" y="4719409"/>
              <a:ext cx="649224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31953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23410" y="1600200"/>
            <a:ext cx="36205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400" b="1" dirty="0" smtClean="0"/>
              <a:t>Checking result type: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Infer result type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Propagate result type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Check downcasts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4267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Bound Queries: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2157548" y="4913811"/>
            <a:ext cx="1066800" cy="381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36" name="Group 28"/>
          <p:cNvGrpSpPr/>
          <p:nvPr/>
        </p:nvGrpSpPr>
        <p:grpSpPr>
          <a:xfrm>
            <a:off x="3124200" y="4714837"/>
            <a:ext cx="5867400" cy="1304963"/>
            <a:chOff x="3124200" y="4714837"/>
            <a:chExt cx="5867400" cy="130496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4200" y="4722812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59"/>
            <p:cNvGrpSpPr/>
            <p:nvPr/>
          </p:nvGrpSpPr>
          <p:grpSpPr>
            <a:xfrm>
              <a:off x="5410200" y="4724400"/>
              <a:ext cx="3581400" cy="1295400"/>
              <a:chOff x="5334000" y="4572000"/>
              <a:chExt cx="3581400" cy="1295400"/>
            </a:xfrm>
          </p:grpSpPr>
          <p:sp>
            <p:nvSpPr>
              <p:cNvPr id="40" name="Double Brace 39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955632" y="4648200"/>
                <a:ext cx="2704011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rot="16200000" flipV="1">
              <a:off x="4785017" y="4719409"/>
              <a:ext cx="649224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28"/>
          <p:cNvGrpSpPr/>
          <p:nvPr/>
        </p:nvGrpSpPr>
        <p:grpSpPr>
          <a:xfrm>
            <a:off x="3124200" y="4724400"/>
            <a:ext cx="5919536" cy="1704472"/>
            <a:chOff x="3124200" y="4714837"/>
            <a:chExt cx="5919536" cy="170447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124200" y="4722812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59"/>
            <p:cNvGrpSpPr/>
            <p:nvPr/>
          </p:nvGrpSpPr>
          <p:grpSpPr>
            <a:xfrm>
              <a:off x="5233736" y="4752472"/>
              <a:ext cx="3810000" cy="1666837"/>
              <a:chOff x="5157536" y="4600072"/>
              <a:chExt cx="3810000" cy="1666837"/>
            </a:xfrm>
          </p:grpSpPr>
          <p:sp>
            <p:nvSpPr>
              <p:cNvPr id="47" name="Double Brace 46"/>
              <p:cNvSpPr/>
              <p:nvPr/>
            </p:nvSpPr>
            <p:spPr>
              <a:xfrm>
                <a:off x="5538536" y="4600072"/>
                <a:ext cx="3429000" cy="1666837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07504" y="4648199"/>
                <a:ext cx="2704011" cy="1590638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int</a:t>
                </a:r>
                <a:endParaRPr lang="en-US" sz="2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result : Weblog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157536" y="5472829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rot="16200000" flipV="1">
              <a:off x="4566495" y="4937932"/>
              <a:ext cx="914400" cy="468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352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1" y="1600200"/>
            <a:ext cx="3276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600"/>
              </a:spcAft>
            </a:pPr>
            <a:r>
              <a:rPr lang="en-US" sz="2400" b="1" dirty="0" smtClean="0"/>
              <a:t>If a query passes Deep </a:t>
            </a:r>
            <a:r>
              <a:rPr lang="en-US" sz="2400" b="1" dirty="0" err="1" smtClean="0"/>
              <a:t>Typechecking</a:t>
            </a:r>
            <a:r>
              <a:rPr lang="en-US" sz="2400" b="1" dirty="0" smtClean="0"/>
              <a:t>, then it will not cause an error at runtime.</a:t>
            </a:r>
          </a:p>
          <a:p>
            <a:pPr indent="-342900">
              <a:spcAft>
                <a:spcPts val="600"/>
              </a:spcAft>
            </a:pPr>
            <a:endParaRPr lang="en-US" sz="2400" b="1" dirty="0" smtClean="0"/>
          </a:p>
          <a:p>
            <a:pPr indent="-342900">
              <a:spcAft>
                <a:spcPts val="600"/>
              </a:spcAft>
            </a:pPr>
            <a:r>
              <a:rPr lang="en-US" sz="2400" b="1" dirty="0" smtClean="0"/>
              <a:t>Therefore, Bound Query Analysis has no silent failures.</a:t>
            </a:r>
          </a:p>
          <a:p>
            <a:pPr indent="-342900">
              <a:spcAft>
                <a:spcPts val="600"/>
              </a:spcAft>
            </a:pPr>
            <a:endParaRPr lang="en-US" sz="2400" b="1" dirty="0" smtClean="0"/>
          </a:p>
        </p:txBody>
      </p:sp>
    </p:spTree>
  </p:cSld>
  <p:clrMapOvr>
    <a:masterClrMapping/>
  </p:clrMapOvr>
  <p:transition advTm="29282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Bound Query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124200" y="1295400"/>
            <a:ext cx="5472487" cy="2063187"/>
            <a:chOff x="3124200" y="1295400"/>
            <a:chExt cx="5472487" cy="2063187"/>
          </a:xfrm>
        </p:grpSpPr>
        <p:sp>
          <p:nvSpPr>
            <p:cNvPr id="53" name="TextBox 52"/>
            <p:cNvSpPr txBox="1"/>
            <p:nvPr/>
          </p:nvSpPr>
          <p:spPr>
            <a:xfrm>
              <a:off x="5778095" y="1295400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?2”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124200" y="3352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5410200" y="15240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78190" y="2115003"/>
              <a:ext cx="1847088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3124200" y="1828800"/>
            <a:ext cx="5867400" cy="2228287"/>
            <a:chOff x="3124200" y="1828800"/>
            <a:chExt cx="5867400" cy="2228287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124200" y="4038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5"/>
            <p:cNvGrpSpPr/>
            <p:nvPr/>
          </p:nvGrpSpPr>
          <p:grpSpPr>
            <a:xfrm>
              <a:off x="5410200" y="1828800"/>
              <a:ext cx="3581400" cy="1295400"/>
              <a:chOff x="5334000" y="4572000"/>
              <a:chExt cx="3581400" cy="1295400"/>
            </a:xfrm>
          </p:grpSpPr>
          <p:sp>
            <p:nvSpPr>
              <p:cNvPr id="67" name="Double Brace 66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unknown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unknown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rot="5400000">
              <a:off x="4316002" y="2946091"/>
              <a:ext cx="160020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7"/>
          <p:cNvGrpSpPr/>
          <p:nvPr/>
        </p:nvGrpSpPr>
        <p:grpSpPr>
          <a:xfrm>
            <a:off x="3124200" y="3276600"/>
            <a:ext cx="5867400" cy="1295400"/>
            <a:chOff x="3124200" y="3276600"/>
            <a:chExt cx="5867400" cy="12954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124200" y="4380411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60"/>
            <p:cNvGrpSpPr/>
            <p:nvPr/>
          </p:nvGrpSpPr>
          <p:grpSpPr>
            <a:xfrm>
              <a:off x="5410200" y="3276600"/>
              <a:ext cx="3581400" cy="1295400"/>
              <a:chOff x="5334000" y="4572000"/>
              <a:chExt cx="3581400" cy="1295400"/>
            </a:xfrm>
          </p:grpSpPr>
          <p:sp>
            <p:nvSpPr>
              <p:cNvPr id="62" name="Double Brace 61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5955632" y="4648200"/>
                <a:ext cx="2704012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unknown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/>
            <p:cNvCxnSpPr/>
            <p:nvPr/>
          </p:nvCxnSpPr>
          <p:spPr>
            <a:xfrm rot="10800000" flipV="1">
              <a:off x="4787481" y="3909005"/>
              <a:ext cx="640080" cy="484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8"/>
          <p:cNvGrpSpPr/>
          <p:nvPr/>
        </p:nvGrpSpPr>
        <p:grpSpPr>
          <a:xfrm>
            <a:off x="3124200" y="4714837"/>
            <a:ext cx="5867400" cy="1304963"/>
            <a:chOff x="3124200" y="4714837"/>
            <a:chExt cx="5867400" cy="1304963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3124200" y="4722812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59"/>
            <p:cNvGrpSpPr/>
            <p:nvPr/>
          </p:nvGrpSpPr>
          <p:grpSpPr>
            <a:xfrm>
              <a:off x="5410200" y="4724400"/>
              <a:ext cx="3581400" cy="1295400"/>
              <a:chOff x="5334000" y="4572000"/>
              <a:chExt cx="3581400" cy="1295400"/>
            </a:xfrm>
          </p:grpSpPr>
          <p:sp>
            <p:nvSpPr>
              <p:cNvPr id="18" name="Double Brace 17"/>
              <p:cNvSpPr/>
              <p:nvPr/>
            </p:nvSpPr>
            <p:spPr>
              <a:xfrm>
                <a:off x="5715000" y="4572000"/>
                <a:ext cx="32004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955632" y="4648200"/>
                <a:ext cx="2704011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“SELECT …”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 rot="16200000" flipV="1">
              <a:off x="4785017" y="4719409"/>
              <a:ext cx="649224" cy="64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 advTm="606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336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“SELECT w FROM Weblog w 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WHERE w.id = ?1 AND w.link.id = ?2”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48600" y="2618475"/>
            <a:ext cx="609600" cy="381000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10000" y="2618475"/>
            <a:ext cx="609600" cy="381000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2630507"/>
            <a:ext cx="990600" cy="381000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34000" y="2630507"/>
            <a:ext cx="2057400" cy="381000"/>
          </a:xfrm>
          <a:prstGeom prst="round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1472625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Query in JPA Query Language: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266962"/>
            <a:ext cx="8458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/>
              <a:t>Mapping Java Classes to DB Tables:</a:t>
            </a:r>
          </a:p>
          <a:p>
            <a:pPr lvl="1"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70000"/>
              <a:buFont typeface="Wingdings 3" pitchFamily="18" charset="2"/>
              <a:buChar char="u"/>
            </a:pPr>
            <a:r>
              <a:rPr lang="en-US" sz="2800" b="1" dirty="0" smtClean="0"/>
              <a:t>  Expressed in Object Relational Mapping (ORM)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00200" y="4038600"/>
            <a:ext cx="57912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Java syntax in query String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81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2" grpId="0"/>
      <p:bldP spid="12" grpId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196876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</p:txBody>
      </p:sp>
    </p:spTree>
  </p:cSld>
  <p:clrMapOvr>
    <a:masterClrMapping/>
  </p:clrMapOvr>
  <p:transition advTm="35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9873" y="2718105"/>
            <a:ext cx="609600" cy="228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5147" y="3009958"/>
            <a:ext cx="1245326" cy="228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196876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</p:txBody>
      </p:sp>
    </p:spTree>
  </p:cSld>
  <p:clrMapOvr>
    <a:masterClrMapping/>
  </p:clrMapOvr>
  <p:transition advTm="42219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15737" y="2438400"/>
            <a:ext cx="3124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28800" y="2730137"/>
            <a:ext cx="3124200" cy="2286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28800" y="3010989"/>
            <a:ext cx="3124200" cy="2286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1196876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</p:txBody>
      </p:sp>
    </p:spTree>
  </p:cSld>
  <p:clrMapOvr>
    <a:masterClrMapping/>
  </p:clrMapOvr>
  <p:transition advTm="14672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196876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400" y="1278553"/>
            <a:ext cx="4876800" cy="4893647"/>
            <a:chOff x="533400" y="1278553"/>
            <a:chExt cx="4876800" cy="489364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278553"/>
              <a:ext cx="4876800" cy="4893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Query q;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15737" y="2438400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8800" y="2730137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010989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00400" y="4915989"/>
            <a:ext cx="1219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572000" y="3555274"/>
            <a:ext cx="4495800" cy="2769326"/>
            <a:chOff x="4419600" y="3505200"/>
            <a:chExt cx="4495800" cy="2769326"/>
          </a:xfrm>
        </p:grpSpPr>
        <p:grpSp>
          <p:nvGrpSpPr>
            <p:cNvPr id="13" name="Group 59"/>
            <p:cNvGrpSpPr/>
            <p:nvPr/>
          </p:nvGrpSpPr>
          <p:grpSpPr>
            <a:xfrm>
              <a:off x="4419600" y="3505200"/>
              <a:ext cx="4495800" cy="2769326"/>
              <a:chOff x="5437777" y="4572000"/>
              <a:chExt cx="3271520" cy="1295400"/>
            </a:xfrm>
          </p:grpSpPr>
          <p:sp>
            <p:nvSpPr>
              <p:cNvPr id="15" name="Double Brace 14"/>
              <p:cNvSpPr/>
              <p:nvPr/>
            </p:nvSpPr>
            <p:spPr>
              <a:xfrm>
                <a:off x="5437777" y="4572000"/>
                <a:ext cx="3271520" cy="1295400"/>
              </a:xfrm>
              <a:prstGeom prst="bracePair">
                <a:avLst>
                  <a:gd name="adj" fmla="val 53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49685" y="4648200"/>
                <a:ext cx="2858589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uery :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SELECT w FROM Weblog w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WHERE w.id = ?1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AND w.link.id = ?2</a:t>
                </a: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907672" y="4164876"/>
              <a:ext cx="3448202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26874" y="4572000"/>
              <a:ext cx="3448202" cy="32918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26874" y="4953000"/>
              <a:ext cx="3448202" cy="329184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advTm="17172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533400" y="1278553"/>
            <a:ext cx="4876800" cy="4893647"/>
            <a:chOff x="533400" y="1278553"/>
            <a:chExt cx="4876800" cy="489364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278553"/>
              <a:ext cx="4876800" cy="4893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Query q;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15737" y="2438400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8800" y="2730137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010989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00400" y="4915989"/>
            <a:ext cx="1219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4572000" y="3555274"/>
            <a:ext cx="4495800" cy="2769326"/>
            <a:chOff x="4419600" y="3505200"/>
            <a:chExt cx="4495800" cy="2769326"/>
          </a:xfrm>
        </p:grpSpPr>
        <p:grpSp>
          <p:nvGrpSpPr>
            <p:cNvPr id="6" name="Group 59"/>
            <p:cNvGrpSpPr/>
            <p:nvPr/>
          </p:nvGrpSpPr>
          <p:grpSpPr>
            <a:xfrm>
              <a:off x="4419600" y="3505200"/>
              <a:ext cx="4495800" cy="2769326"/>
              <a:chOff x="5437777" y="4572000"/>
              <a:chExt cx="3271520" cy="1295400"/>
            </a:xfrm>
          </p:grpSpPr>
          <p:sp>
            <p:nvSpPr>
              <p:cNvPr id="15" name="Double Brace 14"/>
              <p:cNvSpPr/>
              <p:nvPr/>
            </p:nvSpPr>
            <p:spPr>
              <a:xfrm>
                <a:off x="5437777" y="4572000"/>
                <a:ext cx="3271520" cy="1295400"/>
              </a:xfrm>
              <a:prstGeom prst="bracePair">
                <a:avLst>
                  <a:gd name="adj" fmla="val 53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49685" y="4648200"/>
                <a:ext cx="2858589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uery :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SELECT w FROM Weblog w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WHERE w.id = ?1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AND w.link.id = ?2</a:t>
                </a: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907672" y="4164876"/>
              <a:ext cx="3448202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26874" y="4572000"/>
              <a:ext cx="3448202" cy="32918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26874" y="4953000"/>
              <a:ext cx="3448202" cy="329184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58989" y="4623816"/>
            <a:ext cx="685800" cy="32918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1196876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  <a:p>
            <a:pPr>
              <a:spcAft>
                <a:spcPts val="1200"/>
              </a:spcAft>
            </a:pPr>
            <a:endParaRPr lang="en-US" sz="800" b="1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Refactor full query</a:t>
            </a:r>
          </a:p>
        </p:txBody>
      </p:sp>
    </p:spTree>
  </p:cSld>
  <p:clrMapOvr>
    <a:masterClrMapping/>
  </p:clrMapOvr>
  <p:transition advTm="19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533400" y="1278553"/>
            <a:ext cx="4876800" cy="4893647"/>
            <a:chOff x="533400" y="1278553"/>
            <a:chExt cx="4876800" cy="489364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278553"/>
              <a:ext cx="4876800" cy="4893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Query q;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15737" y="2438400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8800" y="2730137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010989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00400" y="4915989"/>
            <a:ext cx="1219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4572000" y="3555274"/>
            <a:ext cx="4495800" cy="2769326"/>
            <a:chOff x="4419600" y="3505200"/>
            <a:chExt cx="4495800" cy="2769326"/>
          </a:xfrm>
        </p:grpSpPr>
        <p:grpSp>
          <p:nvGrpSpPr>
            <p:cNvPr id="6" name="Group 59"/>
            <p:cNvGrpSpPr/>
            <p:nvPr/>
          </p:nvGrpSpPr>
          <p:grpSpPr>
            <a:xfrm>
              <a:off x="4419600" y="3505200"/>
              <a:ext cx="4495800" cy="2769326"/>
              <a:chOff x="5437777" y="4572000"/>
              <a:chExt cx="3271520" cy="1295400"/>
            </a:xfrm>
          </p:grpSpPr>
          <p:sp>
            <p:nvSpPr>
              <p:cNvPr id="15" name="Double Brace 14"/>
              <p:cNvSpPr/>
              <p:nvPr/>
            </p:nvSpPr>
            <p:spPr>
              <a:xfrm>
                <a:off x="5437777" y="4572000"/>
                <a:ext cx="3271520" cy="1295400"/>
              </a:xfrm>
              <a:prstGeom prst="bracePair">
                <a:avLst>
                  <a:gd name="adj" fmla="val 53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49685" y="4648200"/>
                <a:ext cx="2858589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uery :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SELECT w FROM Weblog w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WHERE w.name = ?1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AND w.link.id = ?2</a:t>
                </a: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907672" y="4164876"/>
              <a:ext cx="3448202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26874" y="4572000"/>
              <a:ext cx="3448202" cy="32918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26874" y="4953000"/>
              <a:ext cx="3448202" cy="329184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58988" y="4623816"/>
            <a:ext cx="1103811" cy="32918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196876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  <a:p>
            <a:pPr>
              <a:spcAft>
                <a:spcPts val="1200"/>
              </a:spcAft>
            </a:pPr>
            <a:endParaRPr lang="en-US" sz="800" b="1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Refactor full query</a:t>
            </a:r>
          </a:p>
        </p:txBody>
      </p:sp>
    </p:spTree>
  </p:cSld>
  <p:clrMapOvr>
    <a:masterClrMapping/>
  </p:clrMapOvr>
  <p:transition advTm="6797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533400" y="1278553"/>
            <a:ext cx="4876800" cy="4893647"/>
            <a:chOff x="533400" y="1278553"/>
            <a:chExt cx="4876800" cy="489364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278553"/>
              <a:ext cx="4876800" cy="4893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Query q;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15737" y="2438400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8800" y="2730137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010989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00400" y="4915989"/>
            <a:ext cx="1219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4572000" y="3555274"/>
            <a:ext cx="4495800" cy="2769326"/>
            <a:chOff x="4419600" y="3505200"/>
            <a:chExt cx="4495800" cy="2769326"/>
          </a:xfrm>
        </p:grpSpPr>
        <p:grpSp>
          <p:nvGrpSpPr>
            <p:cNvPr id="6" name="Group 59"/>
            <p:cNvGrpSpPr/>
            <p:nvPr/>
          </p:nvGrpSpPr>
          <p:grpSpPr>
            <a:xfrm>
              <a:off x="4419600" y="3505200"/>
              <a:ext cx="4495800" cy="2769326"/>
              <a:chOff x="5437777" y="4572000"/>
              <a:chExt cx="3271520" cy="1295400"/>
            </a:xfrm>
          </p:grpSpPr>
          <p:sp>
            <p:nvSpPr>
              <p:cNvPr id="15" name="Double Brace 14"/>
              <p:cNvSpPr/>
              <p:nvPr/>
            </p:nvSpPr>
            <p:spPr>
              <a:xfrm>
                <a:off x="5437777" y="4572000"/>
                <a:ext cx="3271520" cy="1295400"/>
              </a:xfrm>
              <a:prstGeom prst="bracePair">
                <a:avLst>
                  <a:gd name="adj" fmla="val 53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49685" y="4648200"/>
                <a:ext cx="2858589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uery :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SELECT w FROM Weblog w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WHERE w.name = ?1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AND w.link.id = ?2</a:t>
                </a: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907672" y="4164876"/>
              <a:ext cx="3448202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26874" y="4572000"/>
              <a:ext cx="3448202" cy="32918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26874" y="4953000"/>
              <a:ext cx="3448202" cy="329184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58988" y="4623816"/>
            <a:ext cx="1103811" cy="32918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654969" y="2730137"/>
            <a:ext cx="609600" cy="228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 rot="1895027">
            <a:off x="3208088" y="3635311"/>
            <a:ext cx="3007323" cy="394533"/>
          </a:xfrm>
          <a:prstGeom prst="leftArrow">
            <a:avLst>
              <a:gd name="adj1" fmla="val 50000"/>
              <a:gd name="adj2" fmla="val 827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86400" y="1196876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  <a:p>
            <a:pPr>
              <a:spcAft>
                <a:spcPts val="1200"/>
              </a:spcAft>
            </a:pPr>
            <a:endParaRPr lang="en-US" sz="800" b="1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Refactor full query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Propagate changes</a:t>
            </a:r>
            <a:endParaRPr lang="en-US" sz="2400" b="1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Example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533400" y="1278553"/>
            <a:ext cx="4876800" cy="4893647"/>
            <a:chOff x="533400" y="1278553"/>
            <a:chExt cx="4876800" cy="489364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278553"/>
              <a:ext cx="4876800" cy="4893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Query q;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w.name = ?1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15737" y="2438400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8800" y="2730137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8800" y="3010989"/>
              <a:ext cx="3124200" cy="2286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200400" y="4915989"/>
            <a:ext cx="1219200" cy="1588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"/>
          <p:cNvGrpSpPr/>
          <p:nvPr/>
        </p:nvGrpSpPr>
        <p:grpSpPr>
          <a:xfrm>
            <a:off x="4572000" y="3555274"/>
            <a:ext cx="4495800" cy="2769326"/>
            <a:chOff x="4419600" y="3505200"/>
            <a:chExt cx="4495800" cy="2769326"/>
          </a:xfrm>
        </p:grpSpPr>
        <p:grpSp>
          <p:nvGrpSpPr>
            <p:cNvPr id="6" name="Group 59"/>
            <p:cNvGrpSpPr/>
            <p:nvPr/>
          </p:nvGrpSpPr>
          <p:grpSpPr>
            <a:xfrm>
              <a:off x="4419600" y="3505200"/>
              <a:ext cx="4495800" cy="2769326"/>
              <a:chOff x="5437777" y="4572000"/>
              <a:chExt cx="3271520" cy="1295400"/>
            </a:xfrm>
          </p:grpSpPr>
          <p:sp>
            <p:nvSpPr>
              <p:cNvPr id="15" name="Double Brace 14"/>
              <p:cNvSpPr/>
              <p:nvPr/>
            </p:nvSpPr>
            <p:spPr>
              <a:xfrm>
                <a:off x="5437777" y="4572000"/>
                <a:ext cx="3271520" cy="1295400"/>
              </a:xfrm>
              <a:prstGeom prst="bracePair">
                <a:avLst>
                  <a:gd name="adj" fmla="val 53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649685" y="4648200"/>
                <a:ext cx="2858589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uery : 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SELECT w FROM Weblog w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WHERE w.name = ?1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AND w.link.id = ?2</a:t>
                </a:r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300"/>
                  </a:spcBef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907672" y="4164876"/>
              <a:ext cx="3448202" cy="32918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926874" y="4572000"/>
              <a:ext cx="3448202" cy="329184"/>
            </a:xfrm>
            <a:prstGeom prst="roundRect">
              <a:avLst/>
            </a:prstGeom>
            <a:solidFill>
              <a:srgbClr val="00B050">
                <a:alpha val="20000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926874" y="4953000"/>
              <a:ext cx="3448202" cy="329184"/>
            </a:xfrm>
            <a:prstGeom prst="roundRect">
              <a:avLst/>
            </a:prstGeom>
            <a:solidFill>
              <a:srgbClr val="0070C0">
                <a:alpha val="20000"/>
              </a:srgb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58988" y="4623816"/>
            <a:ext cx="1103811" cy="329184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630904" y="2743200"/>
            <a:ext cx="838199" cy="215537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2" name="Left Arrow 21"/>
          <p:cNvSpPr/>
          <p:nvPr/>
        </p:nvSpPr>
        <p:spPr>
          <a:xfrm rot="1895027">
            <a:off x="3208088" y="3635311"/>
            <a:ext cx="3007323" cy="394533"/>
          </a:xfrm>
          <a:prstGeom prst="leftArrow">
            <a:avLst>
              <a:gd name="adj1" fmla="val 50000"/>
              <a:gd name="adj2" fmla="val 827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86400" y="1196876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 smtClean="0"/>
              <a:t>Refactor Weblog field: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/>
              <a:t>    id </a:t>
            </a:r>
            <a:r>
              <a:rPr lang="en-US" sz="2400" b="1" dirty="0" smtClean="0">
                <a:sym typeface="Wingdings"/>
              </a:rPr>
              <a:t> </a:t>
            </a:r>
            <a:r>
              <a:rPr lang="en-US" sz="2400" b="1" dirty="0" smtClean="0"/>
              <a:t>name</a:t>
            </a:r>
          </a:p>
          <a:p>
            <a:pPr>
              <a:spcAft>
                <a:spcPts val="1200"/>
              </a:spcAft>
            </a:pPr>
            <a:endParaRPr lang="en-US" sz="800" b="1" dirty="0" smtClean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Refactor full query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sz="2400" b="1" dirty="0" smtClean="0"/>
              <a:t>Propagate changes</a:t>
            </a:r>
            <a:endParaRPr lang="en-US" sz="2400" b="1" dirty="0"/>
          </a:p>
        </p:txBody>
      </p:sp>
    </p:spTree>
  </p:cSld>
  <p:clrMapOvr>
    <a:masterClrMapping/>
  </p:clrMapOvr>
  <p:transition advTm="325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/>
              <a:t>Deep </a:t>
            </a:r>
            <a:r>
              <a:rPr lang="en-US" b="1" dirty="0" err="1" smtClean="0"/>
              <a:t>Typechecking</a:t>
            </a:r>
            <a:r>
              <a:rPr lang="en-US" b="1" dirty="0" smtClean="0"/>
              <a:t> and Refactoring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Straight Line Code</a:t>
            </a:r>
          </a:p>
          <a:p>
            <a:pPr marL="914400" lvl="1" indent="-514350"/>
            <a:r>
              <a:rPr lang="en-US" b="1" dirty="0" smtClean="0"/>
              <a:t>Control Flow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Multiple Methods</a:t>
            </a:r>
            <a:endParaRPr lang="en-US" b="1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ransition advTm="13485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advTm="18891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78553"/>
            <a:ext cx="4876800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 advTm="2656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01485" y="2971800"/>
            <a:ext cx="3733800" cy="1169126"/>
          </a:xfrm>
          <a:prstGeom prst="roundRect">
            <a:avLst>
              <a:gd name="adj" fmla="val 549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278553"/>
            <a:ext cx="4876800" cy="3754874"/>
            <a:chOff x="533400" y="1278553"/>
            <a:chExt cx="4876800" cy="3754874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278553"/>
              <a:ext cx="4876800" cy="37548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 Query q;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2000" y="2693126"/>
              <a:ext cx="3733800" cy="1169126"/>
            </a:xfrm>
            <a:prstGeom prst="roundRect">
              <a:avLst>
                <a:gd name="adj" fmla="val 549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ransition advTm="6375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278553"/>
            <a:ext cx="4876800" cy="5178341"/>
            <a:chOff x="533400" y="1278553"/>
            <a:chExt cx="4876800" cy="5178341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278553"/>
              <a:ext cx="4876800" cy="5178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getText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(String id, Link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link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String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 Query q;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= “SELECT w FROM Weblog w ”;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“WHERE w.id = ?1 ”;</a:t>
              </a:r>
            </a:p>
            <a:p>
              <a:pPr>
                <a:spcBef>
                  <a:spcPts val="300"/>
                </a:spcBef>
              </a:pP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if(link != null) {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+= “AND w.link.id = ?2”;</a:t>
              </a: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q =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createQuery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qStr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(1, 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q.setParam</a:t>
              </a: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(2, link.id);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} else {</a:t>
              </a:r>
            </a:p>
            <a:p>
              <a:pPr>
                <a:spcBef>
                  <a:spcPts val="300"/>
                </a:spcBef>
              </a:pP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endPara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}</a:t>
              </a:r>
            </a:p>
            <a:p>
              <a:pPr>
                <a:spcBef>
                  <a:spcPts val="300"/>
                </a:spcBef>
              </a:pPr>
              <a:endPara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Weblog w = (Weblog)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q.execQuery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();</a:t>
              </a:r>
              <a:endPara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return </a:t>
              </a:r>
              <a:r>
                <a:rPr lang="en-US" sz="16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w.text</a:t>
              </a:r>
              <a:r>
                <a:rPr lang="en-US" sz="1600" b="1" dirty="0" smtClean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6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  <a:endPara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01485" y="2971800"/>
              <a:ext cx="3733800" cy="1169126"/>
            </a:xfrm>
            <a:prstGeom prst="roundRect">
              <a:avLst>
                <a:gd name="adj" fmla="val 549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 advTm="4094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01485" y="4369527"/>
            <a:ext cx="3733800" cy="609600"/>
          </a:xfrm>
          <a:prstGeom prst="roundRect">
            <a:avLst>
              <a:gd name="adj" fmla="val 549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 advTm="8531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 advTm="515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qStr</a:t>
                </a:r>
                <a:r>
                  <a:rPr lang="en-US" sz="2400" b="1" dirty="0" smtClean="0"/>
                  <a:t> = “SELECT … ?2”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 advTm="7969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6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10" name="Double Brace 9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11985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6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10" name="Double Brace 9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int</a:t>
                </a:r>
                <a:endParaRPr 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?1”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5015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“SELECT w FROM Weblog w 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“WHERE w.id = ?1 ”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4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10" name="Double Brace 9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int</a:t>
                </a:r>
                <a:endParaRPr 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?1”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8" name="Group 21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3187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4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10" name="Double Brace 9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int</a:t>
                </a:r>
                <a:endParaRPr 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?1”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8" name="Group 21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206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Build query string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25015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advTm="375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</a:rPr>
                <a:t>qStr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 = “SELECT … ?1”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2"/>
          <p:cNvGrpSpPr/>
          <p:nvPr/>
        </p:nvGrpSpPr>
        <p:grpSpPr>
          <a:xfrm>
            <a:off x="3124200" y="3857905"/>
            <a:ext cx="5791200" cy="1121656"/>
            <a:chOff x="3124200" y="3857905"/>
            <a:chExt cx="5791200" cy="11216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9530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9"/>
            <p:cNvGrpSpPr/>
            <p:nvPr/>
          </p:nvGrpSpPr>
          <p:grpSpPr>
            <a:xfrm>
              <a:off x="5410200" y="3857905"/>
              <a:ext cx="3505200" cy="990600"/>
              <a:chOff x="5334000" y="4572000"/>
              <a:chExt cx="3505200" cy="1295400"/>
            </a:xfrm>
          </p:grpSpPr>
          <p:sp>
            <p:nvSpPr>
              <p:cNvPr id="17" name="Double Brace 16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 … ?1”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rot="5400000">
              <a:off x="4774692" y="4344053"/>
              <a:ext cx="649224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48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51" name="Double Brace 50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int</a:t>
                </a:r>
                <a:endParaRPr 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advTm="10031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9" name="Group 62"/>
          <p:cNvGrpSpPr/>
          <p:nvPr/>
        </p:nvGrpSpPr>
        <p:grpSpPr>
          <a:xfrm>
            <a:off x="3124200" y="3857905"/>
            <a:ext cx="5791200" cy="1121656"/>
            <a:chOff x="3124200" y="3857905"/>
            <a:chExt cx="5791200" cy="11216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9530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9"/>
            <p:cNvGrpSpPr/>
            <p:nvPr/>
          </p:nvGrpSpPr>
          <p:grpSpPr>
            <a:xfrm>
              <a:off x="5410200" y="3857905"/>
              <a:ext cx="3505200" cy="990600"/>
              <a:chOff x="5334000" y="4572000"/>
              <a:chExt cx="3505200" cy="1295400"/>
            </a:xfrm>
          </p:grpSpPr>
          <p:sp>
            <p:nvSpPr>
              <p:cNvPr id="17" name="Double Brace 16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?1”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rot="5400000">
              <a:off x="4774692" y="4344053"/>
              <a:ext cx="649224" cy="62179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3"/>
          <p:cNvGrpSpPr/>
          <p:nvPr/>
        </p:nvGrpSpPr>
        <p:grpSpPr>
          <a:xfrm>
            <a:off x="3124200" y="5016137"/>
            <a:ext cx="5867400" cy="1295400"/>
            <a:chOff x="3124200" y="5016137"/>
            <a:chExt cx="58674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24200" y="54864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9"/>
            <p:cNvGrpSpPr/>
            <p:nvPr/>
          </p:nvGrpSpPr>
          <p:grpSpPr>
            <a:xfrm>
              <a:off x="5257800" y="5016137"/>
              <a:ext cx="3733800" cy="1295400"/>
              <a:chOff x="5181600" y="4953000"/>
              <a:chExt cx="3733800" cy="1295400"/>
            </a:xfrm>
          </p:grpSpPr>
          <p:grpSp>
            <p:nvGrpSpPr>
              <p:cNvPr id="23" name="Group 59"/>
              <p:cNvGrpSpPr/>
              <p:nvPr/>
            </p:nvGrpSpPr>
            <p:grpSpPr>
              <a:xfrm>
                <a:off x="5181600" y="4953000"/>
                <a:ext cx="3733800" cy="1295400"/>
                <a:chOff x="5334000" y="4572000"/>
                <a:chExt cx="3505200" cy="1295400"/>
              </a:xfrm>
            </p:grpSpPr>
            <p:sp>
              <p:nvSpPr>
                <p:cNvPr id="26" name="Double Brace 25"/>
                <p:cNvSpPr/>
                <p:nvPr/>
              </p:nvSpPr>
              <p:spPr>
                <a:xfrm>
                  <a:off x="5715000" y="4572000"/>
                  <a:ext cx="3124200" cy="1295400"/>
                </a:xfrm>
                <a:prstGeom prst="bracePair">
                  <a:avLst>
                    <a:gd name="adj" fmla="val 1035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982789" y="4648200"/>
                  <a:ext cx="1332411" cy="1143000"/>
                </a:xfrm>
                <a:prstGeom prst="roundRect">
                  <a:avLst>
                    <a:gd name="adj" fmla="val 866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“SEL … ?2”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?1 : String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?2 : </a:t>
                  </a:r>
                  <a:r>
                    <a:rPr lang="en-US" sz="1900" b="1" dirty="0" err="1" smtClean="0">
                      <a:solidFill>
                        <a:schemeClr val="tx1"/>
                      </a:solidFill>
                    </a:rPr>
                    <a:t>int</a:t>
                  </a:r>
                  <a:endParaRPr lang="en-US" sz="1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334000" y="5206637"/>
                  <a:ext cx="304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/>
              <p:cNvSpPr/>
              <p:nvPr/>
            </p:nvSpPr>
            <p:spPr>
              <a:xfrm>
                <a:off x="7391400" y="5257800"/>
                <a:ext cx="1295400" cy="762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“SEL … ?1”</a:t>
                </a:r>
              </a:p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?1 : String</a:t>
                </a: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rot="10800000">
              <a:off x="4767943" y="5486401"/>
              <a:ext cx="502920" cy="165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48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51" name="Double Brace 50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int</a:t>
                </a:r>
                <a:endParaRPr lang="en-US" sz="2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>
                      <a:lumMod val="75000"/>
                    </a:schemeClr>
                  </a:solidFill>
                </a:rPr>
                <a:t>qStr</a:t>
              </a:r>
              <a:r>
                <a:rPr lang="en-US" sz="2400" b="1" dirty="0" smtClean="0">
                  <a:solidFill>
                    <a:schemeClr val="bg1">
                      <a:lumMod val="75000"/>
                    </a:schemeClr>
                  </a:solidFill>
                </a:rPr>
                <a:t> = “SELECT … ?1”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61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qStr</a:t>
                </a:r>
                <a:r>
                  <a:rPr lang="en-US" sz="24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= “SELECT … ?2”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ransition advTm="24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grpSp>
        <p:nvGrpSpPr>
          <p:cNvPr id="3" name="Group 63"/>
          <p:cNvGrpSpPr/>
          <p:nvPr/>
        </p:nvGrpSpPr>
        <p:grpSpPr>
          <a:xfrm>
            <a:off x="3124200" y="5016137"/>
            <a:ext cx="5867400" cy="1295400"/>
            <a:chOff x="3124200" y="5016137"/>
            <a:chExt cx="58674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24200" y="54864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9"/>
            <p:cNvGrpSpPr/>
            <p:nvPr/>
          </p:nvGrpSpPr>
          <p:grpSpPr>
            <a:xfrm>
              <a:off x="5257800" y="5016137"/>
              <a:ext cx="3733800" cy="1295400"/>
              <a:chOff x="5181600" y="4953000"/>
              <a:chExt cx="3733800" cy="1295400"/>
            </a:xfrm>
          </p:grpSpPr>
          <p:grpSp>
            <p:nvGrpSpPr>
              <p:cNvPr id="6" name="Group 59"/>
              <p:cNvGrpSpPr/>
              <p:nvPr/>
            </p:nvGrpSpPr>
            <p:grpSpPr>
              <a:xfrm>
                <a:off x="5181600" y="4953000"/>
                <a:ext cx="3733800" cy="1295400"/>
                <a:chOff x="5334000" y="4572000"/>
                <a:chExt cx="3505200" cy="1295400"/>
              </a:xfrm>
            </p:grpSpPr>
            <p:sp>
              <p:nvSpPr>
                <p:cNvPr id="26" name="Double Brace 25"/>
                <p:cNvSpPr/>
                <p:nvPr/>
              </p:nvSpPr>
              <p:spPr>
                <a:xfrm>
                  <a:off x="5715000" y="4572000"/>
                  <a:ext cx="3124200" cy="1295400"/>
                </a:xfrm>
                <a:prstGeom prst="bracePair">
                  <a:avLst>
                    <a:gd name="adj" fmla="val 1035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982789" y="4648200"/>
                  <a:ext cx="1332411" cy="1143000"/>
                </a:xfrm>
                <a:prstGeom prst="roundRect">
                  <a:avLst>
                    <a:gd name="adj" fmla="val 866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“SEL … ?2”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?1 : String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?2 : </a:t>
                  </a:r>
                  <a:r>
                    <a:rPr lang="en-US" sz="1900" b="1" dirty="0" err="1" smtClean="0">
                      <a:solidFill>
                        <a:schemeClr val="tx1"/>
                      </a:solidFill>
                    </a:rPr>
                    <a:t>int</a:t>
                  </a:r>
                  <a:endParaRPr lang="en-US" sz="1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334000" y="5206637"/>
                  <a:ext cx="304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/>
              <p:cNvSpPr/>
              <p:nvPr/>
            </p:nvSpPr>
            <p:spPr>
              <a:xfrm>
                <a:off x="7391400" y="5257800"/>
                <a:ext cx="1295400" cy="762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“SEL … ?1”</a:t>
                </a:r>
              </a:p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?1 : String</a:t>
                </a: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rot="10800000">
              <a:off x="4767943" y="5486401"/>
              <a:ext cx="502920" cy="165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523411" y="1295400"/>
            <a:ext cx="342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Aft>
                <a:spcPts val="1200"/>
              </a:spcAft>
            </a:pPr>
            <a:r>
              <a:rPr lang="en-US" sz="2400" b="1" dirty="0" smtClean="0"/>
              <a:t>As before, for each bound query: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Check </a:t>
            </a:r>
            <a:r>
              <a:rPr lang="en-US" sz="2400" b="1" dirty="0" err="1" smtClean="0"/>
              <a:t>param</a:t>
            </a:r>
            <a:r>
              <a:rPr lang="en-US" sz="2400" b="1" dirty="0" smtClean="0"/>
              <a:t> types</a:t>
            </a:r>
          </a:p>
          <a:p>
            <a:pPr marL="54864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Check result type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1200" y="3429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/>
            <a:r>
              <a:rPr lang="en-US" sz="2400" b="1" dirty="0" smtClean="0"/>
              <a:t>In general, we express Bound Query Analysis as a dataflow analysis.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17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Sensitivity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Query q;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if(link != null)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 else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0200" y="35052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10200" y="13716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0"/>
          <p:cNvGrpSpPr/>
          <p:nvPr/>
        </p:nvGrpSpPr>
        <p:grpSpPr>
          <a:xfrm>
            <a:off x="3124200" y="1739448"/>
            <a:ext cx="5791200" cy="2387544"/>
            <a:chOff x="3124200" y="1739448"/>
            <a:chExt cx="5791200" cy="2387544"/>
          </a:xfrm>
        </p:grpSpPr>
        <p:grpSp>
          <p:nvGrpSpPr>
            <p:cNvPr id="6" name="Group 59"/>
            <p:cNvGrpSpPr/>
            <p:nvPr/>
          </p:nvGrpSpPr>
          <p:grpSpPr>
            <a:xfrm>
              <a:off x="5410200" y="1739448"/>
              <a:ext cx="3505200" cy="1295400"/>
              <a:chOff x="5334000" y="4572000"/>
              <a:chExt cx="3505200" cy="1295400"/>
            </a:xfrm>
          </p:grpSpPr>
          <p:sp>
            <p:nvSpPr>
              <p:cNvPr id="10" name="Double Brace 9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 … ?2”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?2 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124200" y="41148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223004" y="2939796"/>
              <a:ext cx="1764792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1"/>
          <p:cNvGrpSpPr/>
          <p:nvPr/>
        </p:nvGrpSpPr>
        <p:grpSpPr>
          <a:xfrm>
            <a:off x="3124200" y="3215544"/>
            <a:ext cx="5410200" cy="1213200"/>
            <a:chOff x="3124200" y="3215544"/>
            <a:chExt cx="5410200" cy="121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44196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808" y="3215544"/>
              <a:ext cx="2818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qStr</a:t>
              </a:r>
              <a:r>
                <a:rPr lang="en-US" sz="2400" b="1" dirty="0" smtClean="0"/>
                <a:t> = “SELECT … ?1”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4643628" y="3662172"/>
              <a:ext cx="923544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2"/>
          <p:cNvGrpSpPr/>
          <p:nvPr/>
        </p:nvGrpSpPr>
        <p:grpSpPr>
          <a:xfrm>
            <a:off x="3124200" y="3857905"/>
            <a:ext cx="5791200" cy="1121656"/>
            <a:chOff x="3124200" y="3857905"/>
            <a:chExt cx="5791200" cy="112165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9530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9"/>
            <p:cNvGrpSpPr/>
            <p:nvPr/>
          </p:nvGrpSpPr>
          <p:grpSpPr>
            <a:xfrm>
              <a:off x="5410200" y="3857905"/>
              <a:ext cx="3505200" cy="990600"/>
              <a:chOff x="5334000" y="4572000"/>
              <a:chExt cx="3505200" cy="1295400"/>
            </a:xfrm>
          </p:grpSpPr>
          <p:sp>
            <p:nvSpPr>
              <p:cNvPr id="17" name="Double Brace 16"/>
              <p:cNvSpPr/>
              <p:nvPr/>
            </p:nvSpPr>
            <p:spPr>
              <a:xfrm>
                <a:off x="5715000" y="4572000"/>
                <a:ext cx="3124200" cy="1295400"/>
              </a:xfrm>
              <a:prstGeom prst="bracePair">
                <a:avLst>
                  <a:gd name="adj" fmla="val 1035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982789" y="4648200"/>
                <a:ext cx="2590800" cy="1143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uery : “SEL … ?1”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?1 : String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334000" y="5206637"/>
                <a:ext cx="304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rot="5400000">
              <a:off x="4774692" y="4344053"/>
              <a:ext cx="649224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63"/>
          <p:cNvGrpSpPr/>
          <p:nvPr/>
        </p:nvGrpSpPr>
        <p:grpSpPr>
          <a:xfrm>
            <a:off x="3124200" y="5016137"/>
            <a:ext cx="5867400" cy="1295400"/>
            <a:chOff x="3124200" y="5016137"/>
            <a:chExt cx="58674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24200" y="5486400"/>
              <a:ext cx="1676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9"/>
            <p:cNvGrpSpPr/>
            <p:nvPr/>
          </p:nvGrpSpPr>
          <p:grpSpPr>
            <a:xfrm>
              <a:off x="5257800" y="5016137"/>
              <a:ext cx="3733800" cy="1295400"/>
              <a:chOff x="5181600" y="4953000"/>
              <a:chExt cx="3733800" cy="1295400"/>
            </a:xfrm>
          </p:grpSpPr>
          <p:grpSp>
            <p:nvGrpSpPr>
              <p:cNvPr id="23" name="Group 59"/>
              <p:cNvGrpSpPr/>
              <p:nvPr/>
            </p:nvGrpSpPr>
            <p:grpSpPr>
              <a:xfrm>
                <a:off x="5181600" y="4953000"/>
                <a:ext cx="3733800" cy="1295400"/>
                <a:chOff x="5334000" y="4572000"/>
                <a:chExt cx="3505200" cy="1295400"/>
              </a:xfrm>
            </p:grpSpPr>
            <p:sp>
              <p:nvSpPr>
                <p:cNvPr id="26" name="Double Brace 25"/>
                <p:cNvSpPr/>
                <p:nvPr/>
              </p:nvSpPr>
              <p:spPr>
                <a:xfrm>
                  <a:off x="5715000" y="4572000"/>
                  <a:ext cx="3124200" cy="1295400"/>
                </a:xfrm>
                <a:prstGeom prst="bracePair">
                  <a:avLst>
                    <a:gd name="adj" fmla="val 1035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982789" y="4648200"/>
                  <a:ext cx="1332411" cy="1143000"/>
                </a:xfrm>
                <a:prstGeom prst="roundRect">
                  <a:avLst>
                    <a:gd name="adj" fmla="val 866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“SEL … ?2”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?1 : String</a:t>
                  </a:r>
                </a:p>
                <a:p>
                  <a:r>
                    <a:rPr lang="en-US" sz="1900" b="1" dirty="0" smtClean="0">
                      <a:solidFill>
                        <a:schemeClr val="tx1"/>
                      </a:solidFill>
                    </a:rPr>
                    <a:t>?2 : </a:t>
                  </a:r>
                  <a:r>
                    <a:rPr lang="en-US" sz="1900" b="1" dirty="0" err="1" smtClean="0">
                      <a:solidFill>
                        <a:schemeClr val="tx1"/>
                      </a:solidFill>
                    </a:rPr>
                    <a:t>int</a:t>
                  </a:r>
                  <a:endParaRPr lang="en-US" sz="1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5334000" y="5206637"/>
                  <a:ext cx="3048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ounded Rectangle 28"/>
              <p:cNvSpPr/>
              <p:nvPr/>
            </p:nvSpPr>
            <p:spPr>
              <a:xfrm>
                <a:off x="7391400" y="5257800"/>
                <a:ext cx="1295400" cy="762000"/>
              </a:xfrm>
              <a:prstGeom prst="roundRect">
                <a:avLst>
                  <a:gd name="adj" fmla="val 86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“SEL … ?1”</a:t>
                </a:r>
              </a:p>
              <a:p>
                <a:r>
                  <a:rPr lang="en-US" sz="1900" b="1" dirty="0" smtClean="0">
                    <a:solidFill>
                      <a:schemeClr val="tx1"/>
                    </a:solidFill>
                  </a:rPr>
                  <a:t>?1 : String</a:t>
                </a:r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rot="10800000">
              <a:off x="4767943" y="5486401"/>
              <a:ext cx="502920" cy="165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24200" y="1097087"/>
            <a:ext cx="5410200" cy="2181101"/>
            <a:chOff x="3124200" y="1097087"/>
            <a:chExt cx="5410200" cy="2181101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5410200" y="13716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59"/>
            <p:cNvGrpSpPr/>
            <p:nvPr/>
          </p:nvGrpSpPr>
          <p:grpSpPr>
            <a:xfrm>
              <a:off x="3124200" y="1097087"/>
              <a:ext cx="5410200" cy="2181101"/>
              <a:chOff x="3124200" y="1097087"/>
              <a:chExt cx="5410200" cy="218110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3124200" y="3276600"/>
                <a:ext cx="16764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715808" y="1097087"/>
                <a:ext cx="2818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qStr</a:t>
                </a:r>
                <a:r>
                  <a:rPr lang="en-US" sz="2400" b="1" dirty="0" smtClean="0"/>
                  <a:t> = “SELECT … ?2”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rot="5400000">
                <a:off x="4152900" y="2019300"/>
                <a:ext cx="190500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“OR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8096" y="3011904"/>
            <a:ext cx="3621504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21768" y="1319464"/>
            <a:ext cx="1307432" cy="2165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15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57150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“OR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8096" y="3011904"/>
            <a:ext cx="3621504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21768" y="1319464"/>
            <a:ext cx="2069432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86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57150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“OR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8096" y="3011904"/>
            <a:ext cx="3621504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969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8553"/>
            <a:ext cx="5715000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for(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links.size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 OR w.link.id = ?” +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...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4032" y="3244512"/>
            <a:ext cx="4993104" cy="898360"/>
          </a:xfrm>
          <a:prstGeom prst="roundRect">
            <a:avLst>
              <a:gd name="adj" fmla="val 978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5281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278553"/>
            <a:ext cx="5715000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for(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links.size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 OR w.link.id = ?” +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...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4876800"/>
            <a:ext cx="4114800" cy="57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qStr</a:t>
            </a:r>
            <a:r>
              <a:rPr lang="en-US" sz="2800" b="1" dirty="0" smtClean="0"/>
              <a:t> = 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4868466"/>
            <a:ext cx="4114800" cy="15323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qStr</a:t>
            </a:r>
            <a:r>
              <a:rPr lang="en-US" sz="2800" b="1" dirty="0" smtClean="0"/>
              <a:t> =</a:t>
            </a:r>
          </a:p>
          <a:p>
            <a:r>
              <a:rPr lang="en-US" sz="2800" b="1" dirty="0" smtClean="0"/>
              <a:t>  “SELECT … w.id = ?1”</a:t>
            </a:r>
          </a:p>
          <a:p>
            <a:r>
              <a:rPr lang="en-US" sz="2800" b="1" dirty="0" smtClean="0"/>
              <a:t>  (  “ OR w.link.id = ?#”  )*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4114800"/>
            <a:ext cx="1905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40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278553"/>
            <a:ext cx="5715000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for(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links.size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 OR w.link.id = ?” +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...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4868466"/>
            <a:ext cx="4114800" cy="15323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qStr</a:t>
            </a:r>
            <a:r>
              <a:rPr lang="en-US" sz="2800" b="1" dirty="0" smtClean="0"/>
              <a:t> =</a:t>
            </a:r>
          </a:p>
          <a:p>
            <a:r>
              <a:rPr lang="en-US" sz="2800" b="1" dirty="0" smtClean="0"/>
              <a:t>  “SELECT … w.id = ?1”</a:t>
            </a:r>
          </a:p>
          <a:p>
            <a:r>
              <a:rPr lang="en-US" sz="2800" b="1" dirty="0" smtClean="0"/>
              <a:t>  (  “ OR w.link.id = ?#”  )*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114800"/>
            <a:ext cx="1905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792704" y="2398296"/>
            <a:ext cx="3124200" cy="60960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029328" y="3505200"/>
            <a:ext cx="2971800" cy="38100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Right Arrow 23"/>
          <p:cNvSpPr/>
          <p:nvPr/>
        </p:nvSpPr>
        <p:spPr>
          <a:xfrm rot="19734282" flipH="1" flipV="1">
            <a:off x="5716564" y="1657024"/>
            <a:ext cx="1219200" cy="3591186"/>
          </a:xfrm>
          <a:prstGeom prst="curvedRightArrow">
            <a:avLst>
              <a:gd name="adj1" fmla="val 18812"/>
              <a:gd name="adj2" fmla="val 37548"/>
              <a:gd name="adj3" fmla="val 3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18655130" flipV="1">
            <a:off x="2702505" y="3607374"/>
            <a:ext cx="1219200" cy="3681690"/>
          </a:xfrm>
          <a:prstGeom prst="curvedRightArrow">
            <a:avLst>
              <a:gd name="adj1" fmla="val 18812"/>
              <a:gd name="adj2" fmla="val 37548"/>
              <a:gd name="adj3" fmla="val 3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41496" y="5434264"/>
            <a:ext cx="3240504" cy="38100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57536" y="5891464"/>
            <a:ext cx="3657600" cy="38100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6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984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Build query string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Create query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3618411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advTm="2859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278553"/>
            <a:ext cx="5715000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List&lt;Link&gt; links)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for(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links.size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 OR w.link.id = ?” +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...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4868466"/>
            <a:ext cx="4114800" cy="15323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qStr</a:t>
            </a:r>
            <a:r>
              <a:rPr lang="en-US" sz="2800" b="1" dirty="0" smtClean="0"/>
              <a:t> =</a:t>
            </a:r>
          </a:p>
          <a:p>
            <a:r>
              <a:rPr lang="en-US" sz="2800" b="1" dirty="0" smtClean="0"/>
              <a:t>  “SELECT … w.id = ?1”</a:t>
            </a:r>
          </a:p>
          <a:p>
            <a:r>
              <a:rPr lang="en-US" sz="2800" b="1" dirty="0" smtClean="0"/>
              <a:t>  (  “ OR w.link.id = ?#”  )*</a:t>
            </a:r>
            <a:endParaRPr lang="en-US" sz="28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5600" y="4114800"/>
            <a:ext cx="190500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219200"/>
            <a:ext cx="3505200" cy="17366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Deep Refactoring:</a:t>
            </a:r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know query structure</a:t>
            </a:r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know fragment </a:t>
            </a:r>
            <a:r>
              <a:rPr lang="en-US" sz="2400" b="1" dirty="0" err="1" smtClean="0"/>
              <a:t>locs</a:t>
            </a:r>
            <a:endParaRPr lang="en-US" sz="2400" b="1" dirty="0" smtClean="0"/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refactor</a:t>
            </a:r>
            <a:r>
              <a:rPr lang="en-US" sz="2400" b="1" dirty="0" smtClean="0"/>
              <a:t> across loops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051922"/>
            <a:ext cx="3505200" cy="17366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400" b="1" dirty="0" smtClean="0"/>
              <a:t>Deep </a:t>
            </a:r>
            <a:r>
              <a:rPr lang="en-US" sz="2400" b="1" dirty="0" err="1" smtClean="0"/>
              <a:t>Typechecking</a:t>
            </a:r>
            <a:r>
              <a:rPr lang="en-US" sz="2400" b="1" dirty="0" smtClean="0"/>
              <a:t>:</a:t>
            </a:r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unknown # of </a:t>
            </a:r>
            <a:r>
              <a:rPr lang="en-US" sz="2400" b="1" dirty="0" err="1" smtClean="0"/>
              <a:t>params</a:t>
            </a:r>
            <a:endParaRPr lang="en-US" sz="2400" b="1" dirty="0" smtClean="0"/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do not check </a:t>
            </a:r>
            <a:r>
              <a:rPr lang="en-US" sz="2400" b="1" dirty="0" err="1" smtClean="0"/>
              <a:t>params</a:t>
            </a:r>
            <a:endParaRPr lang="en-US" sz="2400" b="1" dirty="0" smtClean="0"/>
          </a:p>
          <a:p>
            <a:pPr marL="182880">
              <a:buFont typeface="Arial" pitchFamily="34" charset="0"/>
              <a:buChar char="•"/>
            </a:pPr>
            <a:r>
              <a:rPr lang="en-US" sz="2400" b="1" dirty="0" smtClean="0"/>
              <a:t>  can still check result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41496" y="5421912"/>
            <a:ext cx="3164304" cy="38132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00728" y="2422360"/>
            <a:ext cx="3152272" cy="5494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41496" y="5879112"/>
            <a:ext cx="3697704" cy="381320"/>
          </a:xfrm>
          <a:prstGeom prst="round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57400" y="3529264"/>
            <a:ext cx="2971800" cy="305120"/>
          </a:xfrm>
          <a:prstGeom prst="round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72200" y="5867400"/>
            <a:ext cx="1371600" cy="3810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638928" y="3529264"/>
            <a:ext cx="1247272" cy="3048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420354">
            <a:off x="3300878" y="4728017"/>
            <a:ext cx="3130019" cy="394533"/>
          </a:xfrm>
          <a:prstGeom prst="leftArrow">
            <a:avLst>
              <a:gd name="adj1" fmla="val 50000"/>
              <a:gd name="adj2" fmla="val 827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773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E9F97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1" grpId="0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/>
              <a:t>Deep </a:t>
            </a:r>
            <a:r>
              <a:rPr lang="en-US" b="1" dirty="0" err="1" smtClean="0"/>
              <a:t>Typechecking</a:t>
            </a:r>
            <a:r>
              <a:rPr lang="en-US" b="1" dirty="0" smtClean="0"/>
              <a:t> and Refactoring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Straight Line Code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marL="914400" lvl="1" indent="-514350"/>
            <a:r>
              <a:rPr lang="en-US" b="1" dirty="0" smtClean="0"/>
              <a:t>Multiple Methods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ransition advTm="75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78553"/>
            <a:ext cx="4267200" cy="5178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mainQueryStr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“SELECT ... ?1”;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Object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getMain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mainQueryStr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Query q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“main”);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return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endParaRPr lang="en-US" sz="1600" b="1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mainId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 {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((Weblog)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getMain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()).id;</a:t>
            </a:r>
          </a:p>
          <a:p>
            <a:pPr>
              <a:spcBef>
                <a:spcPts val="3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667000"/>
            <a:ext cx="3733800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1295400"/>
            <a:ext cx="373380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8200" y="1202353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String Analysis : </a:t>
            </a:r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</a:t>
            </a:r>
            <a:r>
              <a:rPr lang="en-US" sz="3200" b="1" dirty="0" err="1" smtClean="0"/>
              <a:t>interprocedural</a:t>
            </a:r>
            <a:endParaRPr lang="en-US" sz="3200" b="1" dirty="0" smtClean="0"/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compute </a:t>
            </a:r>
            <a:r>
              <a:rPr lang="en-US" sz="3200" b="1" dirty="0" err="1" smtClean="0"/>
              <a:t>regexps</a:t>
            </a:r>
            <a:endParaRPr lang="en-US" sz="3200" b="1" dirty="0" smtClean="0"/>
          </a:p>
          <a:p>
            <a:endParaRPr lang="en-US" sz="1200" b="1" dirty="0" smtClean="0"/>
          </a:p>
          <a:p>
            <a:r>
              <a:rPr lang="en-US" sz="3200" b="1" dirty="0" smtClean="0"/>
              <a:t>Bound Query Analysis : </a:t>
            </a:r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</a:t>
            </a:r>
            <a:r>
              <a:rPr lang="en-US" sz="3200" b="1" dirty="0" err="1" smtClean="0"/>
              <a:t>intraprocedural</a:t>
            </a:r>
            <a:endParaRPr lang="en-US" sz="3200" b="1" dirty="0" smtClean="0"/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no complex aliasing</a:t>
            </a:r>
          </a:p>
          <a:p>
            <a:endParaRPr lang="en-US" sz="1200" b="1" dirty="0" smtClean="0"/>
          </a:p>
          <a:p>
            <a:r>
              <a:rPr lang="en-US" sz="3200" b="1" dirty="0" smtClean="0"/>
              <a:t>Result Analysis :</a:t>
            </a:r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</a:t>
            </a:r>
            <a:r>
              <a:rPr lang="en-US" sz="3200" b="1" dirty="0" err="1" smtClean="0"/>
              <a:t>interprocedural</a:t>
            </a:r>
            <a:endParaRPr lang="en-US" sz="3200" b="1" dirty="0" smtClean="0"/>
          </a:p>
          <a:p>
            <a:pPr marL="274320">
              <a:buFont typeface="Arial" pitchFamily="34" charset="0"/>
              <a:buChar char="•"/>
            </a:pPr>
            <a:r>
              <a:rPr lang="en-US" sz="3200" b="1" dirty="0" smtClean="0"/>
              <a:t>  propagate result type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3200400"/>
            <a:ext cx="3733800" cy="1524000"/>
          </a:xfrm>
          <a:prstGeom prst="roundRect">
            <a:avLst>
              <a:gd name="adj" fmla="val 1035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4343400"/>
            <a:ext cx="3733800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5779168"/>
            <a:ext cx="3962400" cy="381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84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C9D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Deep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Typechecking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Refactoring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Straight Line Code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Flow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Multiple Methods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/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Conclusion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ransition advTm="6938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66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Implementation: </a:t>
            </a:r>
            <a:r>
              <a:rPr lang="en-US" sz="3200" dirty="0" smtClean="0"/>
              <a:t>Quail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5700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lines of Java in Eclipse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215766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Benchmarks</a:t>
            </a:r>
            <a:r>
              <a:rPr lang="en-US" sz="2800" dirty="0" smtClean="0"/>
              <a:t>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8223" y="2651760"/>
          <a:ext cx="613357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77"/>
                <a:gridCol w="10668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82,900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Blogging framework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14,500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News aggregator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PetStore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aseline="0" dirty="0" smtClean="0"/>
                        <a:t>  5,440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 JPA</a:t>
                      </a:r>
                      <a:r>
                        <a:rPr lang="en-US" sz="2000" baseline="0" dirty="0" smtClean="0"/>
                        <a:t> application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CaveatEmptor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  3,370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Online auction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106,000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5608320"/>
          <a:ext cx="6172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039"/>
                <a:gridCol w="2157761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Create Query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 </a:t>
                      </a:r>
                      <a:r>
                        <a:rPr lang="en-US" sz="2000" dirty="0" err="1" smtClean="0"/>
                        <a:t>Param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Exec</a:t>
                      </a:r>
                      <a:r>
                        <a:rPr lang="en-US" sz="2000" baseline="0" dirty="0" smtClean="0"/>
                        <a:t> Query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163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199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136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5167716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JPA Calls: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5800" y="3048000"/>
            <a:ext cx="6096000" cy="838200"/>
          </a:xfrm>
          <a:prstGeom prst="roundRect">
            <a:avLst>
              <a:gd name="adj" fmla="val 8055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57472" y="40386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Tested,</a:t>
            </a:r>
          </a:p>
          <a:p>
            <a:pPr algn="ctr"/>
            <a:r>
              <a:rPr lang="en-US" sz="3200" b="1" dirty="0" smtClean="0"/>
              <a:t>Stable,</a:t>
            </a:r>
          </a:p>
          <a:p>
            <a:pPr algn="ctr"/>
            <a:r>
              <a:rPr lang="en-US" sz="3200" b="1" dirty="0" smtClean="0"/>
              <a:t>Deployed</a:t>
            </a:r>
            <a:endParaRPr lang="en-US" sz="3200" b="1" dirty="0"/>
          </a:p>
        </p:txBody>
      </p:sp>
      <p:sp>
        <p:nvSpPr>
          <p:cNvPr id="17" name="Bent Arrow 16"/>
          <p:cNvSpPr/>
          <p:nvPr/>
        </p:nvSpPr>
        <p:spPr>
          <a:xfrm flipH="1">
            <a:off x="6934200" y="3276600"/>
            <a:ext cx="762000" cy="838200"/>
          </a:xfrm>
          <a:prstGeom prst="bentArrow">
            <a:avLst>
              <a:gd name="adj1" fmla="val 13656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4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14" grpId="1" animBg="1"/>
      <p:bldP spid="15" grpId="0"/>
      <p:bldP spid="15" grpId="1"/>
      <p:bldP spid="17" grpId="0" animBg="1"/>
      <p:bldP spid="17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Check for all query execution sites: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 All parameters set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 Parameters safely set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 Query results safely downcast</a:t>
            </a:r>
            <a:endParaRPr lang="en-US" sz="1100" dirty="0" smtClean="0"/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Show  84% of query executions are safe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Remaining 16% due to imprecision: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Queries built with loops or data structures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Path sensitivity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Reflection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6482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730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Refactoring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 16 most frequently appearing classes / fields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smtClean="0"/>
              <a:t>Correctly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refactor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98% of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refactorable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smtClean="0"/>
              <a:t>Remaining 2% from heap based strings in query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4664" y="3200400"/>
            <a:ext cx="7086600" cy="2723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String[] blacklist =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getBlacklist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“SELECT w FROM Weblog w WHERE w.id = ?1 ”;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0;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&lt;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blacklist.length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++) {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w.id != ” + blacklist[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] + “ ”;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>
              <a:spcBef>
                <a:spcPts val="1800"/>
              </a:spcBef>
            </a:pP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5800" y="4636168"/>
            <a:ext cx="1752600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99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Typechecking</a:t>
            </a:r>
            <a:r>
              <a:rPr lang="en-US" dirty="0" smtClean="0"/>
              <a:t> and Refactoring Experiments:</a:t>
            </a:r>
          </a:p>
          <a:p>
            <a:pPr lvl="1"/>
            <a:r>
              <a:rPr lang="en-US" dirty="0" smtClean="0"/>
              <a:t> No silent failures</a:t>
            </a:r>
          </a:p>
          <a:p>
            <a:pPr lvl="1"/>
            <a:r>
              <a:rPr lang="en-US" dirty="0" smtClean="0"/>
              <a:t> Show user exactly where to check</a:t>
            </a:r>
          </a:p>
          <a:p>
            <a:pPr lvl="1"/>
            <a:r>
              <a:rPr lang="en-US" dirty="0" smtClean="0"/>
              <a:t> 2% </a:t>
            </a:r>
            <a:r>
              <a:rPr lang="en-US" dirty="0" err="1" smtClean="0"/>
              <a:t>vs</a:t>
            </a:r>
            <a:r>
              <a:rPr lang="en-US" dirty="0" smtClean="0"/>
              <a:t> 16% imprecision:</a:t>
            </a:r>
          </a:p>
          <a:p>
            <a:pPr lvl="2"/>
            <a:r>
              <a:rPr lang="en-US" dirty="0" smtClean="0"/>
              <a:t>Refactoring does not depend on parameter types</a:t>
            </a:r>
          </a:p>
        </p:txBody>
      </p:sp>
    </p:spTree>
  </p:cSld>
  <p:clrMapOvr>
    <a:masterClrMapping/>
  </p:clrMapOvr>
  <p:transition advTm="50812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5456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and Motivation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Deep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Typechecking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Refactoring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Straight Line Code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Flow</a:t>
            </a:r>
          </a:p>
          <a:p>
            <a:pPr marL="914400" lvl="1" indent="-514350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Mutliple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Methods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b="1" dirty="0" smtClean="0"/>
              <a:t>Related Work and Conclusion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ransition advTm="3047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1"/>
            <a:ext cx="8458200" cy="1981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Query Extraction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Wiedermann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Ibrahim, Cook  08]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/>
              <a:t>Infer query from Java code that uses DB root object</a:t>
            </a:r>
          </a:p>
          <a:p>
            <a:pPr lvl="1"/>
            <a:r>
              <a:rPr lang="en-US" dirty="0" smtClean="0"/>
              <a:t>Not applicable to legacy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1752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None/>
              <a:tabLst/>
              <a:defRPr/>
            </a:pPr>
            <a:r>
              <a:rPr lang="en-US" sz="3200" dirty="0" smtClean="0"/>
              <a:t>Static Query Checking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[Gould, Su,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Devanbu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04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err="1" smtClean="0"/>
              <a:t>Typechecks</a:t>
            </a:r>
            <a:r>
              <a:rPr lang="en-US" sz="2800" dirty="0" smtClean="0"/>
              <a:t> JDBC queries against DB schema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smtClean="0"/>
              <a:t>Not applied to source language type system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90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?1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?2”;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Build query string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Create query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Set parameters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advTm="3219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3200" dirty="0" smtClean="0"/>
              <a:t>Language Based</a:t>
            </a:r>
            <a:r>
              <a:rPr lang="en-US" dirty="0" smtClean="0"/>
              <a:t> 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Matthes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95, Schmidt  94]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/>
              <a:t>Syntax extension for queries</a:t>
            </a:r>
          </a:p>
          <a:p>
            <a:pPr lvl="1"/>
            <a:r>
              <a:rPr lang="en-US" dirty="0" smtClean="0"/>
              <a:t>Not applicable to legacy 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581401"/>
            <a:ext cx="8229600" cy="1752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lvl="0" indent="-342900">
              <a:spcBef>
                <a:spcPts val="780"/>
              </a:spcBef>
              <a:buClr>
                <a:schemeClr val="tx1">
                  <a:lumMod val="65000"/>
                  <a:lumOff val="35000"/>
                </a:schemeClr>
              </a:buClr>
              <a:buSzPct val="70000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Orthogonal Persistence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[Atkinson 96,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Liskov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96]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DB to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collection of persisted objects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 3" pitchFamily="18" charset="2"/>
              <a:buChar char="u"/>
              <a:tabLst/>
              <a:defRPr/>
            </a:pPr>
            <a:r>
              <a:rPr lang="en-US" sz="2800" dirty="0" smtClean="0"/>
              <a:t>Must express queries in non-query language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80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90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String based queries can be safe and flexible.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Deep </a:t>
            </a:r>
            <a:r>
              <a:rPr lang="en-US" dirty="0" err="1" smtClean="0"/>
              <a:t>Typechecking</a:t>
            </a:r>
            <a:r>
              <a:rPr lang="en-US" dirty="0" smtClean="0"/>
              <a:t> ensures:</a:t>
            </a:r>
          </a:p>
          <a:p>
            <a:pPr lvl="1"/>
            <a:r>
              <a:rPr lang="en-US" dirty="0" smtClean="0"/>
              <a:t>All parameters are set</a:t>
            </a:r>
          </a:p>
          <a:p>
            <a:pPr lvl="1"/>
            <a:r>
              <a:rPr lang="en-US" dirty="0" smtClean="0"/>
              <a:t>Parameters are set to correct type</a:t>
            </a:r>
          </a:p>
          <a:p>
            <a:pPr lvl="1"/>
            <a:r>
              <a:rPr lang="en-US" dirty="0" smtClean="0"/>
              <a:t>Query results are safely downcast</a:t>
            </a:r>
          </a:p>
          <a:p>
            <a:pPr lvl="1">
              <a:buNone/>
            </a:pPr>
            <a:endParaRPr lang="en-US" sz="800" dirty="0" smtClean="0"/>
          </a:p>
          <a:p>
            <a:pPr>
              <a:buNone/>
            </a:pPr>
            <a:r>
              <a:rPr lang="en-US" dirty="0" smtClean="0"/>
              <a:t>Deep Refactoring enables:</a:t>
            </a:r>
          </a:p>
          <a:p>
            <a:pPr lvl="1"/>
            <a:r>
              <a:rPr lang="en-US" dirty="0" smtClean="0"/>
              <a:t>Class and field renaming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 advTm="400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/>
          </a:p>
          <a:p>
            <a:pPr algn="ctr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ransition advTm="673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 Using JPA to query DB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78553"/>
            <a:ext cx="48768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getText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(String id, Link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link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String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Query q;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= “SELECT w FROM Weblog w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“WHERE w.id 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?1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”;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+= “AND w.link.id =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?2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”;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q =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createQuery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qStr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endParaRPr lang="en-US" sz="1600" b="1" dirty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(1, id);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q.setParam</a:t>
            </a:r>
            <a:r>
              <a:rPr lang="en-US" sz="1600" b="1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(2, link.id);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Weblog w = (Weblog)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q.execQuery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();</a:t>
            </a:r>
          </a:p>
          <a:p>
            <a:pPr>
              <a:spcBef>
                <a:spcPts val="300"/>
              </a:spcBef>
            </a:pPr>
            <a:endParaRPr lang="en-US" sz="16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return 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w.text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1931126"/>
            <a:ext cx="31242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Build query string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Create query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 smtClean="0"/>
              <a:t>Set parameters</a:t>
            </a:r>
          </a:p>
        </p:txBody>
      </p:sp>
      <p:sp>
        <p:nvSpPr>
          <p:cNvPr id="5" name="Isosceles Triangle 4"/>
          <p:cNvSpPr/>
          <p:nvPr/>
        </p:nvSpPr>
        <p:spPr>
          <a:xfrm rot="5400000">
            <a:off x="596537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909-3E54-4B22-8257-DD71BC015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 rot="7590601" flipH="1">
            <a:off x="1740724" y="2916789"/>
            <a:ext cx="2004952" cy="601586"/>
          </a:xfrm>
          <a:prstGeom prst="curvedUpArrow">
            <a:avLst>
              <a:gd name="adj1" fmla="val 20161"/>
              <a:gd name="adj2" fmla="val 48019"/>
              <a:gd name="adj3" fmla="val 33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13224" y="2719136"/>
            <a:ext cx="308808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2192" y="2995864"/>
            <a:ext cx="308808" cy="2286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Up Arrow 10"/>
          <p:cNvSpPr/>
          <p:nvPr/>
        </p:nvSpPr>
        <p:spPr>
          <a:xfrm rot="17585638">
            <a:off x="3325085" y="3608598"/>
            <a:ext cx="1803738" cy="634452"/>
          </a:xfrm>
          <a:prstGeom prst="curvedUpArrow">
            <a:avLst>
              <a:gd name="adj1" fmla="val 20161"/>
              <a:gd name="adj2" fmla="val 48019"/>
              <a:gd name="adj3" fmla="val 33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9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5|4.7|12.3|5.9|3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5.5|26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9.7|1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5.9|6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5.4|25.2|11.3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8.4|18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24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2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4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4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4.5|6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1.5|8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7057</Words>
  <Application>Microsoft Office PowerPoint</Application>
  <PresentationFormat>On-screen Show (4:3)</PresentationFormat>
  <Paragraphs>1660</Paragraphs>
  <Slides>82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Arial Unicode MS</vt:lpstr>
      <vt:lpstr>Calibri</vt:lpstr>
      <vt:lpstr>Wingdings 3</vt:lpstr>
      <vt:lpstr>Courier New</vt:lpstr>
      <vt:lpstr>Wingdings</vt:lpstr>
      <vt:lpstr>Office Theme</vt:lpstr>
      <vt:lpstr>Deep Typechecking and Refactoring</vt:lpstr>
      <vt:lpstr>Outline</vt:lpstr>
      <vt:lpstr>Communicating with Databases</vt:lpstr>
      <vt:lpstr>Example:  Using JPA to query DB</vt:lpstr>
      <vt:lpstr>Example:  Using JPA to query DB</vt:lpstr>
      <vt:lpstr>Example:  Using JPA to query DB</vt:lpstr>
      <vt:lpstr>Example:  Using JPA to query DB</vt:lpstr>
      <vt:lpstr>Example:  Using JPA to query DB</vt:lpstr>
      <vt:lpstr>Example:  Using JPA to query DB</vt:lpstr>
      <vt:lpstr>Example:  Using JPA to query DB</vt:lpstr>
      <vt:lpstr>Example:  Using JPA to query DB</vt:lpstr>
      <vt:lpstr>Uncaught Errors</vt:lpstr>
      <vt:lpstr>Uncaught Errors</vt:lpstr>
      <vt:lpstr>Uncaught Errors</vt:lpstr>
      <vt:lpstr>Uncaught Errors</vt:lpstr>
      <vt:lpstr>Uncaught Errors</vt:lpstr>
      <vt:lpstr>Uncaught Errors</vt:lpstr>
      <vt:lpstr>Uncaught Errors</vt:lpstr>
      <vt:lpstr>Uncaught Errors</vt:lpstr>
      <vt:lpstr>Refactor: Weblog.id  Weblog.name</vt:lpstr>
      <vt:lpstr>Refactor: Weblog.id  Weblog.name</vt:lpstr>
      <vt:lpstr>Refactor: Weblog.id  Weblog.name</vt:lpstr>
      <vt:lpstr>String Based Query Challenges</vt:lpstr>
      <vt:lpstr>Contributions</vt:lpstr>
      <vt:lpstr>Outline</vt:lpstr>
      <vt:lpstr>Deep Typechecking Example</vt:lpstr>
      <vt:lpstr>Deep Typechecking Example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Bound Query Analysis</vt:lpstr>
      <vt:lpstr>Deep Refactoring Example</vt:lpstr>
      <vt:lpstr>Deep Refactoring Example</vt:lpstr>
      <vt:lpstr>Deep Refactoring Example</vt:lpstr>
      <vt:lpstr>Deep Refactoring Example</vt:lpstr>
      <vt:lpstr>Deep Refactoring Example</vt:lpstr>
      <vt:lpstr>Deep Refactoring Example</vt:lpstr>
      <vt:lpstr>Deep Refactoring Example</vt:lpstr>
      <vt:lpstr>Deep Refactoring Example</vt:lpstr>
      <vt:lpstr>Deep Refactoring Example</vt:lpstr>
      <vt:lpstr>Outline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Flow Sensitivity</vt:lpstr>
      <vt:lpstr>Loops</vt:lpstr>
      <vt:lpstr>Loops</vt:lpstr>
      <vt:lpstr>Loops</vt:lpstr>
      <vt:lpstr>Loops</vt:lpstr>
      <vt:lpstr>Loops</vt:lpstr>
      <vt:lpstr>Loops</vt:lpstr>
      <vt:lpstr>Loops</vt:lpstr>
      <vt:lpstr>Outline</vt:lpstr>
      <vt:lpstr>Multiple Methods</vt:lpstr>
      <vt:lpstr>Outline</vt:lpstr>
      <vt:lpstr>Results</vt:lpstr>
      <vt:lpstr>Deep Typechecking Experiment</vt:lpstr>
      <vt:lpstr>Deep Refactoring Experiment</vt:lpstr>
      <vt:lpstr>Results</vt:lpstr>
      <vt:lpstr>Outline</vt:lpstr>
      <vt:lpstr>Related Work</vt:lpstr>
      <vt:lpstr>Related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ztatlock</dc:creator>
  <cp:lastModifiedBy>Zachary Tatlock</cp:lastModifiedBy>
  <cp:revision>413</cp:revision>
  <dcterms:created xsi:type="dcterms:W3CDTF">2008-10-13T23:21:47Z</dcterms:created>
  <dcterms:modified xsi:type="dcterms:W3CDTF">2010-07-08T08:36:28Z</dcterms:modified>
</cp:coreProperties>
</file>