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374" r:id="rId2"/>
    <p:sldId id="325" r:id="rId3"/>
    <p:sldId id="328" r:id="rId4"/>
    <p:sldId id="382" r:id="rId5"/>
    <p:sldId id="385" r:id="rId6"/>
    <p:sldId id="386" r:id="rId7"/>
    <p:sldId id="388" r:id="rId8"/>
    <p:sldId id="390" r:id="rId9"/>
    <p:sldId id="393" r:id="rId10"/>
    <p:sldId id="394" r:id="rId11"/>
    <p:sldId id="362" r:id="rId12"/>
    <p:sldId id="363" r:id="rId13"/>
    <p:sldId id="345" r:id="rId14"/>
    <p:sldId id="353" r:id="rId15"/>
    <p:sldId id="370" r:id="rId16"/>
    <p:sldId id="371" r:id="rId17"/>
    <p:sldId id="372" r:id="rId18"/>
    <p:sldId id="373" r:id="rId19"/>
    <p:sldId id="377" r:id="rId20"/>
    <p:sldId id="376" r:id="rId21"/>
    <p:sldId id="375" r:id="rId22"/>
    <p:sldId id="379" r:id="rId23"/>
    <p:sldId id="369" r:id="rId24"/>
    <p:sldId id="361" r:id="rId25"/>
    <p:sldId id="356" r:id="rId26"/>
    <p:sldId id="396" r:id="rId27"/>
    <p:sldId id="380" r:id="rId28"/>
    <p:sldId id="398" r:id="rId29"/>
    <p:sldId id="397" r:id="rId30"/>
  </p:sldIdLst>
  <p:sldSz cx="9144000" cy="6858000" type="screen4x3"/>
  <p:notesSz cx="6858000" cy="9144000"/>
  <p:embeddedFontLst>
    <p:embeddedFont>
      <p:font typeface="Batang" pitchFamily="18" charset="-127"/>
      <p:regular r:id="rId32"/>
    </p:embeddedFont>
    <p:embeddedFont>
      <p:font typeface="Wingdings 2" pitchFamily="18" charset="2"/>
      <p:regular r:id="rId33"/>
    </p:embeddedFont>
    <p:embeddedFont>
      <p:font typeface="Wingdings 3" pitchFamily="18" charset="2"/>
      <p:regular r:id="rId34"/>
    </p:embeddedFont>
    <p:embeddedFont>
      <p:font typeface="Arial Black" pitchFamily="34" charset="0"/>
      <p:bold r:id="rId35"/>
    </p:embeddedFont>
    <p:embeddedFont>
      <p:font typeface="Tw Cen MT" pitchFamily="34" charset="0"/>
      <p:regular r:id="rId36"/>
      <p:bold r:id="rId37"/>
      <p:italic r:id="rId38"/>
      <p:boldItalic r:id="rId39"/>
    </p:embeddedFont>
    <p:embeddedFont>
      <p:font typeface="Cambria Math" pitchFamily="18" charset="0"/>
      <p:regular r:id="rId40"/>
    </p:embeddedFont>
    <p:embeddedFont>
      <p:font typeface="Calibri"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D3E4"/>
    <a:srgbClr val="EFE0BE"/>
    <a:srgbClr val="FF0000"/>
    <a:srgbClr val="FFF3F3"/>
    <a:srgbClr val="B4E1B1"/>
    <a:srgbClr val="000099"/>
    <a:srgbClr val="008BBC"/>
    <a:srgbClr val="EFCDC1"/>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74" autoAdjust="0"/>
    <p:restoredTop sz="61072" autoAdjust="0"/>
  </p:normalViewPr>
  <p:slideViewPr>
    <p:cSldViewPr>
      <p:cViewPr varScale="1">
        <p:scale>
          <a:sx n="101" d="100"/>
          <a:sy n="101" d="100"/>
        </p:scale>
        <p:origin x="-108" y="-252"/>
      </p:cViewPr>
      <p:guideLst>
        <p:guide orient="horz" pos="2160"/>
        <p:guide pos="2880"/>
      </p:guideLst>
    </p:cSldViewPr>
  </p:slideViewPr>
  <p:outlineViewPr>
    <p:cViewPr>
      <p:scale>
        <a:sx n="33" d="100"/>
        <a:sy n="33" d="100"/>
      </p:scale>
      <p:origin x="0" y="4044"/>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3AA86-D1FA-418B-8EEC-59B2326F8067}" type="datetimeFigureOut">
              <a:rPr lang="en-US" smtClean="0"/>
              <a:pPr/>
              <a:t>7/8/2010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8BED5E-6A7A-46FD-8BF3-AED264285EE5}" type="slidenum">
              <a:rPr lang="en-US" smtClean="0"/>
              <a:pPr/>
              <a:t>‹#›</a:t>
            </a:fld>
            <a:endParaRPr lang="en-US"/>
          </a:p>
        </p:txBody>
      </p:sp>
    </p:spTree>
    <p:extLst>
      <p:ext uri="{BB962C8B-B14F-4D97-AF65-F5344CB8AC3E}">
        <p14:creationId xmlns:p14="http://schemas.microsoft.com/office/powerpoint/2010/main" val="3339819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Compilers are one of a programmer’s most fundamental</a:t>
            </a:r>
            <a:r>
              <a:rPr lang="en-US" baseline="0" dirty="0" smtClean="0"/>
              <a:t> tools, and as such, they’re expected to be correct.</a:t>
            </a:r>
            <a:endParaRPr lang="en-US" dirty="0" smtClean="0"/>
          </a:p>
          <a:p>
            <a:endParaRPr lang="en-US" baseline="0" dirty="0" smtClean="0"/>
          </a:p>
          <a:p>
            <a:pPr>
              <a:buFont typeface="Arial" charset="0"/>
              <a:buNone/>
            </a:pPr>
            <a:r>
              <a:rPr lang="en-US" baseline="0" dirty="0" smtClean="0"/>
              <a:t>Unfortunately, it’s both difficult and time consuming to develop stable, reliable compilers. Because compilers are large, complex programs with many interacting components, it can often take up to a decade before a compiler is reliable enough for widespread use.</a:t>
            </a:r>
          </a:p>
          <a:p>
            <a:pPr>
              <a:buFont typeface="Arial"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 It turns out that the difficulty of compiler development has many adverse effects. It leads to buggy compilers but also hinders language development and discourages users from extending their compiler with domain-specific analyses and optimizations.</a:t>
            </a:r>
          </a:p>
          <a:p>
            <a:endParaRPr lang="en-US" baseline="0" dirty="0" smtClean="0"/>
          </a:p>
          <a:p>
            <a:pPr>
              <a:buFont typeface="Arial" charset="0"/>
              <a:buNone/>
            </a:pPr>
            <a:r>
              <a:rPr lang="en-US" baseline="0" dirty="0" smtClean="0"/>
              <a:t>* The work I’m presenting here focuses on the correctness of one of the most error-prone components of a compiler: its optimizations. Mature compilers have many intricate optimizations, which can interact in unexpected ways. It’s very difficult to account mentally for all these interactions, or to even create test cases for all of them. Furthermore, increasingly many systems rely on compiler optimizations for good performance. For example, optimizations are critical in JIT-based systems like Java, C#, and now even </a:t>
            </a:r>
            <a:r>
              <a:rPr lang="en-US" baseline="0" dirty="0" err="1" smtClean="0"/>
              <a:t>Javascript</a:t>
            </a:r>
            <a:r>
              <a:rPr lang="en-US" baseline="0" dirty="0" smtClean="0"/>
              <a:t>. As a result, turning off optimizations to improve reliability is often no longer a option.</a:t>
            </a:r>
          </a:p>
        </p:txBody>
      </p:sp>
      <p:sp>
        <p:nvSpPr>
          <p:cNvPr id="4" name="Slide Number Placeholder 3"/>
          <p:cNvSpPr>
            <a:spLocks noGrp="1"/>
          </p:cNvSpPr>
          <p:nvPr>
            <p:ph type="sldNum" sz="quarter" idx="10"/>
          </p:nvPr>
        </p:nvSpPr>
        <p:spPr/>
        <p:txBody>
          <a:bodyPr/>
          <a:lstStyle/>
          <a:p>
            <a:fld id="{7A8BED5E-6A7A-46FD-8BF3-AED264285EE5}"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this talk, I’ll use loop peeling as a running example. In general loop peeling moves an iteration outside of a loop and adjusts the loop bound accordingly.</a:t>
            </a:r>
          </a:p>
          <a:p>
            <a:endParaRPr lang="en-US" dirty="0" smtClean="0"/>
          </a:p>
          <a:p>
            <a:r>
              <a:rPr lang="en-US" dirty="0" smtClean="0"/>
              <a:t>* Here’s a</a:t>
            </a:r>
            <a:r>
              <a:rPr lang="en-US" baseline="0" dirty="0" smtClean="0"/>
              <a:t> simplified form of loop peeling in our system. This rewrite is composed of a left and right parameterized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The upper case letters range over elements of concrete syntax. For example I ranges over variables, E over expressions and S over statements. The left program indicates a pattern to match, and the right program indicates what to replace the matched code with.</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As a result, this rewrite moves the final iteration after the loop and decrements the loop bound by one.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Our rewrite rules also contain side conditions that indicate when the rewrite can safely be applied. In this case, E must be positive, and S should not change the value of I or E.</a:t>
            </a:r>
          </a:p>
        </p:txBody>
      </p:sp>
      <p:sp>
        <p:nvSpPr>
          <p:cNvPr id="4" name="Slide Number Placeholder 3"/>
          <p:cNvSpPr>
            <a:spLocks noGrp="1"/>
          </p:cNvSpPr>
          <p:nvPr>
            <p:ph type="sldNum" sz="quarter" idx="10"/>
          </p:nvPr>
        </p:nvSpPr>
        <p:spPr/>
        <p:txBody>
          <a:bodyPr/>
          <a:lstStyle/>
          <a:p>
            <a:fld id="{7A8BED5E-6A7A-46FD-8BF3-AED264285EE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Loop peeling</a:t>
            </a:r>
            <a:r>
              <a:rPr lang="en-US" baseline="0" dirty="0" smtClean="0"/>
              <a:t> can enable other optimizations like loop merging or, as we’ll show here, loop unrolling. </a:t>
            </a:r>
          </a:p>
          <a:p>
            <a:endParaRPr lang="en-US" baseline="0" dirty="0" smtClean="0"/>
          </a:p>
          <a:p>
            <a:r>
              <a:rPr lang="en-US" baseline="0" dirty="0" smtClean="0"/>
              <a:t>* Consider this concrete program. * Here we cannot unroll the loop body 3 times, because the loop bound isn’t divisible by 3. However, we can apply our loop peeling rewrite to peel off one iteration of the loop, so that the loop upper bound becomes 99, which is divisible by 3.</a:t>
            </a:r>
          </a:p>
          <a:p>
            <a:endParaRPr lang="en-US" baseline="0" dirty="0" smtClean="0"/>
          </a:p>
          <a:p>
            <a:r>
              <a:rPr lang="en-US" baseline="0" dirty="0" smtClean="0"/>
              <a:t>* We perform this rewrite in three steps:</a:t>
            </a:r>
          </a:p>
          <a:p>
            <a:endParaRPr lang="en-US" baseline="0" dirty="0" smtClean="0"/>
          </a:p>
          <a:p>
            <a:pPr>
              <a:buFont typeface="Arial" charset="0"/>
              <a:buNone/>
            </a:pPr>
            <a:r>
              <a:rPr lang="en-US" baseline="0" dirty="0" smtClean="0"/>
              <a:t>* First, we match the parameters to their corresponding parts in the concrete program. In this case we match I to k, E to 100, and S to the array update. </a:t>
            </a:r>
          </a:p>
          <a:p>
            <a:endParaRPr lang="en-US" baseline="0" dirty="0" smtClean="0"/>
          </a:p>
          <a:p>
            <a:r>
              <a:rPr lang="en-US" baseline="0" dirty="0" smtClean="0"/>
              <a:t>* Second we check the side conditions. In this case all the side conditions hold: 100 is positive and the array update does not modify k or 100. </a:t>
            </a:r>
          </a:p>
          <a:p>
            <a:endParaRPr lang="en-US" baseline="0" dirty="0" smtClean="0"/>
          </a:p>
          <a:p>
            <a:r>
              <a:rPr lang="en-US" baseline="0" dirty="0" smtClean="0"/>
              <a:t>* Third, To get the transformed program, we now simply instantiate the right parameterized program with the concrete values for I, S, and E. * The transformed version now has the desired bound of 99 and can be directly unrolled by 3.</a:t>
            </a:r>
          </a:p>
        </p:txBody>
      </p:sp>
      <p:sp>
        <p:nvSpPr>
          <p:cNvPr id="4" name="Slide Number Placeholder 3"/>
          <p:cNvSpPr>
            <a:spLocks noGrp="1"/>
          </p:cNvSpPr>
          <p:nvPr>
            <p:ph type="sldNum" sz="quarter" idx="10"/>
          </p:nvPr>
        </p:nvSpPr>
        <p:spPr/>
        <p:txBody>
          <a:bodyPr/>
          <a:lstStyle/>
          <a:p>
            <a:fld id="{7A8BED5E-6A7A-46FD-8BF3-AED264285EE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we’ve briefly seen how</a:t>
            </a:r>
            <a:r>
              <a:rPr lang="en-US" baseline="0" dirty="0" smtClean="0"/>
              <a:t> optimizations are phrased in our system and how they can be applied, let’s move on to checking their correctness.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A8BED5E-6A7A-46FD-8BF3-AED264285EE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PEC</a:t>
            </a:r>
            <a:r>
              <a:rPr lang="en-US" baseline="0" dirty="0" smtClean="0"/>
              <a:t> comprises two main modules: a relate module which is a generalization of the translation validation technique developed by </a:t>
            </a:r>
            <a:r>
              <a:rPr lang="en-US" baseline="0" dirty="0" err="1" smtClean="0"/>
              <a:t>Necula</a:t>
            </a:r>
            <a:r>
              <a:rPr lang="en-US" baseline="0" dirty="0" smtClean="0"/>
              <a:t> for </a:t>
            </a:r>
            <a:r>
              <a:rPr lang="en-US" baseline="0" dirty="0" err="1" smtClean="0"/>
              <a:t>gcc</a:t>
            </a:r>
            <a:r>
              <a:rPr lang="en-US" baseline="0" dirty="0" smtClean="0"/>
              <a:t>; and a Permute module which is a generalization of </a:t>
            </a:r>
            <a:r>
              <a:rPr lang="en-US" baseline="0" dirty="0" err="1" smtClean="0"/>
              <a:t>Zuck</a:t>
            </a:r>
            <a:r>
              <a:rPr lang="en-US" baseline="0" dirty="0" smtClean="0"/>
              <a:t> et </a:t>
            </a:r>
            <a:r>
              <a:rPr lang="en-US" baseline="0" dirty="0" err="1" smtClean="0"/>
              <a:t>al’s</a:t>
            </a:r>
            <a:r>
              <a:rPr lang="en-US" baseline="0" dirty="0" smtClean="0"/>
              <a:t> techniques for validating loop optimizations. For this presentation I’ll show you a simplified version of PEC’s architecture:</a:t>
            </a:r>
          </a:p>
          <a:p>
            <a:endParaRPr lang="en-US" baseline="0" dirty="0" smtClean="0"/>
          </a:p>
          <a:p>
            <a:r>
              <a:rPr lang="en-US" baseline="0" dirty="0" smtClean="0"/>
              <a:t>* PEC checks an optimization by sending it to both Relate and Permute. </a:t>
            </a:r>
          </a:p>
          <a:p>
            <a:r>
              <a:rPr lang="en-US" baseline="0" dirty="0" smtClean="0"/>
              <a:t>* Each module then independently tries to show that the optimization is correct,</a:t>
            </a:r>
          </a:p>
          <a:p>
            <a:r>
              <a:rPr lang="en-US" baseline="0" dirty="0" smtClean="0"/>
              <a:t>* and we OR their results: so if either module is able to check the optimization, we’ll say that it’s correct.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actually several ways to combine these modules. In our full system, Permute is used as a </a:t>
            </a:r>
            <a:r>
              <a:rPr lang="en-US" baseline="0" dirty="0" err="1" smtClean="0"/>
              <a:t>prepass</a:t>
            </a:r>
            <a:r>
              <a:rPr lang="en-US" baseline="0" dirty="0" smtClean="0"/>
              <a:t> before the Relate module. However, to make things easier to present, I’ll stick to this simpler architecture where the two modules are run in parallel.</a:t>
            </a:r>
          </a:p>
          <a:p>
            <a:endParaRPr lang="en-US" baseline="0" dirty="0" smtClean="0"/>
          </a:p>
          <a:p>
            <a:pPr>
              <a:buFont typeface="Arial" charset="0"/>
              <a:buNone/>
            </a:pPr>
            <a:r>
              <a:rPr lang="en-US" baseline="0" dirty="0" smtClean="0"/>
              <a:t>* This is the architecture of the entire PEC algorithm. </a:t>
            </a:r>
          </a:p>
          <a:p>
            <a:pPr>
              <a:buFont typeface="Arial" charset="0"/>
              <a:buNone/>
            </a:pPr>
            <a:r>
              <a:rPr lang="en-US" baseline="0" dirty="0" smtClean="0"/>
              <a:t>* Next I’ll show how the Relate module can check our loop peeling example and later in the talk I’ll show a very brief example that relies on the Permute module, to give you an intuition for how it works as well.</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want to show that,</a:t>
            </a:r>
            <a:r>
              <a:rPr lang="en-US" baseline="0" dirty="0" smtClean="0"/>
              <a:t> whenever we transform a program with this rewrite, the original and transformed programs are equivalent. </a:t>
            </a:r>
          </a:p>
          <a:p>
            <a:endParaRPr lang="en-US" baseline="0" dirty="0" smtClean="0"/>
          </a:p>
          <a:p>
            <a:r>
              <a:rPr lang="en-US" baseline="0" dirty="0" smtClean="0"/>
              <a:t>* To do this we consider the CFGs of the parameterized programs, and * say that the two CFGs are equivalent if whenever they start in the same state * they end in the same state. * Here we use sigma one to represent the state of the left program, and sigma two to represent the state of the right program.</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show that the original and transformed programs are equivalent, PEC relates their executions. Specifically, it will show that if we run these two programs in parallel, their executions will line up, or synchronize at certain points. * As indicated by the dotted edges, the entry points and exit points are always related with state equality. After this * there are three remaining steps which I’ll briefly describe here and then go into the details for each one in the following slides.</a:t>
            </a:r>
          </a:p>
          <a:p>
            <a:endParaRPr lang="en-US" baseline="0" dirty="0" smtClean="0"/>
          </a:p>
          <a:p>
            <a:r>
              <a:rPr lang="en-US" baseline="0" dirty="0" smtClean="0"/>
              <a:t>* First, our tool finds synchronization points between the two programs. A synchronization point consists of a location in the left program and a location in the right program where the executions of the two programs will line up. I’ll show synchronization points as dotted green edges between locations in the two programs.</a:t>
            </a:r>
          </a:p>
          <a:p>
            <a:endParaRPr lang="en-US" baseline="0" dirty="0" smtClean="0"/>
          </a:p>
          <a:p>
            <a:r>
              <a:rPr lang="en-US" baseline="0" dirty="0" smtClean="0"/>
              <a:t>* Second, PEC generates initial synchronization  invariants that hold at these synchronization points. A synchronization invariant is a predicate on the states of the left and right programs. It’s similar to a regular program invariant, except that it talks about the states of two programs and how they relate. For example, the A predicate here could state that some variable in the left program is equal to some other variable in the right program.</a:t>
            </a:r>
          </a:p>
          <a:p>
            <a:endParaRPr lang="en-US" baseline="0" dirty="0" smtClean="0"/>
          </a:p>
          <a:p>
            <a:r>
              <a:rPr lang="en-US" baseline="0" dirty="0" smtClean="0"/>
              <a:t>* Third, our tool checks that these synchronization invariants are preserved. By this I mean that each synchronization invariant should imply all of its successor invariants. PEC uses a theorem </a:t>
            </a:r>
            <a:r>
              <a:rPr lang="en-US" baseline="0" dirty="0" err="1" smtClean="0"/>
              <a:t>prover</a:t>
            </a:r>
            <a:r>
              <a:rPr lang="en-US" baseline="0" dirty="0" smtClean="0"/>
              <a:t> to show all these implications. Once this is done, * we’ll know that if the two programs start in the same state, they’ll execute in lockstep and each time they reach a synchronization point, its invariant will hold. Thus because we have a synchronization invariant with state equality at the exits of the two programs, they must end in equal states.</a:t>
            </a:r>
          </a:p>
          <a:p>
            <a:endParaRPr lang="en-US" baseline="0" dirty="0" smtClean="0"/>
          </a:p>
          <a:p>
            <a:r>
              <a:rPr lang="en-US" baseline="0" dirty="0" smtClean="0"/>
              <a:t>* These are the three steps PEC will use to relate the execution of two parameterized programs, now let’s consider each of them in more detail.</a:t>
            </a:r>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begin by explaining</a:t>
            </a:r>
            <a:r>
              <a:rPr lang="en-US" baseline="0" dirty="0" smtClean="0"/>
              <a:t> how our tool finds the synchronization points.</a:t>
            </a:r>
          </a:p>
          <a:p>
            <a:endParaRPr lang="en-US" baseline="0" dirty="0" smtClean="0"/>
          </a:p>
          <a:p>
            <a:r>
              <a:rPr lang="en-US" baseline="0" dirty="0" smtClean="0"/>
              <a:t>It  * starts at the entry of both programs and * traverse them in lockstep. </a:t>
            </a:r>
          </a:p>
          <a:p>
            <a:endParaRPr lang="en-US" baseline="0" dirty="0" smtClean="0"/>
          </a:p>
          <a:p>
            <a:r>
              <a:rPr lang="en-US" baseline="0" dirty="0" smtClean="0"/>
              <a:t>PEC will * stop whenever it hits statement parameters on both sides and then add a synchronization point between those locations, which I’m showing here as a green dotted edge. In this * example, the tool must also consider the case where the * right program doesn’t enter the loop. * Similarly it must consider the case where the * left program doesn’t enter the loop. However, PEC will * prune this path because it can show that the will never be executed.</a:t>
            </a:r>
          </a:p>
          <a:p>
            <a:endParaRPr lang="en-US" baseline="0" dirty="0" smtClean="0"/>
          </a:p>
          <a:p>
            <a:r>
              <a:rPr lang="en-US" baseline="0" dirty="0" smtClean="0"/>
              <a:t>To see how this pruning works, * note that I will be 0  * and that I is greater than or equal to E, * and so from the path we can conclude that E is less than or equal to 0. * Additionally, recall from the side conditions that E is always greater than 0. * Because this is a contradiction,  we know this path can never actually be executed, and thus PEC safely ignores it *.</a:t>
            </a:r>
          </a:p>
          <a:p>
            <a:r>
              <a:rPr lang="en-US" baseline="0" dirty="0" smtClean="0"/>
              <a:t>* Our tool will continue to walk the programs in this fashion and gather synchronization points. As you can see, in some cases, existing synchronization points are rediscovered, except the final cases, where a synchronization point is added between the exits of the two programs. </a:t>
            </a:r>
          </a:p>
          <a:p>
            <a:endParaRPr lang="en-US" baseline="0" dirty="0" smtClean="0"/>
          </a:p>
          <a:p>
            <a:r>
              <a:rPr lang="en-US" baseline="0" dirty="0" smtClean="0"/>
              <a:t>Here we have the final set of synchronization points.</a:t>
            </a:r>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I’ll show you how PEC generates initial synchronization </a:t>
            </a:r>
            <a:r>
              <a:rPr lang="en-US" baseline="0" dirty="0" smtClean="0"/>
              <a:t>invariants for these synchronization points.</a:t>
            </a:r>
          </a:p>
          <a:p>
            <a:r>
              <a:rPr lang="en-US" baseline="0" dirty="0" smtClean="0"/>
              <a:t>* As I mentioned earlier we require that the programs begin and end in equal states.</a:t>
            </a:r>
          </a:p>
          <a:p>
            <a:r>
              <a:rPr lang="en-US" baseline="0" dirty="0" smtClean="0"/>
              <a:t>* Now I’ll show you how PEC generates initial synchronization invariants for the intermediate points A and B. </a:t>
            </a:r>
          </a:p>
          <a:p>
            <a:r>
              <a:rPr lang="en-US" baseline="0" dirty="0" smtClean="0"/>
              <a:t>* These invariants are simply predicates over the left and right states  and they will initially include state equality and the strongest post-condition with respect to true up to the nearest branch. </a:t>
            </a:r>
          </a:p>
          <a:p>
            <a:endParaRPr lang="en-US" baseline="0" dirty="0" smtClean="0"/>
          </a:p>
          <a:p>
            <a:r>
              <a:rPr lang="en-US" baseline="0" dirty="0" smtClean="0"/>
              <a:t>* Let’s look at how this works in our example. * Here’s the initial invariant PEC will generate for A. * State equality  is required because each program is about to execute a parameterized statement, in this case it’s S. In general, we can only conclude that a parameterized statement executes the same way in the original and transformed programs if it starts it in the same state.</a:t>
            </a:r>
          </a:p>
          <a:p>
            <a:endParaRPr lang="en-US" baseline="0" dirty="0" smtClean="0"/>
          </a:p>
          <a:p>
            <a:r>
              <a:rPr lang="en-US" baseline="0" dirty="0" smtClean="0"/>
              <a:t>* The strongest </a:t>
            </a:r>
            <a:r>
              <a:rPr lang="en-US" baseline="0" dirty="0" err="1" smtClean="0"/>
              <a:t>postcondition</a:t>
            </a:r>
            <a:r>
              <a:rPr lang="en-US" baseline="0" dirty="0" smtClean="0"/>
              <a:t> for this case simply states that I &lt; E evaluates to true in the left state, and I &lt; E-1 evaluates to true in the right state. </a:t>
            </a:r>
          </a:p>
          <a:p>
            <a:r>
              <a:rPr lang="en-US" baseline="0" dirty="0" smtClean="0"/>
              <a:t>* We get this by looking at A, and the paths from the nearest branch that lead to A. In particular the left program has just taken a branch I&lt;E and the right program has just taken a branch I &lt; E-1.</a:t>
            </a:r>
          </a:p>
          <a:p>
            <a:endParaRPr lang="en-US" baseline="0" dirty="0" smtClean="0"/>
          </a:p>
          <a:p>
            <a:r>
              <a:rPr lang="en-US" baseline="0" dirty="0" smtClean="0"/>
              <a:t>* Here’s the invariant PEC will guess for B. * Again we have state equality for the same reasons as before * and the relevant strongest post condition, which involves these two paths leading to B.</a:t>
            </a:r>
          </a:p>
          <a:p>
            <a:r>
              <a:rPr lang="en-US" baseline="0" dirty="0" smtClean="0"/>
              <a:t>* Now that we have the invariants for our synchronization points, let’s move on to how PEC checks that they’re preserved.</a:t>
            </a:r>
            <a:endParaRPr lang="en-US" dirty="0"/>
          </a:p>
        </p:txBody>
      </p:sp>
      <p:sp>
        <p:nvSpPr>
          <p:cNvPr id="4" name="Slide Number Placeholder 3"/>
          <p:cNvSpPr>
            <a:spLocks noGrp="1"/>
          </p:cNvSpPr>
          <p:nvPr>
            <p:ph type="sldNum" sz="quarter" idx="10"/>
          </p:nvPr>
        </p:nvSpPr>
        <p:spPr/>
        <p:txBody>
          <a:bodyPr/>
          <a:lstStyle/>
          <a:p>
            <a:fld id="{7A8BED5E-6A7A-46FD-8BF3-AED264285EE5}"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We’ll check that the synchronization invariants are preserved by asking a theorem </a:t>
            </a:r>
            <a:r>
              <a:rPr lang="en-US" baseline="0" dirty="0" err="1" smtClean="0"/>
              <a:t>prover</a:t>
            </a:r>
            <a:r>
              <a:rPr lang="en-US" baseline="0" dirty="0" smtClean="0"/>
              <a:t> to show that each invariant implies all its successor invariants. </a:t>
            </a:r>
          </a:p>
          <a:p>
            <a:endParaRPr lang="en-US" baseline="0" dirty="0" smtClean="0"/>
          </a:p>
          <a:p>
            <a:r>
              <a:rPr lang="en-US" baseline="0" dirty="0" smtClean="0"/>
              <a:t>* Here are the five cases we need to consider for this example. We want the entry to imply  both A and B, A to imply B and itself, and B to imply the exit invariant. </a:t>
            </a:r>
          </a:p>
          <a:p>
            <a:endParaRPr lang="en-US" baseline="0" dirty="0" smtClean="0"/>
          </a:p>
          <a:p>
            <a:r>
              <a:rPr lang="en-US" baseline="0" dirty="0" smtClean="0"/>
              <a:t>* As an example, I’ll show you how our tool handles the A to B case. * First let’s look at the path from A to B in the CFGs, which is still coming here. * Now here are the exact same paths, just straightened out.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A8BED5E-6A7A-46FD-8BF3-AED264285EE5}"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Here’s the query PEC will send to the theorem </a:t>
            </a:r>
            <a:r>
              <a:rPr lang="en-US" sz="1200" kern="1200" baseline="0" dirty="0" err="1" smtClean="0">
                <a:solidFill>
                  <a:schemeClr val="tx1"/>
                </a:solidFill>
                <a:latin typeface="+mn-lt"/>
                <a:ea typeface="+mn-ea"/>
                <a:cs typeface="+mn-cs"/>
              </a:rPr>
              <a:t>prover</a:t>
            </a:r>
            <a:r>
              <a:rPr lang="en-US" sz="1200" kern="1200" baseline="0" dirty="0" smtClean="0">
                <a:solidFill>
                  <a:schemeClr val="tx1"/>
                </a:solidFill>
                <a:latin typeface="+mn-lt"/>
                <a:ea typeface="+mn-ea"/>
                <a:cs typeface="+mn-cs"/>
              </a:rPr>
              <a:t> for this case.</a:t>
            </a:r>
            <a:endParaRPr lang="en-US" dirty="0" smtClean="0"/>
          </a:p>
          <a:p>
            <a:r>
              <a:rPr lang="en-US" dirty="0" smtClean="0"/>
              <a:t>Let’s step through it</a:t>
            </a:r>
            <a:r>
              <a:rPr lang="en-US" baseline="0" dirty="0" smtClean="0"/>
              <a:t> piece by piece</a:t>
            </a:r>
            <a:r>
              <a:rPr lang="en-US" dirty="0" smtClean="0"/>
              <a:t>. </a:t>
            </a:r>
            <a:endParaRPr lang="en-US" baseline="0" dirty="0" smtClean="0"/>
          </a:p>
          <a:p>
            <a:r>
              <a:rPr lang="en-US" baseline="0" dirty="0" smtClean="0"/>
              <a:t>* The query considers arbitrary initial left and right states </a:t>
            </a:r>
          </a:p>
          <a:p>
            <a:r>
              <a:rPr lang="en-US" baseline="0" dirty="0" smtClean="0"/>
              <a:t>* and assumes that A holds on them. </a:t>
            </a:r>
          </a:p>
          <a:p>
            <a:endParaRPr lang="en-US" baseline="0" dirty="0" smtClean="0"/>
          </a:p>
          <a:p>
            <a:r>
              <a:rPr lang="en-US" baseline="0" dirty="0" smtClean="0"/>
              <a:t>* Furthermore,  it assumes that sigma one prime is the result of executing the left path starting at sigma one and * that sigma two prime is the result of executing the right path starting at sigma two.  The step function here encodes how statements execute, and we provide the theorem </a:t>
            </a:r>
            <a:r>
              <a:rPr lang="en-US" baseline="0" dirty="0" err="1" smtClean="0"/>
              <a:t>prover</a:t>
            </a:r>
            <a:r>
              <a:rPr lang="en-US" baseline="0" dirty="0" smtClean="0"/>
              <a:t> with some simple axioms to define how step works.</a:t>
            </a:r>
          </a:p>
          <a:p>
            <a:endParaRPr lang="en-US" baseline="0" dirty="0" smtClean="0"/>
          </a:p>
          <a:p>
            <a:r>
              <a:rPr lang="en-US" baseline="0" dirty="0" smtClean="0"/>
              <a:t>* Given these assumptions, the theorem </a:t>
            </a:r>
            <a:r>
              <a:rPr lang="en-US" baseline="0" dirty="0" err="1" smtClean="0"/>
              <a:t>prover</a:t>
            </a:r>
            <a:r>
              <a:rPr lang="en-US" baseline="0" dirty="0" smtClean="0"/>
              <a:t> must show that B holds on the resulting states.</a:t>
            </a:r>
          </a:p>
          <a:p>
            <a:endParaRPr lang="en-US" baseline="0" dirty="0" smtClean="0"/>
          </a:p>
          <a:p>
            <a:r>
              <a:rPr lang="en-US" dirty="0" smtClean="0"/>
              <a:t>* So PEC sends this query to</a:t>
            </a:r>
            <a:r>
              <a:rPr lang="en-US" baseline="0" dirty="0" smtClean="0"/>
              <a:t> the theorem </a:t>
            </a:r>
            <a:r>
              <a:rPr lang="en-US" baseline="0" dirty="0" err="1" smtClean="0"/>
              <a:t>prover</a:t>
            </a:r>
            <a:r>
              <a:rPr lang="en-US" baseline="0" dirty="0" smtClean="0"/>
              <a:t> to ask if it’s valid</a:t>
            </a:r>
            <a:r>
              <a:rPr lang="en-US" dirty="0" smtClean="0"/>
              <a:t>.</a:t>
            </a:r>
          </a:p>
          <a:p>
            <a:endParaRPr lang="en-US" dirty="0" smtClean="0"/>
          </a:p>
          <a:p>
            <a:r>
              <a:rPr lang="en-US" baseline="0" dirty="0" smtClean="0"/>
              <a:t>Note how similar this is to a Hoare triple where some invariant implies another invariant after executing a program, except here we’re dealing with predicates over two program states and two programs executing.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A8BED5E-6A7A-46FD-8BF3-AED264285EE5}"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two dominant</a:t>
            </a:r>
            <a:r>
              <a:rPr lang="en-US" baseline="0" dirty="0" smtClean="0"/>
              <a:t> approaches to providing correctness guarantees for compiler optimizations: translation validation and a priori correctness proofs.</a:t>
            </a:r>
          </a:p>
          <a:p>
            <a:endParaRPr lang="en-US" baseline="0" dirty="0" smtClean="0"/>
          </a:p>
          <a:p>
            <a:pPr>
              <a:buFont typeface="Arial" charset="0"/>
              <a:buNone/>
            </a:pPr>
            <a:r>
              <a:rPr lang="en-US" baseline="0" dirty="0" smtClean="0"/>
              <a:t>* In translation validation, a tool checks that, for each run of the compiler, the transformed output program behaves exactly the same way as the original input program. Note that with this technique, we have to perform the check each time the compiler executes.</a:t>
            </a:r>
          </a:p>
          <a:p>
            <a:r>
              <a:rPr lang="en-US" baseline="0" dirty="0" smtClean="0"/>
              <a:t>* Examples of this approach include the initial work on translation validation by </a:t>
            </a:r>
            <a:r>
              <a:rPr lang="en-US" baseline="0" dirty="0" err="1" smtClean="0"/>
              <a:t>Pnueli</a:t>
            </a:r>
            <a:r>
              <a:rPr lang="en-US" baseline="0" dirty="0" smtClean="0"/>
              <a:t>, work by </a:t>
            </a:r>
            <a:r>
              <a:rPr lang="en-US" baseline="0" dirty="0" err="1" smtClean="0"/>
              <a:t>Necula</a:t>
            </a:r>
            <a:r>
              <a:rPr lang="en-US" baseline="0" dirty="0" smtClean="0"/>
              <a:t> on translation validation for </a:t>
            </a:r>
            <a:r>
              <a:rPr lang="en-US" baseline="0" dirty="0" err="1" smtClean="0"/>
              <a:t>gcc</a:t>
            </a:r>
            <a:r>
              <a:rPr lang="en-US" baseline="0" dirty="0" smtClean="0"/>
              <a:t>, </a:t>
            </a:r>
            <a:r>
              <a:rPr lang="en-US" baseline="0" dirty="0" err="1" smtClean="0"/>
              <a:t>Zuck</a:t>
            </a:r>
            <a:r>
              <a:rPr lang="en-US" baseline="0" dirty="0" smtClean="0"/>
              <a:t> et </a:t>
            </a:r>
            <a:r>
              <a:rPr lang="en-US" baseline="0" dirty="0" err="1" smtClean="0"/>
              <a:t>al’s</a:t>
            </a:r>
            <a:r>
              <a:rPr lang="en-US" baseline="0" dirty="0" smtClean="0"/>
              <a:t> work on validating loop optimizations, and as you saw in the previous talk Tristan et </a:t>
            </a:r>
            <a:r>
              <a:rPr lang="en-US" baseline="0" dirty="0" err="1" smtClean="0"/>
              <a:t>al’s</a:t>
            </a:r>
            <a:r>
              <a:rPr lang="en-US" baseline="0" dirty="0" smtClean="0"/>
              <a:t> work on verified translation </a:t>
            </a:r>
            <a:r>
              <a:rPr lang="en-US" baseline="0" dirty="0" err="1" smtClean="0"/>
              <a:t>validators</a:t>
            </a:r>
            <a:r>
              <a:rPr lang="en-US" baseline="0" dirty="0" smtClean="0"/>
              <a:t> where the </a:t>
            </a:r>
            <a:r>
              <a:rPr lang="en-US" baseline="0" dirty="0" err="1" smtClean="0"/>
              <a:t>validator</a:t>
            </a:r>
            <a:r>
              <a:rPr lang="en-US" baseline="0" dirty="0" smtClean="0"/>
              <a:t> is proved correct once and for all.</a:t>
            </a:r>
          </a:p>
          <a:p>
            <a:endParaRPr lang="en-US" baseline="0" dirty="0" smtClean="0"/>
          </a:p>
          <a:p>
            <a:pPr>
              <a:buFont typeface="Arial" charset="0"/>
              <a:buNone/>
            </a:pPr>
            <a:r>
              <a:rPr lang="en-US" baseline="0" dirty="0" smtClean="0"/>
              <a:t>* The second approach is to prove the correctness of a compiler a priori, before the compiler is ever run. </a:t>
            </a:r>
          </a:p>
          <a:p>
            <a:pPr>
              <a:buFont typeface="Arial" charset="0"/>
              <a:buNone/>
            </a:pPr>
            <a:r>
              <a:rPr lang="en-US" baseline="0" dirty="0" smtClean="0"/>
              <a:t>* This approach is taken by Leroy et al. in the </a:t>
            </a:r>
            <a:r>
              <a:rPr lang="en-US" baseline="0" dirty="0" err="1" smtClean="0"/>
              <a:t>CompCert</a:t>
            </a:r>
            <a:r>
              <a:rPr lang="en-US" baseline="0" dirty="0" smtClean="0"/>
              <a:t> compiler, which is proved correct once and for all in Coq and by the Rhodium system where optimizations are written in a specialized language and proven correct once and for all.</a:t>
            </a:r>
          </a:p>
          <a:p>
            <a:endParaRPr lang="en-US" baseline="0" dirty="0" smtClean="0"/>
          </a:p>
          <a:p>
            <a:pPr>
              <a:buFont typeface="Arial" charset="0"/>
              <a:buNone/>
            </a:pPr>
            <a:r>
              <a:rPr lang="en-US" baseline="0" dirty="0" smtClean="0"/>
              <a:t>* The technique I’m presenting is fully automated, so we’ll focus just on the fully automated techniques: </a:t>
            </a:r>
          </a:p>
          <a:p>
            <a:pPr>
              <a:buFont typeface="Arial" charset="0"/>
              <a:buNone/>
            </a:pPr>
            <a:r>
              <a:rPr lang="en-US" baseline="0" dirty="0" smtClean="0"/>
              <a:t>* which leaves translation validation and the Rhodium work.</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To see how the theorem </a:t>
            </a:r>
            <a:r>
              <a:rPr lang="en-US" baseline="0" dirty="0" err="1" smtClean="0"/>
              <a:t>prover</a:t>
            </a:r>
            <a:r>
              <a:rPr lang="en-US" baseline="0" dirty="0" smtClean="0"/>
              <a:t> can show this, * let’s expand A and B from their definitions. * Note that in this case B was applied to sigma one prime and sigma two prime. * </a:t>
            </a:r>
          </a:p>
          <a:p>
            <a:endParaRPr lang="en-US" baseline="0" dirty="0" smtClean="0"/>
          </a:p>
          <a:p>
            <a:r>
              <a:rPr lang="en-US" baseline="0" dirty="0" smtClean="0"/>
              <a:t>The theorem </a:t>
            </a:r>
            <a:r>
              <a:rPr lang="en-US" baseline="0" dirty="0" err="1" smtClean="0"/>
              <a:t>prover</a:t>
            </a:r>
            <a:r>
              <a:rPr lang="en-US" baseline="0" dirty="0" smtClean="0"/>
              <a:t> can show that the * resulting states are equal because the * start states are equal and the * statements being executing are the same. </a:t>
            </a:r>
          </a:p>
          <a:p>
            <a:endParaRPr lang="en-US" baseline="0" dirty="0" smtClean="0"/>
          </a:p>
          <a:p>
            <a:r>
              <a:rPr lang="en-US" baseline="0" dirty="0" smtClean="0"/>
              <a:t>* It can show that I &lt; E in the left state because the left path just took a * branch with I &lt; E.</a:t>
            </a:r>
          </a:p>
          <a:p>
            <a:r>
              <a:rPr lang="en-US" baseline="0" dirty="0" smtClean="0"/>
              <a:t> * Similarly it can show that I greater or equal to E-1 in the right state because the right path just took * a branch with I greater than or equal to E-1. </a:t>
            </a:r>
          </a:p>
          <a:p>
            <a:endParaRPr lang="en-US" baseline="0" dirty="0" smtClean="0"/>
          </a:p>
          <a:p>
            <a:r>
              <a:rPr lang="en-US" baseline="0" dirty="0" smtClean="0"/>
              <a:t>The theorem </a:t>
            </a:r>
            <a:r>
              <a:rPr lang="en-US" baseline="0" dirty="0" err="1" smtClean="0"/>
              <a:t>prover</a:t>
            </a:r>
            <a:r>
              <a:rPr lang="en-US" baseline="0" dirty="0" smtClean="0"/>
              <a:t> can therefore determine the * validity of this query fully automatically, using simple decision procedures, and no inductive reasoning.</a:t>
            </a:r>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the theorem </a:t>
            </a:r>
            <a:r>
              <a:rPr lang="en-US" baseline="0" dirty="0" err="1" smtClean="0"/>
              <a:t>prover</a:t>
            </a:r>
            <a:r>
              <a:rPr lang="en-US" baseline="0" dirty="0" smtClean="0"/>
              <a:t> was successful, * but suppose we have a situation where some A was not strong enough to imply B. * In this case the theorem would not be able to show that the query is valid * and in such cases PEC would strengthen the synchronization invariant A appropriately so that it implies B. * In particular, we would strengthen A by simply </a:t>
            </a:r>
            <a:r>
              <a:rPr lang="en-US" baseline="0" dirty="0" err="1" smtClean="0"/>
              <a:t>anding</a:t>
            </a:r>
            <a:r>
              <a:rPr lang="en-US" baseline="0" dirty="0" smtClean="0"/>
              <a:t> in B of sigma one prime and sigma two prime.</a:t>
            </a:r>
          </a:p>
          <a:p>
            <a:endParaRPr lang="en-US" baseline="0" dirty="0" smtClean="0"/>
          </a:p>
          <a:p>
            <a:r>
              <a:rPr lang="en-US" baseline="0" dirty="0" smtClean="0"/>
              <a:t>* To make this strengthened formula in terms of sigma one and sigma two, our tool can re-express sigma one prime and sigma two prime in terms of sigma one and sigma two using the equalities with step shown here on the left. The strengthened A will now imply B, but it puts a greater burden on the predecessor invariants of A, which may in turn need to be strengthened. The tool will iterate in this way, strengthening and sending queries to the theorem </a:t>
            </a:r>
            <a:r>
              <a:rPr lang="en-US" baseline="0" dirty="0" err="1" smtClean="0"/>
              <a:t>prover</a:t>
            </a:r>
            <a:r>
              <a:rPr lang="en-US" baseline="0" dirty="0" smtClean="0"/>
              <a:t>, until it reaches a </a:t>
            </a:r>
            <a:r>
              <a:rPr lang="en-US" baseline="0" dirty="0" err="1" smtClean="0"/>
              <a:t>fixpoint</a:t>
            </a:r>
            <a:r>
              <a:rPr lang="en-US" baseline="0" dirty="0" smtClean="0"/>
              <a:t> and we no longer need to strengthen. Note that the tool will NEVER strengthen the invariant at the entry, since we’re not willing to assume anything stronger than state equality at the entrances of the programs.</a:t>
            </a:r>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Fortunately, the theorem </a:t>
            </a:r>
            <a:r>
              <a:rPr lang="en-US" baseline="0" dirty="0" err="1" smtClean="0"/>
              <a:t>prover</a:t>
            </a:r>
            <a:r>
              <a:rPr lang="en-US" baseline="0" dirty="0" smtClean="0"/>
              <a:t> can check the A to B case, so we don’t have to worry about strengthening. * Similarly, the theorem </a:t>
            </a:r>
            <a:r>
              <a:rPr lang="en-US" baseline="0" dirty="0" err="1" smtClean="0"/>
              <a:t>prover</a:t>
            </a:r>
            <a:r>
              <a:rPr lang="en-US" baseline="0" dirty="0" smtClean="0"/>
              <a:t> will be able to check all five of these cases. Thus PEC can check that these two parameterized programs are equivalent, that is when they start in equal states, they will end in equal states. So our loop peeling rewrite rule is correct.</a:t>
            </a:r>
            <a:endParaRPr lang="en-US" dirty="0"/>
          </a:p>
        </p:txBody>
      </p:sp>
      <p:sp>
        <p:nvSpPr>
          <p:cNvPr id="4" name="Slide Number Placeholder 3"/>
          <p:cNvSpPr>
            <a:spLocks noGrp="1"/>
          </p:cNvSpPr>
          <p:nvPr>
            <p:ph type="sldNum" sz="quarter" idx="10"/>
          </p:nvPr>
        </p:nvSpPr>
        <p:spPr/>
        <p:txBody>
          <a:bodyPr/>
          <a:lstStyle/>
          <a:p>
            <a:fld id="{7A8BED5E-6A7A-46FD-8BF3-AED264285EE5}"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loop peeling example I just demonstrated shows how we’ve adapted the relational approach from translation validation to prove optimizations correct once and for all. * Relational approaches work well for structure-preserving optimizations, which are optimizations where the control-flow structure matches up well, so that the original and transformed programs execute roughly in synchrony.</a:t>
            </a:r>
          </a:p>
          <a:p>
            <a:endParaRPr lang="en-US" baseline="0" dirty="0" smtClean="0"/>
          </a:p>
          <a:p>
            <a:r>
              <a:rPr lang="en-US" baseline="0" dirty="0" smtClean="0"/>
              <a:t>* To handle non structure-preserving transformations we’ve also adapted the translation validation technique of </a:t>
            </a:r>
            <a:r>
              <a:rPr lang="en-US" baseline="0" dirty="0" err="1" smtClean="0"/>
              <a:t>Zuck</a:t>
            </a:r>
            <a:r>
              <a:rPr lang="en-US" baseline="0" dirty="0" smtClean="0"/>
              <a:t> et al. which I’ll briefly show next to give you an intuition for how it works.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example</a:t>
            </a:r>
            <a:r>
              <a:rPr lang="en-US" baseline="0" dirty="0" smtClean="0"/>
              <a:t> of an optimization that is not structure preserving, loop interchange. This transformation swaps the order of an inner loop and outer loop. The original program iterates over R1 and then R2, while the transformed program iterates over R2 and then R1.</a:t>
            </a:r>
          </a:p>
          <a:p>
            <a:endParaRPr lang="en-US" baseline="0" dirty="0" smtClean="0"/>
          </a:p>
          <a:p>
            <a:r>
              <a:rPr lang="en-US" baseline="0" dirty="0" smtClean="0"/>
              <a:t>* To prove such optimizations correct, PEC first generates a correspondence between loop indices. In this case, this correspondence states that the (I,J) iteration on the left corresponds to the (M,N) iteration on the right.</a:t>
            </a:r>
          </a:p>
          <a:p>
            <a:endParaRPr lang="en-US" baseline="0" dirty="0" smtClean="0"/>
          </a:p>
          <a:p>
            <a:r>
              <a:rPr lang="en-US" baseline="0" dirty="0" smtClean="0"/>
              <a:t>* Next our tool will ask a theorem </a:t>
            </a:r>
            <a:r>
              <a:rPr lang="en-US" baseline="0" dirty="0" err="1" smtClean="0"/>
              <a:t>prover</a:t>
            </a:r>
            <a:r>
              <a:rPr lang="en-US" baseline="0" dirty="0" smtClean="0"/>
              <a:t> to show that the side conditions imply that this correspondence is one-to-one.</a:t>
            </a:r>
          </a:p>
          <a:p>
            <a:endParaRPr lang="en-US" baseline="0" dirty="0" smtClean="0"/>
          </a:p>
          <a:p>
            <a:r>
              <a:rPr lang="en-US" baseline="0" dirty="0" smtClean="0"/>
              <a:t>* Finally, PEC asks the theorem </a:t>
            </a:r>
            <a:r>
              <a:rPr lang="en-US" baseline="0" dirty="0" err="1" smtClean="0"/>
              <a:t>prover</a:t>
            </a:r>
            <a:r>
              <a:rPr lang="en-US" baseline="0" dirty="0" smtClean="0"/>
              <a:t> to show that the loop body commutes in the appropriate way, where two statements commuting means that the order in which they execute does not affect the outcome they produce.</a:t>
            </a:r>
          </a:p>
          <a:p>
            <a:endParaRPr lang="en-US"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main contribution</a:t>
            </a:r>
            <a:r>
              <a:rPr lang="en-US" baseline="0" dirty="0" smtClean="0"/>
              <a:t> then, is the PEC algorithm for checking the correctness of optimizations. PEC is fully automated and it checks optimizations statically, before they’re ever run. Our primary advance over the Rhodium system is the ability to prove the correctness of many-to-many rewrites, rather than just one-to-one rewrites.</a:t>
            </a:r>
          </a:p>
          <a:p>
            <a:endParaRPr lang="en-US" baseline="0" dirty="0" smtClean="0"/>
          </a:p>
          <a:p>
            <a:r>
              <a:rPr lang="en-US" baseline="0" dirty="0" smtClean="0"/>
              <a:t>* To highlight the power of PEC, we designed a language that uses pairs of parameterized programs to express optimizations as many-to-many rewrite rules. We then wrote and checked the correctness of a variety of complex loop optimizations, which could not have been proven correct or even expressed in Rhodium.</a:t>
            </a:r>
          </a:p>
          <a:p>
            <a:endParaRPr lang="en-US" dirty="0" smtClean="0"/>
          </a:p>
          <a:p>
            <a:pPr>
              <a:buFont typeface="Arial" charset="0"/>
              <a:buNone/>
            </a:pPr>
            <a:r>
              <a:rPr lang="en-US" dirty="0" smtClean="0"/>
              <a:t>* For</a:t>
            </a:r>
            <a:r>
              <a:rPr lang="en-US" baseline="0" dirty="0" smtClean="0"/>
              <a:t> the rest of the talk, I’ll first show how to express a simple optimization in our system. * Then I’ll demonstrate how we check optimizations for correctness. * Finally, I’ll evaluate the expressive power of our approach by presenting the optimizations we implemented and checked for correctness.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I’ve shown you</a:t>
            </a:r>
            <a:r>
              <a:rPr lang="en-US" baseline="0" dirty="0" smtClean="0"/>
              <a:t> how Parameterized Equivalence Checking works, let me go over what optimizations we proved correct, and how this compares with the Rhodium system. In order to facilitate the comparison, I’ve split the optimizations into three categories.</a:t>
            </a:r>
          </a:p>
          <a:p>
            <a:endParaRPr lang="en-US" baseline="0" dirty="0" smtClean="0"/>
          </a:p>
          <a:p>
            <a:r>
              <a:rPr lang="en-US" baseline="0" dirty="0" smtClean="0"/>
              <a:t>* The first category includes optimizations where the PEC and Rhodium formulations are equivalent. These include simple optimizations that transform one statement at a time, like copy and constant propagation or common sub-expression elimination.</a:t>
            </a:r>
          </a:p>
          <a:p>
            <a:endParaRPr lang="en-US" baseline="0" dirty="0" smtClean="0"/>
          </a:p>
          <a:p>
            <a:r>
              <a:rPr lang="en-US" baseline="0" dirty="0" smtClean="0"/>
              <a:t>* The second category includes optimizations  where the PEC formulation is more general and easier to express than the corresponding Rhodium version. For example, in PEC, loop invariant code hoisting is fairly straightforward, but in Rhodium it requires a carefully crafted sequence of insertions and deletions that each transform a single statement. Furthermore, the PEC approach can hoist large pieces of code, including conditionals and even loops, while Rhodium is limited to lifting single statements of straight line code.</a:t>
            </a:r>
          </a:p>
          <a:p>
            <a:endParaRPr lang="en-US" baseline="0" dirty="0" smtClean="0"/>
          </a:p>
          <a:p>
            <a:pPr>
              <a:buFont typeface="Arial" charset="0"/>
              <a:buNone/>
            </a:pPr>
            <a:r>
              <a:rPr lang="en-US" baseline="0" dirty="0" smtClean="0"/>
              <a:t>* Finally, the third category includes optimizations that we checked with PEC, but that could not even be expressed in Rhodium. These are all complex loop optimizations that require simultaneously rewriting multiple statements, for example software pipelining and loop </a:t>
            </a:r>
            <a:r>
              <a:rPr lang="en-US" baseline="0" dirty="0" err="1" smtClean="0"/>
              <a:t>unswitching</a:t>
            </a:r>
            <a:r>
              <a:rPr lang="en-US" baseline="0" dirty="0" smtClean="0"/>
              <a:t>. </a:t>
            </a:r>
          </a:p>
        </p:txBody>
      </p:sp>
      <p:sp>
        <p:nvSpPr>
          <p:cNvPr id="4" name="Slide Number Placeholder 3"/>
          <p:cNvSpPr>
            <a:spLocks noGrp="1"/>
          </p:cNvSpPr>
          <p:nvPr>
            <p:ph type="sldNum" sz="quarter" idx="10"/>
          </p:nvPr>
        </p:nvSpPr>
        <p:spPr/>
        <p:txBody>
          <a:bodyPr/>
          <a:lstStyle/>
          <a:p>
            <a:fld id="{7A8BED5E-6A7A-46FD-8BF3-AED264285EE5}"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main contribution</a:t>
            </a:r>
            <a:r>
              <a:rPr lang="en-US" baseline="0" dirty="0" smtClean="0"/>
              <a:t> then, is the PEC algorithm for checking the correctness of optimizations. PEC is fully automated and it checks optimizations statically, before they’re ever run. Our primary advance over the Rhodium system is the ability to prove the correctness of many-to-many rewrites, rather than just one-to-one rewrites.</a:t>
            </a:r>
          </a:p>
          <a:p>
            <a:endParaRPr lang="en-US" baseline="0" dirty="0" smtClean="0"/>
          </a:p>
          <a:p>
            <a:r>
              <a:rPr lang="en-US" baseline="0" dirty="0" smtClean="0"/>
              <a:t>* To highlight the power of PEC, we designed a language that uses pairs of parameterized programs to express optimizations as many-to-many rewrite rules. We then wrote and checked the correctness of a variety of complex loop optimizations, which could not have been proven correct or even expressed in Rhodium.</a:t>
            </a:r>
          </a:p>
          <a:p>
            <a:endParaRPr lang="en-US" dirty="0" smtClean="0"/>
          </a:p>
          <a:p>
            <a:pPr>
              <a:buFont typeface="Arial" charset="0"/>
              <a:buNone/>
            </a:pPr>
            <a:r>
              <a:rPr lang="en-US" dirty="0" smtClean="0"/>
              <a:t>* For</a:t>
            </a:r>
            <a:r>
              <a:rPr lang="en-US" baseline="0" dirty="0" smtClean="0"/>
              <a:t> the rest of the talk, I’ll first show how to express a simple optimization in our system. * Then I’ll demonstrate how we check optimizations for correctness. * Finally, I’ll evaluate the expressive power of our approach by presenting the optimizations we implemented and checked for correctness.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evaluate these techniques along two dimension. * First, we look at their correctness guarantee. Here translation validation provides a different scope of guarantee, because it’s still possible for a run of the compiler to hit a bug, while the goal of a priori techniques is to eliminate correctness bugs before the compiler ever runs.</a:t>
            </a:r>
          </a:p>
          <a:p>
            <a:endParaRPr lang="en-US" dirty="0" smtClean="0"/>
          </a:p>
          <a:p>
            <a:pPr>
              <a:buFont typeface="Arial" charset="0"/>
              <a:buNone/>
            </a:pPr>
            <a:r>
              <a:rPr lang="en-US" dirty="0" smtClean="0"/>
              <a:t>* The other dimension </a:t>
            </a:r>
            <a:r>
              <a:rPr lang="en-US" baseline="0" dirty="0" smtClean="0"/>
              <a:t>is expressiveness, which considers the range of optimizations the technique can handle. In this dimension, translation validation is the clear winner: </a:t>
            </a:r>
          </a:p>
          <a:p>
            <a:pPr>
              <a:buFont typeface="Arial" charset="0"/>
              <a:buNone/>
            </a:pPr>
            <a:r>
              <a:rPr lang="en-US" baseline="0" dirty="0" smtClean="0"/>
              <a:t>* state of the art translation </a:t>
            </a:r>
            <a:r>
              <a:rPr lang="en-US" baseline="0" dirty="0" err="1" smtClean="0"/>
              <a:t>validators</a:t>
            </a:r>
            <a:r>
              <a:rPr lang="en-US" baseline="0" dirty="0" smtClean="0"/>
              <a:t> can check complex loop optimizations, whereas Rhodium only handles one-to-one rewrite rules, which transform a single statement at a time.</a:t>
            </a:r>
          </a:p>
          <a:p>
            <a:pPr>
              <a:buFont typeface="Arial" charset="0"/>
              <a:buNone/>
            </a:pPr>
            <a:endParaRPr lang="en-US" dirty="0" smtClean="0"/>
          </a:p>
          <a:p>
            <a:pPr>
              <a:buFont typeface="Arial" charset="0"/>
              <a:buNone/>
            </a:pPr>
            <a:r>
              <a:rPr lang="en-US" dirty="0" smtClean="0"/>
              <a:t>* The work I’ll present here bridges this gap:</a:t>
            </a:r>
            <a:r>
              <a:rPr lang="en-US" baseline="0" dirty="0" smtClean="0"/>
              <a:t> it allows even complex loop optimizations to be proven correct once and for all in a fully automated way.</a:t>
            </a:r>
            <a:endParaRPr lang="en-US" dirty="0" smtClean="0"/>
          </a:p>
          <a:p>
            <a:pPr>
              <a:buFont typeface="Arial" charset="0"/>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a:t>
            </a:r>
            <a:r>
              <a:rPr lang="en-US" baseline="0" dirty="0" smtClean="0"/>
              <a:t> Our</a:t>
            </a:r>
            <a:r>
              <a:rPr lang="en-US" dirty="0" smtClean="0"/>
              <a:t> key</a:t>
            </a:r>
            <a:r>
              <a:rPr lang="en-US" baseline="0" dirty="0" smtClean="0"/>
              <a:t> insight is that we can generalize existing translation validation techniques to the setting of once-and-for-all correctness proofs. </a:t>
            </a:r>
            <a:r>
              <a:rPr lang="en-US" dirty="0" smtClean="0"/>
              <a:t>To</a:t>
            </a:r>
            <a:r>
              <a:rPr lang="en-US" baseline="0" dirty="0" smtClean="0"/>
              <a:t> better explain how we do this, let’s first take a closer look at how translation validation works.</a:t>
            </a:r>
            <a:endParaRPr lang="en-US"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main contribution</a:t>
            </a:r>
            <a:r>
              <a:rPr lang="en-US" baseline="0" dirty="0" smtClean="0"/>
              <a:t> then, is the PEC algorithm for checking the correctness of optimizations. PEC is fully automated and it checks optimizations statically, before they’re ever run. Our primary advance over the Rhodium system is the ability to prove the correctness of many-to-many rewrites, rather than just one-to-one rewrites.</a:t>
            </a:r>
          </a:p>
          <a:p>
            <a:endParaRPr lang="en-US" baseline="0" dirty="0" smtClean="0"/>
          </a:p>
          <a:p>
            <a:r>
              <a:rPr lang="en-US" baseline="0" dirty="0" smtClean="0"/>
              <a:t>* To highlight the power of PEC, we designed a language that uses pairs of parameterized programs to express optimizations as many-to-many rewrite rules. We then wrote and checked the correctness of a variety of complex loop optimizations, which could not have been proven correct or even expressed in Rhodium.</a:t>
            </a:r>
          </a:p>
          <a:p>
            <a:endParaRPr lang="en-US" dirty="0" smtClean="0"/>
          </a:p>
          <a:p>
            <a:pPr>
              <a:buFont typeface="Arial" charset="0"/>
              <a:buNone/>
            </a:pPr>
            <a:r>
              <a:rPr lang="en-US" dirty="0" smtClean="0"/>
              <a:t>* For</a:t>
            </a:r>
            <a:r>
              <a:rPr lang="en-US" baseline="0" dirty="0" smtClean="0"/>
              <a:t> the rest of the talk, I’ll first show how to express a simple optimization in our system. * Then I’ll demonstrate how we check optimizations for correctness. * Finally, I’ll evaluate the expressive power of our approach by presenting the optimizations we implemented and checked for correctness.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A8BED5E-6A7A-46FD-8BF3-AED264285EE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5F82859-B039-4946-A816-0EFD2C5A0713}" type="datetime1">
              <a:rPr lang="en-US" smtClean="0"/>
              <a:pPr/>
              <a:t>7/8/2010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DE66D2F-CDFC-4B8E-80F5-25CA6F8CA92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8034A0-B545-485B-AB11-8729B8114892}" type="datetime1">
              <a:rPr lang="en-US" smtClean="0"/>
              <a:pPr/>
              <a:t>7/8/2010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66D2F-CDFC-4B8E-80F5-25CA6F8CA92E}"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9FD787B-F147-4343-B5DC-54D3F58BE82F}" type="datetime1">
              <a:rPr lang="en-US" smtClean="0"/>
              <a:pPr/>
              <a:t>7/8/2010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DE66D2F-CDFC-4B8E-80F5-25CA6F8CA9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40688"/>
            <a:ext cx="8153400" cy="990600"/>
          </a:xfrm>
        </p:spPr>
        <p:txBody>
          <a:bodyPr/>
          <a:lstStyle/>
          <a:p>
            <a:r>
              <a:rPr kumimoji="0" lang="en-US" smtClean="0"/>
              <a:t>Click to edit Master title style</a:t>
            </a:r>
            <a:endParaRPr kumimoji="0"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534400" y="6537324"/>
            <a:ext cx="533400" cy="244476"/>
          </a:xfrm>
        </p:spPr>
        <p:txBody>
          <a:bodyPr/>
          <a:lstStyle>
            <a:lvl1pPr>
              <a:defRPr b="1">
                <a:solidFill>
                  <a:schemeClr val="tx1"/>
                </a:solidFill>
              </a:defRPr>
            </a:lvl1pPr>
          </a:lstStyle>
          <a:p>
            <a:fld id="{2DE66D2F-CDFC-4B8E-80F5-25CA6F8CA92E}" type="slidenum">
              <a:rPr lang="en-US" smtClean="0"/>
              <a:pPr/>
              <a:t>‹#›</a:t>
            </a:fld>
            <a:endParaRPr lang="en-US" dirty="0"/>
          </a:p>
        </p:txBody>
      </p:sp>
      <p:sp>
        <p:nvSpPr>
          <p:cNvPr id="8" name="Content Placeholder 7"/>
          <p:cNvSpPr>
            <a:spLocks noGrp="1"/>
          </p:cNvSpPr>
          <p:nvPr>
            <p:ph sz="quarter" idx="1"/>
          </p:nvPr>
        </p:nvSpPr>
        <p:spPr>
          <a:xfrm>
            <a:off x="612648" y="1066800"/>
            <a:ext cx="8153400" cy="5029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1E26B0B-C936-448B-9196-0E17700B2898}" type="datetime1">
              <a:rPr lang="en-US" smtClean="0"/>
              <a:pPr/>
              <a:t>7/8/2010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DE66D2F-CDFC-4B8E-80F5-25CA6F8CA92E}"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6C8AF17-2935-4483-A88E-C0E4D103455C}" type="datetime1">
              <a:rPr lang="en-US" smtClean="0"/>
              <a:pPr/>
              <a:t>7/8/2010</a:t>
            </a:fld>
            <a:endParaRPr lang="en-US"/>
          </a:p>
        </p:txBody>
      </p:sp>
      <p:sp>
        <p:nvSpPr>
          <p:cNvPr id="10" name="Slide Number Placeholder 9"/>
          <p:cNvSpPr>
            <a:spLocks noGrp="1"/>
          </p:cNvSpPr>
          <p:nvPr>
            <p:ph type="sldNum" sz="quarter" idx="16"/>
          </p:nvPr>
        </p:nvSpPr>
        <p:spPr/>
        <p:txBody>
          <a:bodyPr rtlCol="0"/>
          <a:lstStyle/>
          <a:p>
            <a:fld id="{2DE66D2F-CDFC-4B8E-80F5-25CA6F8CA92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9649A27-0643-4889-8618-9C9661D3BC13}" type="datetime1">
              <a:rPr lang="en-US" smtClean="0"/>
              <a:pPr/>
              <a:t>7/8/2010</a:t>
            </a:fld>
            <a:endParaRPr lang="en-US"/>
          </a:p>
        </p:txBody>
      </p:sp>
      <p:sp>
        <p:nvSpPr>
          <p:cNvPr id="12" name="Slide Number Placeholder 11"/>
          <p:cNvSpPr>
            <a:spLocks noGrp="1"/>
          </p:cNvSpPr>
          <p:nvPr>
            <p:ph type="sldNum" sz="quarter" idx="16"/>
          </p:nvPr>
        </p:nvSpPr>
        <p:spPr/>
        <p:txBody>
          <a:bodyPr rtlCol="0"/>
          <a:lstStyle/>
          <a:p>
            <a:fld id="{2DE66D2F-CDFC-4B8E-80F5-25CA6F8CA92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4F7C64-2DE8-4B09-9671-01C7EC7E80F4}" type="datetime1">
              <a:rPr lang="en-US" smtClean="0"/>
              <a:pPr/>
              <a:t>7/8/2010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DE66D2F-CDFC-4B8E-80F5-25CA6F8CA92E}"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A0A95-2577-46F4-BBFC-4CCC44B13575}" type="datetime1">
              <a:rPr lang="en-US" smtClean="0"/>
              <a:pPr/>
              <a:t>7/8/2010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DE66D2F-CDFC-4B8E-80F5-25CA6F8CA92E}"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0265496-7D6B-41D7-86A1-B5A8AF163287}" type="datetime1">
              <a:rPr lang="en-US" smtClean="0"/>
              <a:pPr/>
              <a:t>7/8/2010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DE66D2F-CDFC-4B8E-80F5-25CA6F8CA92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F163012-B1F3-456A-A6A9-5445E8B2FD22}" type="datetime1">
              <a:rPr lang="en-US" smtClean="0"/>
              <a:pPr/>
              <a:t>7/8/2010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DE66D2F-CDFC-4B8E-80F5-25CA6F8CA92E}"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56A992B-F75A-4A26-BCB0-EE6738F0FF0F}" type="datetime1">
              <a:rPr lang="en-US" smtClean="0"/>
              <a:pPr/>
              <a:t>7/8/2010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76200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802688"/>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80268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534400" y="6477000"/>
            <a:ext cx="533400" cy="244476"/>
          </a:xfrm>
          <a:prstGeom prst="rect">
            <a:avLst/>
          </a:prstGeom>
        </p:spPr>
        <p:txBody>
          <a:bodyPr vert="horz" anchor="ctr" anchorCtr="0">
            <a:normAutofit/>
          </a:bodyPr>
          <a:lstStyle>
            <a:lvl1pPr algn="ctr" eaLnBrk="1" latinLnBrk="0" hangingPunct="1">
              <a:defRPr kumimoji="0" sz="1400" b="1">
                <a:solidFill>
                  <a:schemeClr val="tx1"/>
                </a:solidFill>
              </a:defRPr>
            </a:lvl1pPr>
          </a:lstStyle>
          <a:p>
            <a:fld id="{2DE66D2F-CDFC-4B8E-80F5-25CA6F8CA9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456016"/>
            <a:ext cx="8839200" cy="1828800"/>
          </a:xfrm>
        </p:spPr>
        <p:txBody>
          <a:bodyPr>
            <a:noAutofit/>
          </a:bodyPr>
          <a:lstStyle/>
          <a:p>
            <a:pPr algn="ctr"/>
            <a:r>
              <a:rPr lang="en-US" cap="none" dirty="0" smtClean="0"/>
              <a:t>Proving Optimizations Correct</a:t>
            </a:r>
            <a:r>
              <a:rPr lang="en-US" sz="4000" cap="none" dirty="0" smtClean="0"/>
              <a:t/>
            </a:r>
            <a:br>
              <a:rPr lang="en-US" sz="4000" cap="none" dirty="0" smtClean="0"/>
            </a:br>
            <a:r>
              <a:rPr lang="en-US" sz="4000" cap="none" dirty="0" smtClean="0"/>
              <a:t>using Parameterized Program Equivalence</a:t>
            </a:r>
            <a:endParaRPr lang="en-US" sz="4000" cap="none" dirty="0"/>
          </a:p>
        </p:txBody>
      </p:sp>
      <p:sp>
        <p:nvSpPr>
          <p:cNvPr id="3" name="Subtitle 2"/>
          <p:cNvSpPr>
            <a:spLocks noGrp="1"/>
          </p:cNvSpPr>
          <p:nvPr>
            <p:ph type="subTitle" idx="1"/>
          </p:nvPr>
        </p:nvSpPr>
        <p:spPr/>
        <p:txBody>
          <a:bodyPr/>
          <a:lstStyle/>
          <a:p>
            <a:r>
              <a:rPr lang="en-US" b="1" i="1" dirty="0" smtClean="0">
                <a:solidFill>
                  <a:schemeClr val="bg1"/>
                </a:solidFill>
              </a:rPr>
              <a:t>University of California, San Diego</a:t>
            </a:r>
            <a:endParaRPr lang="en-US" b="1" i="1" dirty="0">
              <a:solidFill>
                <a:schemeClr val="bg1"/>
              </a:solidFill>
            </a:endParaRPr>
          </a:p>
        </p:txBody>
      </p:sp>
      <p:sp>
        <p:nvSpPr>
          <p:cNvPr id="5" name="TextBox 4"/>
          <p:cNvSpPr txBox="1"/>
          <p:nvPr/>
        </p:nvSpPr>
        <p:spPr>
          <a:xfrm>
            <a:off x="5257800" y="3732074"/>
            <a:ext cx="3886200" cy="1754326"/>
          </a:xfrm>
          <a:prstGeom prst="rect">
            <a:avLst/>
          </a:prstGeom>
          <a:noFill/>
        </p:spPr>
        <p:txBody>
          <a:bodyPr wrap="square" rtlCol="0">
            <a:spAutoFit/>
          </a:bodyPr>
          <a:lstStyle/>
          <a:p>
            <a:r>
              <a:rPr lang="en-US" sz="3600" dirty="0" err="1" smtClean="0"/>
              <a:t>Sudipta</a:t>
            </a:r>
            <a:r>
              <a:rPr lang="en-US" sz="3600" dirty="0" smtClean="0"/>
              <a:t> </a:t>
            </a:r>
            <a:r>
              <a:rPr lang="en-US" sz="3600" dirty="0" err="1" smtClean="0"/>
              <a:t>Kundu</a:t>
            </a:r>
            <a:endParaRPr lang="en-US" sz="3600" dirty="0" smtClean="0"/>
          </a:p>
          <a:p>
            <a:r>
              <a:rPr lang="en-US" sz="3600" b="1" u="sng" dirty="0" smtClean="0"/>
              <a:t>Zachary </a:t>
            </a:r>
            <a:r>
              <a:rPr lang="en-US" sz="3600" b="1" u="sng" dirty="0" err="1" smtClean="0"/>
              <a:t>Tatlock</a:t>
            </a:r>
            <a:endParaRPr lang="en-US" sz="3600" b="1" u="sng" dirty="0" smtClean="0"/>
          </a:p>
          <a:p>
            <a:r>
              <a:rPr lang="en-US" sz="3600" dirty="0" err="1" smtClean="0"/>
              <a:t>Sorin</a:t>
            </a:r>
            <a:r>
              <a:rPr lang="en-US" sz="3600" dirty="0" smtClean="0"/>
              <a:t> Lerner</a:t>
            </a:r>
            <a:endParaRPr lang="en-US" sz="3600" dirty="0"/>
          </a:p>
        </p:txBody>
      </p:sp>
      <p:pic>
        <p:nvPicPr>
          <p:cNvPr id="7" name="Picture 6" descr="bear.jpg"/>
          <p:cNvPicPr>
            <a:picLocks noChangeAspect="1"/>
          </p:cNvPicPr>
          <p:nvPr/>
        </p:nvPicPr>
        <p:blipFill>
          <a:blip r:embed="rId2" cstate="print"/>
          <a:stretch>
            <a:fillRect/>
          </a:stretch>
        </p:blipFill>
        <p:spPr>
          <a:xfrm>
            <a:off x="0" y="0"/>
            <a:ext cx="9144000" cy="1540042"/>
          </a:xfrm>
          <a:prstGeom prst="rect">
            <a:avLst/>
          </a:prstGeom>
        </p:spPr>
      </p:pic>
    </p:spTree>
  </p:cSld>
  <p:clrMapOvr>
    <a:masterClrMapping/>
  </p:clrMapOvr>
  <p:transition advTm="1425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141384" y="1203960"/>
            <a:ext cx="3135216" cy="1920240"/>
          </a:xfrm>
          <a:prstGeom prst="roundRect">
            <a:avLst>
              <a:gd name="adj" fmla="val 11808"/>
            </a:avLst>
          </a:prstGeom>
          <a:solidFill>
            <a:srgbClr val="BFD3E4">
              <a:alpha val="40000"/>
            </a:srgb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40688"/>
            <a:ext cx="8531352" cy="990600"/>
          </a:xfrm>
        </p:spPr>
        <p:txBody>
          <a:bodyPr>
            <a:normAutofit/>
          </a:bodyPr>
          <a:lstStyle/>
          <a:p>
            <a:r>
              <a:rPr lang="en-US" dirty="0" smtClean="0"/>
              <a:t>Contributions</a:t>
            </a:r>
            <a:endParaRPr lang="en-US" dirty="0"/>
          </a:p>
        </p:txBody>
      </p:sp>
      <p:sp>
        <p:nvSpPr>
          <p:cNvPr id="22" name="Right Arrow 21"/>
          <p:cNvSpPr/>
          <p:nvPr/>
        </p:nvSpPr>
        <p:spPr>
          <a:xfrm>
            <a:off x="3394494" y="1925647"/>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 name="Group 80"/>
          <p:cNvGrpSpPr/>
          <p:nvPr/>
        </p:nvGrpSpPr>
        <p:grpSpPr>
          <a:xfrm>
            <a:off x="4537494" y="1371600"/>
            <a:ext cx="3294528" cy="1409372"/>
            <a:chOff x="4343400" y="1516232"/>
            <a:chExt cx="3294528" cy="1409372"/>
          </a:xfrm>
        </p:grpSpPr>
        <p:cxnSp>
          <p:nvCxnSpPr>
            <p:cNvPr id="24" name="Straight Arrow Connector 23"/>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26"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27" name="Straight Arrow Connector 26"/>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Parameterized</a:t>
              </a:r>
            </a:p>
            <a:p>
              <a:pPr algn="ctr"/>
              <a:r>
                <a:rPr lang="en-US" sz="2400" b="1" dirty="0" smtClean="0"/>
                <a:t>Equivalence</a:t>
              </a:r>
            </a:p>
            <a:p>
              <a:pPr algn="ctr"/>
              <a:r>
                <a:rPr lang="en-US" sz="2400" b="1" dirty="0" smtClean="0"/>
                <a:t>Checking</a:t>
              </a:r>
              <a:endParaRPr lang="en-US" sz="2400" b="1" dirty="0"/>
            </a:p>
          </p:txBody>
        </p:sp>
      </p:grpSp>
      <p:sp>
        <p:nvSpPr>
          <p:cNvPr id="29" name="Content Placeholder 3"/>
          <p:cNvSpPr>
            <a:spLocks noGrp="1"/>
          </p:cNvSpPr>
          <p:nvPr>
            <p:ph sz="quarter" idx="1"/>
          </p:nvPr>
        </p:nvSpPr>
        <p:spPr>
          <a:xfrm>
            <a:off x="609600" y="3505200"/>
            <a:ext cx="8153400" cy="3276600"/>
          </a:xfrm>
        </p:spPr>
        <p:txBody>
          <a:bodyPr>
            <a:normAutofit/>
          </a:bodyPr>
          <a:lstStyle/>
          <a:p>
            <a:r>
              <a:rPr lang="en-US" dirty="0" smtClean="0"/>
              <a:t>Parameterized Equivalence Checking (PEC)</a:t>
            </a:r>
          </a:p>
          <a:p>
            <a:pPr lvl="1"/>
            <a:r>
              <a:rPr lang="en-US" dirty="0" smtClean="0"/>
              <a:t>proves opts correct statically and automatically</a:t>
            </a:r>
          </a:p>
          <a:p>
            <a:pPr lvl="1"/>
            <a:r>
              <a:rPr lang="en-US" dirty="0" smtClean="0"/>
              <a:t>can reason about many-to-many opts</a:t>
            </a:r>
          </a:p>
          <a:p>
            <a:r>
              <a:rPr lang="en-US" dirty="0" smtClean="0"/>
              <a:t>Expressed and proved a variety of opts correct</a:t>
            </a:r>
          </a:p>
          <a:p>
            <a:pPr lvl="1"/>
            <a:r>
              <a:rPr lang="en-US" dirty="0" smtClean="0"/>
              <a:t>which Rhodium could not have proven correct</a:t>
            </a:r>
          </a:p>
          <a:p>
            <a:pPr lvl="1"/>
            <a:r>
              <a:rPr lang="en-US" dirty="0" smtClean="0"/>
              <a:t>software pipelining and other complex loop opts</a:t>
            </a:r>
          </a:p>
        </p:txBody>
      </p:sp>
      <p:sp>
        <p:nvSpPr>
          <p:cNvPr id="30" name="Oval 29"/>
          <p:cNvSpPr/>
          <p:nvPr/>
        </p:nvSpPr>
        <p:spPr>
          <a:xfrm>
            <a:off x="346710" y="1066800"/>
            <a:ext cx="567690" cy="533400"/>
          </a:xfrm>
          <a:prstGeom prst="ellipse">
            <a:avLst/>
          </a:prstGeom>
          <a:solidFill>
            <a:srgbClr val="B4E1B1"/>
          </a:solidFill>
          <a:ln w="19050">
            <a:solidFill>
              <a:srgbClr val="00B050"/>
            </a:solidFill>
          </a:ln>
        </p:spPr>
        <p:style>
          <a:lnRef idx="1">
            <a:schemeClr val="accent2"/>
          </a:lnRef>
          <a:fillRef idx="2">
            <a:schemeClr val="accent2"/>
          </a:fillRef>
          <a:effectRef idx="1">
            <a:schemeClr val="accent2"/>
          </a:effectRef>
          <a:fontRef idx="minor">
            <a:schemeClr val="dk1"/>
          </a:fontRef>
        </p:style>
        <p:txBody>
          <a:bodyPr lIns="91440" tIns="91440" bIns="91440" rtlCol="0" anchor="ctr"/>
          <a:lstStyle/>
          <a:p>
            <a:pPr algn="ctr"/>
            <a:r>
              <a:rPr lang="en-US" sz="3200" b="1" dirty="0" smtClean="0">
                <a:solidFill>
                  <a:schemeClr val="tx1"/>
                </a:solidFill>
                <a:latin typeface="Times New Roman" pitchFamily="18" charset="0"/>
                <a:cs typeface="Times New Roman" pitchFamily="18" charset="0"/>
              </a:rPr>
              <a:t>1</a:t>
            </a:r>
            <a:endParaRPr lang="en-US" sz="3200" b="1" dirty="0">
              <a:solidFill>
                <a:schemeClr val="tx1"/>
              </a:solidFill>
              <a:latin typeface="Times New Roman" pitchFamily="18" charset="0"/>
              <a:cs typeface="Times New Roman" pitchFamily="18" charset="0"/>
            </a:endParaRPr>
          </a:p>
        </p:txBody>
      </p:sp>
      <p:sp>
        <p:nvSpPr>
          <p:cNvPr id="31" name="Oval 30"/>
          <p:cNvSpPr/>
          <p:nvPr/>
        </p:nvSpPr>
        <p:spPr>
          <a:xfrm>
            <a:off x="363855" y="3505200"/>
            <a:ext cx="533400" cy="533400"/>
          </a:xfrm>
          <a:prstGeom prst="ellipse">
            <a:avLst/>
          </a:prstGeom>
          <a:solidFill>
            <a:srgbClr val="B4E1B1"/>
          </a:solidFill>
          <a:ln w="1905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smtClean="0">
                <a:solidFill>
                  <a:schemeClr val="tx1"/>
                </a:solidFill>
                <a:latin typeface="Times New Roman" pitchFamily="18" charset="0"/>
                <a:cs typeface="Times New Roman" pitchFamily="18" charset="0"/>
              </a:rPr>
              <a:t>2</a:t>
            </a:r>
            <a:endParaRPr lang="en-US" sz="3200" b="1" dirty="0">
              <a:solidFill>
                <a:schemeClr val="tx1"/>
              </a:solidFill>
              <a:latin typeface="Times New Roman" pitchFamily="18" charset="0"/>
              <a:cs typeface="Times New Roman" pitchFamily="18" charset="0"/>
            </a:endParaRPr>
          </a:p>
        </p:txBody>
      </p:sp>
      <p:sp>
        <p:nvSpPr>
          <p:cNvPr id="32" name="Oval 31"/>
          <p:cNvSpPr/>
          <p:nvPr/>
        </p:nvSpPr>
        <p:spPr>
          <a:xfrm>
            <a:off x="346710" y="5011947"/>
            <a:ext cx="567690" cy="533400"/>
          </a:xfrm>
          <a:prstGeom prst="ellipse">
            <a:avLst/>
          </a:prstGeom>
          <a:solidFill>
            <a:srgbClr val="B4E1B1"/>
          </a:solidFill>
          <a:ln w="19050">
            <a:solidFill>
              <a:srgbClr val="00B050"/>
            </a:solidFill>
          </a:ln>
        </p:spPr>
        <p:style>
          <a:lnRef idx="1">
            <a:schemeClr val="accent2"/>
          </a:lnRef>
          <a:fillRef idx="2">
            <a:schemeClr val="accent2"/>
          </a:fillRef>
          <a:effectRef idx="1">
            <a:schemeClr val="accent2"/>
          </a:effectRef>
          <a:fontRef idx="minor">
            <a:schemeClr val="dk1"/>
          </a:fontRef>
        </p:style>
        <p:txBody>
          <a:bodyPr tIns="91440" bIns="91440" rtlCol="0" anchor="ctr"/>
          <a:lstStyle/>
          <a:p>
            <a:pPr algn="ctr"/>
            <a:r>
              <a:rPr lang="en-US" sz="3200" b="1" dirty="0" smtClean="0">
                <a:solidFill>
                  <a:schemeClr val="tx1"/>
                </a:solidFill>
                <a:latin typeface="Times New Roman" pitchFamily="18" charset="0"/>
                <a:cs typeface="Times New Roman" pitchFamily="18" charset="0"/>
              </a:rPr>
              <a:t>3</a:t>
            </a:r>
            <a:endParaRPr lang="en-US" sz="3200" b="1" dirty="0">
              <a:solidFill>
                <a:schemeClr val="tx1"/>
              </a:solidFill>
              <a:latin typeface="Times New Roman" pitchFamily="18" charset="0"/>
              <a:cs typeface="Times New Roman" pitchFamily="18" charset="0"/>
            </a:endParaRPr>
          </a:p>
        </p:txBody>
      </p:sp>
      <p:sp>
        <p:nvSpPr>
          <p:cNvPr id="34" name="TextBox 33"/>
          <p:cNvSpPr txBox="1"/>
          <p:nvPr/>
        </p:nvSpPr>
        <p:spPr>
          <a:xfrm>
            <a:off x="152400" y="1828800"/>
            <a:ext cx="2133600" cy="461665"/>
          </a:xfrm>
          <a:prstGeom prst="rect">
            <a:avLst/>
          </a:prstGeom>
          <a:noFill/>
        </p:spPr>
        <p:txBody>
          <a:bodyPr wrap="square" rtlCol="0">
            <a:spAutoFit/>
          </a:bodyPr>
          <a:lstStyle/>
          <a:p>
            <a:r>
              <a:rPr lang="en-US" sz="2400" b="1" dirty="0" smtClean="0"/>
              <a:t>Optimization</a:t>
            </a:r>
            <a:endParaRPr lang="en-US" sz="2400" b="1" dirty="0"/>
          </a:p>
        </p:txBody>
      </p:sp>
      <p:sp>
        <p:nvSpPr>
          <p:cNvPr id="19" name="Rectangle 18"/>
          <p:cNvSpPr/>
          <p:nvPr/>
        </p:nvSpPr>
        <p:spPr>
          <a:xfrm>
            <a:off x="2022894" y="22098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0" name="Rectangle 19"/>
          <p:cNvSpPr/>
          <p:nvPr/>
        </p:nvSpPr>
        <p:spPr>
          <a:xfrm>
            <a:off x="2022894" y="12954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Tree>
    <p:custDataLst>
      <p:tags r:id="rId1"/>
    </p:custDataLst>
  </p:cSld>
  <p:clrMapOvr>
    <a:masterClrMapping/>
  </p:clrMapOvr>
  <p:transition advTm="4315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3" end="3"/>
                                            </p:txEl>
                                          </p:spTgt>
                                        </p:tgtEl>
                                        <p:attrNameLst>
                                          <p:attrName>style.visibility</p:attrName>
                                        </p:attrNameLst>
                                      </p:cBhvr>
                                      <p:to>
                                        <p:strVal val="visible"/>
                                      </p:to>
                                    </p:set>
                                    <p:animEffect transition="in" filter="fade">
                                      <p:cBhvr>
                                        <p:cTn id="7" dur="500"/>
                                        <p:tgtEl>
                                          <p:spTgt spid="2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4" end="4"/>
                                            </p:txEl>
                                          </p:spTgt>
                                        </p:tgtEl>
                                        <p:attrNameLst>
                                          <p:attrName>style.visibility</p:attrName>
                                        </p:attrNameLst>
                                      </p:cBhvr>
                                      <p:to>
                                        <p:strVal val="visible"/>
                                      </p:to>
                                    </p:set>
                                    <p:animEffect transition="in" filter="fade">
                                      <p:cBhvr>
                                        <p:cTn id="10" dur="500"/>
                                        <p:tgtEl>
                                          <p:spTgt spid="29">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xEl>
                                              <p:pRg st="5" end="5"/>
                                            </p:txEl>
                                          </p:spTgt>
                                        </p:tgtEl>
                                        <p:attrNameLst>
                                          <p:attrName>style.visibility</p:attrName>
                                        </p:attrNameLst>
                                      </p:cBhvr>
                                      <p:to>
                                        <p:strVal val="visible"/>
                                      </p:to>
                                    </p:set>
                                    <p:animEffect transition="in" filter="fade">
                                      <p:cBhvr>
                                        <p:cTn id="13" dur="500"/>
                                        <p:tgtEl>
                                          <p:spTgt spid="29">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705600" y="1238070"/>
            <a:ext cx="2286000" cy="21147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 0</a:t>
            </a:r>
          </a:p>
          <a:p>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I&lt;</a:t>
            </a:r>
            <a:r>
              <a:rPr lang="en-US" b="1" dirty="0" smtClean="0">
                <a:solidFill>
                  <a:schemeClr val="tx1"/>
                </a:solidFill>
                <a:latin typeface="Courier New" pitchFamily="49" charset="0"/>
                <a:cs typeface="Courier New" pitchFamily="49" charset="0"/>
              </a:rPr>
              <a:t>E-1){</a:t>
            </a: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endParaRPr lang="en-US" b="1" baseline="-25000" dirty="0" smtClean="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a:t>
            </a:r>
          </a:p>
          <a:p>
            <a:r>
              <a:rPr lang="en-US" b="1" dirty="0" smtClean="0">
                <a:solidFill>
                  <a:schemeClr val="tx1"/>
                </a:solidFill>
                <a:latin typeface="Courier New" pitchFamily="49" charset="0"/>
                <a:cs typeface="Courier New" pitchFamily="49" charset="0"/>
              </a:rPr>
              <a:t>}</a:t>
            </a:r>
          </a:p>
          <a:p>
            <a:r>
              <a:rPr lang="en-US" b="1" dirty="0" smtClean="0">
                <a:solidFill>
                  <a:schemeClr val="tx1"/>
                </a:solidFill>
                <a:latin typeface="Courier New" pitchFamily="49" charset="0"/>
                <a:cs typeface="Courier New" pitchFamily="49" charset="0"/>
              </a:rPr>
              <a:t>S</a:t>
            </a:r>
          </a:p>
          <a:p>
            <a:r>
              <a:rPr lang="en-US" b="1" dirty="0" smtClean="0">
                <a:solidFill>
                  <a:schemeClr val="tx1"/>
                </a:solidFill>
                <a:latin typeface="Courier New" pitchFamily="49" charset="0"/>
                <a:cs typeface="Courier New" pitchFamily="49" charset="0"/>
              </a:rPr>
              <a:t>I++</a:t>
            </a:r>
            <a:endParaRPr lang="en-US" b="1"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Parameterized Rewrite Rules</a:t>
            </a:r>
            <a:endParaRPr lang="en-US" dirty="0"/>
          </a:p>
        </p:txBody>
      </p:sp>
      <p:sp>
        <p:nvSpPr>
          <p:cNvPr id="4" name="Content Placeholder 3"/>
          <p:cNvSpPr>
            <a:spLocks noGrp="1"/>
          </p:cNvSpPr>
          <p:nvPr>
            <p:ph sz="quarter" idx="1"/>
          </p:nvPr>
        </p:nvSpPr>
        <p:spPr>
          <a:xfrm>
            <a:off x="612648" y="1066800"/>
            <a:ext cx="8153400" cy="5791200"/>
          </a:xfrm>
        </p:spPr>
        <p:txBody>
          <a:bodyPr>
            <a:normAutofit/>
          </a:bodyPr>
          <a:lstStyle/>
          <a:p>
            <a:r>
              <a:rPr lang="en-US" dirty="0" smtClean="0"/>
              <a:t>Loop Peeling</a:t>
            </a:r>
          </a:p>
          <a:p>
            <a:pPr lvl="1"/>
            <a:r>
              <a:rPr lang="en-US" dirty="0" smtClean="0"/>
              <a:t>move </a:t>
            </a:r>
            <a:r>
              <a:rPr lang="en-US" dirty="0" err="1" smtClean="0"/>
              <a:t>iter</a:t>
            </a:r>
            <a:r>
              <a:rPr lang="en-US" dirty="0" smtClean="0"/>
              <a:t> out of loop</a:t>
            </a:r>
          </a:p>
          <a:p>
            <a:pPr lvl="2"/>
            <a:endParaRPr lang="en-US" dirty="0" smtClean="0"/>
          </a:p>
          <a:p>
            <a:pPr>
              <a:defRPr/>
            </a:pPr>
            <a:r>
              <a:rPr lang="en-US" dirty="0" smtClean="0"/>
              <a:t>ids range over:</a:t>
            </a:r>
          </a:p>
          <a:p>
            <a:pPr lvl="1">
              <a:defRPr/>
            </a:pPr>
            <a:r>
              <a:rPr lang="en-US" sz="2400" b="1" dirty="0" smtClean="0">
                <a:latin typeface="Courier New" pitchFamily="49" charset="0"/>
                <a:cs typeface="Courier New" pitchFamily="49" charset="0"/>
              </a:rPr>
              <a:t>I</a:t>
            </a:r>
            <a:r>
              <a:rPr lang="en-US" sz="2400" dirty="0" smtClean="0"/>
              <a:t> </a:t>
            </a:r>
            <a:r>
              <a:rPr lang="en-US" sz="2400" dirty="0" smtClean="0">
                <a:sym typeface="Wingdings" pitchFamily="2" charset="2"/>
              </a:rPr>
              <a:t>: </a:t>
            </a:r>
            <a:r>
              <a:rPr lang="en-US" sz="2400" dirty="0" smtClean="0"/>
              <a:t>variable</a:t>
            </a:r>
          </a:p>
          <a:p>
            <a:pPr lvl="1">
              <a:defRPr/>
            </a:pPr>
            <a:r>
              <a:rPr lang="en-US" sz="2400" b="1" dirty="0" smtClean="0">
                <a:latin typeface="Courier New" pitchFamily="49" charset="0"/>
                <a:cs typeface="Courier New" pitchFamily="49" charset="0"/>
              </a:rPr>
              <a:t>E</a:t>
            </a:r>
            <a:r>
              <a:rPr lang="en-US" sz="2400" dirty="0" smtClean="0"/>
              <a:t> </a:t>
            </a:r>
            <a:r>
              <a:rPr lang="en-US" sz="2400" dirty="0" smtClean="0">
                <a:sym typeface="Wingdings" pitchFamily="2" charset="2"/>
              </a:rPr>
              <a:t>: </a:t>
            </a:r>
            <a:r>
              <a:rPr lang="en-US" sz="2400" dirty="0" smtClean="0"/>
              <a:t>expression</a:t>
            </a:r>
          </a:p>
          <a:p>
            <a:pPr lvl="1">
              <a:defRPr/>
            </a:pPr>
            <a:r>
              <a:rPr lang="en-US" sz="2400" b="1" dirty="0" smtClean="0">
                <a:latin typeface="Courier New" pitchFamily="49" charset="0"/>
                <a:cs typeface="Courier New" pitchFamily="49" charset="0"/>
              </a:rPr>
              <a:t>S</a:t>
            </a:r>
            <a:r>
              <a:rPr lang="en-US" sz="2400" dirty="0" smtClean="0"/>
              <a:t> </a:t>
            </a:r>
            <a:r>
              <a:rPr lang="en-US" sz="2400" dirty="0" smtClean="0">
                <a:sym typeface="Wingdings" pitchFamily="2" charset="2"/>
              </a:rPr>
              <a:t>: </a:t>
            </a:r>
            <a:r>
              <a:rPr lang="en-US" sz="2400" dirty="0" smtClean="0"/>
              <a:t>statement</a:t>
            </a:r>
          </a:p>
          <a:p>
            <a:pPr marL="1051560" lvl="2" indent="-320040">
              <a:spcBef>
                <a:spcPts val="700"/>
              </a:spcBef>
              <a:buClr>
                <a:schemeClr val="accent1">
                  <a:lumMod val="50000"/>
                </a:schemeClr>
              </a:buClr>
              <a:buSzPct val="60000"/>
            </a:pPr>
            <a:endParaRPr lang="en-US" dirty="0" smtClean="0"/>
          </a:p>
          <a:p>
            <a:r>
              <a:rPr lang="en-US" dirty="0" smtClean="0"/>
              <a:t>Shift final iteration after loop</a:t>
            </a:r>
          </a:p>
          <a:p>
            <a:pPr lvl="2"/>
            <a:endParaRPr lang="en-US" dirty="0" smtClean="0"/>
          </a:p>
          <a:p>
            <a:r>
              <a:rPr lang="en-US" dirty="0" smtClean="0"/>
              <a:t>Side conditions indicate when rewrite safe</a:t>
            </a:r>
            <a:endParaRPr lang="en-US" dirty="0"/>
          </a:p>
        </p:txBody>
      </p:sp>
      <p:sp>
        <p:nvSpPr>
          <p:cNvPr id="5" name="Rectangle 4"/>
          <p:cNvSpPr/>
          <p:nvPr/>
        </p:nvSpPr>
        <p:spPr>
          <a:xfrm>
            <a:off x="4419600" y="1238070"/>
            <a:ext cx="2057400" cy="16575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 0</a:t>
            </a:r>
          </a:p>
          <a:p>
            <a:r>
              <a:rPr lang="en-US" b="1" dirty="0" smtClean="0">
                <a:solidFill>
                  <a:schemeClr val="tx1"/>
                </a:solidFill>
                <a:latin typeface="Courier New" pitchFamily="49" charset="0"/>
                <a:cs typeface="Courier New" pitchFamily="49" charset="0"/>
              </a:rPr>
              <a:t>while(I &lt; E){</a:t>
            </a: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endParaRPr lang="en-US" b="1" baseline="-25000" dirty="0" smtClean="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a:t>
            </a:r>
          </a:p>
          <a:p>
            <a:r>
              <a:rPr lang="en-US" b="1" dirty="0">
                <a:solidFill>
                  <a:schemeClr val="tx1"/>
                </a:solidFill>
                <a:latin typeface="Courier New" pitchFamily="49" charset="0"/>
                <a:cs typeface="Courier New" pitchFamily="49" charset="0"/>
              </a:rPr>
              <a:t>}</a:t>
            </a:r>
          </a:p>
        </p:txBody>
      </p:sp>
      <p:sp>
        <p:nvSpPr>
          <p:cNvPr id="11" name="Rounded Rectangle 10"/>
          <p:cNvSpPr/>
          <p:nvPr/>
        </p:nvSpPr>
        <p:spPr>
          <a:xfrm>
            <a:off x="4800600" y="1905000"/>
            <a:ext cx="609600" cy="60960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06241" y="2684253"/>
            <a:ext cx="609600" cy="60960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1" idx="3"/>
            <a:endCxn id="12" idx="1"/>
          </p:cNvCxnSpPr>
          <p:nvPr/>
        </p:nvCxnSpPr>
        <p:spPr>
          <a:xfrm>
            <a:off x="5410200" y="2209800"/>
            <a:ext cx="1396041" cy="77925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343400" y="2971800"/>
            <a:ext cx="2590800" cy="99060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360492" y="2962870"/>
            <a:ext cx="2878508" cy="923330"/>
          </a:xfrm>
          <a:prstGeom prst="rect">
            <a:avLst/>
          </a:prstGeom>
          <a:noFill/>
        </p:spPr>
        <p:txBody>
          <a:bodyPr wrap="square" rtlCol="0">
            <a:spAutoFit/>
          </a:bodyPr>
          <a:lstStyle/>
          <a:p>
            <a:r>
              <a:rPr lang="en-US" b="1" dirty="0" smtClean="0"/>
              <a:t>where:</a:t>
            </a:r>
          </a:p>
          <a:p>
            <a:pPr marL="91440">
              <a:buFont typeface="Arial" pitchFamily="34" charset="0"/>
              <a:buChar char="•"/>
            </a:pPr>
            <a:r>
              <a:rPr lang="en-US" b="1" dirty="0" smtClean="0">
                <a:cs typeface="Courier New" pitchFamily="49" charset="0"/>
              </a:rPr>
              <a:t> </a:t>
            </a:r>
            <a:r>
              <a:rPr lang="en-US" b="1" dirty="0" smtClean="0">
                <a:latin typeface="Courier New" pitchFamily="49" charset="0"/>
                <a:cs typeface="Courier New" pitchFamily="49" charset="0"/>
              </a:rPr>
              <a:t>E &gt; 0</a:t>
            </a:r>
            <a:endParaRPr lang="en-US" b="1" dirty="0" smtClean="0"/>
          </a:p>
          <a:p>
            <a:pPr marL="91440">
              <a:buFont typeface="Arial" pitchFamily="34" charset="0"/>
              <a:buChar char="•"/>
            </a:pPr>
            <a:r>
              <a:rPr lang="en-US" b="1" dirty="0" smtClean="0">
                <a:cs typeface="Courier New" pitchFamily="49" charset="0"/>
              </a:rPr>
              <a:t> </a:t>
            </a:r>
            <a:r>
              <a:rPr lang="en-US" b="1" dirty="0" smtClean="0">
                <a:latin typeface="Courier New" pitchFamily="49" charset="0"/>
                <a:cs typeface="Courier New" pitchFamily="49" charset="0"/>
              </a:rPr>
              <a:t>S</a:t>
            </a:r>
            <a:r>
              <a:rPr lang="en-US" b="1" dirty="0" smtClean="0"/>
              <a:t> does not modify </a:t>
            </a:r>
            <a:r>
              <a:rPr lang="en-US" b="1" dirty="0" smtClean="0">
                <a:latin typeface="Courier New" pitchFamily="49" charset="0"/>
                <a:cs typeface="Courier New" pitchFamily="49" charset="0"/>
              </a:rPr>
              <a:t>I</a:t>
            </a:r>
            <a:r>
              <a:rPr lang="en-US" b="1" dirty="0" smtClean="0"/>
              <a:t>, </a:t>
            </a:r>
            <a:r>
              <a:rPr lang="en-US" b="1" dirty="0" smtClean="0">
                <a:latin typeface="Courier New" pitchFamily="49" charset="0"/>
                <a:cs typeface="Courier New" pitchFamily="49" charset="0"/>
              </a:rPr>
              <a:t>E</a:t>
            </a:r>
          </a:p>
        </p:txBody>
      </p:sp>
      <p:sp>
        <p:nvSpPr>
          <p:cNvPr id="21" name="Rounded Rectangle 20"/>
          <p:cNvSpPr/>
          <p:nvPr/>
        </p:nvSpPr>
        <p:spPr>
          <a:xfrm>
            <a:off x="8077200" y="1600200"/>
            <a:ext cx="45720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541520" y="1371600"/>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882640" y="1661160"/>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800600" y="1935480"/>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5371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1"/>
                                        </p:tgtEl>
                                      </p:cBhvr>
                                    </p:animEffect>
                                    <p:set>
                                      <p:cBhvr>
                                        <p:cTn id="67" dur="1" fill="hold">
                                          <p:stCondLst>
                                            <p:cond delay="499"/>
                                          </p:stCondLst>
                                        </p:cTn>
                                        <p:tgtEl>
                                          <p:spTgt spid="1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2"/>
                                        </p:tgtEl>
                                      </p:cBhvr>
                                    </p:animEffect>
                                    <p:set>
                                      <p:cBhvr>
                                        <p:cTn id="73" dur="1" fill="hold">
                                          <p:stCondLst>
                                            <p:cond delay="499"/>
                                          </p:stCondLst>
                                        </p:cTn>
                                        <p:tgtEl>
                                          <p:spTgt spid="1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1"/>
                                        </p:tgtEl>
                                      </p:cBhvr>
                                    </p:animEffect>
                                    <p:set>
                                      <p:cBhvr>
                                        <p:cTn id="76" dur="1" fill="hold">
                                          <p:stCondLst>
                                            <p:cond delay="499"/>
                                          </p:stCondLst>
                                        </p:cTn>
                                        <p:tgtEl>
                                          <p:spTgt spid="21"/>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10" end="10"/>
                                            </p:txEl>
                                          </p:spTgt>
                                        </p:tgtEl>
                                        <p:attrNameLst>
                                          <p:attrName>style.visibility</p:attrName>
                                        </p:attrNameLst>
                                      </p:cBhvr>
                                      <p:to>
                                        <p:strVal val="visible"/>
                                      </p:to>
                                    </p:set>
                                    <p:animEffect transition="in" filter="fade">
                                      <p:cBhvr>
                                        <p:cTn id="8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animBg="1"/>
      <p:bldP spid="11" grpId="1" animBg="1"/>
      <p:bldP spid="12" grpId="1" animBg="1"/>
      <p:bldP spid="16" grpId="0" animBg="1"/>
      <p:bldP spid="15" grpId="0"/>
      <p:bldP spid="21" grpId="0" animBg="1"/>
      <p:bldP spid="21" grpId="1" animBg="1"/>
      <p:bldP spid="13" grpId="0" animBg="1"/>
      <p:bldP spid="13" grpId="1" animBg="1"/>
      <p:bldP spid="17" grpId="0" animBg="1"/>
      <p:bldP spid="17" grpId="1" animBg="1"/>
      <p:bldP spid="18" grpId="0" animBg="1"/>
      <p:bldP spid="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1219200"/>
            <a:ext cx="8153400" cy="5410200"/>
          </a:xfrm>
        </p:spPr>
        <p:txBody>
          <a:bodyPr>
            <a:normAutofit/>
          </a:bodyPr>
          <a:lstStyle/>
          <a:p>
            <a:r>
              <a:rPr lang="en-US" dirty="0" smtClean="0"/>
              <a:t>Enable loop unrolling</a:t>
            </a:r>
          </a:p>
          <a:p>
            <a:pPr marL="594360" lvl="2" indent="-320040">
              <a:spcBef>
                <a:spcPts val="700"/>
              </a:spcBef>
              <a:buClr>
                <a:schemeClr val="accent1">
                  <a:lumMod val="50000"/>
                </a:schemeClr>
              </a:buClr>
              <a:buSzPct val="60000"/>
              <a:buFont typeface="Wingdings"/>
              <a:buChar char=""/>
              <a:tabLst>
                <a:tab pos="522288" algn="l"/>
              </a:tabLst>
            </a:pPr>
            <a:endParaRPr lang="en-US" dirty="0" smtClean="0"/>
          </a:p>
          <a:p>
            <a:pPr>
              <a:tabLst>
                <a:tab pos="522288" algn="l"/>
              </a:tabLst>
            </a:pPr>
            <a:endParaRPr lang="en-US" dirty="0" smtClean="0"/>
          </a:p>
          <a:p>
            <a:pPr>
              <a:tabLst>
                <a:tab pos="522288" algn="l"/>
              </a:tabLst>
            </a:pPr>
            <a:r>
              <a:rPr lang="en-US" dirty="0" smtClean="0"/>
              <a:t>Apply Rewrite</a:t>
            </a:r>
          </a:p>
          <a:p>
            <a:pPr marL="834390" lvl="1" indent="-514350">
              <a:buSzPct val="100000"/>
              <a:buFont typeface="+mj-lt"/>
              <a:buAutoNum type="arabicPeriod"/>
            </a:pPr>
            <a:r>
              <a:rPr lang="en-US" dirty="0" smtClean="0"/>
              <a:t>Match parameters</a:t>
            </a:r>
          </a:p>
          <a:p>
            <a:pPr marL="834390" lvl="1" indent="-514350">
              <a:buSzPct val="100000"/>
              <a:buFont typeface="+mj-lt"/>
              <a:buAutoNum type="arabicPeriod"/>
            </a:pPr>
            <a:r>
              <a:rPr lang="en-US" dirty="0" smtClean="0"/>
              <a:t>Check side </a:t>
            </a:r>
            <a:r>
              <a:rPr lang="en-US" dirty="0" err="1" smtClean="0"/>
              <a:t>conds</a:t>
            </a:r>
            <a:endParaRPr lang="en-US" dirty="0" smtClean="0"/>
          </a:p>
          <a:p>
            <a:pPr marL="834390" lvl="1" indent="-514350">
              <a:buSzPct val="100000"/>
              <a:buFont typeface="+mj-lt"/>
              <a:buAutoNum type="arabicPeriod"/>
            </a:pPr>
            <a:r>
              <a:rPr lang="en-US" dirty="0" smtClean="0"/>
              <a:t>Rewrite</a:t>
            </a:r>
          </a:p>
        </p:txBody>
      </p:sp>
      <p:sp>
        <p:nvSpPr>
          <p:cNvPr id="37" name="Rectangle 36"/>
          <p:cNvSpPr/>
          <p:nvPr/>
        </p:nvSpPr>
        <p:spPr>
          <a:xfrm>
            <a:off x="609600" y="5167746"/>
            <a:ext cx="3505200" cy="155448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000" b="1" dirty="0" smtClean="0">
                <a:solidFill>
                  <a:schemeClr val="tx1"/>
                </a:solidFill>
              </a:rPr>
              <a:t>where:</a:t>
            </a:r>
          </a:p>
          <a:p>
            <a:pPr marL="91440">
              <a:spcBef>
                <a:spcPts val="600"/>
              </a:spcBef>
              <a:buFont typeface="Wingdings" pitchFamily="2" charset="2"/>
              <a:buChar char="q"/>
            </a:pPr>
            <a:r>
              <a:rPr lang="en-US" sz="2000" b="1" dirty="0" smtClean="0">
                <a:solidFill>
                  <a:schemeClr val="tx1"/>
                </a:solidFill>
                <a:cs typeface="Courier New" pitchFamily="49" charset="0"/>
              </a:rPr>
              <a:t> </a:t>
            </a:r>
            <a:r>
              <a:rPr lang="en-US" sz="2000" b="1" dirty="0" smtClean="0">
                <a:solidFill>
                  <a:schemeClr val="tx1"/>
                </a:solidFill>
                <a:latin typeface="Courier New" pitchFamily="49" charset="0"/>
                <a:cs typeface="Courier New" pitchFamily="49" charset="0"/>
              </a:rPr>
              <a:t>100 &gt; 0</a:t>
            </a:r>
            <a:endParaRPr lang="en-US" sz="2000" b="1" dirty="0" smtClean="0">
              <a:solidFill>
                <a:schemeClr val="tx1"/>
              </a:solidFill>
            </a:endParaRPr>
          </a:p>
          <a:p>
            <a:pPr marL="91440">
              <a:spcBef>
                <a:spcPts val="600"/>
              </a:spcBef>
              <a:buFont typeface="Wingdings" pitchFamily="2" charset="2"/>
              <a:buChar char="q"/>
            </a:pPr>
            <a:r>
              <a:rPr lang="en-US" sz="2000" b="1" dirty="0" smtClean="0">
                <a:solidFill>
                  <a:schemeClr val="tx1"/>
                </a:solidFill>
                <a:cs typeface="Courier New" pitchFamily="49" charset="0"/>
              </a:rPr>
              <a:t> </a:t>
            </a:r>
            <a:r>
              <a:rPr lang="en-US" sz="2000" b="1" dirty="0" smtClean="0">
                <a:solidFill>
                  <a:schemeClr val="tx1"/>
                </a:solidFill>
                <a:latin typeface="Courier New" pitchFamily="49" charset="0"/>
                <a:cs typeface="Courier New" pitchFamily="49" charset="0"/>
              </a:rPr>
              <a:t>a[k] += k</a:t>
            </a:r>
            <a:endParaRPr lang="en-US" sz="2000" b="1" dirty="0" smtClean="0">
              <a:solidFill>
                <a:schemeClr val="tx1"/>
              </a:solidFill>
            </a:endParaRPr>
          </a:p>
          <a:p>
            <a:pPr marL="91440">
              <a:spcBef>
                <a:spcPts val="600"/>
              </a:spcBef>
              <a:tabLst>
                <a:tab pos="395288" algn="l"/>
              </a:tabLst>
            </a:pPr>
            <a:r>
              <a:rPr lang="en-US" sz="2000" b="1" dirty="0" smtClean="0">
                <a:solidFill>
                  <a:schemeClr val="tx1"/>
                </a:solidFill>
              </a:rPr>
              <a:t>	does not modify </a:t>
            </a:r>
            <a:r>
              <a:rPr lang="en-US" sz="2000" b="1" dirty="0" smtClean="0">
                <a:solidFill>
                  <a:schemeClr val="tx1"/>
                </a:solidFill>
                <a:latin typeface="Courier New" pitchFamily="49" charset="0"/>
                <a:cs typeface="Courier New" pitchFamily="49" charset="0"/>
              </a:rPr>
              <a:t>k,100</a:t>
            </a:r>
          </a:p>
        </p:txBody>
      </p:sp>
      <p:sp>
        <p:nvSpPr>
          <p:cNvPr id="2" name="Title 1"/>
          <p:cNvSpPr>
            <a:spLocks noGrp="1"/>
          </p:cNvSpPr>
          <p:nvPr>
            <p:ph type="title"/>
          </p:nvPr>
        </p:nvSpPr>
        <p:spPr/>
        <p:txBody>
          <a:bodyPr/>
          <a:lstStyle/>
          <a:p>
            <a:r>
              <a:rPr lang="en-US" dirty="0" smtClean="0"/>
              <a:t>Applying Rewrite Rules</a:t>
            </a:r>
            <a:endParaRPr lang="en-US" dirty="0"/>
          </a:p>
        </p:txBody>
      </p:sp>
      <p:sp>
        <p:nvSpPr>
          <p:cNvPr id="5" name="Rectangle 4"/>
          <p:cNvSpPr/>
          <p:nvPr/>
        </p:nvSpPr>
        <p:spPr>
          <a:xfrm>
            <a:off x="4419600" y="1238070"/>
            <a:ext cx="2057400" cy="16575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 0</a:t>
            </a:r>
          </a:p>
          <a:p>
            <a:r>
              <a:rPr lang="en-US" b="1" dirty="0" smtClean="0">
                <a:solidFill>
                  <a:schemeClr val="tx1"/>
                </a:solidFill>
                <a:latin typeface="Courier New" pitchFamily="49" charset="0"/>
                <a:cs typeface="Courier New" pitchFamily="49" charset="0"/>
              </a:rPr>
              <a:t>while(I &lt; E){</a:t>
            </a: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endParaRPr lang="en-US" b="1" baseline="-25000" dirty="0" smtClean="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a:t>
            </a:r>
          </a:p>
          <a:p>
            <a:r>
              <a:rPr lang="en-US" b="1" dirty="0">
                <a:solidFill>
                  <a:schemeClr val="tx1"/>
                </a:solidFill>
                <a:latin typeface="Courier New" pitchFamily="49" charset="0"/>
                <a:cs typeface="Courier New" pitchFamily="49" charset="0"/>
              </a:rPr>
              <a:t>}</a:t>
            </a:r>
          </a:p>
        </p:txBody>
      </p:sp>
      <p:sp>
        <p:nvSpPr>
          <p:cNvPr id="25" name="Rectangle 24"/>
          <p:cNvSpPr/>
          <p:nvPr/>
        </p:nvSpPr>
        <p:spPr>
          <a:xfrm>
            <a:off x="6705600" y="1238070"/>
            <a:ext cx="2286000" cy="21147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 0</a:t>
            </a:r>
          </a:p>
          <a:p>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I&lt;</a:t>
            </a:r>
            <a:r>
              <a:rPr lang="en-US" b="1" dirty="0" smtClean="0">
                <a:solidFill>
                  <a:schemeClr val="tx1"/>
                </a:solidFill>
                <a:latin typeface="Courier New" pitchFamily="49" charset="0"/>
                <a:cs typeface="Courier New" pitchFamily="49" charset="0"/>
              </a:rPr>
              <a:t>E-1){</a:t>
            </a: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endParaRPr lang="en-US" b="1" baseline="-25000" dirty="0" smtClean="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a:t>
            </a:r>
          </a:p>
          <a:p>
            <a:r>
              <a:rPr lang="en-US" b="1" dirty="0" smtClean="0">
                <a:solidFill>
                  <a:schemeClr val="tx1"/>
                </a:solidFill>
                <a:latin typeface="Courier New" pitchFamily="49" charset="0"/>
                <a:cs typeface="Courier New" pitchFamily="49" charset="0"/>
              </a:rPr>
              <a:t>}</a:t>
            </a:r>
          </a:p>
          <a:p>
            <a:r>
              <a:rPr lang="en-US" b="1" dirty="0" smtClean="0">
                <a:solidFill>
                  <a:schemeClr val="tx1"/>
                </a:solidFill>
                <a:latin typeface="Courier New" pitchFamily="49" charset="0"/>
                <a:cs typeface="Courier New" pitchFamily="49" charset="0"/>
              </a:rPr>
              <a:t>S</a:t>
            </a:r>
          </a:p>
          <a:p>
            <a:r>
              <a:rPr lang="en-US" b="1" dirty="0" smtClean="0">
                <a:solidFill>
                  <a:schemeClr val="tx1"/>
                </a:solidFill>
                <a:latin typeface="Courier New" pitchFamily="49" charset="0"/>
                <a:cs typeface="Courier New" pitchFamily="49" charset="0"/>
              </a:rPr>
              <a:t>I++</a:t>
            </a:r>
            <a:endParaRPr lang="en-US" b="1" dirty="0">
              <a:solidFill>
                <a:schemeClr val="tx1"/>
              </a:solidFill>
              <a:latin typeface="Courier New" pitchFamily="49" charset="0"/>
              <a:cs typeface="Courier New" pitchFamily="49" charset="0"/>
            </a:endParaRPr>
          </a:p>
        </p:txBody>
      </p:sp>
      <p:sp>
        <p:nvSpPr>
          <p:cNvPr id="15" name="TextBox 14"/>
          <p:cNvSpPr txBox="1"/>
          <p:nvPr/>
        </p:nvSpPr>
        <p:spPr>
          <a:xfrm>
            <a:off x="4360492" y="2962870"/>
            <a:ext cx="2878508" cy="923330"/>
          </a:xfrm>
          <a:prstGeom prst="rect">
            <a:avLst/>
          </a:prstGeom>
          <a:noFill/>
        </p:spPr>
        <p:txBody>
          <a:bodyPr wrap="square" rtlCol="0">
            <a:spAutoFit/>
          </a:bodyPr>
          <a:lstStyle/>
          <a:p>
            <a:r>
              <a:rPr lang="en-US" b="1" dirty="0" smtClean="0"/>
              <a:t>where:</a:t>
            </a:r>
          </a:p>
          <a:p>
            <a:pPr marL="91440">
              <a:buFont typeface="Arial" pitchFamily="34" charset="0"/>
              <a:buChar char="•"/>
            </a:pPr>
            <a:r>
              <a:rPr lang="en-US" b="1" dirty="0" smtClean="0">
                <a:cs typeface="Courier New" pitchFamily="49" charset="0"/>
              </a:rPr>
              <a:t> </a:t>
            </a:r>
            <a:r>
              <a:rPr lang="en-US" b="1" dirty="0" smtClean="0">
                <a:latin typeface="Courier New" pitchFamily="49" charset="0"/>
                <a:cs typeface="Courier New" pitchFamily="49" charset="0"/>
              </a:rPr>
              <a:t>E &gt; 0</a:t>
            </a:r>
            <a:endParaRPr lang="en-US" b="1" dirty="0" smtClean="0"/>
          </a:p>
          <a:p>
            <a:pPr marL="91440">
              <a:buFont typeface="Arial" pitchFamily="34" charset="0"/>
              <a:buChar char="•"/>
            </a:pPr>
            <a:r>
              <a:rPr lang="en-US" b="1" dirty="0" smtClean="0">
                <a:cs typeface="Courier New" pitchFamily="49" charset="0"/>
              </a:rPr>
              <a:t> </a:t>
            </a:r>
            <a:r>
              <a:rPr lang="en-US" b="1" dirty="0" smtClean="0">
                <a:latin typeface="Courier New" pitchFamily="49" charset="0"/>
                <a:cs typeface="Courier New" pitchFamily="49" charset="0"/>
              </a:rPr>
              <a:t>S</a:t>
            </a:r>
            <a:r>
              <a:rPr lang="en-US" b="1" dirty="0" smtClean="0"/>
              <a:t> does not modify </a:t>
            </a:r>
            <a:r>
              <a:rPr lang="en-US" b="1" dirty="0" smtClean="0">
                <a:latin typeface="Courier New" pitchFamily="49" charset="0"/>
                <a:cs typeface="Courier New" pitchFamily="49" charset="0"/>
              </a:rPr>
              <a:t>I</a:t>
            </a:r>
            <a:r>
              <a:rPr lang="en-US" b="1" dirty="0" smtClean="0"/>
              <a:t>, </a:t>
            </a:r>
            <a:r>
              <a:rPr lang="en-US" b="1" dirty="0" smtClean="0">
                <a:latin typeface="Courier New" pitchFamily="49" charset="0"/>
                <a:cs typeface="Courier New" pitchFamily="49" charset="0"/>
              </a:rPr>
              <a:t>E</a:t>
            </a:r>
          </a:p>
        </p:txBody>
      </p:sp>
      <p:sp>
        <p:nvSpPr>
          <p:cNvPr id="16" name="Rectangle 15"/>
          <p:cNvSpPr/>
          <p:nvPr/>
        </p:nvSpPr>
        <p:spPr>
          <a:xfrm>
            <a:off x="4294518" y="4284453"/>
            <a:ext cx="2209800" cy="182880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spcBef>
                <a:spcPts val="600"/>
              </a:spcBef>
            </a:pPr>
            <a:r>
              <a:rPr lang="en-US" b="1" dirty="0" smtClean="0">
                <a:solidFill>
                  <a:schemeClr val="tx1"/>
                </a:solidFill>
                <a:latin typeface="Courier New" pitchFamily="49" charset="0"/>
                <a:cs typeface="Courier New" pitchFamily="49" charset="0"/>
              </a:rPr>
              <a:t>k := 0</a:t>
            </a:r>
          </a:p>
          <a:p>
            <a:pPr>
              <a:spcBef>
                <a:spcPts val="600"/>
              </a:spcBef>
            </a:pPr>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k&lt;</a:t>
            </a:r>
            <a:r>
              <a:rPr lang="en-US" b="1" dirty="0" smtClean="0">
                <a:solidFill>
                  <a:schemeClr val="tx1"/>
                </a:solidFill>
                <a:latin typeface="Courier New" pitchFamily="49" charset="0"/>
                <a:cs typeface="Courier New" pitchFamily="49" charset="0"/>
              </a:rPr>
              <a:t>100){</a:t>
            </a:r>
          </a:p>
          <a:p>
            <a:pPr>
              <a:spcBef>
                <a:spcPts val="600"/>
              </a:spcBef>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a[k] += k</a:t>
            </a:r>
          </a:p>
          <a:p>
            <a:pPr>
              <a:spcBef>
                <a:spcPts val="600"/>
              </a:spcBef>
            </a:pPr>
            <a:r>
              <a:rPr lang="en-US" b="1" dirty="0" smtClean="0">
                <a:solidFill>
                  <a:schemeClr val="tx1"/>
                </a:solidFill>
                <a:latin typeface="Courier New" pitchFamily="49" charset="0"/>
                <a:cs typeface="Courier New" pitchFamily="49" charset="0"/>
              </a:rPr>
              <a:t>  k++</a:t>
            </a:r>
          </a:p>
          <a:p>
            <a:pPr>
              <a:spcBef>
                <a:spcPts val="600"/>
              </a:spcBef>
            </a:pPr>
            <a:r>
              <a:rPr lang="en-US" b="1" dirty="0" smtClean="0">
                <a:solidFill>
                  <a:schemeClr val="tx1"/>
                </a:solidFill>
                <a:latin typeface="Courier New" pitchFamily="49" charset="0"/>
                <a:cs typeface="Courier New" pitchFamily="49" charset="0"/>
              </a:rPr>
              <a:t>}</a:t>
            </a:r>
          </a:p>
        </p:txBody>
      </p:sp>
      <p:sp>
        <p:nvSpPr>
          <p:cNvPr id="18" name="Rounded Rectangle 17"/>
          <p:cNvSpPr/>
          <p:nvPr/>
        </p:nvSpPr>
        <p:spPr>
          <a:xfrm>
            <a:off x="5644641" y="4699958"/>
            <a:ext cx="548640" cy="274320"/>
          </a:xfrm>
          <a:prstGeom prst="roundRect">
            <a:avLst/>
          </a:prstGeom>
          <a:solidFill>
            <a:srgbClr val="FF0000">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8" idx="3"/>
            <a:endCxn id="19" idx="0"/>
          </p:cNvCxnSpPr>
          <p:nvPr/>
        </p:nvCxnSpPr>
        <p:spPr>
          <a:xfrm>
            <a:off x="6193281" y="4837118"/>
            <a:ext cx="1160019" cy="64928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7494" y="1373217"/>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813827" y="1922253"/>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4387971" y="4360653"/>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92771" y="5061088"/>
            <a:ext cx="137160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638800" y="4695933"/>
            <a:ext cx="54864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64547" y="4267200"/>
            <a:ext cx="2209800" cy="251460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spcBef>
                <a:spcPts val="600"/>
              </a:spcBef>
            </a:pPr>
            <a:r>
              <a:rPr lang="en-US" b="1" dirty="0" smtClean="0">
                <a:solidFill>
                  <a:schemeClr val="tx1"/>
                </a:solidFill>
                <a:latin typeface="Courier New" pitchFamily="49" charset="0"/>
                <a:cs typeface="Courier New" pitchFamily="49" charset="0"/>
              </a:rPr>
              <a:t>k := 0</a:t>
            </a:r>
          </a:p>
          <a:p>
            <a:pPr>
              <a:spcBef>
                <a:spcPts val="600"/>
              </a:spcBef>
            </a:pPr>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k&lt;</a:t>
            </a:r>
            <a:r>
              <a:rPr lang="en-US" b="1" dirty="0" smtClean="0">
                <a:solidFill>
                  <a:schemeClr val="tx1"/>
                </a:solidFill>
                <a:latin typeface="Courier New" pitchFamily="49" charset="0"/>
                <a:cs typeface="Courier New" pitchFamily="49" charset="0"/>
              </a:rPr>
              <a:t>99){</a:t>
            </a:r>
          </a:p>
          <a:p>
            <a:pPr>
              <a:spcBef>
                <a:spcPts val="600"/>
              </a:spcBef>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a[k] += k</a:t>
            </a:r>
          </a:p>
          <a:p>
            <a:pPr>
              <a:spcBef>
                <a:spcPts val="600"/>
              </a:spcBef>
            </a:pPr>
            <a:r>
              <a:rPr lang="en-US" b="1" dirty="0" smtClean="0">
                <a:solidFill>
                  <a:schemeClr val="tx1"/>
                </a:solidFill>
                <a:latin typeface="Courier New" pitchFamily="49" charset="0"/>
                <a:cs typeface="Courier New" pitchFamily="49" charset="0"/>
              </a:rPr>
              <a:t>  k++</a:t>
            </a:r>
          </a:p>
          <a:p>
            <a:pPr>
              <a:spcBef>
                <a:spcPts val="600"/>
              </a:spcBef>
            </a:pPr>
            <a:r>
              <a:rPr lang="en-US" b="1" dirty="0" smtClean="0">
                <a:solidFill>
                  <a:schemeClr val="tx1"/>
                </a:solidFill>
                <a:latin typeface="Courier New" pitchFamily="49" charset="0"/>
                <a:cs typeface="Courier New" pitchFamily="49" charset="0"/>
              </a:rPr>
              <a:t>}</a:t>
            </a:r>
          </a:p>
          <a:p>
            <a:pPr>
              <a:spcBef>
                <a:spcPts val="600"/>
              </a:spcBef>
            </a:pPr>
            <a:r>
              <a:rPr lang="en-US" b="1" dirty="0" smtClean="0">
                <a:solidFill>
                  <a:schemeClr val="tx1"/>
                </a:solidFill>
                <a:latin typeface="Courier New" pitchFamily="49" charset="0"/>
                <a:cs typeface="Courier New" pitchFamily="49" charset="0"/>
              </a:rPr>
              <a:t>a[k] += k</a:t>
            </a:r>
          </a:p>
          <a:p>
            <a:pPr>
              <a:spcBef>
                <a:spcPts val="600"/>
              </a:spcBef>
            </a:pPr>
            <a:r>
              <a:rPr lang="en-US" b="1" dirty="0" smtClean="0">
                <a:solidFill>
                  <a:schemeClr val="tx1"/>
                </a:solidFill>
                <a:latin typeface="Courier New" pitchFamily="49" charset="0"/>
                <a:cs typeface="Courier New" pitchFamily="49" charset="0"/>
              </a:rPr>
              <a:t>k++</a:t>
            </a:r>
          </a:p>
        </p:txBody>
      </p:sp>
      <p:cxnSp>
        <p:nvCxnSpPr>
          <p:cNvPr id="35" name="Straight Connector 34"/>
          <p:cNvCxnSpPr>
            <a:stCxn id="23" idx="2"/>
            <a:endCxn id="31" idx="0"/>
          </p:cNvCxnSpPr>
          <p:nvPr/>
        </p:nvCxnSpPr>
        <p:spPr>
          <a:xfrm rot="5400000">
            <a:off x="3243335" y="2929334"/>
            <a:ext cx="2713116" cy="14952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2"/>
            <a:endCxn id="33" idx="0"/>
          </p:cNvCxnSpPr>
          <p:nvPr/>
        </p:nvCxnSpPr>
        <p:spPr>
          <a:xfrm rot="16200000" flipH="1">
            <a:off x="3732522" y="3415038"/>
            <a:ext cx="2864515" cy="42758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8077200" y="4666861"/>
            <a:ext cx="457200" cy="30480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6019800" y="3505200"/>
            <a:ext cx="2895600" cy="838200"/>
          </a:xfrm>
          <a:prstGeom prst="roundRect">
            <a:avLst/>
          </a:prstGeom>
          <a:solidFill>
            <a:srgbClr val="B4E1B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b="1" dirty="0" smtClean="0">
                <a:solidFill>
                  <a:schemeClr val="tx1"/>
                </a:solidFill>
              </a:rPr>
              <a:t> Divisible by 3</a:t>
            </a:r>
          </a:p>
          <a:p>
            <a:pPr>
              <a:buFont typeface="Arial" pitchFamily="34" charset="0"/>
              <a:buChar char="•"/>
            </a:pPr>
            <a:r>
              <a:rPr lang="en-US" sz="2400" b="1" dirty="0" smtClean="0">
                <a:solidFill>
                  <a:schemeClr val="tx1"/>
                </a:solidFill>
              </a:rPr>
              <a:t> Directly unroll by 3</a:t>
            </a:r>
            <a:endParaRPr lang="en-US" sz="2400" b="1" dirty="0">
              <a:solidFill>
                <a:schemeClr val="tx1"/>
              </a:solidFill>
            </a:endParaRPr>
          </a:p>
        </p:txBody>
      </p:sp>
      <p:cxnSp>
        <p:nvCxnSpPr>
          <p:cNvPr id="61" name="Straight Connector 60"/>
          <p:cNvCxnSpPr>
            <a:stCxn id="59" idx="0"/>
            <a:endCxn id="60" idx="2"/>
          </p:cNvCxnSpPr>
          <p:nvPr/>
        </p:nvCxnSpPr>
        <p:spPr>
          <a:xfrm rot="16200000" flipV="1">
            <a:off x="7724970" y="4086031"/>
            <a:ext cx="323461" cy="8382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897880" y="1659147"/>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4" idx="2"/>
            <a:endCxn id="26" idx="0"/>
          </p:cNvCxnSpPr>
          <p:nvPr/>
        </p:nvCxnSpPr>
        <p:spPr>
          <a:xfrm rot="5400000">
            <a:off x="4592847" y="3253740"/>
            <a:ext cx="2762466" cy="121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2255" y="5368636"/>
            <a:ext cx="546945" cy="646331"/>
          </a:xfrm>
          <a:prstGeom prst="rect">
            <a:avLst/>
          </a:prstGeom>
        </p:spPr>
        <p:txBody>
          <a:bodyPr wrap="none">
            <a:spAutoFit/>
          </a:bodyPr>
          <a:lstStyle/>
          <a:p>
            <a:pPr algn="ctr"/>
            <a:r>
              <a:rPr lang="en-US" sz="3600" b="1" dirty="0" smtClean="0">
                <a:solidFill>
                  <a:srgbClr val="00B050"/>
                </a:solidFill>
                <a:sym typeface="Wingdings" pitchFamily="2" charset="2"/>
              </a:rPr>
              <a:t></a:t>
            </a:r>
            <a:endParaRPr lang="en-US" sz="3600" b="1" dirty="0">
              <a:solidFill>
                <a:srgbClr val="00B050"/>
              </a:solidFill>
              <a:sym typeface="Wingdings" pitchFamily="2" charset="2"/>
            </a:endParaRPr>
          </a:p>
        </p:txBody>
      </p:sp>
      <p:sp>
        <p:nvSpPr>
          <p:cNvPr id="30" name="Rectangle 29"/>
          <p:cNvSpPr/>
          <p:nvPr/>
        </p:nvSpPr>
        <p:spPr>
          <a:xfrm>
            <a:off x="685800" y="5770418"/>
            <a:ext cx="546945" cy="646331"/>
          </a:xfrm>
          <a:prstGeom prst="rect">
            <a:avLst/>
          </a:prstGeom>
        </p:spPr>
        <p:txBody>
          <a:bodyPr wrap="none">
            <a:spAutoFit/>
          </a:bodyPr>
          <a:lstStyle/>
          <a:p>
            <a:pPr algn="ctr"/>
            <a:r>
              <a:rPr lang="en-US" sz="3600" b="1" dirty="0" smtClean="0">
                <a:solidFill>
                  <a:srgbClr val="00B050"/>
                </a:solidFill>
                <a:sym typeface="Wingdings" pitchFamily="2" charset="2"/>
              </a:rPr>
              <a:t></a:t>
            </a:r>
            <a:endParaRPr lang="en-US" sz="3600" b="1" dirty="0">
              <a:solidFill>
                <a:srgbClr val="00B050"/>
              </a:solidFill>
              <a:sym typeface="Wingdings" pitchFamily="2" charset="2"/>
            </a:endParaRPr>
          </a:p>
        </p:txBody>
      </p:sp>
      <p:sp>
        <p:nvSpPr>
          <p:cNvPr id="36" name="Rounded Rectangle 35"/>
          <p:cNvSpPr/>
          <p:nvPr/>
        </p:nvSpPr>
        <p:spPr>
          <a:xfrm>
            <a:off x="1427480" y="3316224"/>
            <a:ext cx="2651760" cy="365760"/>
          </a:xfrm>
          <a:prstGeom prst="roundRect">
            <a:avLst/>
          </a:prstGeom>
          <a:solidFill>
            <a:srgbClr val="EFCDC1">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422400" y="3788664"/>
            <a:ext cx="2651760" cy="365760"/>
          </a:xfrm>
          <a:prstGeom prst="roundRect">
            <a:avLst/>
          </a:prstGeom>
          <a:solidFill>
            <a:srgbClr val="EFCDC1">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422400" y="4241246"/>
            <a:ext cx="2651760" cy="365760"/>
          </a:xfrm>
          <a:prstGeom prst="roundRect">
            <a:avLst/>
          </a:prstGeom>
          <a:solidFill>
            <a:srgbClr val="EFCDC1">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867400" y="5486400"/>
            <a:ext cx="2971800" cy="914400"/>
          </a:xfrm>
          <a:prstGeom prst="roundRect">
            <a:avLst/>
          </a:prstGeom>
          <a:solidFill>
            <a:srgbClr val="FF8585"/>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b="1" dirty="0" smtClean="0">
                <a:solidFill>
                  <a:schemeClr val="tx1"/>
                </a:solidFill>
              </a:rPr>
              <a:t> Not divisible by 3</a:t>
            </a:r>
          </a:p>
          <a:p>
            <a:pPr>
              <a:buFont typeface="Arial" pitchFamily="34" charset="0"/>
              <a:buChar char="•"/>
            </a:pPr>
            <a:r>
              <a:rPr lang="en-US" sz="2400" b="1" dirty="0" smtClean="0">
                <a:solidFill>
                  <a:schemeClr val="tx1"/>
                </a:solidFill>
              </a:rPr>
              <a:t> Hard to unroll by 3</a:t>
            </a:r>
            <a:endParaRPr lang="en-US" sz="2400" b="1" dirty="0">
              <a:solidFill>
                <a:schemeClr val="tx1"/>
              </a:solidFill>
            </a:endParaRPr>
          </a:p>
        </p:txBody>
      </p:sp>
      <p:sp>
        <p:nvSpPr>
          <p:cNvPr id="74" name="Rounded Rectangle 73"/>
          <p:cNvSpPr/>
          <p:nvPr/>
        </p:nvSpPr>
        <p:spPr>
          <a:xfrm>
            <a:off x="7104201" y="1872159"/>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6838038" y="2697480"/>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7117080" y="5045045"/>
            <a:ext cx="146304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6858000" y="6083530"/>
            <a:ext cx="137160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8087718" y="4673958"/>
            <a:ext cx="45720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a:stCxn id="74" idx="2"/>
          </p:cNvCxnSpPr>
          <p:nvPr/>
        </p:nvCxnSpPr>
        <p:spPr>
          <a:xfrm rot="16200000" flipH="1">
            <a:off x="5951219" y="3436620"/>
            <a:ext cx="2882723" cy="3024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5" idx="1"/>
            <a:endCxn id="77" idx="1"/>
          </p:cNvCxnSpPr>
          <p:nvPr/>
        </p:nvCxnSpPr>
        <p:spPr>
          <a:xfrm rot="10800000" flipH="1" flipV="1">
            <a:off x="6838038" y="2834640"/>
            <a:ext cx="19962" cy="3386050"/>
          </a:xfrm>
          <a:prstGeom prst="curvedConnector3">
            <a:avLst>
              <a:gd name="adj1" fmla="val -1145176"/>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8090079" y="1600200"/>
            <a:ext cx="54864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2"/>
            <a:endCxn id="78" idx="0"/>
          </p:cNvCxnSpPr>
          <p:nvPr/>
        </p:nvCxnSpPr>
        <p:spPr>
          <a:xfrm rot="5400000">
            <a:off x="6940640" y="3250199"/>
            <a:ext cx="2799438" cy="4808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7669155" y="4673958"/>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7598964" y="1600200"/>
            <a:ext cx="274320" cy="274320"/>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stCxn id="89" idx="2"/>
            <a:endCxn id="88" idx="0"/>
          </p:cNvCxnSpPr>
          <p:nvPr/>
        </p:nvCxnSpPr>
        <p:spPr>
          <a:xfrm rot="16200000" flipH="1">
            <a:off x="6371500" y="3239143"/>
            <a:ext cx="2799438" cy="7019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619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36"/>
                                        </p:tgtEl>
                                      </p:cBhvr>
                                    </p:animEffect>
                                    <p:set>
                                      <p:cBhvr>
                                        <p:cTn id="80" dur="1" fill="hold">
                                          <p:stCondLst>
                                            <p:cond delay="499"/>
                                          </p:stCondLst>
                                        </p:cTn>
                                        <p:tgtEl>
                                          <p:spTgt spid="3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3"/>
                                        </p:tgtEl>
                                      </p:cBhvr>
                                    </p:animEffect>
                                    <p:set>
                                      <p:cBhvr>
                                        <p:cTn id="83" dur="1" fill="hold">
                                          <p:stCondLst>
                                            <p:cond delay="499"/>
                                          </p:stCondLst>
                                        </p:cTn>
                                        <p:tgtEl>
                                          <p:spTgt spid="23"/>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7"/>
                                        </p:tgtEl>
                                      </p:cBhvr>
                                    </p:animEffect>
                                    <p:set>
                                      <p:cBhvr>
                                        <p:cTn id="92" dur="1" fill="hold">
                                          <p:stCondLst>
                                            <p:cond delay="499"/>
                                          </p:stCondLst>
                                        </p:cTn>
                                        <p:tgtEl>
                                          <p:spTgt spid="2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42"/>
                                        </p:tgtEl>
                                      </p:cBhvr>
                                    </p:animEffect>
                                    <p:set>
                                      <p:cBhvr>
                                        <p:cTn id="95" dur="1" fill="hold">
                                          <p:stCondLst>
                                            <p:cond delay="499"/>
                                          </p:stCondLst>
                                        </p:cTn>
                                        <p:tgtEl>
                                          <p:spTgt spid="42"/>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4"/>
                                        </p:tgtEl>
                                      </p:cBhvr>
                                    </p:animEffect>
                                    <p:set>
                                      <p:cBhvr>
                                        <p:cTn id="101" dur="1" fill="hold">
                                          <p:stCondLst>
                                            <p:cond delay="499"/>
                                          </p:stCondLst>
                                        </p:cTn>
                                        <p:tgtEl>
                                          <p:spTgt spid="24"/>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28"/>
                                        </p:tgtEl>
                                      </p:cBhvr>
                                    </p:animEffect>
                                    <p:set>
                                      <p:cBhvr>
                                        <p:cTn id="104" dur="1" fill="hold">
                                          <p:stCondLst>
                                            <p:cond delay="499"/>
                                          </p:stCondLst>
                                        </p:cTn>
                                        <p:tgtEl>
                                          <p:spTgt spid="2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26"/>
                                        </p:tgtEl>
                                      </p:cBhvr>
                                    </p:animEffect>
                                    <p:set>
                                      <p:cBhvr>
                                        <p:cTn id="107" dur="1" fill="hold">
                                          <p:stCondLst>
                                            <p:cond delay="499"/>
                                          </p:stCondLst>
                                        </p:cTn>
                                        <p:tgtEl>
                                          <p:spTgt spid="26"/>
                                        </p:tgtEl>
                                        <p:attrNameLst>
                                          <p:attrName>style.visibility</p:attrName>
                                        </p:attrNameLst>
                                      </p:cBhvr>
                                      <p:to>
                                        <p:strVal val="hidden"/>
                                      </p:to>
                                    </p:se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childTnLst>
                                </p:cTn>
                              </p:par>
                            </p:childTnLst>
                          </p:cTn>
                        </p:par>
                        <p:par>
                          <p:cTn id="112" fill="hold">
                            <p:stCondLst>
                              <p:cond delay="1000"/>
                            </p:stCondLst>
                            <p:childTnLst>
                              <p:par>
                                <p:cTn id="113" presetID="10" presetClass="entr" presetSubtype="0"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fade">
                                      <p:cBhvr>
                                        <p:cTn id="115" dur="500"/>
                                        <p:tgtEl>
                                          <p:spTgt spid="37"/>
                                        </p:tgtEl>
                                      </p:cBhvr>
                                    </p:animEffect>
                                  </p:childTnLst>
                                </p:cTn>
                              </p:par>
                            </p:childTnLst>
                          </p:cTn>
                        </p:par>
                        <p:par>
                          <p:cTn id="116" fill="hold">
                            <p:stCondLst>
                              <p:cond delay="1500"/>
                            </p:stCondLst>
                            <p:childTnLst>
                              <p:par>
                                <p:cTn id="117" presetID="10" presetClass="entr" presetSubtype="0" fill="hold" grpId="0" nodeType="after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fade">
                                      <p:cBhvr>
                                        <p:cTn id="119" dur="500"/>
                                        <p:tgtEl>
                                          <p:spTgt spid="29"/>
                                        </p:tgtEl>
                                      </p:cBhvr>
                                    </p:animEffect>
                                  </p:childTnLst>
                                </p:cTn>
                              </p:par>
                            </p:childTnLst>
                          </p:cTn>
                        </p:par>
                        <p:par>
                          <p:cTn id="120" fill="hold">
                            <p:stCondLst>
                              <p:cond delay="2000"/>
                            </p:stCondLst>
                            <p:childTnLst>
                              <p:par>
                                <p:cTn id="121" presetID="10" presetClass="entr" presetSubtype="0" fill="hold" grpId="0" nodeType="after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38"/>
                                        </p:tgtEl>
                                      </p:cBhvr>
                                    </p:animEffect>
                                    <p:set>
                                      <p:cBhvr>
                                        <p:cTn id="128" dur="1" fill="hold">
                                          <p:stCondLst>
                                            <p:cond delay="499"/>
                                          </p:stCondLst>
                                        </p:cTn>
                                        <p:tgtEl>
                                          <p:spTgt spid="38"/>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7"/>
                                        </p:tgtEl>
                                      </p:cBhvr>
                                    </p:animEffect>
                                    <p:set>
                                      <p:cBhvr>
                                        <p:cTn id="131" dur="1" fill="hold">
                                          <p:stCondLst>
                                            <p:cond delay="499"/>
                                          </p:stCondLst>
                                        </p:cTn>
                                        <p:tgtEl>
                                          <p:spTgt spid="37"/>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29"/>
                                        </p:tgtEl>
                                      </p:cBhvr>
                                    </p:animEffect>
                                    <p:set>
                                      <p:cBhvr>
                                        <p:cTn id="134" dur="1" fill="hold">
                                          <p:stCondLst>
                                            <p:cond delay="499"/>
                                          </p:stCondLst>
                                        </p:cTn>
                                        <p:tgtEl>
                                          <p:spTgt spid="29"/>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30"/>
                                        </p:tgtEl>
                                      </p:cBhvr>
                                    </p:animEffect>
                                    <p:set>
                                      <p:cBhvr>
                                        <p:cTn id="137" dur="1" fill="hold">
                                          <p:stCondLst>
                                            <p:cond delay="499"/>
                                          </p:stCondLst>
                                        </p:cTn>
                                        <p:tgtEl>
                                          <p:spTgt spid="30"/>
                                        </p:tgtEl>
                                        <p:attrNameLst>
                                          <p:attrName>style.visibility</p:attrName>
                                        </p:attrNameLst>
                                      </p:cBhvr>
                                      <p:to>
                                        <p:strVal val="hidden"/>
                                      </p:to>
                                    </p:set>
                                  </p:childTnLst>
                                </p:cTn>
                              </p:par>
                            </p:childTnLst>
                          </p:cTn>
                        </p:par>
                        <p:par>
                          <p:cTn id="138" fill="hold">
                            <p:stCondLst>
                              <p:cond delay="500"/>
                            </p:stCondLst>
                            <p:childTnLst>
                              <p:par>
                                <p:cTn id="139" presetID="10" presetClass="entr" presetSubtype="0" fill="hold" grpId="0" nodeType="after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fade">
                                      <p:cBhvr>
                                        <p:cTn id="141" dur="500"/>
                                        <p:tgtEl>
                                          <p:spTgt spid="39"/>
                                        </p:tgtEl>
                                      </p:cBhvr>
                                    </p:animEffect>
                                  </p:childTnLst>
                                </p:cTn>
                              </p:par>
                            </p:childTnLst>
                          </p:cTn>
                        </p:par>
                        <p:par>
                          <p:cTn id="142" fill="hold">
                            <p:stCondLst>
                              <p:cond delay="1000"/>
                            </p:stCondLst>
                            <p:childTnLst>
                              <p:par>
                                <p:cTn id="143" presetID="10" presetClass="entr" presetSubtype="0" fill="hold" grpId="0" nodeType="afterEffect">
                                  <p:stCondLst>
                                    <p:cond delay="0"/>
                                  </p:stCondLst>
                                  <p:childTnLst>
                                    <p:set>
                                      <p:cBhvr>
                                        <p:cTn id="144" dur="1" fill="hold">
                                          <p:stCondLst>
                                            <p:cond delay="0"/>
                                          </p:stCondLst>
                                        </p:cTn>
                                        <p:tgtEl>
                                          <p:spTgt spid="34"/>
                                        </p:tgtEl>
                                        <p:attrNameLst>
                                          <p:attrName>style.visibility</p:attrName>
                                        </p:attrNameLst>
                                      </p:cBhvr>
                                      <p:to>
                                        <p:strVal val="visible"/>
                                      </p:to>
                                    </p:set>
                                    <p:animEffect transition="in" filter="fade">
                                      <p:cBhvr>
                                        <p:cTn id="145" dur="500"/>
                                        <p:tgtEl>
                                          <p:spTgt spid="34"/>
                                        </p:tgtEl>
                                      </p:cBhvr>
                                    </p:animEffect>
                                  </p:childTnLst>
                                </p:cTn>
                              </p:par>
                            </p:childTnLst>
                          </p:cTn>
                        </p:par>
                        <p:par>
                          <p:cTn id="146" fill="hold">
                            <p:stCondLst>
                              <p:cond delay="1500"/>
                            </p:stCondLst>
                            <p:childTnLst>
                              <p:par>
                                <p:cTn id="147" presetID="10" presetClass="entr" presetSubtype="0" fill="hold" grpId="0" nodeType="after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500"/>
                                        <p:tgtEl>
                                          <p:spTgt spid="74"/>
                                        </p:tgtEl>
                                      </p:cBhvr>
                                    </p:animEffect>
                                  </p:childTnLst>
                                </p:cTn>
                              </p:par>
                              <p:par>
                                <p:cTn id="150" presetID="10" presetClass="entr" presetSubtype="0" fill="hold" nodeType="withEffect">
                                  <p:stCondLst>
                                    <p:cond delay="0"/>
                                  </p:stCondLst>
                                  <p:childTnLst>
                                    <p:set>
                                      <p:cBhvr>
                                        <p:cTn id="151" dur="1" fill="hold">
                                          <p:stCondLst>
                                            <p:cond delay="0"/>
                                          </p:stCondLst>
                                        </p:cTn>
                                        <p:tgtEl>
                                          <p:spTgt spid="79"/>
                                        </p:tgtEl>
                                        <p:attrNameLst>
                                          <p:attrName>style.visibility</p:attrName>
                                        </p:attrNameLst>
                                      </p:cBhvr>
                                      <p:to>
                                        <p:strVal val="visible"/>
                                      </p:to>
                                    </p:set>
                                    <p:animEffect transition="in" filter="fade">
                                      <p:cBhvr>
                                        <p:cTn id="152" dur="500"/>
                                        <p:tgtEl>
                                          <p:spTgt spid="79"/>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fade">
                                      <p:cBhvr>
                                        <p:cTn id="155" dur="500"/>
                                        <p:tgtEl>
                                          <p:spTgt spid="7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5"/>
                                        </p:tgtEl>
                                        <p:attrNameLst>
                                          <p:attrName>style.visibility</p:attrName>
                                        </p:attrNameLst>
                                      </p:cBhvr>
                                      <p:to>
                                        <p:strVal val="visible"/>
                                      </p:to>
                                    </p:set>
                                    <p:animEffect transition="in" filter="fade">
                                      <p:cBhvr>
                                        <p:cTn id="158" dur="500"/>
                                        <p:tgtEl>
                                          <p:spTgt spid="75"/>
                                        </p:tgtEl>
                                      </p:cBhvr>
                                    </p:animEffect>
                                  </p:childTnLst>
                                </p:cTn>
                              </p:par>
                              <p:par>
                                <p:cTn id="159" presetID="10" presetClass="entr" presetSubtype="0" fill="hold" nodeType="withEffect">
                                  <p:stCondLst>
                                    <p:cond delay="0"/>
                                  </p:stCondLst>
                                  <p:childTnLst>
                                    <p:set>
                                      <p:cBhvr>
                                        <p:cTn id="160" dur="1" fill="hold">
                                          <p:stCondLst>
                                            <p:cond delay="0"/>
                                          </p:stCondLst>
                                        </p:cTn>
                                        <p:tgtEl>
                                          <p:spTgt spid="80"/>
                                        </p:tgtEl>
                                        <p:attrNameLst>
                                          <p:attrName>style.visibility</p:attrName>
                                        </p:attrNameLst>
                                      </p:cBhvr>
                                      <p:to>
                                        <p:strVal val="visible"/>
                                      </p:to>
                                    </p:set>
                                    <p:animEffect transition="in" filter="fade">
                                      <p:cBhvr>
                                        <p:cTn id="161" dur="500"/>
                                        <p:tgtEl>
                                          <p:spTgt spid="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77"/>
                                        </p:tgtEl>
                                        <p:attrNameLst>
                                          <p:attrName>style.visibility</p:attrName>
                                        </p:attrNameLst>
                                      </p:cBhvr>
                                      <p:to>
                                        <p:strVal val="visible"/>
                                      </p:to>
                                    </p:set>
                                    <p:animEffect transition="in" filter="fade">
                                      <p:cBhvr>
                                        <p:cTn id="164" dur="500"/>
                                        <p:tgtEl>
                                          <p:spTgt spid="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81"/>
                                        </p:tgtEl>
                                        <p:attrNameLst>
                                          <p:attrName>style.visibility</p:attrName>
                                        </p:attrNameLst>
                                      </p:cBhvr>
                                      <p:to>
                                        <p:strVal val="visible"/>
                                      </p:to>
                                    </p:set>
                                    <p:animEffect transition="in" filter="fade">
                                      <p:cBhvr>
                                        <p:cTn id="167" dur="500"/>
                                        <p:tgtEl>
                                          <p:spTgt spid="81"/>
                                        </p:tgtEl>
                                      </p:cBhvr>
                                    </p:animEffect>
                                  </p:childTnLst>
                                </p:cTn>
                              </p:par>
                              <p:par>
                                <p:cTn id="168" presetID="10" presetClass="entr" presetSubtype="0" fill="hold" nodeType="withEffect">
                                  <p:stCondLst>
                                    <p:cond delay="0"/>
                                  </p:stCondLst>
                                  <p:childTnLst>
                                    <p:set>
                                      <p:cBhvr>
                                        <p:cTn id="169" dur="1" fill="hold">
                                          <p:stCondLst>
                                            <p:cond delay="0"/>
                                          </p:stCondLst>
                                        </p:cTn>
                                        <p:tgtEl>
                                          <p:spTgt spid="82"/>
                                        </p:tgtEl>
                                        <p:attrNameLst>
                                          <p:attrName>style.visibility</p:attrName>
                                        </p:attrNameLst>
                                      </p:cBhvr>
                                      <p:to>
                                        <p:strVal val="visible"/>
                                      </p:to>
                                    </p:set>
                                    <p:animEffect transition="in" filter="fade">
                                      <p:cBhvr>
                                        <p:cTn id="170" dur="500"/>
                                        <p:tgtEl>
                                          <p:spTgt spid="82"/>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fade">
                                      <p:cBhvr>
                                        <p:cTn id="173" dur="500"/>
                                        <p:tgtEl>
                                          <p:spTgt spid="7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89"/>
                                        </p:tgtEl>
                                        <p:attrNameLst>
                                          <p:attrName>style.visibility</p:attrName>
                                        </p:attrNameLst>
                                      </p:cBhvr>
                                      <p:to>
                                        <p:strVal val="visible"/>
                                      </p:to>
                                    </p:set>
                                    <p:animEffect transition="in" filter="fade">
                                      <p:cBhvr>
                                        <p:cTn id="176" dur="500"/>
                                        <p:tgtEl>
                                          <p:spTgt spid="89"/>
                                        </p:tgtEl>
                                      </p:cBhvr>
                                    </p:animEffect>
                                  </p:childTnLst>
                                </p:cTn>
                              </p:par>
                              <p:par>
                                <p:cTn id="177" presetID="10" presetClass="entr" presetSubtype="0" fill="hold" nodeType="withEffect">
                                  <p:stCondLst>
                                    <p:cond delay="0"/>
                                  </p:stCondLst>
                                  <p:childTnLst>
                                    <p:set>
                                      <p:cBhvr>
                                        <p:cTn id="178" dur="1" fill="hold">
                                          <p:stCondLst>
                                            <p:cond delay="0"/>
                                          </p:stCondLst>
                                        </p:cTn>
                                        <p:tgtEl>
                                          <p:spTgt spid="90"/>
                                        </p:tgtEl>
                                        <p:attrNameLst>
                                          <p:attrName>style.visibility</p:attrName>
                                        </p:attrNameLst>
                                      </p:cBhvr>
                                      <p:to>
                                        <p:strVal val="visible"/>
                                      </p:to>
                                    </p:set>
                                    <p:animEffect transition="in" filter="fade">
                                      <p:cBhvr>
                                        <p:cTn id="179" dur="500"/>
                                        <p:tgtEl>
                                          <p:spTgt spid="90"/>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88"/>
                                        </p:tgtEl>
                                        <p:attrNameLst>
                                          <p:attrName>style.visibility</p:attrName>
                                        </p:attrNameLst>
                                      </p:cBhvr>
                                      <p:to>
                                        <p:strVal val="visible"/>
                                      </p:to>
                                    </p:set>
                                    <p:animEffect transition="in" filter="fade">
                                      <p:cBhvr>
                                        <p:cTn id="182" dur="500"/>
                                        <p:tgtEl>
                                          <p:spTgt spid="88"/>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59"/>
                                        </p:tgtEl>
                                        <p:attrNameLst>
                                          <p:attrName>style.visibility</p:attrName>
                                        </p:attrNameLst>
                                      </p:cBhvr>
                                      <p:to>
                                        <p:strVal val="visible"/>
                                      </p:to>
                                    </p:set>
                                    <p:animEffect transition="in" filter="fade">
                                      <p:cBhvr>
                                        <p:cTn id="187" dur="500"/>
                                        <p:tgtEl>
                                          <p:spTgt spid="59"/>
                                        </p:tgtEl>
                                      </p:cBhvr>
                                    </p:animEffect>
                                  </p:childTnLst>
                                </p:cTn>
                              </p:par>
                              <p:par>
                                <p:cTn id="188" presetID="10" presetClass="entr" presetSubtype="0" fill="hold" nodeType="withEffect">
                                  <p:stCondLst>
                                    <p:cond delay="0"/>
                                  </p:stCondLst>
                                  <p:childTnLst>
                                    <p:set>
                                      <p:cBhvr>
                                        <p:cTn id="189" dur="1" fill="hold">
                                          <p:stCondLst>
                                            <p:cond delay="0"/>
                                          </p:stCondLst>
                                        </p:cTn>
                                        <p:tgtEl>
                                          <p:spTgt spid="61"/>
                                        </p:tgtEl>
                                        <p:attrNameLst>
                                          <p:attrName>style.visibility</p:attrName>
                                        </p:attrNameLst>
                                      </p:cBhvr>
                                      <p:to>
                                        <p:strVal val="visible"/>
                                      </p:to>
                                    </p:set>
                                    <p:animEffect transition="in" filter="fade">
                                      <p:cBhvr>
                                        <p:cTn id="190" dur="500"/>
                                        <p:tgtEl>
                                          <p:spTgt spid="61"/>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fade">
                                      <p:cBhvr>
                                        <p:cTn id="193" dur="500"/>
                                        <p:tgtEl>
                                          <p:spTgt spid="60"/>
                                        </p:tgtEl>
                                      </p:cBhvr>
                                    </p:animEffect>
                                  </p:childTnLst>
                                </p:cTn>
                              </p:par>
                              <p:par>
                                <p:cTn id="194" presetID="10" presetClass="exit" presetSubtype="0" fill="hold" grpId="1" nodeType="withEffect">
                                  <p:stCondLst>
                                    <p:cond delay="0"/>
                                  </p:stCondLst>
                                  <p:childTnLst>
                                    <p:animEffect transition="out" filter="fade">
                                      <p:cBhvr>
                                        <p:cTn id="195" dur="500"/>
                                        <p:tgtEl>
                                          <p:spTgt spid="74"/>
                                        </p:tgtEl>
                                      </p:cBhvr>
                                    </p:animEffect>
                                    <p:set>
                                      <p:cBhvr>
                                        <p:cTn id="196" dur="1" fill="hold">
                                          <p:stCondLst>
                                            <p:cond delay="499"/>
                                          </p:stCondLst>
                                        </p:cTn>
                                        <p:tgtEl>
                                          <p:spTgt spid="74"/>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79"/>
                                        </p:tgtEl>
                                      </p:cBhvr>
                                    </p:animEffect>
                                    <p:set>
                                      <p:cBhvr>
                                        <p:cTn id="199" dur="1" fill="hold">
                                          <p:stCondLst>
                                            <p:cond delay="499"/>
                                          </p:stCondLst>
                                        </p:cTn>
                                        <p:tgtEl>
                                          <p:spTgt spid="79"/>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76"/>
                                        </p:tgtEl>
                                      </p:cBhvr>
                                    </p:animEffect>
                                    <p:set>
                                      <p:cBhvr>
                                        <p:cTn id="202" dur="1" fill="hold">
                                          <p:stCondLst>
                                            <p:cond delay="499"/>
                                          </p:stCondLst>
                                        </p:cTn>
                                        <p:tgtEl>
                                          <p:spTgt spid="76"/>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75"/>
                                        </p:tgtEl>
                                      </p:cBhvr>
                                    </p:animEffect>
                                    <p:set>
                                      <p:cBhvr>
                                        <p:cTn id="205" dur="1" fill="hold">
                                          <p:stCondLst>
                                            <p:cond delay="499"/>
                                          </p:stCondLst>
                                        </p:cTn>
                                        <p:tgtEl>
                                          <p:spTgt spid="75"/>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80"/>
                                        </p:tgtEl>
                                      </p:cBhvr>
                                    </p:animEffect>
                                    <p:set>
                                      <p:cBhvr>
                                        <p:cTn id="208" dur="1" fill="hold">
                                          <p:stCondLst>
                                            <p:cond delay="499"/>
                                          </p:stCondLst>
                                        </p:cTn>
                                        <p:tgtEl>
                                          <p:spTgt spid="80"/>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77"/>
                                        </p:tgtEl>
                                      </p:cBhvr>
                                    </p:animEffect>
                                    <p:set>
                                      <p:cBhvr>
                                        <p:cTn id="211" dur="1" fill="hold">
                                          <p:stCondLst>
                                            <p:cond delay="499"/>
                                          </p:stCondLst>
                                        </p:cTn>
                                        <p:tgtEl>
                                          <p:spTgt spid="77"/>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500"/>
                                        <p:tgtEl>
                                          <p:spTgt spid="81"/>
                                        </p:tgtEl>
                                      </p:cBhvr>
                                    </p:animEffect>
                                    <p:set>
                                      <p:cBhvr>
                                        <p:cTn id="214" dur="1" fill="hold">
                                          <p:stCondLst>
                                            <p:cond delay="499"/>
                                          </p:stCondLst>
                                        </p:cTn>
                                        <p:tgtEl>
                                          <p:spTgt spid="81"/>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82"/>
                                        </p:tgtEl>
                                      </p:cBhvr>
                                    </p:animEffect>
                                    <p:set>
                                      <p:cBhvr>
                                        <p:cTn id="217" dur="1" fill="hold">
                                          <p:stCondLst>
                                            <p:cond delay="499"/>
                                          </p:stCondLst>
                                        </p:cTn>
                                        <p:tgtEl>
                                          <p:spTgt spid="82"/>
                                        </p:tgtEl>
                                        <p:attrNameLst>
                                          <p:attrName>style.visibility</p:attrName>
                                        </p:attrNameLst>
                                      </p:cBhvr>
                                      <p:to>
                                        <p:strVal val="hidden"/>
                                      </p:to>
                                    </p:set>
                                  </p:childTnLst>
                                </p:cTn>
                              </p:par>
                              <p:par>
                                <p:cTn id="218" presetID="10" presetClass="exit" presetSubtype="0" fill="hold" grpId="1" nodeType="withEffect">
                                  <p:stCondLst>
                                    <p:cond delay="0"/>
                                  </p:stCondLst>
                                  <p:childTnLst>
                                    <p:animEffect transition="out" filter="fade">
                                      <p:cBhvr>
                                        <p:cTn id="219" dur="500"/>
                                        <p:tgtEl>
                                          <p:spTgt spid="78"/>
                                        </p:tgtEl>
                                      </p:cBhvr>
                                    </p:animEffect>
                                    <p:set>
                                      <p:cBhvr>
                                        <p:cTn id="220" dur="1" fill="hold">
                                          <p:stCondLst>
                                            <p:cond delay="499"/>
                                          </p:stCondLst>
                                        </p:cTn>
                                        <p:tgtEl>
                                          <p:spTgt spid="78"/>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89"/>
                                        </p:tgtEl>
                                      </p:cBhvr>
                                    </p:animEffect>
                                    <p:set>
                                      <p:cBhvr>
                                        <p:cTn id="223" dur="1" fill="hold">
                                          <p:stCondLst>
                                            <p:cond delay="499"/>
                                          </p:stCondLst>
                                        </p:cTn>
                                        <p:tgtEl>
                                          <p:spTgt spid="89"/>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90"/>
                                        </p:tgtEl>
                                      </p:cBhvr>
                                    </p:animEffect>
                                    <p:set>
                                      <p:cBhvr>
                                        <p:cTn id="226" dur="1" fill="hold">
                                          <p:stCondLst>
                                            <p:cond delay="499"/>
                                          </p:stCondLst>
                                        </p:cTn>
                                        <p:tgtEl>
                                          <p:spTgt spid="90"/>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88"/>
                                        </p:tgtEl>
                                      </p:cBhvr>
                                    </p:animEffect>
                                    <p:set>
                                      <p:cBhvr>
                                        <p:cTn id="229"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16" grpId="0" animBg="1"/>
      <p:bldP spid="18" grpId="0" animBg="1"/>
      <p:bldP spid="18" grpId="1" animBg="1"/>
      <p:bldP spid="23" grpId="0" animBg="1"/>
      <p:bldP spid="23" grpId="1" animBg="1"/>
      <p:bldP spid="27" grpId="0" animBg="1"/>
      <p:bldP spid="27" grpId="1" animBg="1"/>
      <p:bldP spid="31" grpId="0" animBg="1"/>
      <p:bldP spid="31" grpId="1" animBg="1"/>
      <p:bldP spid="33" grpId="0" animBg="1"/>
      <p:bldP spid="33" grpId="1" animBg="1"/>
      <p:bldP spid="26" grpId="0" animBg="1"/>
      <p:bldP spid="26" grpId="1" animBg="1"/>
      <p:bldP spid="34" grpId="0" animBg="1"/>
      <p:bldP spid="59" grpId="0" animBg="1"/>
      <p:bldP spid="60" grpId="0" animBg="1"/>
      <p:bldP spid="24" grpId="0" animBg="1"/>
      <p:bldP spid="24" grpId="1" animBg="1"/>
      <p:bldP spid="29" grpId="0"/>
      <p:bldP spid="29" grpId="1"/>
      <p:bldP spid="30" grpId="0"/>
      <p:bldP spid="30" grpId="1"/>
      <p:bldP spid="36" grpId="0" animBg="1"/>
      <p:bldP spid="36" grpId="1" animBg="1"/>
      <p:bldP spid="38" grpId="0" animBg="1"/>
      <p:bldP spid="38" grpId="1" animBg="1"/>
      <p:bldP spid="39" grpId="0" animBg="1"/>
      <p:bldP spid="19" grpId="0" animBg="1"/>
      <p:bldP spid="19"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81" grpId="0" animBg="1"/>
      <p:bldP spid="81" grpId="1" animBg="1"/>
      <p:bldP spid="88" grpId="0" animBg="1"/>
      <p:bldP spid="88" grpId="1" animBg="1"/>
      <p:bldP spid="89" grpId="0" animBg="1"/>
      <p:bldP spid="8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Checking Correctness</a:t>
            </a:r>
            <a:endParaRPr lang="en-US" dirty="0"/>
          </a:p>
        </p:txBody>
      </p:sp>
      <p:cxnSp>
        <p:nvCxnSpPr>
          <p:cNvPr id="11" name="Straight Arrow Connector 10"/>
          <p:cNvCxnSpPr/>
          <p:nvPr/>
        </p:nvCxnSpPr>
        <p:spPr>
          <a:xfrm>
            <a:off x="6858000" y="3979587"/>
            <a:ext cx="64008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Freeform 36"/>
          <p:cNvSpPr>
            <a:spLocks/>
          </p:cNvSpPr>
          <p:nvPr/>
        </p:nvSpPr>
        <p:spPr bwMode="auto">
          <a:xfrm>
            <a:off x="7543800" y="2964540"/>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13" name="AutoShape 35"/>
          <p:cNvSpPr>
            <a:spLocks noChangeAspect="1" noChangeArrowheads="1"/>
          </p:cNvSpPr>
          <p:nvPr/>
        </p:nvSpPr>
        <p:spPr bwMode="auto">
          <a:xfrm rot="2700000">
            <a:off x="7562521" y="426264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21" name="Straight Arrow Connector 20"/>
          <p:cNvCxnSpPr/>
          <p:nvPr/>
        </p:nvCxnSpPr>
        <p:spPr>
          <a:xfrm flipV="1">
            <a:off x="6858000" y="3293787"/>
            <a:ext cx="64008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762000" y="3314700"/>
            <a:ext cx="838200" cy="1066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OPT</a:t>
            </a:r>
            <a:endParaRPr lang="en-US" sz="2400" b="1" dirty="0">
              <a:solidFill>
                <a:schemeClr val="tx1"/>
              </a:solidFill>
            </a:endParaRPr>
          </a:p>
        </p:txBody>
      </p:sp>
      <p:cxnSp>
        <p:nvCxnSpPr>
          <p:cNvPr id="23" name="Straight Arrow Connector 22"/>
          <p:cNvCxnSpPr>
            <a:stCxn id="22" idx="3"/>
            <a:endCxn id="24" idx="1"/>
          </p:cNvCxnSpPr>
          <p:nvPr/>
        </p:nvCxnSpPr>
        <p:spPr>
          <a:xfrm>
            <a:off x="1600200" y="3848100"/>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362200" y="1600200"/>
            <a:ext cx="4510314" cy="4495800"/>
          </a:xfrm>
          <a:prstGeom prst="roundRect">
            <a:avLst/>
          </a:prstGeom>
          <a:ln w="57150"/>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smtClean="0"/>
              <a:t>Parameterized</a:t>
            </a:r>
          </a:p>
          <a:p>
            <a:pPr algn="ctr"/>
            <a:r>
              <a:rPr lang="en-US" sz="3200" b="1" dirty="0" smtClean="0"/>
              <a:t>Equivalence</a:t>
            </a:r>
          </a:p>
          <a:p>
            <a:pPr algn="ctr"/>
            <a:r>
              <a:rPr lang="en-US" sz="3200" b="1" dirty="0" smtClean="0"/>
              <a:t>Checking</a:t>
            </a:r>
            <a:endParaRPr lang="en-US" sz="3200" b="1" dirty="0"/>
          </a:p>
        </p:txBody>
      </p:sp>
    </p:spTree>
  </p:cSld>
  <p:clrMapOvr>
    <a:masterClrMapping/>
  </p:clrMapOvr>
  <p:transition advTm="10062">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6858000" y="3979587"/>
            <a:ext cx="64008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eform 36"/>
          <p:cNvSpPr>
            <a:spLocks/>
          </p:cNvSpPr>
          <p:nvPr/>
        </p:nvSpPr>
        <p:spPr bwMode="auto">
          <a:xfrm>
            <a:off x="7543800" y="2964540"/>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9" name="AutoShape 35"/>
          <p:cNvSpPr>
            <a:spLocks noChangeAspect="1" noChangeArrowheads="1"/>
          </p:cNvSpPr>
          <p:nvPr/>
        </p:nvSpPr>
        <p:spPr bwMode="auto">
          <a:xfrm rot="2700000">
            <a:off x="7562521" y="426264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10" name="Straight Arrow Connector 9"/>
          <p:cNvCxnSpPr/>
          <p:nvPr/>
        </p:nvCxnSpPr>
        <p:spPr>
          <a:xfrm flipV="1">
            <a:off x="6858000" y="3293787"/>
            <a:ext cx="64008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6477000" y="2859312"/>
            <a:ext cx="2286000" cy="1981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a:off x="762000" y="3314700"/>
            <a:ext cx="838200" cy="1066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OPT</a:t>
            </a:r>
            <a:endParaRPr lang="en-US" sz="2400" b="1" dirty="0">
              <a:solidFill>
                <a:schemeClr val="tx1"/>
              </a:solidFill>
            </a:endParaRPr>
          </a:p>
        </p:txBody>
      </p:sp>
      <p:cxnSp>
        <p:nvCxnSpPr>
          <p:cNvPr id="27" name="Straight Arrow Connector 26"/>
          <p:cNvCxnSpPr>
            <a:stCxn id="20" idx="3"/>
            <a:endCxn id="26" idx="1"/>
          </p:cNvCxnSpPr>
          <p:nvPr/>
        </p:nvCxnSpPr>
        <p:spPr>
          <a:xfrm>
            <a:off x="1600200" y="3848100"/>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52400" y="2848428"/>
            <a:ext cx="2286000" cy="1981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362200" y="1600200"/>
            <a:ext cx="4510314" cy="4495800"/>
          </a:xfrm>
          <a:prstGeom prst="roundRect">
            <a:avLst/>
          </a:prstGeom>
          <a:solidFill>
            <a:schemeClr val="bg1"/>
          </a:solidFill>
          <a:ln w="5715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dirty="0"/>
          </a:p>
        </p:txBody>
      </p:sp>
      <p:cxnSp>
        <p:nvCxnSpPr>
          <p:cNvPr id="45" name="Straight Arrow Connector 44"/>
          <p:cNvCxnSpPr>
            <a:stCxn id="26" idx="1"/>
            <a:endCxn id="11" idx="1"/>
          </p:cNvCxnSpPr>
          <p:nvPr/>
        </p:nvCxnSpPr>
        <p:spPr>
          <a:xfrm rot="10800000" flipH="1">
            <a:off x="2362199" y="3046548"/>
            <a:ext cx="1381841" cy="801552"/>
          </a:xfrm>
          <a:prstGeom prst="bentConnector3">
            <a:avLst>
              <a:gd name="adj1" fmla="val 4542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4"/>
          <p:cNvCxnSpPr>
            <a:stCxn id="26" idx="1"/>
            <a:endCxn id="14" idx="1"/>
          </p:cNvCxnSpPr>
          <p:nvPr/>
        </p:nvCxnSpPr>
        <p:spPr>
          <a:xfrm rot="10800000" flipH="1" flipV="1">
            <a:off x="2362199" y="3848100"/>
            <a:ext cx="1366601" cy="776562"/>
          </a:xfrm>
          <a:prstGeom prst="bentConnector3">
            <a:avLst>
              <a:gd name="adj1" fmla="val 45934"/>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t>Checking Correctness</a:t>
            </a:r>
            <a:endParaRPr lang="en-US" dirty="0"/>
          </a:p>
        </p:txBody>
      </p:sp>
      <p:sp>
        <p:nvSpPr>
          <p:cNvPr id="22" name="TextBox 21"/>
          <p:cNvSpPr txBox="1"/>
          <p:nvPr/>
        </p:nvSpPr>
        <p:spPr>
          <a:xfrm>
            <a:off x="3652601" y="1781628"/>
            <a:ext cx="2138599" cy="707886"/>
          </a:xfrm>
          <a:prstGeom prst="rect">
            <a:avLst/>
          </a:prstGeom>
          <a:noFill/>
        </p:spPr>
        <p:txBody>
          <a:bodyPr wrap="none" rtlCol="0">
            <a:spAutoFit/>
          </a:bodyPr>
          <a:lstStyle/>
          <a:p>
            <a:pPr algn="ctr"/>
            <a:r>
              <a:rPr lang="en-US" sz="2000" b="1" dirty="0" smtClean="0"/>
              <a:t>Generalization of </a:t>
            </a:r>
          </a:p>
          <a:p>
            <a:pPr algn="ctr"/>
            <a:r>
              <a:rPr lang="en-US" sz="2000" b="1" dirty="0" smtClean="0"/>
              <a:t>[ </a:t>
            </a:r>
            <a:r>
              <a:rPr lang="en-US" sz="2000" b="1" dirty="0" err="1" smtClean="0"/>
              <a:t>Necula</a:t>
            </a:r>
            <a:r>
              <a:rPr lang="en-US" sz="2000" b="1" dirty="0" smtClean="0"/>
              <a:t> 00 ]</a:t>
            </a:r>
            <a:endParaRPr lang="en-US" sz="2000" b="1" dirty="0"/>
          </a:p>
        </p:txBody>
      </p:sp>
      <p:sp>
        <p:nvSpPr>
          <p:cNvPr id="23" name="TextBox 22"/>
          <p:cNvSpPr txBox="1"/>
          <p:nvPr/>
        </p:nvSpPr>
        <p:spPr>
          <a:xfrm>
            <a:off x="3596830" y="5112342"/>
            <a:ext cx="2098651" cy="707886"/>
          </a:xfrm>
          <a:prstGeom prst="rect">
            <a:avLst/>
          </a:prstGeom>
          <a:noFill/>
        </p:spPr>
        <p:txBody>
          <a:bodyPr wrap="none" rtlCol="0">
            <a:spAutoFit/>
          </a:bodyPr>
          <a:lstStyle/>
          <a:p>
            <a:pPr algn="ctr"/>
            <a:r>
              <a:rPr lang="en-US" sz="2000" b="1" dirty="0" smtClean="0"/>
              <a:t>Generalization of</a:t>
            </a:r>
          </a:p>
          <a:p>
            <a:pPr algn="ctr"/>
            <a:r>
              <a:rPr lang="en-US" sz="2000" b="1" dirty="0" smtClean="0"/>
              <a:t>[ </a:t>
            </a:r>
            <a:r>
              <a:rPr lang="en-US" sz="2000" b="1" dirty="0" err="1" smtClean="0"/>
              <a:t>Zuck</a:t>
            </a:r>
            <a:r>
              <a:rPr lang="en-US" sz="2000" b="1" dirty="0" smtClean="0"/>
              <a:t> et al. 04]</a:t>
            </a:r>
            <a:endParaRPr lang="en-US" sz="2000" b="1" dirty="0"/>
          </a:p>
        </p:txBody>
      </p:sp>
      <p:grpSp>
        <p:nvGrpSpPr>
          <p:cNvPr id="47" name="Group 46"/>
          <p:cNvGrpSpPr/>
          <p:nvPr/>
        </p:nvGrpSpPr>
        <p:grpSpPr>
          <a:xfrm>
            <a:off x="5466881" y="3046548"/>
            <a:ext cx="1358461" cy="1578114"/>
            <a:chOff x="5466881" y="3046548"/>
            <a:chExt cx="1358461" cy="1578114"/>
          </a:xfrm>
        </p:grpSpPr>
        <p:sp>
          <p:nvSpPr>
            <p:cNvPr id="16" name="Oval 15"/>
            <p:cNvSpPr/>
            <p:nvPr/>
          </p:nvSpPr>
          <p:spPr>
            <a:xfrm>
              <a:off x="5682342" y="355237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smtClean="0">
                  <a:solidFill>
                    <a:schemeClr val="tx1"/>
                  </a:solidFill>
                </a:rPr>
                <a:t>OR</a:t>
              </a:r>
              <a:endParaRPr lang="en-US" sz="2400" b="1" dirty="0">
                <a:solidFill>
                  <a:schemeClr val="tx1"/>
                </a:solidFill>
              </a:endParaRPr>
            </a:p>
          </p:txBody>
        </p:sp>
        <p:cxnSp>
          <p:nvCxnSpPr>
            <p:cNvPr id="17" name="Straight Arrow Connector 16"/>
            <p:cNvCxnSpPr>
              <a:stCxn id="11" idx="3"/>
              <a:endCxn id="16" idx="0"/>
            </p:cNvCxnSpPr>
            <p:nvPr/>
          </p:nvCxnSpPr>
          <p:spPr>
            <a:xfrm>
              <a:off x="5481401" y="3046548"/>
              <a:ext cx="505741" cy="505824"/>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3"/>
              <a:endCxn id="16" idx="4"/>
            </p:cNvCxnSpPr>
            <p:nvPr/>
          </p:nvCxnSpPr>
          <p:spPr>
            <a:xfrm flipV="1">
              <a:off x="5466881" y="4161972"/>
              <a:ext cx="520261" cy="46269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6" idx="6"/>
            </p:cNvCxnSpPr>
            <p:nvPr/>
          </p:nvCxnSpPr>
          <p:spPr>
            <a:xfrm>
              <a:off x="6291942" y="3857172"/>
              <a:ext cx="5334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334000" y="2330411"/>
            <a:ext cx="1018885" cy="1333172"/>
            <a:chOff x="5334000" y="2330411"/>
            <a:chExt cx="1018885" cy="1333172"/>
          </a:xfrm>
        </p:grpSpPr>
        <p:cxnSp>
          <p:nvCxnSpPr>
            <p:cNvPr id="65" name="Straight Arrow Connector 64"/>
            <p:cNvCxnSpPr/>
            <p:nvPr/>
          </p:nvCxnSpPr>
          <p:spPr>
            <a:xfrm>
              <a:off x="5334000" y="3113048"/>
              <a:ext cx="5334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Freeform 36"/>
            <p:cNvSpPr>
              <a:spLocks/>
            </p:cNvSpPr>
            <p:nvPr/>
          </p:nvSpPr>
          <p:spPr bwMode="auto">
            <a:xfrm>
              <a:off x="5902035" y="2330411"/>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67" name="AutoShape 35"/>
            <p:cNvSpPr>
              <a:spLocks noChangeAspect="1" noChangeArrowheads="1"/>
            </p:cNvSpPr>
            <p:nvPr/>
          </p:nvSpPr>
          <p:spPr bwMode="auto">
            <a:xfrm rot="2700000">
              <a:off x="5850265" y="3207177"/>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68" name="Straight Arrow Connector 67"/>
            <p:cNvCxnSpPr/>
            <p:nvPr/>
          </p:nvCxnSpPr>
          <p:spPr>
            <a:xfrm flipV="1">
              <a:off x="5334001" y="2655848"/>
              <a:ext cx="533399"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Rounded Rectangle 10"/>
          <p:cNvSpPr/>
          <p:nvPr/>
        </p:nvSpPr>
        <p:spPr>
          <a:xfrm>
            <a:off x="3744041" y="2543628"/>
            <a:ext cx="1737360" cy="10058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Relate</a:t>
            </a:r>
            <a:endParaRPr lang="en-US" sz="2400" b="1" dirty="0"/>
          </a:p>
        </p:txBody>
      </p:sp>
      <p:grpSp>
        <p:nvGrpSpPr>
          <p:cNvPr id="33" name="Group 32"/>
          <p:cNvGrpSpPr/>
          <p:nvPr/>
        </p:nvGrpSpPr>
        <p:grpSpPr>
          <a:xfrm>
            <a:off x="5334000" y="3927361"/>
            <a:ext cx="1018885" cy="1333172"/>
            <a:chOff x="5334000" y="3927361"/>
            <a:chExt cx="1018885" cy="1333172"/>
          </a:xfrm>
        </p:grpSpPr>
        <p:cxnSp>
          <p:nvCxnSpPr>
            <p:cNvPr id="72" name="Straight Arrow Connector 71"/>
            <p:cNvCxnSpPr/>
            <p:nvPr/>
          </p:nvCxnSpPr>
          <p:spPr>
            <a:xfrm>
              <a:off x="5334000" y="4709998"/>
              <a:ext cx="5334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Freeform 36"/>
            <p:cNvSpPr>
              <a:spLocks/>
            </p:cNvSpPr>
            <p:nvPr/>
          </p:nvSpPr>
          <p:spPr bwMode="auto">
            <a:xfrm>
              <a:off x="5902035" y="3927361"/>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74" name="AutoShape 35"/>
            <p:cNvSpPr>
              <a:spLocks noChangeAspect="1" noChangeArrowheads="1"/>
            </p:cNvSpPr>
            <p:nvPr/>
          </p:nvSpPr>
          <p:spPr bwMode="auto">
            <a:xfrm rot="2700000">
              <a:off x="5850265" y="4804127"/>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75" name="Straight Arrow Connector 74"/>
            <p:cNvCxnSpPr/>
            <p:nvPr/>
          </p:nvCxnSpPr>
          <p:spPr>
            <a:xfrm flipV="1">
              <a:off x="5334001" y="4252798"/>
              <a:ext cx="533399"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a:xfrm>
            <a:off x="3728801" y="4121742"/>
            <a:ext cx="1738080" cy="10058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Permute</a:t>
            </a:r>
            <a:endParaRPr lang="en-US" sz="2400" b="1" dirty="0"/>
          </a:p>
        </p:txBody>
      </p:sp>
      <p:sp>
        <p:nvSpPr>
          <p:cNvPr id="21" name="Rounded Rectangle 20"/>
          <p:cNvSpPr/>
          <p:nvPr/>
        </p:nvSpPr>
        <p:spPr>
          <a:xfrm>
            <a:off x="3744041" y="2543628"/>
            <a:ext cx="1737360" cy="1005840"/>
          </a:xfrm>
          <a:prstGeom prst="roundRect">
            <a:avLst/>
          </a:prstGeom>
          <a:ln w="76200">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Relate</a:t>
            </a:r>
            <a:endParaRPr lang="en-US" sz="2400" b="1" dirty="0"/>
          </a:p>
        </p:txBody>
      </p:sp>
    </p:spTree>
    <p:custDataLst>
      <p:tags r:id="rId1"/>
    </p:custDataLst>
  </p:cSld>
  <p:clrMapOvr>
    <a:masterClrMapping/>
  </p:clrMapOvr>
  <p:transition advTm="59857">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1000"/>
                                        <p:tgtEl>
                                          <p:spTgt spid="45"/>
                                        </p:tgtEl>
                                      </p:cBhvr>
                                    </p:animEffect>
                                  </p:childTnLst>
                                </p:cTn>
                              </p:par>
                              <p:par>
                                <p:cTn id="22" presetID="22" presetClass="entr" presetSubtype="8"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10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10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96"/>
                                        </p:tgtEl>
                                      </p:cBhvr>
                                    </p:animEffect>
                                    <p:set>
                                      <p:cBhvr>
                                        <p:cTn id="50" dur="1" fill="hold">
                                          <p:stCondLst>
                                            <p:cond delay="499"/>
                                          </p:stCondLst>
                                        </p:cTn>
                                        <p:tgtEl>
                                          <p:spTgt spid="96"/>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95"/>
                                        </p:tgtEl>
                                      </p:cBhvr>
                                    </p:animEffect>
                                    <p:set>
                                      <p:cBhvr>
                                        <p:cTn id="53" dur="1" fill="hold">
                                          <p:stCondLst>
                                            <p:cond delay="499"/>
                                          </p:stCondLst>
                                        </p:cTn>
                                        <p:tgtEl>
                                          <p:spTgt spid="9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5" grpId="0" animBg="1"/>
      <p:bldP spid="22" grpId="0"/>
      <p:bldP spid="23" grpId="0"/>
      <p:bldP spid="11" grpId="0" animBg="1"/>
      <p:bldP spid="14"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100"/>
          <p:cNvSpPr/>
          <p:nvPr/>
        </p:nvSpPr>
        <p:spPr>
          <a:xfrm>
            <a:off x="518580" y="3384196"/>
            <a:ext cx="265176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00" name="Rounded Rectangle 99"/>
          <p:cNvSpPr/>
          <p:nvPr/>
        </p:nvSpPr>
        <p:spPr>
          <a:xfrm>
            <a:off x="518580" y="2750556"/>
            <a:ext cx="265176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73" name="Rectangle 72"/>
          <p:cNvSpPr/>
          <p:nvPr/>
        </p:nvSpPr>
        <p:spPr>
          <a:xfrm>
            <a:off x="6383708" y="1379584"/>
            <a:ext cx="2286000" cy="21147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 0</a:t>
            </a:r>
          </a:p>
          <a:p>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I&lt;</a:t>
            </a:r>
            <a:r>
              <a:rPr lang="en-US" b="1" dirty="0" smtClean="0">
                <a:solidFill>
                  <a:schemeClr val="tx1"/>
                </a:solidFill>
                <a:latin typeface="Courier New" pitchFamily="49" charset="0"/>
                <a:cs typeface="Courier New" pitchFamily="49" charset="0"/>
              </a:rPr>
              <a:t>E-1){</a:t>
            </a: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endParaRPr lang="en-US" b="1" baseline="-25000" dirty="0" smtClean="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a:t>
            </a:r>
          </a:p>
          <a:p>
            <a:r>
              <a:rPr lang="en-US" b="1" dirty="0" smtClean="0">
                <a:solidFill>
                  <a:schemeClr val="tx1"/>
                </a:solidFill>
                <a:latin typeface="Courier New" pitchFamily="49" charset="0"/>
                <a:cs typeface="Courier New" pitchFamily="49" charset="0"/>
              </a:rPr>
              <a:t>}</a:t>
            </a:r>
          </a:p>
          <a:p>
            <a:r>
              <a:rPr lang="en-US" b="1" dirty="0" smtClean="0">
                <a:solidFill>
                  <a:schemeClr val="tx1"/>
                </a:solidFill>
                <a:latin typeface="Courier New" pitchFamily="49" charset="0"/>
                <a:cs typeface="Courier New" pitchFamily="49" charset="0"/>
              </a:rPr>
              <a:t>S</a:t>
            </a:r>
          </a:p>
          <a:p>
            <a:r>
              <a:rPr lang="en-US" b="1" dirty="0" smtClean="0">
                <a:solidFill>
                  <a:schemeClr val="tx1"/>
                </a:solidFill>
                <a:latin typeface="Courier New" pitchFamily="49" charset="0"/>
                <a:cs typeface="Courier New" pitchFamily="49" charset="0"/>
              </a:rPr>
              <a:t>I++</a:t>
            </a:r>
            <a:endParaRPr lang="en-US" b="1" dirty="0">
              <a:solidFill>
                <a:schemeClr val="tx1"/>
              </a:solidFill>
              <a:latin typeface="Courier New" pitchFamily="49" charset="0"/>
              <a:cs typeface="Courier New" pitchFamily="49" charset="0"/>
            </a:endParaRPr>
          </a:p>
        </p:txBody>
      </p:sp>
      <p:sp>
        <p:nvSpPr>
          <p:cNvPr id="94" name="Rectangle 93"/>
          <p:cNvSpPr/>
          <p:nvPr/>
        </p:nvSpPr>
        <p:spPr>
          <a:xfrm>
            <a:off x="4097708" y="1379584"/>
            <a:ext cx="2057400" cy="16575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 0</a:t>
            </a:r>
          </a:p>
          <a:p>
            <a:r>
              <a:rPr lang="en-US" b="1" dirty="0" smtClean="0">
                <a:solidFill>
                  <a:schemeClr val="tx1"/>
                </a:solidFill>
                <a:latin typeface="Courier New" pitchFamily="49" charset="0"/>
                <a:cs typeface="Courier New" pitchFamily="49" charset="0"/>
              </a:rPr>
              <a:t>while(I &lt; E){</a:t>
            </a: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endParaRPr lang="en-US" b="1" baseline="-25000" dirty="0" smtClean="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a:t>
            </a:r>
          </a:p>
          <a:p>
            <a:r>
              <a:rPr lang="en-US" b="1" dirty="0">
                <a:solidFill>
                  <a:schemeClr val="tx1"/>
                </a:solidFill>
                <a:latin typeface="Courier New" pitchFamily="49" charset="0"/>
                <a:cs typeface="Courier New" pitchFamily="49" charset="0"/>
              </a:rPr>
              <a:t>}</a:t>
            </a:r>
          </a:p>
        </p:txBody>
      </p:sp>
      <p:sp>
        <p:nvSpPr>
          <p:cNvPr id="96" name="TextBox 95"/>
          <p:cNvSpPr txBox="1"/>
          <p:nvPr/>
        </p:nvSpPr>
        <p:spPr>
          <a:xfrm>
            <a:off x="4038600" y="3104384"/>
            <a:ext cx="2878508" cy="923330"/>
          </a:xfrm>
          <a:prstGeom prst="rect">
            <a:avLst/>
          </a:prstGeom>
          <a:noFill/>
        </p:spPr>
        <p:txBody>
          <a:bodyPr wrap="square" rtlCol="0">
            <a:spAutoFit/>
          </a:bodyPr>
          <a:lstStyle/>
          <a:p>
            <a:r>
              <a:rPr lang="en-US" b="1" dirty="0" smtClean="0"/>
              <a:t>where</a:t>
            </a:r>
            <a:r>
              <a:rPr lang="en-US" dirty="0" smtClean="0"/>
              <a:t>:</a:t>
            </a:r>
          </a:p>
          <a:p>
            <a:pPr marL="91440">
              <a:buFont typeface="Arial" pitchFamily="34" charset="0"/>
              <a:buChar char="•"/>
            </a:pPr>
            <a:r>
              <a:rPr lang="en-US" b="1" dirty="0" smtClean="0">
                <a:cs typeface="Courier New" pitchFamily="49" charset="0"/>
              </a:rPr>
              <a:t> </a:t>
            </a:r>
            <a:r>
              <a:rPr lang="en-US" b="1" dirty="0" smtClean="0">
                <a:latin typeface="Courier New" pitchFamily="49" charset="0"/>
                <a:cs typeface="Courier New" pitchFamily="49" charset="0"/>
              </a:rPr>
              <a:t>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&gt; 0</a:t>
            </a:r>
            <a:endParaRPr lang="en-US" b="1" dirty="0" smtClean="0"/>
          </a:p>
          <a:p>
            <a:pPr marL="91440">
              <a:buFont typeface="Arial" pitchFamily="34" charset="0"/>
              <a:buChar char="•"/>
            </a:pPr>
            <a:r>
              <a:rPr lang="en-US" b="1" dirty="0" smtClean="0">
                <a:cs typeface="Courier New" pitchFamily="49" charset="0"/>
              </a:rPr>
              <a:t> </a:t>
            </a:r>
            <a:r>
              <a:rPr lang="en-US" b="1" dirty="0" smtClean="0">
                <a:latin typeface="Courier New" pitchFamily="49" charset="0"/>
                <a:cs typeface="Courier New" pitchFamily="49" charset="0"/>
              </a:rPr>
              <a:t>S</a:t>
            </a:r>
            <a:r>
              <a:rPr lang="en-US" dirty="0" smtClean="0"/>
              <a:t> </a:t>
            </a:r>
            <a:r>
              <a:rPr lang="en-US" b="1" dirty="0" smtClean="0"/>
              <a:t>does not modify</a:t>
            </a:r>
            <a:r>
              <a:rPr lang="en-US" dirty="0" smtClean="0"/>
              <a:t> </a:t>
            </a:r>
            <a:r>
              <a:rPr lang="en-US" b="1" dirty="0" smtClean="0">
                <a:latin typeface="Courier New" pitchFamily="49" charset="0"/>
                <a:cs typeface="Courier New" pitchFamily="49" charset="0"/>
              </a:rPr>
              <a:t>I</a:t>
            </a:r>
            <a:r>
              <a:rPr lang="en-US" dirty="0" smtClean="0"/>
              <a:t>, </a:t>
            </a:r>
            <a:r>
              <a:rPr lang="en-US" b="1" dirty="0" smtClean="0">
                <a:latin typeface="Courier New" pitchFamily="49" charset="0"/>
                <a:cs typeface="Courier New" pitchFamily="49" charset="0"/>
              </a:rPr>
              <a:t>E</a:t>
            </a:r>
          </a:p>
        </p:txBody>
      </p:sp>
      <p:sp>
        <p:nvSpPr>
          <p:cNvPr id="2" name="Title 1"/>
          <p:cNvSpPr>
            <a:spLocks noGrp="1"/>
          </p:cNvSpPr>
          <p:nvPr>
            <p:ph type="title"/>
          </p:nvPr>
        </p:nvSpPr>
        <p:spPr/>
        <p:txBody>
          <a:bodyPr/>
          <a:lstStyle/>
          <a:p>
            <a:r>
              <a:rPr lang="en-US" dirty="0" smtClean="0"/>
              <a:t>Checking Rewrite Rules</a:t>
            </a:r>
            <a:endParaRPr lang="en-US" dirty="0"/>
          </a:p>
        </p:txBody>
      </p:sp>
      <p:sp>
        <p:nvSpPr>
          <p:cNvPr id="64" name="Oval 63"/>
          <p:cNvSpPr>
            <a:spLocks noChangeAspect="1"/>
          </p:cNvSpPr>
          <p:nvPr/>
        </p:nvSpPr>
        <p:spPr>
          <a:xfrm>
            <a:off x="4200813" y="2655780"/>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a:spLocks noChangeAspect="1"/>
          </p:cNvSpPr>
          <p:nvPr/>
        </p:nvSpPr>
        <p:spPr>
          <a:xfrm>
            <a:off x="7240522"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2"/>
          <p:cNvGrpSpPr/>
          <p:nvPr/>
        </p:nvGrpSpPr>
        <p:grpSpPr>
          <a:xfrm>
            <a:off x="3953522" y="1371600"/>
            <a:ext cx="2066278" cy="3276600"/>
            <a:chOff x="3724922" y="1107488"/>
            <a:chExt cx="2066278" cy="3276600"/>
          </a:xfrm>
        </p:grpSpPr>
        <p:sp>
          <p:nvSpPr>
            <p:cNvPr id="67" name="Rectangle 66"/>
            <p:cNvSpPr/>
            <p:nvPr/>
          </p:nvSpPr>
          <p:spPr>
            <a:xfrm>
              <a:off x="3733800" y="1107488"/>
              <a:ext cx="2057400" cy="3276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6"/>
            <p:cNvGrpSpPr/>
            <p:nvPr/>
          </p:nvGrpSpPr>
          <p:grpSpPr>
            <a:xfrm>
              <a:off x="3724922" y="1259888"/>
              <a:ext cx="1750119" cy="2731008"/>
              <a:chOff x="2581922" y="1524000"/>
              <a:chExt cx="1750119" cy="2731008"/>
            </a:xfrm>
          </p:grpSpPr>
          <p:sp>
            <p:nvSpPr>
              <p:cNvPr id="69" name="Oval 68"/>
              <p:cNvSpPr>
                <a:spLocks noChangeAspect="1"/>
              </p:cNvSpPr>
              <p:nvPr/>
            </p:nvSpPr>
            <p:spPr>
              <a:xfrm>
                <a:off x="336385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p:nvSpPr>
            <p:spPr>
              <a:xfrm>
                <a:off x="337055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p:nvSpPr>
            <p:spPr>
              <a:xfrm>
                <a:off x="365089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p:nvSpPr>
            <p:spPr>
              <a:xfrm>
                <a:off x="3044647"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p:nvSpPr>
            <p:spPr>
              <a:xfrm>
                <a:off x="3005782" y="4191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ChangeAspect="1"/>
              </p:cNvSpPr>
              <p:nvPr/>
            </p:nvSpPr>
            <p:spPr>
              <a:xfrm>
                <a:off x="3650894" y="3574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69" idx="4"/>
                <a:endCxn id="70" idx="0"/>
              </p:cNvCxnSpPr>
              <p:nvPr/>
            </p:nvCxnSpPr>
            <p:spPr>
              <a:xfrm rot="16200000" flipH="1">
                <a:off x="304468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3"/>
                <a:endCxn id="72" idx="0"/>
              </p:cNvCxnSpPr>
              <p:nvPr/>
            </p:nvCxnSpPr>
            <p:spPr>
              <a:xfrm rot="5400000">
                <a:off x="2943684" y="2452648"/>
                <a:ext cx="537210" cy="33528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0" idx="5"/>
                <a:endCxn id="71" idx="0"/>
              </p:cNvCxnSpPr>
              <p:nvPr/>
            </p:nvCxnSpPr>
            <p:spPr>
              <a:xfrm rot="16200000" flipH="1">
                <a:off x="328543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1" idx="4"/>
                <a:endCxn id="75" idx="0"/>
              </p:cNvCxnSpPr>
              <p:nvPr/>
            </p:nvCxnSpPr>
            <p:spPr>
              <a:xfrm rot="5400000">
                <a:off x="3372002" y="3263798"/>
                <a:ext cx="6217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4"/>
                <a:endCxn id="74" idx="0"/>
              </p:cNvCxnSpPr>
              <p:nvPr/>
            </p:nvCxnSpPr>
            <p:spPr>
              <a:xfrm rot="5400000">
                <a:off x="2390164" y="3536517"/>
                <a:ext cx="1302106" cy="686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hape 80"/>
              <p:cNvCxnSpPr>
                <a:stCxn id="75" idx="4"/>
                <a:endCxn id="70" idx="7"/>
              </p:cNvCxnSpPr>
              <p:nvPr/>
            </p:nvCxnSpPr>
            <p:spPr>
              <a:xfrm rot="5400000" flipH="1">
                <a:off x="2887905" y="2843709"/>
                <a:ext cx="1332278" cy="257708"/>
              </a:xfrm>
              <a:prstGeom prst="curvedConnector5">
                <a:avLst>
                  <a:gd name="adj1" fmla="val -29134"/>
                  <a:gd name="adj2" fmla="val -297658"/>
                  <a:gd name="adj3" fmla="val 9982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28"/>
              <p:cNvSpPr txBox="1">
                <a:spLocks noChangeArrowheads="1"/>
              </p:cNvSpPr>
              <p:nvPr/>
            </p:nvSpPr>
            <p:spPr bwMode="auto">
              <a:xfrm>
                <a:off x="337870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83" name="TextBox 28"/>
              <p:cNvSpPr txBox="1">
                <a:spLocks noChangeArrowheads="1"/>
              </p:cNvSpPr>
              <p:nvPr/>
            </p:nvSpPr>
            <p:spPr bwMode="auto">
              <a:xfrm>
                <a:off x="3505200" y="2338483"/>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84" name="TextBox 28"/>
              <p:cNvSpPr txBox="1">
                <a:spLocks noChangeArrowheads="1"/>
              </p:cNvSpPr>
              <p:nvPr/>
            </p:nvSpPr>
            <p:spPr bwMode="auto">
              <a:xfrm>
                <a:off x="2581922" y="2356239"/>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a:t>
                </a:r>
                <a:endParaRPr lang="en-US" b="1" spc="300" dirty="0">
                  <a:latin typeface="Courier New" pitchFamily="49" charset="0"/>
                  <a:cs typeface="Courier New" pitchFamily="49" charset="0"/>
                </a:endParaRPr>
              </a:p>
            </p:txBody>
          </p:sp>
          <p:sp>
            <p:nvSpPr>
              <p:cNvPr id="85" name="TextBox 28"/>
              <p:cNvSpPr txBox="1">
                <a:spLocks noChangeArrowheads="1"/>
              </p:cNvSpPr>
              <p:nvPr/>
            </p:nvSpPr>
            <p:spPr bwMode="auto">
              <a:xfrm>
                <a:off x="3686482"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86" name="TextBox 28"/>
              <p:cNvSpPr txBox="1">
                <a:spLocks noChangeArrowheads="1"/>
              </p:cNvSpPr>
              <p:nvPr/>
            </p:nvSpPr>
            <p:spPr bwMode="auto">
              <a:xfrm>
                <a:off x="3733800" y="36576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grpSp>
        <p:nvGrpSpPr>
          <p:cNvPr id="6" name="Group 53"/>
          <p:cNvGrpSpPr/>
          <p:nvPr/>
        </p:nvGrpSpPr>
        <p:grpSpPr>
          <a:xfrm>
            <a:off x="6434313" y="1371600"/>
            <a:ext cx="2633487" cy="3657600"/>
            <a:chOff x="6434313" y="1107488"/>
            <a:chExt cx="2633487" cy="3657600"/>
          </a:xfrm>
        </p:grpSpPr>
        <p:sp>
          <p:nvSpPr>
            <p:cNvPr id="88" name="Rectangle 87"/>
            <p:cNvSpPr/>
            <p:nvPr/>
          </p:nvSpPr>
          <p:spPr>
            <a:xfrm>
              <a:off x="6477000" y="1107488"/>
              <a:ext cx="2590800" cy="3657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5"/>
            <p:cNvGrpSpPr/>
            <p:nvPr/>
          </p:nvGrpSpPr>
          <p:grpSpPr>
            <a:xfrm>
              <a:off x="6434313" y="1259888"/>
              <a:ext cx="2328687" cy="3257702"/>
              <a:chOff x="5291313" y="1524000"/>
              <a:chExt cx="2328687" cy="3257702"/>
            </a:xfrm>
          </p:grpSpPr>
          <p:sp>
            <p:nvSpPr>
              <p:cNvPr id="90" name="Oval 89"/>
              <p:cNvSpPr>
                <a:spLocks noChangeAspect="1"/>
              </p:cNvSpPr>
              <p:nvPr/>
            </p:nvSpPr>
            <p:spPr>
              <a:xfrm>
                <a:off x="642121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a:spLocks noChangeAspect="1"/>
              </p:cNvSpPr>
              <p:nvPr/>
            </p:nvSpPr>
            <p:spPr>
              <a:xfrm>
                <a:off x="642791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a:spLocks noChangeAspect="1"/>
              </p:cNvSpPr>
              <p:nvPr/>
            </p:nvSpPr>
            <p:spPr>
              <a:xfrm>
                <a:off x="670825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a:spLocks noChangeAspect="1"/>
              </p:cNvSpPr>
              <p:nvPr/>
            </p:nvSpPr>
            <p:spPr>
              <a:xfrm>
                <a:off x="6098004"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a:spLocks noChangeAspect="1"/>
              </p:cNvSpPr>
              <p:nvPr/>
            </p:nvSpPr>
            <p:spPr>
              <a:xfrm>
                <a:off x="6062492" y="3650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a:spLocks noChangeAspect="1"/>
              </p:cNvSpPr>
              <p:nvPr/>
            </p:nvSpPr>
            <p:spPr>
              <a:xfrm>
                <a:off x="6708254" y="357804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p:cNvCxnSpPr>
                <a:stCxn id="90" idx="4"/>
                <a:endCxn id="91" idx="0"/>
              </p:cNvCxnSpPr>
              <p:nvPr/>
            </p:nvCxnSpPr>
            <p:spPr>
              <a:xfrm rot="16200000" flipH="1">
                <a:off x="610204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91" idx="3"/>
                <a:endCxn id="93" idx="0"/>
              </p:cNvCxnSpPr>
              <p:nvPr/>
            </p:nvCxnSpPr>
            <p:spPr>
              <a:xfrm rot="5400000">
                <a:off x="5999042" y="2450646"/>
                <a:ext cx="537210" cy="33928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91" idx="5"/>
                <a:endCxn id="92" idx="0"/>
              </p:cNvCxnSpPr>
              <p:nvPr/>
            </p:nvCxnSpPr>
            <p:spPr>
              <a:xfrm rot="16200000" flipH="1">
                <a:off x="634279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4"/>
                <a:endCxn id="113" idx="0"/>
              </p:cNvCxnSpPr>
              <p:nvPr/>
            </p:nvCxnSpPr>
            <p:spPr>
              <a:xfrm rot="5400000">
                <a:off x="6427686" y="3265474"/>
                <a:ext cx="625145"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3" idx="4"/>
                <a:endCxn id="95" idx="0"/>
              </p:cNvCxnSpPr>
              <p:nvPr/>
            </p:nvCxnSpPr>
            <p:spPr>
              <a:xfrm rot="5400000">
                <a:off x="5715250" y="3268140"/>
                <a:ext cx="762000" cy="35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hape 146"/>
              <p:cNvCxnSpPr>
                <a:stCxn id="113" idx="4"/>
                <a:endCxn id="91" idx="7"/>
              </p:cNvCxnSpPr>
              <p:nvPr/>
            </p:nvCxnSpPr>
            <p:spPr>
              <a:xfrm rot="5400000" flipH="1">
                <a:off x="5943588" y="2845386"/>
                <a:ext cx="1335631" cy="257708"/>
              </a:xfrm>
              <a:prstGeom prst="curvedConnector5">
                <a:avLst>
                  <a:gd name="adj1" fmla="val -22486"/>
                  <a:gd name="adj2" fmla="val -408268"/>
                  <a:gd name="adj3" fmla="val 989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TextBox 28"/>
              <p:cNvSpPr txBox="1">
                <a:spLocks noChangeArrowheads="1"/>
              </p:cNvSpPr>
              <p:nvPr/>
            </p:nvSpPr>
            <p:spPr bwMode="auto">
              <a:xfrm>
                <a:off x="643606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149" name="TextBox 28"/>
              <p:cNvSpPr txBox="1">
                <a:spLocks noChangeArrowheads="1"/>
              </p:cNvSpPr>
              <p:nvPr/>
            </p:nvSpPr>
            <p:spPr bwMode="auto">
              <a:xfrm>
                <a:off x="6553682" y="2356239"/>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I&lt;E-1</a:t>
                </a:r>
                <a:endParaRPr lang="en-US" b="1" spc="300" dirty="0">
                  <a:latin typeface="Courier New" pitchFamily="49" charset="0"/>
                  <a:cs typeface="Courier New" pitchFamily="49" charset="0"/>
                </a:endParaRPr>
              </a:p>
            </p:txBody>
          </p:sp>
          <p:sp>
            <p:nvSpPr>
              <p:cNvPr id="151" name="TextBox 28"/>
              <p:cNvSpPr txBox="1">
                <a:spLocks noChangeArrowheads="1"/>
              </p:cNvSpPr>
              <p:nvPr/>
            </p:nvSpPr>
            <p:spPr bwMode="auto">
              <a:xfrm>
                <a:off x="5291313" y="2357024"/>
                <a:ext cx="1066318"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152" name="TextBox 28"/>
              <p:cNvSpPr txBox="1">
                <a:spLocks noChangeArrowheads="1"/>
              </p:cNvSpPr>
              <p:nvPr/>
            </p:nvSpPr>
            <p:spPr bwMode="auto">
              <a:xfrm>
                <a:off x="6782049"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53" name="TextBox 28"/>
              <p:cNvSpPr txBox="1">
                <a:spLocks noChangeArrowheads="1"/>
              </p:cNvSpPr>
              <p:nvPr/>
            </p:nvSpPr>
            <p:spPr bwMode="auto">
              <a:xfrm>
                <a:off x="6867360" y="35814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54" name="TextBox 28"/>
              <p:cNvSpPr txBox="1">
                <a:spLocks noChangeArrowheads="1"/>
              </p:cNvSpPr>
              <p:nvPr/>
            </p:nvSpPr>
            <p:spPr bwMode="auto">
              <a:xfrm>
                <a:off x="6134689" y="3669268"/>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55" name="Straight Arrow Connector 154"/>
              <p:cNvCxnSpPr>
                <a:stCxn id="95" idx="4"/>
                <a:endCxn id="156" idx="0"/>
              </p:cNvCxnSpPr>
              <p:nvPr/>
            </p:nvCxnSpPr>
            <p:spPr>
              <a:xfrm rot="5400000">
                <a:off x="5859800" y="3949598"/>
                <a:ext cx="4693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 name="Oval 155"/>
              <p:cNvSpPr>
                <a:spLocks noChangeAspect="1"/>
              </p:cNvSpPr>
              <p:nvPr/>
            </p:nvSpPr>
            <p:spPr>
              <a:xfrm>
                <a:off x="6062492" y="41842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p:cNvCxnSpPr>
                <a:stCxn id="156" idx="4"/>
                <a:endCxn id="158" idx="0"/>
              </p:cNvCxnSpPr>
              <p:nvPr/>
            </p:nvCxnSpPr>
            <p:spPr>
              <a:xfrm rot="16200000" flipH="1">
                <a:off x="5862237" y="4480560"/>
                <a:ext cx="469392" cy="487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Oval 157"/>
              <p:cNvSpPr>
                <a:spLocks noChangeAspect="1"/>
              </p:cNvSpPr>
              <p:nvPr/>
            </p:nvSpPr>
            <p:spPr>
              <a:xfrm>
                <a:off x="6067367" y="4717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28"/>
              <p:cNvSpPr txBox="1">
                <a:spLocks noChangeArrowheads="1"/>
              </p:cNvSpPr>
              <p:nvPr/>
            </p:nvSpPr>
            <p:spPr bwMode="auto">
              <a:xfrm>
                <a:off x="6128292" y="4278868"/>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cxnSp>
        <p:nvCxnSpPr>
          <p:cNvPr id="160" name="Straight Connector 159"/>
          <p:cNvCxnSpPr>
            <a:stCxn id="69" idx="6"/>
            <a:endCxn id="90" idx="2"/>
          </p:cNvCxnSpPr>
          <p:nvPr/>
        </p:nvCxnSpPr>
        <p:spPr>
          <a:xfrm>
            <a:off x="4799458" y="1556004"/>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64" name="Oval 163"/>
          <p:cNvSpPr>
            <a:spLocks noChangeAspect="1"/>
          </p:cNvSpPr>
          <p:nvPr/>
        </p:nvSpPr>
        <p:spPr>
          <a:xfrm>
            <a:off x="4200813" y="2919892"/>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a:spLocks noChangeAspect="1"/>
          </p:cNvSpPr>
          <p:nvPr/>
        </p:nvSpPr>
        <p:spPr>
          <a:xfrm>
            <a:off x="7240522"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a:stCxn id="74" idx="6"/>
            <a:endCxn id="158" idx="2"/>
          </p:cNvCxnSpPr>
          <p:nvPr/>
        </p:nvCxnSpPr>
        <p:spPr>
          <a:xfrm>
            <a:off x="4441390" y="4223004"/>
            <a:ext cx="2768977" cy="526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a:xfrm>
            <a:off x="5618744" y="914400"/>
            <a:ext cx="1066800" cy="497304"/>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72" name="TextBox 171"/>
          <p:cNvSpPr txBox="1"/>
          <p:nvPr/>
        </p:nvSpPr>
        <p:spPr>
          <a:xfrm>
            <a:off x="5576050" y="915038"/>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102" name="Rounded Rectangle 101"/>
          <p:cNvSpPr/>
          <p:nvPr/>
        </p:nvSpPr>
        <p:spPr>
          <a:xfrm>
            <a:off x="4692596" y="1484245"/>
            <a:ext cx="297180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rot="641605">
            <a:off x="4315437" y="4409338"/>
            <a:ext cx="301752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a:off x="5598696" y="4612104"/>
            <a:ext cx="914400" cy="405064"/>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79" name="Content Placeholder 3"/>
          <p:cNvSpPr txBox="1">
            <a:spLocks/>
          </p:cNvSpPr>
          <p:nvPr/>
        </p:nvSpPr>
        <p:spPr>
          <a:xfrm>
            <a:off x="0" y="1219200"/>
            <a:ext cx="3657600" cy="5257800"/>
          </a:xfrm>
          <a:prstGeom prst="rect">
            <a:avLst/>
          </a:prstGeom>
        </p:spPr>
        <p:txBody>
          <a:bodyPr vert="horz">
            <a:normAutofit/>
          </a:bodyPr>
          <a:lstStyle/>
          <a:p>
            <a:pPr marL="320040" marR="0" lvl="0" indent="-320040" algn="l" defTabSz="914400" rtl="0" eaLnBrk="1" fontAlgn="auto" latinLnBrk="0" hangingPunct="1">
              <a:lnSpc>
                <a:spcPct val="15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Programs equivalent:</a:t>
            </a:r>
          </a:p>
          <a:p>
            <a:pPr lvl="1" indent="-274320">
              <a:lnSpc>
                <a:spcPct val="150000"/>
              </a:lnSpc>
              <a:spcBef>
                <a:spcPts val="550"/>
              </a:spcBef>
              <a:buClr>
                <a:schemeClr val="accent1"/>
              </a:buClr>
              <a:buSzPct val="70000"/>
              <a:buFont typeface="Wingdings 2"/>
              <a:buChar char=""/>
              <a:defRPr/>
            </a:pPr>
            <a:r>
              <a:rPr lang="en-US" sz="2400" dirty="0" smtClean="0"/>
              <a:t>Consider CFGs</a:t>
            </a:r>
          </a:p>
          <a:p>
            <a:pPr marL="457200" marR="0" lvl="1" indent="-274320" algn="l" defTabSz="914400" rtl="0" eaLnBrk="1" fontAlgn="auto" latinLnBrk="0" hangingPunct="1">
              <a:lnSpc>
                <a:spcPct val="150000"/>
              </a:lnSpc>
              <a:spcBef>
                <a:spcPts val="550"/>
              </a:spcBef>
              <a:spcAft>
                <a:spcPts val="0"/>
              </a:spcAft>
              <a:buClr>
                <a:schemeClr val="accent1"/>
              </a:buClr>
              <a:buSzPct val="70000"/>
              <a:buFont typeface="Wingdings 2"/>
              <a:buChar char=""/>
              <a:tabLst/>
              <a:defRPr/>
            </a:pPr>
            <a:r>
              <a:rPr lang="en-US" sz="2400" dirty="0" smtClean="0"/>
              <a:t>Start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in equal states</a:t>
            </a:r>
          </a:p>
          <a:p>
            <a:pPr marL="457200" marR="0" lvl="1" indent="-274320" algn="l" defTabSz="914400" rtl="0" eaLnBrk="1" fontAlgn="auto" latinLnBrk="0" hangingPunct="1">
              <a:lnSpc>
                <a:spcPct val="150000"/>
              </a:lnSpc>
              <a:spcBef>
                <a:spcPts val="55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End in equal states</a:t>
            </a:r>
          </a:p>
          <a:p>
            <a:pPr marL="45720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1" name="TextBox 170"/>
          <p:cNvSpPr txBox="1"/>
          <p:nvPr/>
        </p:nvSpPr>
        <p:spPr>
          <a:xfrm>
            <a:off x="5486400" y="4567535"/>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Tree>
    <p:custDataLst>
      <p:tags r:id="rId1"/>
    </p:custDataLst>
  </p:cSld>
  <p:clrMapOvr>
    <a:masterClrMapping/>
  </p:clrMapOvr>
  <p:transition advTm="2109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grpId="0" nodeType="withEffect">
                                  <p:stCondLst>
                                    <p:cond delay="0"/>
                                  </p:stCondLst>
                                  <p:childTnLst>
                                    <p:animEffect transition="out" filter="fade">
                                      <p:cBhvr>
                                        <p:cTn id="15" dur="500"/>
                                        <p:tgtEl>
                                          <p:spTgt spid="73"/>
                                        </p:tgtEl>
                                      </p:cBhvr>
                                    </p:animEffect>
                                    <p:set>
                                      <p:cBhvr>
                                        <p:cTn id="16" dur="1" fill="hold">
                                          <p:stCondLst>
                                            <p:cond delay="499"/>
                                          </p:stCondLst>
                                        </p:cTn>
                                        <p:tgtEl>
                                          <p:spTgt spid="7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4"/>
                                        </p:tgtEl>
                                      </p:cBhvr>
                                    </p:animEffect>
                                    <p:set>
                                      <p:cBhvr>
                                        <p:cTn id="19" dur="1" fill="hold">
                                          <p:stCondLst>
                                            <p:cond delay="499"/>
                                          </p:stCondLst>
                                        </p:cTn>
                                        <p:tgtEl>
                                          <p:spTgt spid="9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96"/>
                                        </p:tgtEl>
                                      </p:cBhvr>
                                    </p:animEffect>
                                    <p:set>
                                      <p:cBhvr>
                                        <p:cTn id="22" dur="1" fill="hold">
                                          <p:stCondLst>
                                            <p:cond delay="499"/>
                                          </p:stCondLst>
                                        </p:cTn>
                                        <p:tgtEl>
                                          <p:spTgt spid="9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
                                            <p:txEl>
                                              <p:pRg st="3" end="3"/>
                                            </p:txEl>
                                          </p:spTgt>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grpId="0"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2"/>
                                        </p:tgtEl>
                                        <p:attrNameLst>
                                          <p:attrName>style.visibility</p:attrName>
                                        </p:attrNameLst>
                                      </p:cBhvr>
                                      <p:to>
                                        <p:strVal val="visible"/>
                                      </p:to>
                                    </p:set>
                                    <p:animEffect transition="in" filter="fade">
                                      <p:cBhvr>
                                        <p:cTn id="38" dur="500"/>
                                        <p:tgtEl>
                                          <p:spTgt spid="172"/>
                                        </p:tgtEl>
                                      </p:cBhvr>
                                    </p:animEffect>
                                  </p:childTnLst>
                                </p:cTn>
                              </p:par>
                              <p:par>
                                <p:cTn id="39" presetID="10" presetClass="entr" presetSubtype="0" fill="hold" nodeType="with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500"/>
                                        <p:tgtEl>
                                          <p:spTgt spid="16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500"/>
                                        <p:tgtEl>
                                          <p:spTgt spid="10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fade">
                                      <p:cBhvr>
                                        <p:cTn id="49" dur="500"/>
                                        <p:tgtEl>
                                          <p:spTgt spid="171"/>
                                        </p:tgtEl>
                                      </p:cBhvr>
                                    </p:animEffect>
                                  </p:childTnLst>
                                </p:cTn>
                              </p:par>
                              <p:par>
                                <p:cTn id="50" presetID="10" presetClass="exit" presetSubtype="0" fill="hold" grpId="1" nodeType="withEffect">
                                  <p:stCondLst>
                                    <p:cond delay="0"/>
                                  </p:stCondLst>
                                  <p:childTnLst>
                                    <p:animEffect transition="out" filter="fade">
                                      <p:cBhvr>
                                        <p:cTn id="51" dur="500"/>
                                        <p:tgtEl>
                                          <p:spTgt spid="100"/>
                                        </p:tgtEl>
                                      </p:cBhvr>
                                    </p:animEffect>
                                    <p:set>
                                      <p:cBhvr>
                                        <p:cTn id="52" dur="1" fill="hold">
                                          <p:stCondLst>
                                            <p:cond delay="499"/>
                                          </p:stCondLst>
                                        </p:cTn>
                                        <p:tgtEl>
                                          <p:spTgt spid="100"/>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par>
                                <p:cTn id="56" presetID="10" presetClass="entr" presetSubtype="0" fill="hold" nodeType="withEffect">
                                  <p:stCondLst>
                                    <p:cond delay="0"/>
                                  </p:stCondLst>
                                  <p:childTnLst>
                                    <p:set>
                                      <p:cBhvr>
                                        <p:cTn id="57" dur="1" fill="hold">
                                          <p:stCondLst>
                                            <p:cond delay="0"/>
                                          </p:stCondLst>
                                        </p:cTn>
                                        <p:tgtEl>
                                          <p:spTgt spid="170"/>
                                        </p:tgtEl>
                                        <p:attrNameLst>
                                          <p:attrName>style.visibility</p:attrName>
                                        </p:attrNameLst>
                                      </p:cBhvr>
                                      <p:to>
                                        <p:strVal val="visible"/>
                                      </p:to>
                                    </p:set>
                                    <p:animEffect transition="in" filter="fade">
                                      <p:cBhvr>
                                        <p:cTn id="58" dur="500"/>
                                        <p:tgtEl>
                                          <p:spTgt spid="17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1"/>
                                        </p:tgtEl>
                                        <p:attrNameLst>
                                          <p:attrName>style.visibility</p:attrName>
                                        </p:attrNameLst>
                                      </p:cBhvr>
                                      <p:to>
                                        <p:strVal val="visible"/>
                                      </p:to>
                                    </p:set>
                                    <p:animEffect transition="in" filter="fade">
                                      <p:cBhvr>
                                        <p:cTn id="61" dur="500"/>
                                        <p:tgtEl>
                                          <p:spTgt spid="10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fade">
                                      <p:cBhvr>
                                        <p:cTn id="64" dur="500"/>
                                        <p:tgtEl>
                                          <p:spTgt spid="10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01"/>
                                        </p:tgtEl>
                                      </p:cBhvr>
                                    </p:animEffect>
                                    <p:set>
                                      <p:cBhvr>
                                        <p:cTn id="69" dur="1" fill="hold">
                                          <p:stCondLst>
                                            <p:cond delay="499"/>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0" grpId="0" animBg="1"/>
      <p:bldP spid="100" grpId="1" animBg="1"/>
      <p:bldP spid="73" grpId="0" animBg="1"/>
      <p:bldP spid="94" grpId="0" animBg="1"/>
      <p:bldP spid="96" grpId="0"/>
      <p:bldP spid="87" grpId="0" animBg="1"/>
      <p:bldP spid="172" grpId="0"/>
      <p:bldP spid="102" grpId="0" animBg="1"/>
      <p:bldP spid="103" grpId="0" animBg="1"/>
      <p:bldP spid="97" grpId="0" animBg="1"/>
      <p:bldP spid="1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ounded Rectangle 105"/>
          <p:cNvSpPr/>
          <p:nvPr/>
        </p:nvSpPr>
        <p:spPr>
          <a:xfrm>
            <a:off x="152399" y="3609444"/>
            <a:ext cx="3749040" cy="2188944"/>
          </a:xfrm>
          <a:prstGeom prst="roundRect">
            <a:avLst>
              <a:gd name="adj" fmla="val 7350"/>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04" name="Rounded Rectangle 103"/>
          <p:cNvSpPr/>
          <p:nvPr/>
        </p:nvSpPr>
        <p:spPr>
          <a:xfrm>
            <a:off x="152399" y="3076994"/>
            <a:ext cx="3749040" cy="4699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05" name="Rounded Rectangle 104"/>
          <p:cNvSpPr/>
          <p:nvPr/>
        </p:nvSpPr>
        <p:spPr>
          <a:xfrm>
            <a:off x="152399" y="2514600"/>
            <a:ext cx="3749040" cy="497304"/>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2" name="Title 1"/>
          <p:cNvSpPr>
            <a:spLocks noGrp="1"/>
          </p:cNvSpPr>
          <p:nvPr>
            <p:ph type="title"/>
          </p:nvPr>
        </p:nvSpPr>
        <p:spPr/>
        <p:txBody>
          <a:bodyPr/>
          <a:lstStyle/>
          <a:p>
            <a:r>
              <a:rPr lang="en-US" dirty="0" smtClean="0"/>
              <a:t>Checking Rewrite Rules</a:t>
            </a:r>
            <a:endParaRPr lang="en-US" dirty="0"/>
          </a:p>
        </p:txBody>
      </p:sp>
      <p:sp>
        <p:nvSpPr>
          <p:cNvPr id="179" name="Content Placeholder 3"/>
          <p:cNvSpPr txBox="1">
            <a:spLocks/>
          </p:cNvSpPr>
          <p:nvPr/>
        </p:nvSpPr>
        <p:spPr>
          <a:xfrm>
            <a:off x="0" y="1676400"/>
            <a:ext cx="4191000" cy="5257800"/>
          </a:xfrm>
          <a:prstGeom prst="rect">
            <a:avLst/>
          </a:prstGeom>
        </p:spPr>
        <p:txBody>
          <a:bodyPr vert="horz">
            <a:normAutofit/>
          </a:bodyPr>
          <a:lstStyle/>
          <a:p>
            <a:pPr marL="320040" marR="0" lvl="0" indent="-320040" algn="l" defTabSz="914400" rtl="0" eaLnBrk="1" fontAlgn="auto" latinLnBrk="0" hangingPunct="1">
              <a:lnSpc>
                <a:spcPct val="15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Relate Executions:</a:t>
            </a:r>
          </a:p>
          <a:p>
            <a:pPr marL="450850" marR="0" lvl="1" indent="-273050" algn="l" defTabSz="914400" rtl="0" eaLnBrk="1" fontAlgn="auto" latinLnBrk="0" hangingPunct="1">
              <a:lnSpc>
                <a:spcPct val="150000"/>
              </a:lnSpc>
              <a:spcBef>
                <a:spcPts val="600"/>
              </a:spcBef>
              <a:spcAft>
                <a:spcPts val="0"/>
              </a:spcAft>
              <a:buClr>
                <a:schemeClr val="accent1"/>
              </a:buClr>
              <a:buSzPct val="100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Find </a:t>
            </a:r>
            <a:r>
              <a:rPr lang="en-US" sz="2400" dirty="0" smtClean="0"/>
              <a:t>synchronization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points</a:t>
            </a:r>
          </a:p>
          <a:p>
            <a:pPr marL="450850" marR="0" lvl="1" indent="-273050" algn="l" defTabSz="914400" rtl="0" eaLnBrk="1" fontAlgn="auto" latinLnBrk="0" hangingPunct="1">
              <a:spcBef>
                <a:spcPts val="600"/>
              </a:spcBef>
              <a:spcAft>
                <a:spcPts val="0"/>
              </a:spcAft>
              <a:buClr>
                <a:schemeClr val="accent1"/>
              </a:buClr>
              <a:buSzPct val="100000"/>
              <a:buFont typeface="+mj-lt"/>
              <a:buAutoNum type="arabicPeriod"/>
              <a:tabLst/>
              <a:defRPr/>
            </a:pPr>
            <a:r>
              <a:rPr lang="en-US" sz="2400" noProof="0" dirty="0" smtClean="0"/>
              <a:t>Generate</a:t>
            </a: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invariants</a:t>
            </a:r>
          </a:p>
          <a:p>
            <a:pPr marL="450850" marR="0" lvl="1" indent="-273050" algn="l" defTabSz="914400" rtl="0" eaLnBrk="1" fontAlgn="auto" latinLnBrk="0" hangingPunct="1">
              <a:lnSpc>
                <a:spcPct val="150000"/>
              </a:lnSpc>
              <a:spcBef>
                <a:spcPts val="600"/>
              </a:spcBef>
              <a:spcAft>
                <a:spcPts val="0"/>
              </a:spcAft>
              <a:buClr>
                <a:schemeClr val="accent1"/>
              </a:buClr>
              <a:buSzPct val="100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Check invariants</a:t>
            </a:r>
            <a:r>
              <a:rPr kumimoji="0" lang="en-US" sz="2400" b="0" i="0" u="none" strike="noStrike" kern="1200" cap="none" spc="0" normalizeH="0" noProof="0" dirty="0" smtClean="0">
                <a:ln>
                  <a:noFill/>
                </a:ln>
                <a:solidFill>
                  <a:schemeClr val="tx1"/>
                </a:solidFill>
                <a:effectLst/>
                <a:uLnTx/>
                <a:uFillTx/>
                <a:latin typeface="+mn-lt"/>
                <a:ea typeface="+mn-ea"/>
                <a:cs typeface="+mn-cs"/>
              </a:rPr>
              <a:t> preserved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0850" marR="0" lvl="2" indent="-273050" algn="l" defTabSz="914400" rtl="0" eaLnBrk="1" fontAlgn="auto" latinLnBrk="0" hangingPunct="1">
              <a:lnSpc>
                <a:spcPct val="100000"/>
              </a:lnSpc>
              <a:spcBef>
                <a:spcPts val="600"/>
              </a:spcBef>
              <a:spcAft>
                <a:spcPts val="0"/>
              </a:spcAft>
              <a:buClr>
                <a:schemeClr val="accent2"/>
              </a:buClr>
              <a:buSzPct val="100000"/>
              <a:buFont typeface="Wingdings"/>
              <a:buNone/>
              <a:tabLst/>
              <a:defRPr/>
            </a:pP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4" name="Oval 63"/>
          <p:cNvSpPr>
            <a:spLocks noChangeAspect="1"/>
          </p:cNvSpPr>
          <p:nvPr/>
        </p:nvSpPr>
        <p:spPr>
          <a:xfrm>
            <a:off x="4114799" y="2613244"/>
            <a:ext cx="45719"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a:spLocks noChangeAspect="1"/>
          </p:cNvSpPr>
          <p:nvPr/>
        </p:nvSpPr>
        <p:spPr>
          <a:xfrm>
            <a:off x="7240522"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2"/>
          <p:cNvGrpSpPr/>
          <p:nvPr/>
        </p:nvGrpSpPr>
        <p:grpSpPr>
          <a:xfrm>
            <a:off x="3953522" y="1371600"/>
            <a:ext cx="2066278" cy="3276600"/>
            <a:chOff x="3724922" y="1107488"/>
            <a:chExt cx="2066278" cy="3276600"/>
          </a:xfrm>
        </p:grpSpPr>
        <p:sp>
          <p:nvSpPr>
            <p:cNvPr id="67" name="Rectangle 66"/>
            <p:cNvSpPr/>
            <p:nvPr/>
          </p:nvSpPr>
          <p:spPr>
            <a:xfrm>
              <a:off x="3733800" y="1107488"/>
              <a:ext cx="2057400" cy="3276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6"/>
            <p:cNvGrpSpPr/>
            <p:nvPr/>
          </p:nvGrpSpPr>
          <p:grpSpPr>
            <a:xfrm>
              <a:off x="3724922" y="1259888"/>
              <a:ext cx="1750119" cy="2731008"/>
              <a:chOff x="2581922" y="1524000"/>
              <a:chExt cx="1750119" cy="2731008"/>
            </a:xfrm>
          </p:grpSpPr>
          <p:sp>
            <p:nvSpPr>
              <p:cNvPr id="69" name="Oval 68"/>
              <p:cNvSpPr>
                <a:spLocks noChangeAspect="1"/>
              </p:cNvSpPr>
              <p:nvPr/>
            </p:nvSpPr>
            <p:spPr>
              <a:xfrm>
                <a:off x="336385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p:nvSpPr>
            <p:spPr>
              <a:xfrm>
                <a:off x="337055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p:nvSpPr>
            <p:spPr>
              <a:xfrm>
                <a:off x="365089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p:nvSpPr>
            <p:spPr>
              <a:xfrm>
                <a:off x="3044647"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p:nvSpPr>
            <p:spPr>
              <a:xfrm>
                <a:off x="3005782" y="4191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ChangeAspect="1"/>
              </p:cNvSpPr>
              <p:nvPr/>
            </p:nvSpPr>
            <p:spPr>
              <a:xfrm>
                <a:off x="3650894" y="3574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69" idx="4"/>
                <a:endCxn id="70" idx="0"/>
              </p:cNvCxnSpPr>
              <p:nvPr/>
            </p:nvCxnSpPr>
            <p:spPr>
              <a:xfrm rot="16200000" flipH="1">
                <a:off x="304468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3"/>
                <a:endCxn id="72" idx="0"/>
              </p:cNvCxnSpPr>
              <p:nvPr/>
            </p:nvCxnSpPr>
            <p:spPr>
              <a:xfrm rot="5400000">
                <a:off x="2943684" y="2452648"/>
                <a:ext cx="537210" cy="33528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0" idx="5"/>
                <a:endCxn id="71" idx="0"/>
              </p:cNvCxnSpPr>
              <p:nvPr/>
            </p:nvCxnSpPr>
            <p:spPr>
              <a:xfrm rot="16200000" flipH="1">
                <a:off x="328543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1" idx="4"/>
                <a:endCxn id="75" idx="0"/>
              </p:cNvCxnSpPr>
              <p:nvPr/>
            </p:nvCxnSpPr>
            <p:spPr>
              <a:xfrm rot="5400000">
                <a:off x="3372002" y="3263798"/>
                <a:ext cx="6217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4"/>
                <a:endCxn id="74" idx="0"/>
              </p:cNvCxnSpPr>
              <p:nvPr/>
            </p:nvCxnSpPr>
            <p:spPr>
              <a:xfrm rot="5400000">
                <a:off x="2390164" y="3536517"/>
                <a:ext cx="1302106" cy="686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hape 80"/>
              <p:cNvCxnSpPr>
                <a:stCxn id="75" idx="4"/>
                <a:endCxn id="70" idx="7"/>
              </p:cNvCxnSpPr>
              <p:nvPr/>
            </p:nvCxnSpPr>
            <p:spPr>
              <a:xfrm rot="5400000" flipH="1">
                <a:off x="2887905" y="2843709"/>
                <a:ext cx="1332278" cy="257708"/>
              </a:xfrm>
              <a:prstGeom prst="curvedConnector5">
                <a:avLst>
                  <a:gd name="adj1" fmla="val -29134"/>
                  <a:gd name="adj2" fmla="val -297658"/>
                  <a:gd name="adj3" fmla="val 9982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28"/>
              <p:cNvSpPr txBox="1">
                <a:spLocks noChangeArrowheads="1"/>
              </p:cNvSpPr>
              <p:nvPr/>
            </p:nvSpPr>
            <p:spPr bwMode="auto">
              <a:xfrm>
                <a:off x="337870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83" name="TextBox 28"/>
              <p:cNvSpPr txBox="1">
                <a:spLocks noChangeArrowheads="1"/>
              </p:cNvSpPr>
              <p:nvPr/>
            </p:nvSpPr>
            <p:spPr bwMode="auto">
              <a:xfrm>
                <a:off x="3505200" y="2338483"/>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84" name="TextBox 28"/>
              <p:cNvSpPr txBox="1">
                <a:spLocks noChangeArrowheads="1"/>
              </p:cNvSpPr>
              <p:nvPr/>
            </p:nvSpPr>
            <p:spPr bwMode="auto">
              <a:xfrm>
                <a:off x="2581922" y="2356239"/>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a:t>
                </a:r>
                <a:endParaRPr lang="en-US" b="1" spc="300" dirty="0">
                  <a:latin typeface="Courier New" pitchFamily="49" charset="0"/>
                  <a:cs typeface="Courier New" pitchFamily="49" charset="0"/>
                </a:endParaRPr>
              </a:p>
            </p:txBody>
          </p:sp>
          <p:sp>
            <p:nvSpPr>
              <p:cNvPr id="85" name="TextBox 28"/>
              <p:cNvSpPr txBox="1">
                <a:spLocks noChangeArrowheads="1"/>
              </p:cNvSpPr>
              <p:nvPr/>
            </p:nvSpPr>
            <p:spPr bwMode="auto">
              <a:xfrm>
                <a:off x="3686482"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86" name="TextBox 28"/>
              <p:cNvSpPr txBox="1">
                <a:spLocks noChangeArrowheads="1"/>
              </p:cNvSpPr>
              <p:nvPr/>
            </p:nvSpPr>
            <p:spPr bwMode="auto">
              <a:xfrm>
                <a:off x="3733800" y="36576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grpSp>
        <p:nvGrpSpPr>
          <p:cNvPr id="6" name="Group 53"/>
          <p:cNvGrpSpPr/>
          <p:nvPr/>
        </p:nvGrpSpPr>
        <p:grpSpPr>
          <a:xfrm>
            <a:off x="6434313" y="1371600"/>
            <a:ext cx="2633487" cy="3657600"/>
            <a:chOff x="6434313" y="1107488"/>
            <a:chExt cx="2633487" cy="3657600"/>
          </a:xfrm>
        </p:grpSpPr>
        <p:sp>
          <p:nvSpPr>
            <p:cNvPr id="88" name="Rectangle 87"/>
            <p:cNvSpPr/>
            <p:nvPr/>
          </p:nvSpPr>
          <p:spPr>
            <a:xfrm>
              <a:off x="6477000" y="1107488"/>
              <a:ext cx="2590800" cy="3657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5"/>
            <p:cNvGrpSpPr/>
            <p:nvPr/>
          </p:nvGrpSpPr>
          <p:grpSpPr>
            <a:xfrm>
              <a:off x="6434313" y="1259888"/>
              <a:ext cx="2328687" cy="3257702"/>
              <a:chOff x="5291313" y="1524000"/>
              <a:chExt cx="2328687" cy="3257702"/>
            </a:xfrm>
          </p:grpSpPr>
          <p:sp>
            <p:nvSpPr>
              <p:cNvPr id="90" name="Oval 89"/>
              <p:cNvSpPr>
                <a:spLocks noChangeAspect="1"/>
              </p:cNvSpPr>
              <p:nvPr/>
            </p:nvSpPr>
            <p:spPr>
              <a:xfrm>
                <a:off x="642121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a:spLocks noChangeAspect="1"/>
              </p:cNvSpPr>
              <p:nvPr/>
            </p:nvSpPr>
            <p:spPr>
              <a:xfrm>
                <a:off x="642791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a:spLocks noChangeAspect="1"/>
              </p:cNvSpPr>
              <p:nvPr/>
            </p:nvSpPr>
            <p:spPr>
              <a:xfrm>
                <a:off x="670825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a:spLocks noChangeAspect="1"/>
              </p:cNvSpPr>
              <p:nvPr/>
            </p:nvSpPr>
            <p:spPr>
              <a:xfrm>
                <a:off x="6098004"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a:spLocks noChangeAspect="1"/>
              </p:cNvSpPr>
              <p:nvPr/>
            </p:nvSpPr>
            <p:spPr>
              <a:xfrm>
                <a:off x="6062492" y="3650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a:spLocks noChangeAspect="1"/>
              </p:cNvSpPr>
              <p:nvPr/>
            </p:nvSpPr>
            <p:spPr>
              <a:xfrm>
                <a:off x="6708254" y="357804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p:cNvCxnSpPr>
                <a:stCxn id="90" idx="4"/>
                <a:endCxn id="91" idx="0"/>
              </p:cNvCxnSpPr>
              <p:nvPr/>
            </p:nvCxnSpPr>
            <p:spPr>
              <a:xfrm rot="16200000" flipH="1">
                <a:off x="610204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91" idx="3"/>
                <a:endCxn id="93" idx="0"/>
              </p:cNvCxnSpPr>
              <p:nvPr/>
            </p:nvCxnSpPr>
            <p:spPr>
              <a:xfrm rot="5400000">
                <a:off x="5999042" y="2450646"/>
                <a:ext cx="537210" cy="33928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91" idx="5"/>
                <a:endCxn id="92" idx="0"/>
              </p:cNvCxnSpPr>
              <p:nvPr/>
            </p:nvCxnSpPr>
            <p:spPr>
              <a:xfrm rot="16200000" flipH="1">
                <a:off x="634279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4"/>
                <a:endCxn id="113" idx="0"/>
              </p:cNvCxnSpPr>
              <p:nvPr/>
            </p:nvCxnSpPr>
            <p:spPr>
              <a:xfrm rot="5400000">
                <a:off x="6427686" y="3265474"/>
                <a:ext cx="625145"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3" idx="4"/>
                <a:endCxn id="95" idx="0"/>
              </p:cNvCxnSpPr>
              <p:nvPr/>
            </p:nvCxnSpPr>
            <p:spPr>
              <a:xfrm rot="5400000">
                <a:off x="5715250" y="3268140"/>
                <a:ext cx="762000" cy="35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hape 146"/>
              <p:cNvCxnSpPr>
                <a:stCxn id="113" idx="4"/>
                <a:endCxn id="91" idx="7"/>
              </p:cNvCxnSpPr>
              <p:nvPr/>
            </p:nvCxnSpPr>
            <p:spPr>
              <a:xfrm rot="5400000" flipH="1">
                <a:off x="5943588" y="2845386"/>
                <a:ext cx="1335631" cy="257708"/>
              </a:xfrm>
              <a:prstGeom prst="curvedConnector5">
                <a:avLst>
                  <a:gd name="adj1" fmla="val -22486"/>
                  <a:gd name="adj2" fmla="val -408268"/>
                  <a:gd name="adj3" fmla="val 989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TextBox 28"/>
              <p:cNvSpPr txBox="1">
                <a:spLocks noChangeArrowheads="1"/>
              </p:cNvSpPr>
              <p:nvPr/>
            </p:nvSpPr>
            <p:spPr bwMode="auto">
              <a:xfrm>
                <a:off x="643606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149" name="TextBox 28"/>
              <p:cNvSpPr txBox="1">
                <a:spLocks noChangeArrowheads="1"/>
              </p:cNvSpPr>
              <p:nvPr/>
            </p:nvSpPr>
            <p:spPr bwMode="auto">
              <a:xfrm>
                <a:off x="6553682" y="2356239"/>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I&lt;E-1</a:t>
                </a:r>
                <a:endParaRPr lang="en-US" b="1" spc="300" dirty="0">
                  <a:latin typeface="Courier New" pitchFamily="49" charset="0"/>
                  <a:cs typeface="Courier New" pitchFamily="49" charset="0"/>
                </a:endParaRPr>
              </a:p>
            </p:txBody>
          </p:sp>
          <p:sp>
            <p:nvSpPr>
              <p:cNvPr id="151" name="TextBox 28"/>
              <p:cNvSpPr txBox="1">
                <a:spLocks noChangeArrowheads="1"/>
              </p:cNvSpPr>
              <p:nvPr/>
            </p:nvSpPr>
            <p:spPr bwMode="auto">
              <a:xfrm>
                <a:off x="5291313" y="2357024"/>
                <a:ext cx="1066318"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152" name="TextBox 28"/>
              <p:cNvSpPr txBox="1">
                <a:spLocks noChangeArrowheads="1"/>
              </p:cNvSpPr>
              <p:nvPr/>
            </p:nvSpPr>
            <p:spPr bwMode="auto">
              <a:xfrm>
                <a:off x="6782049"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53" name="TextBox 28"/>
              <p:cNvSpPr txBox="1">
                <a:spLocks noChangeArrowheads="1"/>
              </p:cNvSpPr>
              <p:nvPr/>
            </p:nvSpPr>
            <p:spPr bwMode="auto">
              <a:xfrm>
                <a:off x="6867360" y="35814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54" name="TextBox 28"/>
              <p:cNvSpPr txBox="1">
                <a:spLocks noChangeArrowheads="1"/>
              </p:cNvSpPr>
              <p:nvPr/>
            </p:nvSpPr>
            <p:spPr bwMode="auto">
              <a:xfrm>
                <a:off x="6134689" y="3669268"/>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55" name="Straight Arrow Connector 154"/>
              <p:cNvCxnSpPr>
                <a:stCxn id="95" idx="4"/>
                <a:endCxn id="156" idx="0"/>
              </p:cNvCxnSpPr>
              <p:nvPr/>
            </p:nvCxnSpPr>
            <p:spPr>
              <a:xfrm rot="5400000">
                <a:off x="5859800" y="3949598"/>
                <a:ext cx="4693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 name="Oval 155"/>
              <p:cNvSpPr>
                <a:spLocks noChangeAspect="1"/>
              </p:cNvSpPr>
              <p:nvPr/>
            </p:nvSpPr>
            <p:spPr>
              <a:xfrm>
                <a:off x="6062492" y="41842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p:cNvCxnSpPr>
                <a:stCxn id="156" idx="4"/>
                <a:endCxn id="158" idx="0"/>
              </p:cNvCxnSpPr>
              <p:nvPr/>
            </p:nvCxnSpPr>
            <p:spPr>
              <a:xfrm rot="16200000" flipH="1">
                <a:off x="5862237" y="4480560"/>
                <a:ext cx="469392" cy="487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Oval 157"/>
              <p:cNvSpPr>
                <a:spLocks noChangeAspect="1"/>
              </p:cNvSpPr>
              <p:nvPr/>
            </p:nvSpPr>
            <p:spPr>
              <a:xfrm>
                <a:off x="6067367" y="4717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28"/>
              <p:cNvSpPr txBox="1">
                <a:spLocks noChangeArrowheads="1"/>
              </p:cNvSpPr>
              <p:nvPr/>
            </p:nvSpPr>
            <p:spPr bwMode="auto">
              <a:xfrm>
                <a:off x="6128292" y="4278868"/>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cxnSp>
        <p:nvCxnSpPr>
          <p:cNvPr id="160" name="Straight Connector 159"/>
          <p:cNvCxnSpPr>
            <a:stCxn id="69" idx="6"/>
            <a:endCxn id="90" idx="2"/>
          </p:cNvCxnSpPr>
          <p:nvPr/>
        </p:nvCxnSpPr>
        <p:spPr>
          <a:xfrm>
            <a:off x="4799458" y="1556004"/>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92" idx="2"/>
            <a:endCxn id="71" idx="6"/>
          </p:cNvCxnSpPr>
          <p:nvPr/>
        </p:nvCxnSpPr>
        <p:spPr>
          <a:xfrm rot="10800000">
            <a:off x="5086502" y="2920898"/>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95" idx="1"/>
            <a:endCxn id="71" idx="5"/>
          </p:cNvCxnSpPr>
          <p:nvPr/>
        </p:nvCxnSpPr>
        <p:spPr>
          <a:xfrm rot="16200000" flipV="1">
            <a:off x="5787627" y="2233029"/>
            <a:ext cx="716740" cy="213773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65" name="Oval 164"/>
          <p:cNvSpPr>
            <a:spLocks noChangeAspect="1"/>
          </p:cNvSpPr>
          <p:nvPr/>
        </p:nvSpPr>
        <p:spPr>
          <a:xfrm>
            <a:off x="7240522"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a:stCxn id="74" idx="6"/>
            <a:endCxn id="158" idx="2"/>
          </p:cNvCxnSpPr>
          <p:nvPr/>
        </p:nvCxnSpPr>
        <p:spPr>
          <a:xfrm>
            <a:off x="4441390" y="4223004"/>
            <a:ext cx="2768977" cy="526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6035840" y="2514600"/>
            <a:ext cx="457200" cy="405064"/>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74" name="TextBox 173"/>
          <p:cNvSpPr txBox="1"/>
          <p:nvPr/>
        </p:nvSpPr>
        <p:spPr>
          <a:xfrm>
            <a:off x="6096000" y="2526268"/>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sp>
        <p:nvSpPr>
          <p:cNvPr id="89" name="Rounded Rectangle 88"/>
          <p:cNvSpPr/>
          <p:nvPr/>
        </p:nvSpPr>
        <p:spPr>
          <a:xfrm>
            <a:off x="6051880" y="3316704"/>
            <a:ext cx="457200" cy="405064"/>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73" name="TextBox 172"/>
          <p:cNvSpPr txBox="1"/>
          <p:nvPr/>
        </p:nvSpPr>
        <p:spPr>
          <a:xfrm>
            <a:off x="6096000" y="3352800"/>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B</a:t>
            </a:r>
            <a:endParaRPr lang="en-US" b="1" dirty="0">
              <a:solidFill>
                <a:srgbClr val="00B050"/>
              </a:solidFill>
              <a:latin typeface="Arial" pitchFamily="34" charset="0"/>
              <a:cs typeface="Arial" pitchFamily="34" charset="0"/>
            </a:endParaRPr>
          </a:p>
        </p:txBody>
      </p:sp>
      <p:sp>
        <p:nvSpPr>
          <p:cNvPr id="99" name="Rounded Rectangle 98"/>
          <p:cNvSpPr/>
          <p:nvPr/>
        </p:nvSpPr>
        <p:spPr>
          <a:xfrm rot="1161779">
            <a:off x="4868157" y="3239529"/>
            <a:ext cx="256032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4968902" y="2843253"/>
            <a:ext cx="297180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a:off x="457200" y="3865344"/>
            <a:ext cx="3581400" cy="205740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3200" indent="-203200">
              <a:buFont typeface="Arial" pitchFamily="34" charset="0"/>
              <a:buChar char="•"/>
            </a:pPr>
            <a:r>
              <a:rPr lang="en-US" sz="2200" dirty="0" smtClean="0">
                <a:solidFill>
                  <a:schemeClr val="tx1"/>
                </a:solidFill>
              </a:rPr>
              <a:t>Use auto theorem </a:t>
            </a:r>
            <a:r>
              <a:rPr lang="en-US" sz="2200" dirty="0" err="1" smtClean="0">
                <a:solidFill>
                  <a:schemeClr val="tx1"/>
                </a:solidFill>
              </a:rPr>
              <a:t>prover</a:t>
            </a:r>
            <a:endParaRPr lang="en-US" sz="2200" dirty="0" smtClean="0">
              <a:solidFill>
                <a:schemeClr val="tx1"/>
              </a:solidFill>
            </a:endParaRPr>
          </a:p>
          <a:p>
            <a:pPr marL="203200" indent="-203200">
              <a:spcBef>
                <a:spcPts val="600"/>
              </a:spcBef>
              <a:buFont typeface="Arial" pitchFamily="34" charset="0"/>
              <a:buChar char="•"/>
            </a:pPr>
            <a:r>
              <a:rPr lang="en-US" sz="2200" dirty="0" smtClean="0">
                <a:solidFill>
                  <a:schemeClr val="tx1"/>
                </a:solidFill>
              </a:rPr>
              <a:t>Each invariant must imply successor invariants</a:t>
            </a:r>
          </a:p>
          <a:p>
            <a:pPr marL="203200" indent="-203200">
              <a:spcBef>
                <a:spcPts val="600"/>
              </a:spcBef>
              <a:buFont typeface="Arial" pitchFamily="34" charset="0"/>
              <a:buChar char="•"/>
            </a:pPr>
            <a:r>
              <a:rPr lang="en-US" sz="2200" dirty="0" smtClean="0">
                <a:solidFill>
                  <a:schemeClr val="tx1"/>
                </a:solidFill>
              </a:rPr>
              <a:t>Strengthen if inv too weak</a:t>
            </a:r>
          </a:p>
        </p:txBody>
      </p:sp>
      <p:sp>
        <p:nvSpPr>
          <p:cNvPr id="73" name="Down Arrow 72"/>
          <p:cNvSpPr/>
          <p:nvPr/>
        </p:nvSpPr>
        <p:spPr>
          <a:xfrm>
            <a:off x="6141204" y="1646694"/>
            <a:ext cx="228600" cy="914400"/>
          </a:xfrm>
          <a:prstGeom prst="downArrow">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a:off x="6156702" y="3733800"/>
            <a:ext cx="228600" cy="731520"/>
          </a:xfrm>
          <a:prstGeom prst="downArrow">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5668619" y="947650"/>
            <a:ext cx="914400" cy="4572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94" name="Down Arrow 93"/>
          <p:cNvSpPr/>
          <p:nvPr/>
        </p:nvSpPr>
        <p:spPr>
          <a:xfrm>
            <a:off x="6156702" y="2987298"/>
            <a:ext cx="228600" cy="274320"/>
          </a:xfrm>
          <a:prstGeom prst="downArrow">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4709822" y="1478280"/>
            <a:ext cx="297180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rot="641605">
            <a:off x="4315437" y="4409338"/>
            <a:ext cx="301752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5576050" y="915038"/>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103" name="Rounded Rectangle 102"/>
          <p:cNvSpPr/>
          <p:nvPr/>
        </p:nvSpPr>
        <p:spPr>
          <a:xfrm>
            <a:off x="5598696" y="4612104"/>
            <a:ext cx="914400" cy="4572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71" name="TextBox 170"/>
          <p:cNvSpPr txBox="1"/>
          <p:nvPr/>
        </p:nvSpPr>
        <p:spPr>
          <a:xfrm>
            <a:off x="5486400" y="4567535"/>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Tree>
    <p:custDataLst>
      <p:tags r:id="rId1"/>
    </p:custDataLst>
  </p:cSld>
  <p:clrMapOvr>
    <a:masterClrMapping/>
  </p:clrMapOvr>
  <p:transition advTm="9863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3" nodeType="clickEffect">
                                  <p:stCondLst>
                                    <p:cond delay="0"/>
                                  </p:stCondLst>
                                  <p:childTnLst>
                                    <p:animEffect transition="out" filter="fade">
                                      <p:cBhvr>
                                        <p:cTn id="20" dur="500"/>
                                        <p:tgtEl>
                                          <p:spTgt spid="102"/>
                                        </p:tgtEl>
                                      </p:cBhvr>
                                    </p:animEffect>
                                    <p:set>
                                      <p:cBhvr>
                                        <p:cTn id="21" dur="1" fill="hold">
                                          <p:stCondLst>
                                            <p:cond delay="499"/>
                                          </p:stCondLst>
                                        </p:cTn>
                                        <p:tgtEl>
                                          <p:spTgt spid="10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6"/>
                                        </p:tgtEl>
                                      </p:cBhvr>
                                    </p:animEffect>
                                    <p:set>
                                      <p:cBhvr>
                                        <p:cTn id="24" dur="1" fill="hold">
                                          <p:stCondLst>
                                            <p:cond delay="499"/>
                                          </p:stCondLst>
                                        </p:cTn>
                                        <p:tgtEl>
                                          <p:spTgt spid="9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97"/>
                                        </p:tgtEl>
                                      </p:cBhvr>
                                    </p:animEffect>
                                    <p:set>
                                      <p:cBhvr>
                                        <p:cTn id="27" dur="1" fill="hold">
                                          <p:stCondLst>
                                            <p:cond delay="499"/>
                                          </p:stCondLst>
                                        </p:cTn>
                                        <p:tgtEl>
                                          <p:spTgt spid="9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03"/>
                                        </p:tgtEl>
                                      </p:cBhvr>
                                    </p:animEffect>
                                    <p:set>
                                      <p:cBhvr>
                                        <p:cTn id="30" dur="1" fill="hold">
                                          <p:stCondLst>
                                            <p:cond delay="499"/>
                                          </p:stCondLst>
                                        </p:cTn>
                                        <p:tgtEl>
                                          <p:spTgt spid="10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7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fade">
                                      <p:cBhvr>
                                        <p:cTn id="41" dur="500"/>
                                        <p:tgtEl>
                                          <p:spTgt spid="161"/>
                                        </p:tgtEl>
                                      </p:cBhvr>
                                    </p:animEffect>
                                  </p:childTnLst>
                                </p:cTn>
                              </p:par>
                              <p:par>
                                <p:cTn id="42" presetID="10" presetClass="entr" presetSubtype="0" fill="hold" nodeType="withEffect">
                                  <p:stCondLst>
                                    <p:cond delay="0"/>
                                  </p:stCondLst>
                                  <p:childTnLst>
                                    <p:set>
                                      <p:cBhvr>
                                        <p:cTn id="43" dur="1" fill="hold">
                                          <p:stCondLst>
                                            <p:cond delay="0"/>
                                          </p:stCondLst>
                                        </p:cTn>
                                        <p:tgtEl>
                                          <p:spTgt spid="163"/>
                                        </p:tgtEl>
                                        <p:attrNameLst>
                                          <p:attrName>style.visibility</p:attrName>
                                        </p:attrNameLst>
                                      </p:cBhvr>
                                      <p:to>
                                        <p:strVal val="visible"/>
                                      </p:to>
                                    </p:set>
                                    <p:animEffect transition="in" filter="fade">
                                      <p:cBhvr>
                                        <p:cTn id="44" dur="500"/>
                                        <p:tgtEl>
                                          <p:spTgt spid="16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par>
                                <p:cTn id="48" presetID="10" presetClass="entr" presetSubtype="0" fill="hold" nodeType="with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animEffect transition="in" filter="fade">
                                      <p:cBhvr>
                                        <p:cTn id="53" dur="500"/>
                                        <p:tgtEl>
                                          <p:spTgt spid="10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105"/>
                                        </p:tgtEl>
                                      </p:cBhvr>
                                    </p:animEffect>
                                    <p:set>
                                      <p:cBhvr>
                                        <p:cTn id="58" dur="1" fill="hold">
                                          <p:stCondLst>
                                            <p:cond delay="499"/>
                                          </p:stCondLst>
                                        </p:cTn>
                                        <p:tgtEl>
                                          <p:spTgt spid="10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99"/>
                                        </p:tgtEl>
                                      </p:cBhvr>
                                    </p:animEffect>
                                    <p:set>
                                      <p:cBhvr>
                                        <p:cTn id="61" dur="1" fill="hold">
                                          <p:stCondLst>
                                            <p:cond delay="499"/>
                                          </p:stCondLst>
                                        </p:cTn>
                                        <p:tgtEl>
                                          <p:spTgt spid="99"/>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98"/>
                                        </p:tgtEl>
                                      </p:cBhvr>
                                    </p:animEffect>
                                    <p:set>
                                      <p:cBhvr>
                                        <p:cTn id="64" dur="1" fill="hold">
                                          <p:stCondLst>
                                            <p:cond delay="499"/>
                                          </p:stCondLst>
                                        </p:cTn>
                                        <p:tgtEl>
                                          <p:spTgt spid="98"/>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10" presetClass="entr" presetSubtype="0" fill="hold" nodeType="withEffect">
                                  <p:stCondLst>
                                    <p:cond delay="0"/>
                                  </p:stCondLst>
                                  <p:childTnLst>
                                    <p:set>
                                      <p:cBhvr>
                                        <p:cTn id="69" dur="1" fill="hold">
                                          <p:stCondLst>
                                            <p:cond delay="0"/>
                                          </p:stCondLst>
                                        </p:cTn>
                                        <p:tgtEl>
                                          <p:spTgt spid="174"/>
                                        </p:tgtEl>
                                        <p:attrNameLst>
                                          <p:attrName>style.visibility</p:attrName>
                                        </p:attrNameLst>
                                      </p:cBhvr>
                                      <p:to>
                                        <p:strVal val="visible"/>
                                      </p:to>
                                    </p:set>
                                    <p:animEffect transition="in" filter="fade">
                                      <p:cBhvr>
                                        <p:cTn id="70" dur="500"/>
                                        <p:tgtEl>
                                          <p:spTgt spid="174"/>
                                        </p:tgtEl>
                                      </p:cBhvr>
                                    </p:animEffect>
                                  </p:childTnLst>
                                </p:cTn>
                              </p:par>
                              <p:par>
                                <p:cTn id="71" presetID="10" presetClass="entr" presetSubtype="0" fill="hold" nodeType="withEffect">
                                  <p:stCondLst>
                                    <p:cond delay="0"/>
                                  </p:stCondLst>
                                  <p:childTnLst>
                                    <p:set>
                                      <p:cBhvr>
                                        <p:cTn id="72" dur="1" fill="hold">
                                          <p:stCondLst>
                                            <p:cond delay="0"/>
                                          </p:stCondLst>
                                        </p:cTn>
                                        <p:tgtEl>
                                          <p:spTgt spid="173"/>
                                        </p:tgtEl>
                                        <p:attrNameLst>
                                          <p:attrName>style.visibility</p:attrName>
                                        </p:attrNameLst>
                                      </p:cBhvr>
                                      <p:to>
                                        <p:strVal val="visible"/>
                                      </p:to>
                                    </p:set>
                                    <p:animEffect transition="in" filter="fade">
                                      <p:cBhvr>
                                        <p:cTn id="73" dur="500"/>
                                        <p:tgtEl>
                                          <p:spTgt spid="173"/>
                                        </p:tgtEl>
                                      </p:cBhvr>
                                    </p:animEffect>
                                  </p:childTnLst>
                                </p:cTn>
                              </p:par>
                              <p:par>
                                <p:cTn id="74" presetID="10" presetClass="entr" presetSubtype="0" fill="hold" nodeType="with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500"/>
                                        <p:tgtEl>
                                          <p:spTgt spid="10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0" nodeType="clickEffect">
                                  <p:stCondLst>
                                    <p:cond delay="0"/>
                                  </p:stCondLst>
                                  <p:childTnLst>
                                    <p:animEffect transition="out" filter="fade">
                                      <p:cBhvr>
                                        <p:cTn id="83" dur="500"/>
                                        <p:tgtEl>
                                          <p:spTgt spid="68"/>
                                        </p:tgtEl>
                                      </p:cBhvr>
                                    </p:animEffect>
                                    <p:set>
                                      <p:cBhvr>
                                        <p:cTn id="84" dur="1" fill="hold">
                                          <p:stCondLst>
                                            <p:cond delay="499"/>
                                          </p:stCondLst>
                                        </p:cTn>
                                        <p:tgtEl>
                                          <p:spTgt spid="68"/>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89"/>
                                        </p:tgtEl>
                                      </p:cBhvr>
                                    </p:animEffect>
                                    <p:set>
                                      <p:cBhvr>
                                        <p:cTn id="87" dur="1" fill="hold">
                                          <p:stCondLst>
                                            <p:cond delay="499"/>
                                          </p:stCondLst>
                                        </p:cTn>
                                        <p:tgtEl>
                                          <p:spTgt spid="89"/>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04"/>
                                        </p:tgtEl>
                                      </p:cBhvr>
                                    </p:animEffect>
                                    <p:set>
                                      <p:cBhvr>
                                        <p:cTn id="90" dur="1" fill="hold">
                                          <p:stCondLst>
                                            <p:cond delay="499"/>
                                          </p:stCondLst>
                                        </p:cTn>
                                        <p:tgtEl>
                                          <p:spTgt spid="104"/>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81"/>
                                        </p:tgtEl>
                                        <p:attrNameLst>
                                          <p:attrName>style.visibility</p:attrName>
                                        </p:attrNameLst>
                                      </p:cBhvr>
                                      <p:to>
                                        <p:strVal val="visible"/>
                                      </p:to>
                                    </p:set>
                                    <p:animEffect transition="in" filter="fade">
                                      <p:cBhvr>
                                        <p:cTn id="93" dur="500"/>
                                        <p:tgtEl>
                                          <p:spTgt spid="18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6"/>
                                        </p:tgtEl>
                                        <p:attrNameLst>
                                          <p:attrName>style.visibility</p:attrName>
                                        </p:attrNameLst>
                                      </p:cBhvr>
                                      <p:to>
                                        <p:strVal val="visible"/>
                                      </p:to>
                                    </p:set>
                                    <p:animEffect transition="in" filter="fade">
                                      <p:cBhvr>
                                        <p:cTn id="96" dur="500"/>
                                        <p:tgtEl>
                                          <p:spTgt spid="10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fade">
                                      <p:cBhvr>
                                        <p:cTn id="99" dur="500"/>
                                        <p:tgtEl>
                                          <p:spTgt spid="7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4"/>
                                        </p:tgtEl>
                                        <p:attrNameLst>
                                          <p:attrName>style.visibility</p:attrName>
                                        </p:attrNameLst>
                                      </p:cBhvr>
                                      <p:to>
                                        <p:strVal val="visible"/>
                                      </p:to>
                                    </p:set>
                                    <p:animEffect transition="in" filter="fade">
                                      <p:cBhvr>
                                        <p:cTn id="102" dur="500"/>
                                        <p:tgtEl>
                                          <p:spTgt spid="9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animEffect transition="in" filter="fade">
                                      <p:cBhvr>
                                        <p:cTn id="105" dur="500"/>
                                        <p:tgtEl>
                                          <p:spTgt spid="8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4" nodeType="click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childTnLst>
                          </p:cTn>
                        </p:par>
                        <p:par>
                          <p:cTn id="111" fill="hold">
                            <p:stCondLst>
                              <p:cond delay="500"/>
                            </p:stCondLst>
                            <p:childTnLst>
                              <p:par>
                                <p:cTn id="112" presetID="10" presetClass="entr" presetSubtype="0" fill="hold" grpId="2" nodeType="afterEffect">
                                  <p:stCondLst>
                                    <p:cond delay="500"/>
                                  </p:stCondLst>
                                  <p:childTnLst>
                                    <p:set>
                                      <p:cBhvr>
                                        <p:cTn id="113" dur="1" fill="hold">
                                          <p:stCondLst>
                                            <p:cond delay="0"/>
                                          </p:stCondLst>
                                        </p:cTn>
                                        <p:tgtEl>
                                          <p:spTgt spid="103"/>
                                        </p:tgtEl>
                                        <p:attrNameLst>
                                          <p:attrName>style.visibility</p:attrName>
                                        </p:attrNameLst>
                                      </p:cBhvr>
                                      <p:to>
                                        <p:strVal val="visible"/>
                                      </p:to>
                                    </p:set>
                                    <p:animEffect transition="in" filter="fade">
                                      <p:cBhvr>
                                        <p:cTn id="114" dur="500"/>
                                        <p:tgtEl>
                                          <p:spTgt spid="10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106"/>
                                        </p:tgtEl>
                                      </p:cBhvr>
                                    </p:animEffect>
                                    <p:set>
                                      <p:cBhvr>
                                        <p:cTn id="119" dur="1" fill="hold">
                                          <p:stCondLst>
                                            <p:cond delay="499"/>
                                          </p:stCondLst>
                                        </p:cTn>
                                        <p:tgtEl>
                                          <p:spTgt spid="106"/>
                                        </p:tgtEl>
                                        <p:attrNameLst>
                                          <p:attrName>style.visibility</p:attrName>
                                        </p:attrNameLst>
                                      </p:cBhvr>
                                      <p:to>
                                        <p:strVal val="hidden"/>
                                      </p:to>
                                    </p:set>
                                  </p:childTnLst>
                                </p:cTn>
                              </p:par>
                              <p:par>
                                <p:cTn id="120" presetID="10" presetClass="exit" presetSubtype="0" fill="hold" grpId="5" nodeType="withEffect">
                                  <p:stCondLst>
                                    <p:cond delay="0"/>
                                  </p:stCondLst>
                                  <p:childTnLst>
                                    <p:animEffect transition="out" filter="fade">
                                      <p:cBhvr>
                                        <p:cTn id="121" dur="500"/>
                                        <p:tgtEl>
                                          <p:spTgt spid="102"/>
                                        </p:tgtEl>
                                      </p:cBhvr>
                                    </p:animEffect>
                                    <p:set>
                                      <p:cBhvr>
                                        <p:cTn id="122" dur="1" fill="hold">
                                          <p:stCondLst>
                                            <p:cond delay="499"/>
                                          </p:stCondLst>
                                        </p:cTn>
                                        <p:tgtEl>
                                          <p:spTgt spid="10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73"/>
                                        </p:tgtEl>
                                      </p:cBhvr>
                                    </p:animEffect>
                                    <p:set>
                                      <p:cBhvr>
                                        <p:cTn id="125" dur="1" fill="hold">
                                          <p:stCondLst>
                                            <p:cond delay="499"/>
                                          </p:stCondLst>
                                        </p:cTn>
                                        <p:tgtEl>
                                          <p:spTgt spid="73"/>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94"/>
                                        </p:tgtEl>
                                      </p:cBhvr>
                                    </p:animEffect>
                                    <p:set>
                                      <p:cBhvr>
                                        <p:cTn id="128" dur="1" fill="hold">
                                          <p:stCondLst>
                                            <p:cond delay="499"/>
                                          </p:stCondLst>
                                        </p:cTn>
                                        <p:tgtEl>
                                          <p:spTgt spid="9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87"/>
                                        </p:tgtEl>
                                      </p:cBhvr>
                                    </p:animEffect>
                                    <p:set>
                                      <p:cBhvr>
                                        <p:cTn id="131" dur="1" fill="hold">
                                          <p:stCondLst>
                                            <p:cond delay="499"/>
                                          </p:stCondLst>
                                        </p:cTn>
                                        <p:tgtEl>
                                          <p:spTgt spid="87"/>
                                        </p:tgtEl>
                                        <p:attrNameLst>
                                          <p:attrName>style.visibility</p:attrName>
                                        </p:attrNameLst>
                                      </p:cBhvr>
                                      <p:to>
                                        <p:strVal val="hidden"/>
                                      </p:to>
                                    </p:set>
                                  </p:childTnLst>
                                </p:cTn>
                              </p:par>
                              <p:par>
                                <p:cTn id="132" presetID="10" presetClass="exit" presetSubtype="0" fill="hold" grpId="3" nodeType="withEffect">
                                  <p:stCondLst>
                                    <p:cond delay="0"/>
                                  </p:stCondLst>
                                  <p:childTnLst>
                                    <p:animEffect transition="out" filter="fade">
                                      <p:cBhvr>
                                        <p:cTn id="133" dur="500"/>
                                        <p:tgtEl>
                                          <p:spTgt spid="103"/>
                                        </p:tgtEl>
                                      </p:cBhvr>
                                    </p:animEffect>
                                    <p:set>
                                      <p:cBhvr>
                                        <p:cTn id="134" dur="1" fill="hold">
                                          <p:stCondLst>
                                            <p:cond delay="499"/>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04" grpId="0" animBg="1"/>
      <p:bldP spid="104" grpId="1" animBg="1"/>
      <p:bldP spid="105" grpId="0" animBg="1"/>
      <p:bldP spid="105" grpId="1" animBg="1"/>
      <p:bldP spid="68" grpId="0" animBg="1"/>
      <p:bldP spid="89" grpId="0" animBg="1"/>
      <p:bldP spid="99" grpId="0" animBg="1"/>
      <p:bldP spid="181" grpId="0"/>
      <p:bldP spid="73" grpId="0" animBg="1"/>
      <p:bldP spid="73" grpId="1" animBg="1"/>
      <p:bldP spid="87" grpId="0" animBg="1"/>
      <p:bldP spid="87" grpId="1" animBg="1"/>
      <p:bldP spid="102" grpId="2" animBg="1"/>
      <p:bldP spid="102" grpId="3" animBg="1"/>
      <p:bldP spid="102" grpId="4" animBg="1"/>
      <p:bldP spid="102" grpId="5" animBg="1"/>
      <p:bldP spid="94" grpId="0" animBg="1"/>
      <p:bldP spid="94" grpId="1" animBg="1"/>
      <p:bldP spid="96" grpId="0" animBg="1"/>
      <p:bldP spid="96" grpId="1" animBg="1"/>
      <p:bldP spid="97" grpId="0" animBg="1"/>
      <p:bldP spid="97" grpId="1" animBg="1"/>
      <p:bldP spid="103" grpId="0" animBg="1"/>
      <p:bldP spid="103" grpId="1" animBg="1"/>
      <p:bldP spid="103" grpId="2" animBg="1"/>
      <p:bldP spid="103" grpId="3"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a:xfrm>
            <a:off x="2590800" y="3669632"/>
            <a:ext cx="838200" cy="381000"/>
          </a:xfrm>
          <a:prstGeom prst="roundRect">
            <a:avLst/>
          </a:prstGeom>
          <a:solidFill>
            <a:srgbClr val="FFF3F3"/>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1. Find Synchronization Points</a:t>
            </a:r>
            <a:endParaRPr lang="en-US" dirty="0"/>
          </a:p>
        </p:txBody>
      </p:sp>
      <p:sp>
        <p:nvSpPr>
          <p:cNvPr id="61" name="Oval 60"/>
          <p:cNvSpPr>
            <a:spLocks noChangeAspect="1"/>
          </p:cNvSpPr>
          <p:nvPr/>
        </p:nvSpPr>
        <p:spPr>
          <a:xfrm>
            <a:off x="4187165"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p:nvSpPr>
        <p:spPr>
          <a:xfrm>
            <a:off x="7240522"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959086" y="1371600"/>
            <a:ext cx="2057400" cy="3276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a:spLocks noChangeAspect="1"/>
          </p:cNvSpPr>
          <p:nvPr/>
        </p:nvSpPr>
        <p:spPr>
          <a:xfrm>
            <a:off x="4732136"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a:spLocks noChangeAspect="1"/>
          </p:cNvSpPr>
          <p:nvPr/>
        </p:nvSpPr>
        <p:spPr>
          <a:xfrm>
            <a:off x="4738842"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a:spLocks noChangeAspect="1"/>
          </p:cNvSpPr>
          <p:nvPr/>
        </p:nvSpPr>
        <p:spPr>
          <a:xfrm>
            <a:off x="5019180"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a:spLocks noChangeAspect="1"/>
          </p:cNvSpPr>
          <p:nvPr/>
        </p:nvSpPr>
        <p:spPr>
          <a:xfrm>
            <a:off x="4412933"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a:spLocks noChangeAspect="1"/>
          </p:cNvSpPr>
          <p:nvPr/>
        </p:nvSpPr>
        <p:spPr>
          <a:xfrm>
            <a:off x="4374068" y="4191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a:spLocks noChangeAspect="1"/>
          </p:cNvSpPr>
          <p:nvPr/>
        </p:nvSpPr>
        <p:spPr>
          <a:xfrm>
            <a:off x="5019180" y="3574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96" idx="4"/>
            <a:endCxn id="97" idx="0"/>
          </p:cNvCxnSpPr>
          <p:nvPr/>
        </p:nvCxnSpPr>
        <p:spPr>
          <a:xfrm rot="16200000" flipH="1">
            <a:off x="4412972"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7" idx="3"/>
            <a:endCxn id="99" idx="0"/>
          </p:cNvCxnSpPr>
          <p:nvPr/>
        </p:nvCxnSpPr>
        <p:spPr>
          <a:xfrm rot="5400000">
            <a:off x="4311970" y="2452648"/>
            <a:ext cx="537210" cy="33528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7" idx="5"/>
            <a:endCxn id="98" idx="0"/>
          </p:cNvCxnSpPr>
          <p:nvPr/>
        </p:nvCxnSpPr>
        <p:spPr>
          <a:xfrm rot="16200000" flipH="1">
            <a:off x="4653725"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8" idx="4"/>
            <a:endCxn id="101" idx="0"/>
          </p:cNvCxnSpPr>
          <p:nvPr/>
        </p:nvCxnSpPr>
        <p:spPr>
          <a:xfrm rot="5400000">
            <a:off x="4740288" y="3263798"/>
            <a:ext cx="6217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9" idx="4"/>
            <a:endCxn id="100" idx="0"/>
          </p:cNvCxnSpPr>
          <p:nvPr/>
        </p:nvCxnSpPr>
        <p:spPr>
          <a:xfrm rot="5400000">
            <a:off x="3758450" y="3536517"/>
            <a:ext cx="1302106" cy="686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5081955" y="2989385"/>
            <a:ext cx="274320" cy="365760"/>
          </a:xfrm>
          <a:prstGeom prst="roundRect">
            <a:avLst/>
          </a:prstGeom>
          <a:solidFill>
            <a:srgbClr val="FFF3F3"/>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hape 106"/>
          <p:cNvCxnSpPr>
            <a:stCxn id="101" idx="4"/>
            <a:endCxn id="97" idx="7"/>
          </p:cNvCxnSpPr>
          <p:nvPr/>
        </p:nvCxnSpPr>
        <p:spPr>
          <a:xfrm rot="5400000" flipH="1">
            <a:off x="4256191" y="2843709"/>
            <a:ext cx="1332278" cy="257708"/>
          </a:xfrm>
          <a:prstGeom prst="curvedConnector5">
            <a:avLst>
              <a:gd name="adj1" fmla="val -29134"/>
              <a:gd name="adj2" fmla="val -297658"/>
              <a:gd name="adj3" fmla="val 9982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TextBox 28"/>
          <p:cNvSpPr txBox="1">
            <a:spLocks noChangeArrowheads="1"/>
          </p:cNvSpPr>
          <p:nvPr/>
        </p:nvSpPr>
        <p:spPr bwMode="auto">
          <a:xfrm>
            <a:off x="4873486" y="2338483"/>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111" name="TextBox 28"/>
          <p:cNvSpPr txBox="1">
            <a:spLocks noChangeArrowheads="1"/>
          </p:cNvSpPr>
          <p:nvPr/>
        </p:nvSpPr>
        <p:spPr bwMode="auto">
          <a:xfrm>
            <a:off x="5054768" y="2998434"/>
            <a:ext cx="274320"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12" name="TextBox 28"/>
          <p:cNvSpPr txBox="1">
            <a:spLocks noChangeArrowheads="1"/>
          </p:cNvSpPr>
          <p:nvPr/>
        </p:nvSpPr>
        <p:spPr bwMode="auto">
          <a:xfrm>
            <a:off x="5102086" y="36576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14" name="Rectangle 113"/>
          <p:cNvSpPr/>
          <p:nvPr/>
        </p:nvSpPr>
        <p:spPr>
          <a:xfrm>
            <a:off x="6477000" y="1371600"/>
            <a:ext cx="2590800" cy="3657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a:spLocks noChangeAspect="1"/>
          </p:cNvSpPr>
          <p:nvPr/>
        </p:nvSpPr>
        <p:spPr>
          <a:xfrm>
            <a:off x="756421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a:spLocks noChangeAspect="1"/>
          </p:cNvSpPr>
          <p:nvPr/>
        </p:nvSpPr>
        <p:spPr>
          <a:xfrm>
            <a:off x="757091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a:spLocks noChangeAspect="1"/>
          </p:cNvSpPr>
          <p:nvPr/>
        </p:nvSpPr>
        <p:spPr>
          <a:xfrm>
            <a:off x="785125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a:spLocks noChangeAspect="1"/>
          </p:cNvSpPr>
          <p:nvPr/>
        </p:nvSpPr>
        <p:spPr>
          <a:xfrm>
            <a:off x="7241004"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a:spLocks noChangeAspect="1"/>
          </p:cNvSpPr>
          <p:nvPr/>
        </p:nvSpPr>
        <p:spPr>
          <a:xfrm>
            <a:off x="7205492" y="3650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a:spLocks noChangeAspect="1"/>
          </p:cNvSpPr>
          <p:nvPr/>
        </p:nvSpPr>
        <p:spPr>
          <a:xfrm>
            <a:off x="7851254" y="357804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116" idx="4"/>
            <a:endCxn id="117" idx="0"/>
          </p:cNvCxnSpPr>
          <p:nvPr/>
        </p:nvCxnSpPr>
        <p:spPr>
          <a:xfrm rot="16200000" flipH="1">
            <a:off x="724504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7" idx="3"/>
            <a:endCxn id="119" idx="0"/>
          </p:cNvCxnSpPr>
          <p:nvPr/>
        </p:nvCxnSpPr>
        <p:spPr>
          <a:xfrm rot="5400000">
            <a:off x="7142042" y="2450646"/>
            <a:ext cx="537210" cy="33928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7" idx="5"/>
            <a:endCxn id="118" idx="0"/>
          </p:cNvCxnSpPr>
          <p:nvPr/>
        </p:nvCxnSpPr>
        <p:spPr>
          <a:xfrm rot="16200000" flipH="1">
            <a:off x="748579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8" idx="4"/>
            <a:endCxn id="121" idx="0"/>
          </p:cNvCxnSpPr>
          <p:nvPr/>
        </p:nvCxnSpPr>
        <p:spPr>
          <a:xfrm rot="5400000">
            <a:off x="7570686" y="3265474"/>
            <a:ext cx="625145"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9" idx="4"/>
            <a:endCxn id="120" idx="0"/>
          </p:cNvCxnSpPr>
          <p:nvPr/>
        </p:nvCxnSpPr>
        <p:spPr>
          <a:xfrm rot="5400000">
            <a:off x="6858250" y="3268140"/>
            <a:ext cx="762000" cy="35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hape 126"/>
          <p:cNvCxnSpPr>
            <a:stCxn id="121" idx="4"/>
            <a:endCxn id="117" idx="7"/>
          </p:cNvCxnSpPr>
          <p:nvPr/>
        </p:nvCxnSpPr>
        <p:spPr>
          <a:xfrm rot="5400000" flipH="1">
            <a:off x="7086588" y="2845386"/>
            <a:ext cx="1335631" cy="257708"/>
          </a:xfrm>
          <a:prstGeom prst="curvedConnector5">
            <a:avLst>
              <a:gd name="adj1" fmla="val -22486"/>
              <a:gd name="adj2" fmla="val -408268"/>
              <a:gd name="adj3" fmla="val 989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8" name="TextBox 28"/>
          <p:cNvSpPr txBox="1">
            <a:spLocks noChangeArrowheads="1"/>
          </p:cNvSpPr>
          <p:nvPr/>
        </p:nvSpPr>
        <p:spPr bwMode="auto">
          <a:xfrm>
            <a:off x="757906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86" name="Rounded Rectangle 85"/>
          <p:cNvSpPr/>
          <p:nvPr/>
        </p:nvSpPr>
        <p:spPr>
          <a:xfrm>
            <a:off x="7955280" y="2971800"/>
            <a:ext cx="274320" cy="365760"/>
          </a:xfrm>
          <a:prstGeom prst="roundRect">
            <a:avLst/>
          </a:prstGeom>
          <a:solidFill>
            <a:srgbClr val="FFF3F3"/>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28"/>
          <p:cNvSpPr txBox="1">
            <a:spLocks noChangeArrowheads="1"/>
          </p:cNvSpPr>
          <p:nvPr/>
        </p:nvSpPr>
        <p:spPr bwMode="auto">
          <a:xfrm>
            <a:off x="7696682" y="2356239"/>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I&lt;E-1</a:t>
            </a:r>
            <a:endParaRPr lang="en-US" b="1" spc="300" dirty="0">
              <a:latin typeface="Courier New" pitchFamily="49" charset="0"/>
              <a:cs typeface="Courier New" pitchFamily="49" charset="0"/>
            </a:endParaRPr>
          </a:p>
        </p:txBody>
      </p:sp>
      <p:sp>
        <p:nvSpPr>
          <p:cNvPr id="130" name="TextBox 28"/>
          <p:cNvSpPr txBox="1">
            <a:spLocks noChangeArrowheads="1"/>
          </p:cNvSpPr>
          <p:nvPr/>
        </p:nvSpPr>
        <p:spPr bwMode="auto">
          <a:xfrm>
            <a:off x="6434313" y="2357024"/>
            <a:ext cx="1066318"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131" name="TextBox 28"/>
          <p:cNvSpPr txBox="1">
            <a:spLocks noChangeArrowheads="1"/>
          </p:cNvSpPr>
          <p:nvPr/>
        </p:nvSpPr>
        <p:spPr bwMode="auto">
          <a:xfrm>
            <a:off x="7925049" y="2981181"/>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32" name="TextBox 28"/>
          <p:cNvSpPr txBox="1">
            <a:spLocks noChangeArrowheads="1"/>
          </p:cNvSpPr>
          <p:nvPr/>
        </p:nvSpPr>
        <p:spPr bwMode="auto">
          <a:xfrm>
            <a:off x="8010360" y="35814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33" name="TextBox 28"/>
          <p:cNvSpPr txBox="1">
            <a:spLocks noChangeArrowheads="1"/>
          </p:cNvSpPr>
          <p:nvPr/>
        </p:nvSpPr>
        <p:spPr bwMode="auto">
          <a:xfrm>
            <a:off x="7277689" y="3669268"/>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34" name="Straight Arrow Connector 133"/>
          <p:cNvCxnSpPr>
            <a:stCxn id="120" idx="4"/>
            <a:endCxn id="135" idx="0"/>
          </p:cNvCxnSpPr>
          <p:nvPr/>
        </p:nvCxnSpPr>
        <p:spPr>
          <a:xfrm rot="5400000">
            <a:off x="7002800" y="3949598"/>
            <a:ext cx="4693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p:cNvSpPr>
          <p:nvPr/>
        </p:nvSpPr>
        <p:spPr>
          <a:xfrm>
            <a:off x="7205492" y="41842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Arrow Connector 135"/>
          <p:cNvCxnSpPr>
            <a:stCxn id="135" idx="4"/>
            <a:endCxn id="137" idx="0"/>
          </p:cNvCxnSpPr>
          <p:nvPr/>
        </p:nvCxnSpPr>
        <p:spPr>
          <a:xfrm rot="16200000" flipH="1">
            <a:off x="7005237" y="4480560"/>
            <a:ext cx="469392" cy="487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p:cNvSpPr>
          <p:nvPr/>
        </p:nvSpPr>
        <p:spPr>
          <a:xfrm>
            <a:off x="7210367" y="4717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28"/>
          <p:cNvSpPr txBox="1">
            <a:spLocks noChangeArrowheads="1"/>
          </p:cNvSpPr>
          <p:nvPr/>
        </p:nvSpPr>
        <p:spPr bwMode="auto">
          <a:xfrm>
            <a:off x="7271292" y="4278868"/>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50" name="Oval 149"/>
          <p:cNvSpPr>
            <a:spLocks noChangeAspect="1"/>
          </p:cNvSpPr>
          <p:nvPr/>
        </p:nvSpPr>
        <p:spPr>
          <a:xfrm>
            <a:off x="4187165"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a:spLocks noChangeAspect="1"/>
          </p:cNvSpPr>
          <p:nvPr/>
        </p:nvSpPr>
        <p:spPr>
          <a:xfrm>
            <a:off x="7240522"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ontent Placeholder 3"/>
          <p:cNvSpPr txBox="1">
            <a:spLocks/>
          </p:cNvSpPr>
          <p:nvPr/>
        </p:nvSpPr>
        <p:spPr>
          <a:xfrm>
            <a:off x="0" y="1219200"/>
            <a:ext cx="3810000" cy="52578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Traverse in lockstep</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lang="en-US" sz="2000" dirty="0" smtClean="0"/>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Stop</a:t>
            </a:r>
            <a:r>
              <a:rPr kumimoji="0" lang="en-US" sz="2900" b="0" i="0" u="none" strike="noStrike" kern="1200" cap="none" spc="0" normalizeH="0" noProof="0" dirty="0" smtClean="0">
                <a:ln>
                  <a:noFill/>
                </a:ln>
                <a:solidFill>
                  <a:schemeClr val="tx1"/>
                </a:solidFill>
                <a:effectLst/>
                <a:uLnTx/>
                <a:uFillTx/>
                <a:latin typeface="+mn-lt"/>
                <a:ea typeface="+mn-ea"/>
                <a:cs typeface="+mn-cs"/>
              </a:rPr>
              <a:t> at stmt </a:t>
            </a:r>
            <a:r>
              <a:rPr kumimoji="0" lang="en-US" sz="2900" b="0" i="0" u="none" strike="noStrike" kern="1200" cap="none" spc="0" normalizeH="0" noProof="0" dirty="0" err="1" smtClean="0">
                <a:ln>
                  <a:noFill/>
                </a:ln>
                <a:solidFill>
                  <a:schemeClr val="tx1"/>
                </a:solidFill>
                <a:effectLst/>
                <a:uLnTx/>
                <a:uFillTx/>
                <a:latin typeface="+mn-lt"/>
                <a:ea typeface="+mn-ea"/>
                <a:cs typeface="+mn-cs"/>
              </a:rPr>
              <a:t>params</a:t>
            </a:r>
            <a:endParaRPr kumimoji="0" lang="en-US" sz="2900" b="0" i="0" u="none" strike="noStrike" kern="1200" cap="none" spc="0" normalizeH="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lang="en-US" sz="2000" baseline="0" dirty="0" smtClean="0"/>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noProof="0" dirty="0" smtClean="0">
                <a:ln>
                  <a:noFill/>
                </a:ln>
                <a:solidFill>
                  <a:schemeClr val="tx1"/>
                </a:solidFill>
                <a:effectLst/>
                <a:uLnTx/>
                <a:uFillTx/>
                <a:latin typeface="+mn-lt"/>
                <a:ea typeface="+mn-ea"/>
                <a:cs typeface="+mn-cs"/>
              </a:rPr>
              <a:t>Prune infeasible paths</a:t>
            </a:r>
          </a:p>
        </p:txBody>
      </p:sp>
      <p:cxnSp>
        <p:nvCxnSpPr>
          <p:cNvPr id="65" name="Straight Arrow Connector 64"/>
          <p:cNvCxnSpPr/>
          <p:nvPr/>
        </p:nvCxnSpPr>
        <p:spPr>
          <a:xfrm rot="16200000" flipH="1">
            <a:off x="4418309" y="1947126"/>
            <a:ext cx="709042" cy="6706"/>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4307553" y="2455655"/>
            <a:ext cx="537210" cy="335283"/>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H="1">
            <a:off x="4660995" y="2494442"/>
            <a:ext cx="537210" cy="2577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4744165" y="3266805"/>
            <a:ext cx="6217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3739536" y="3537444"/>
            <a:ext cx="1325880" cy="6861"/>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hape 69"/>
          <p:cNvCxnSpPr/>
          <p:nvPr/>
        </p:nvCxnSpPr>
        <p:spPr>
          <a:xfrm rot="5400000" flipH="1">
            <a:off x="4254782" y="2843708"/>
            <a:ext cx="1332278" cy="257708"/>
          </a:xfrm>
          <a:prstGeom prst="curvedConnector5">
            <a:avLst>
              <a:gd name="adj1" fmla="val -29134"/>
              <a:gd name="adj2" fmla="val -297658"/>
              <a:gd name="adj3" fmla="val 99822"/>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6200000" flipH="1">
            <a:off x="7250595" y="1948890"/>
            <a:ext cx="709042" cy="6706"/>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7137421" y="2453873"/>
            <a:ext cx="537210" cy="339286"/>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flipH="1">
            <a:off x="7490686" y="2502613"/>
            <a:ext cx="537210" cy="2577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7569887" y="3276652"/>
            <a:ext cx="625145"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846268" y="3264158"/>
            <a:ext cx="777240" cy="35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hape 76"/>
          <p:cNvCxnSpPr/>
          <p:nvPr/>
        </p:nvCxnSpPr>
        <p:spPr>
          <a:xfrm rot="5400000" flipH="1">
            <a:off x="7078959" y="2845605"/>
            <a:ext cx="1335631" cy="257708"/>
          </a:xfrm>
          <a:prstGeom prst="curvedConnector5">
            <a:avLst>
              <a:gd name="adj1" fmla="val -22486"/>
              <a:gd name="adj2" fmla="val -408268"/>
              <a:gd name="adj3" fmla="val 98993"/>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7001187" y="3964255"/>
            <a:ext cx="4693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7003624" y="4495217"/>
            <a:ext cx="469392" cy="4875"/>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692596" y="1484245"/>
            <a:ext cx="297180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4968902" y="2843253"/>
            <a:ext cx="297180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rot="1161779">
            <a:off x="4868157" y="3239529"/>
            <a:ext cx="256032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rot="20940000">
            <a:off x="4312725" y="3892759"/>
            <a:ext cx="301752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rot="641605">
            <a:off x="4315437" y="4409338"/>
            <a:ext cx="3017520" cy="152400"/>
          </a:xfrm>
          <a:prstGeom prst="roundRect">
            <a:avLst/>
          </a:prstGeom>
          <a:solidFill>
            <a:srgbClr val="FFF3F3">
              <a:alpha val="2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p:cNvCxnSpPr>
            <a:stCxn id="96" idx="6"/>
            <a:endCxn id="116" idx="2"/>
          </p:cNvCxnSpPr>
          <p:nvPr/>
        </p:nvCxnSpPr>
        <p:spPr>
          <a:xfrm>
            <a:off x="4796144" y="1556004"/>
            <a:ext cx="2768066"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18" idx="2"/>
            <a:endCxn id="98" idx="6"/>
          </p:cNvCxnSpPr>
          <p:nvPr/>
        </p:nvCxnSpPr>
        <p:spPr>
          <a:xfrm rot="10800000">
            <a:off x="5083188" y="2920898"/>
            <a:ext cx="2768066"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20" idx="2"/>
            <a:endCxn id="98" idx="5"/>
          </p:cNvCxnSpPr>
          <p:nvPr/>
        </p:nvCxnSpPr>
        <p:spPr>
          <a:xfrm rot="10800000">
            <a:off x="5073814" y="2943528"/>
            <a:ext cx="2131678" cy="73937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00" idx="6"/>
            <a:endCxn id="137" idx="2"/>
          </p:cNvCxnSpPr>
          <p:nvPr/>
        </p:nvCxnSpPr>
        <p:spPr>
          <a:xfrm>
            <a:off x="4438076" y="4223004"/>
            <a:ext cx="2772291" cy="526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00" idx="6"/>
            <a:endCxn id="120" idx="3"/>
          </p:cNvCxnSpPr>
          <p:nvPr/>
        </p:nvCxnSpPr>
        <p:spPr>
          <a:xfrm flipV="1">
            <a:off x="4438076" y="3705528"/>
            <a:ext cx="2776790" cy="51747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4784560" y="1648328"/>
            <a:ext cx="640080" cy="274320"/>
          </a:xfrm>
          <a:prstGeom prst="roundRect">
            <a:avLst/>
          </a:prstGeom>
          <a:solidFill>
            <a:srgbClr val="FFF3F3"/>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3966041" y="2382633"/>
            <a:ext cx="640080" cy="274320"/>
          </a:xfrm>
          <a:prstGeom prst="roundRect">
            <a:avLst/>
          </a:prstGeom>
          <a:solidFill>
            <a:srgbClr val="FFF3F3"/>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52400" y="3578741"/>
            <a:ext cx="3668751" cy="1526659"/>
          </a:xfrm>
          <a:prstGeom prst="roundRect">
            <a:avLst/>
          </a:prstGeom>
          <a:noFill/>
          <a:ln w="28575">
            <a:noFill/>
          </a:ln>
        </p:spPr>
        <p:txBody>
          <a:bodyPr wrap="square">
            <a:spAutoFit/>
          </a:bodyPr>
          <a:lstStyle/>
          <a:p>
            <a:pPr marL="512763" lvl="1" indent="-319088">
              <a:spcBef>
                <a:spcPts val="700"/>
              </a:spcBef>
              <a:buClr>
                <a:schemeClr val="accent1">
                  <a:lumMod val="50000"/>
                </a:schemeClr>
              </a:buClr>
              <a:buSzPct val="60000"/>
              <a:buFont typeface="Wingdings"/>
              <a:buChar char=""/>
              <a:tabLst>
                <a:tab pos="2346325" algn="l"/>
              </a:tabLst>
            </a:pPr>
            <a:r>
              <a:rPr lang="en-US" sz="2400" dirty="0" smtClean="0"/>
              <a:t>From Path:	</a:t>
            </a:r>
            <a:r>
              <a:rPr lang="en-US" sz="2400" b="1" spc="600" dirty="0" smtClean="0">
                <a:latin typeface="Courier New" pitchFamily="49" charset="0"/>
                <a:cs typeface="Courier New" pitchFamily="49" charset="0"/>
              </a:rPr>
              <a:t>E≤0</a:t>
            </a:r>
          </a:p>
          <a:p>
            <a:pPr marL="512763" lvl="1" indent="-319088">
              <a:spcBef>
                <a:spcPts val="700"/>
              </a:spcBef>
              <a:buClr>
                <a:schemeClr val="accent1">
                  <a:lumMod val="50000"/>
                </a:schemeClr>
              </a:buClr>
              <a:buSzPct val="60000"/>
              <a:buFont typeface="Wingdings"/>
              <a:buChar char=""/>
              <a:tabLst>
                <a:tab pos="2346325" algn="l"/>
              </a:tabLst>
            </a:pPr>
            <a:r>
              <a:rPr lang="en-US" sz="2400" dirty="0" smtClean="0"/>
              <a:t>Side </a:t>
            </a:r>
            <a:r>
              <a:rPr lang="en-US" sz="2400" dirty="0" err="1" smtClean="0"/>
              <a:t>Conds</a:t>
            </a:r>
            <a:r>
              <a:rPr lang="en-US" sz="2400" dirty="0" smtClean="0"/>
              <a:t>:	</a:t>
            </a:r>
            <a:r>
              <a:rPr lang="en-US" sz="2400" b="1" spc="600" dirty="0" smtClean="0">
                <a:latin typeface="Courier New" pitchFamily="49" charset="0"/>
                <a:cs typeface="Courier New" pitchFamily="49" charset="0"/>
              </a:rPr>
              <a:t>E&gt;0</a:t>
            </a:r>
          </a:p>
          <a:p>
            <a:pPr marL="512763" lvl="1" indent="-319088">
              <a:spcBef>
                <a:spcPts val="700"/>
              </a:spcBef>
              <a:buClr>
                <a:schemeClr val="accent1">
                  <a:lumMod val="50000"/>
                </a:schemeClr>
              </a:buClr>
              <a:buSzPct val="60000"/>
              <a:buFont typeface="Wingdings"/>
              <a:buChar char=""/>
            </a:pPr>
            <a:r>
              <a:rPr lang="en-US" sz="2400" dirty="0" smtClean="0">
                <a:sym typeface="Symbol"/>
              </a:rPr>
              <a:t> </a:t>
            </a:r>
            <a:r>
              <a:rPr lang="en-US" sz="2400" dirty="0" smtClean="0"/>
              <a:t>Path never executes</a:t>
            </a:r>
            <a:endParaRPr lang="en-US" dirty="0"/>
          </a:p>
        </p:txBody>
      </p:sp>
      <p:sp>
        <p:nvSpPr>
          <p:cNvPr id="108" name="TextBox 28"/>
          <p:cNvSpPr txBox="1">
            <a:spLocks noChangeArrowheads="1"/>
          </p:cNvSpPr>
          <p:nvPr/>
        </p:nvSpPr>
        <p:spPr bwMode="auto">
          <a:xfrm>
            <a:off x="4746987" y="1600200"/>
            <a:ext cx="736099" cy="369332"/>
          </a:xfrm>
          <a:prstGeom prst="rect">
            <a:avLst/>
          </a:prstGeom>
          <a:noFill/>
          <a:ln w="9525">
            <a:noFill/>
            <a:miter lim="800000"/>
            <a:headEnd/>
            <a:tailEnd/>
          </a:ln>
        </p:spPr>
        <p:txBody>
          <a:bodyPr wrap="none" anchor="ctr">
            <a:spAutoFit/>
          </a:bodyPr>
          <a:lstStyle/>
          <a:p>
            <a:pPr algn="ctr"/>
            <a:r>
              <a:rPr lang="en-US" b="1" dirty="0">
                <a:latin typeface="Courier New" pitchFamily="49" charset="0"/>
                <a:cs typeface="Courier New" pitchFamily="49" charset="0"/>
              </a:rPr>
              <a:t>I:=0</a:t>
            </a:r>
          </a:p>
        </p:txBody>
      </p:sp>
      <p:sp>
        <p:nvSpPr>
          <p:cNvPr id="110" name="TextBox 28"/>
          <p:cNvSpPr txBox="1">
            <a:spLocks noChangeArrowheads="1"/>
          </p:cNvSpPr>
          <p:nvPr/>
        </p:nvSpPr>
        <p:spPr bwMode="auto">
          <a:xfrm>
            <a:off x="3950208" y="2356239"/>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a:t>
            </a:r>
            <a:endParaRPr lang="en-US" b="1" spc="300" dirty="0">
              <a:latin typeface="Courier New" pitchFamily="49" charset="0"/>
              <a:cs typeface="Courier New" pitchFamily="49" charset="0"/>
            </a:endParaRPr>
          </a:p>
        </p:txBody>
      </p:sp>
    </p:spTree>
    <p:custDataLst>
      <p:tags r:id="rId1"/>
    </p:custDataLst>
  </p:cSld>
  <p:clrMapOvr>
    <a:masterClrMapping/>
  </p:clrMapOvr>
  <p:transition advTm="8479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xEl>
                                              <p:pRg st="0" end="0"/>
                                            </p:txEl>
                                          </p:spTgt>
                                        </p:tgtEl>
                                        <p:attrNameLst>
                                          <p:attrName>style.visibility</p:attrName>
                                        </p:attrNameLst>
                                      </p:cBhvr>
                                      <p:to>
                                        <p:strVal val="visible"/>
                                      </p:to>
                                    </p:set>
                                    <p:animEffect transition="in" filter="fade">
                                      <p:cBhvr>
                                        <p:cTn id="11" dur="500"/>
                                        <p:tgtEl>
                                          <p:spTgt spid="6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500"/>
                                        <p:tgtEl>
                                          <p:spTgt spid="11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wipe(up)">
                                      <p:cBhvr>
                                        <p:cTn id="20" dur="500"/>
                                        <p:tgtEl>
                                          <p:spTgt spid="6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up)">
                                      <p:cBhvr>
                                        <p:cTn id="24" dur="500"/>
                                        <p:tgtEl>
                                          <p:spTgt spid="6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500"/>
                                        <p:tgtEl>
                                          <p:spTgt spid="71"/>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up)">
                                      <p:cBhvr>
                                        <p:cTn id="40" dur="500"/>
                                        <p:tgtEl>
                                          <p:spTgt spid="74"/>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fade">
                                      <p:cBhvr>
                                        <p:cTn id="44" dur="500"/>
                                        <p:tgtEl>
                                          <p:spTgt spid="86"/>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145"/>
                                        </p:tgtEl>
                                        <p:attrNameLst>
                                          <p:attrName>style.visibility</p:attrName>
                                        </p:attrNameLst>
                                      </p:cBhvr>
                                      <p:to>
                                        <p:strVal val="visible"/>
                                      </p:to>
                                    </p:set>
                                    <p:animEffect transition="in" filter="fade">
                                      <p:cBhvr>
                                        <p:cTn id="48" dur="500"/>
                                        <p:tgtEl>
                                          <p:spTgt spid="145"/>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115"/>
                                        </p:tgtEl>
                                        <p:attrNameLst>
                                          <p:attrName>style.visibility</p:attrName>
                                        </p:attrNameLst>
                                      </p:cBhvr>
                                      <p:to>
                                        <p:strVal val="visible"/>
                                      </p:to>
                                    </p:set>
                                    <p:animEffect transition="in" filter="fade">
                                      <p:cBhvr>
                                        <p:cTn id="52" dur="500"/>
                                        <p:tgtEl>
                                          <p:spTgt spid="1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2" nodeType="clickEffect">
                                  <p:stCondLst>
                                    <p:cond delay="0"/>
                                  </p:stCondLst>
                                  <p:childTnLst>
                                    <p:animEffect transition="out" filter="fade">
                                      <p:cBhvr>
                                        <p:cTn id="56" dur="500"/>
                                        <p:tgtEl>
                                          <p:spTgt spid="113"/>
                                        </p:tgtEl>
                                      </p:cBhvr>
                                    </p:animEffect>
                                    <p:set>
                                      <p:cBhvr>
                                        <p:cTn id="57" dur="1" fill="hold">
                                          <p:stCondLst>
                                            <p:cond delay="499"/>
                                          </p:stCondLst>
                                        </p:cTn>
                                        <p:tgtEl>
                                          <p:spTgt spid="113"/>
                                        </p:tgtEl>
                                        <p:attrNameLst>
                                          <p:attrName>style.visibility</p:attrName>
                                        </p:attrNameLst>
                                      </p:cBhvr>
                                      <p:to>
                                        <p:strVal val="hidden"/>
                                      </p:to>
                                    </p:set>
                                  </p:childTnLst>
                                </p:cTn>
                              </p:par>
                              <p:par>
                                <p:cTn id="58" presetID="10" presetClass="exit" presetSubtype="0" fill="hold" grpId="3" nodeType="withEffect">
                                  <p:stCondLst>
                                    <p:cond delay="0"/>
                                  </p:stCondLst>
                                  <p:childTnLst>
                                    <p:animEffect transition="out" filter="fade">
                                      <p:cBhvr>
                                        <p:cTn id="59" dur="500"/>
                                        <p:tgtEl>
                                          <p:spTgt spid="115"/>
                                        </p:tgtEl>
                                      </p:cBhvr>
                                    </p:animEffect>
                                    <p:set>
                                      <p:cBhvr>
                                        <p:cTn id="60" dur="1" fill="hold">
                                          <p:stCondLst>
                                            <p:cond delay="499"/>
                                          </p:stCondLst>
                                        </p:cTn>
                                        <p:tgtEl>
                                          <p:spTgt spid="115"/>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65"/>
                                        </p:tgtEl>
                                      </p:cBhvr>
                                    </p:animEffect>
                                    <p:set>
                                      <p:cBhvr>
                                        <p:cTn id="63" dur="1" fill="hold">
                                          <p:stCondLst>
                                            <p:cond delay="499"/>
                                          </p:stCondLst>
                                        </p:cTn>
                                        <p:tgtEl>
                                          <p:spTgt spid="6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7"/>
                                        </p:tgtEl>
                                      </p:cBhvr>
                                    </p:animEffect>
                                    <p:set>
                                      <p:cBhvr>
                                        <p:cTn id="66" dur="1" fill="hold">
                                          <p:stCondLst>
                                            <p:cond delay="499"/>
                                          </p:stCondLst>
                                        </p:cTn>
                                        <p:tgtEl>
                                          <p:spTgt spid="6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74"/>
                                        </p:tgtEl>
                                      </p:cBhvr>
                                    </p:animEffect>
                                    <p:set>
                                      <p:cBhvr>
                                        <p:cTn id="72" dur="1" fill="hold">
                                          <p:stCondLst>
                                            <p:cond delay="499"/>
                                          </p:stCondLst>
                                        </p:cTn>
                                        <p:tgtEl>
                                          <p:spTgt spid="74"/>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85"/>
                                        </p:tgtEl>
                                      </p:cBhvr>
                                    </p:animEffect>
                                    <p:set>
                                      <p:cBhvr>
                                        <p:cTn id="75" dur="1" fill="hold">
                                          <p:stCondLst>
                                            <p:cond delay="499"/>
                                          </p:stCondLst>
                                        </p:cTn>
                                        <p:tgtEl>
                                          <p:spTgt spid="8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86"/>
                                        </p:tgtEl>
                                      </p:cBhvr>
                                    </p:animEffect>
                                    <p:set>
                                      <p:cBhvr>
                                        <p:cTn id="78" dur="1" fill="hold">
                                          <p:stCondLst>
                                            <p:cond delay="499"/>
                                          </p:stCondLst>
                                        </p:cTn>
                                        <p:tgtEl>
                                          <p:spTgt spid="86"/>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5" nodeType="after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fade">
                                      <p:cBhvr>
                                        <p:cTn id="82" dur="500"/>
                                        <p:tgtEl>
                                          <p:spTgt spid="113"/>
                                        </p:tgtEl>
                                      </p:cBhvr>
                                    </p:animEffect>
                                  </p:childTnLst>
                                </p:cTn>
                              </p:par>
                            </p:childTnLst>
                          </p:cTn>
                        </p:par>
                        <p:par>
                          <p:cTn id="83" fill="hold">
                            <p:stCondLst>
                              <p:cond delay="1000"/>
                            </p:stCondLst>
                            <p:childTnLst>
                              <p:par>
                                <p:cTn id="84" presetID="22" presetClass="entr" presetSubtype="1" fill="hold" nodeType="after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wipe(up)">
                                      <p:cBhvr>
                                        <p:cTn id="86" dur="500"/>
                                        <p:tgtEl>
                                          <p:spTgt spid="65"/>
                                        </p:tgtEl>
                                      </p:cBhvr>
                                    </p:animEffect>
                                  </p:childTnLst>
                                </p:cTn>
                              </p:par>
                            </p:childTnLst>
                          </p:cTn>
                        </p:par>
                        <p:par>
                          <p:cTn id="87" fill="hold">
                            <p:stCondLst>
                              <p:cond delay="1500"/>
                            </p:stCondLst>
                            <p:childTnLst>
                              <p:par>
                                <p:cTn id="88" presetID="22" presetClass="entr" presetSubtype="1" fill="hold" nodeType="after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wipe(up)">
                                      <p:cBhvr>
                                        <p:cTn id="90" dur="500"/>
                                        <p:tgtEl>
                                          <p:spTgt spid="67"/>
                                        </p:tgtEl>
                                      </p:cBhvr>
                                    </p:animEffect>
                                  </p:childTnLst>
                                </p:cTn>
                              </p:par>
                            </p:childTnLst>
                          </p:cTn>
                        </p:par>
                        <p:par>
                          <p:cTn id="91" fill="hold">
                            <p:stCondLst>
                              <p:cond delay="2000"/>
                            </p:stCondLst>
                            <p:childTnLst>
                              <p:par>
                                <p:cTn id="92" presetID="22" presetClass="entr" presetSubtype="1" fill="hold" nodeType="after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up)">
                                      <p:cBhvr>
                                        <p:cTn id="94" dur="500"/>
                                        <p:tgtEl>
                                          <p:spTgt spid="71"/>
                                        </p:tgtEl>
                                      </p:cBhvr>
                                    </p:animEffect>
                                  </p:childTnLst>
                                </p:cTn>
                              </p:par>
                            </p:childTnLst>
                          </p:cTn>
                        </p:par>
                        <p:par>
                          <p:cTn id="95" fill="hold">
                            <p:stCondLst>
                              <p:cond delay="2500"/>
                            </p:stCondLst>
                            <p:childTnLst>
                              <p:par>
                                <p:cTn id="96" presetID="22" presetClass="entr" presetSubtype="1" fill="hold" nodeType="after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wipe(up)">
                                      <p:cBhvr>
                                        <p:cTn id="98" dur="500"/>
                                        <p:tgtEl>
                                          <p:spTgt spid="72"/>
                                        </p:tgtEl>
                                      </p:cBhvr>
                                    </p:animEffect>
                                  </p:childTnLst>
                                </p:cTn>
                              </p:par>
                            </p:childTnLst>
                          </p:cTn>
                        </p:par>
                        <p:par>
                          <p:cTn id="99" fill="hold">
                            <p:stCondLst>
                              <p:cond delay="3000"/>
                            </p:stCondLst>
                            <p:childTnLst>
                              <p:par>
                                <p:cTn id="100" presetID="22" presetClass="entr" presetSubtype="1" fill="hold" nodeType="after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wipe(up)">
                                      <p:cBhvr>
                                        <p:cTn id="102" dur="500"/>
                                        <p:tgtEl>
                                          <p:spTgt spid="76"/>
                                        </p:tgtEl>
                                      </p:cBhvr>
                                    </p:animEffect>
                                  </p:childTnLst>
                                </p:cTn>
                              </p:par>
                            </p:childTnLst>
                          </p:cTn>
                        </p:par>
                        <p:par>
                          <p:cTn id="103" fill="hold">
                            <p:stCondLst>
                              <p:cond delay="3500"/>
                            </p:stCondLst>
                            <p:childTnLst>
                              <p:par>
                                <p:cTn id="104" presetID="10" presetClass="entr" presetSubtype="0" fill="hold" nodeType="afterEffect">
                                  <p:stCondLst>
                                    <p:cond delay="0"/>
                                  </p:stCondLst>
                                  <p:childTnLst>
                                    <p:set>
                                      <p:cBhvr>
                                        <p:cTn id="105" dur="1" fill="hold">
                                          <p:stCondLst>
                                            <p:cond delay="0"/>
                                          </p:stCondLst>
                                        </p:cTn>
                                        <p:tgtEl>
                                          <p:spTgt spid="146"/>
                                        </p:tgtEl>
                                        <p:attrNameLst>
                                          <p:attrName>style.visibility</p:attrName>
                                        </p:attrNameLst>
                                      </p:cBhvr>
                                      <p:to>
                                        <p:strVal val="visible"/>
                                      </p:to>
                                    </p:set>
                                    <p:animEffect transition="in" filter="fade">
                                      <p:cBhvr>
                                        <p:cTn id="106" dur="500"/>
                                        <p:tgtEl>
                                          <p:spTgt spid="146"/>
                                        </p:tgtEl>
                                      </p:cBhvr>
                                    </p:animEffect>
                                  </p:childTnLst>
                                </p:cTn>
                              </p:par>
                            </p:childTnLst>
                          </p:cTn>
                        </p:par>
                        <p:par>
                          <p:cTn id="107" fill="hold">
                            <p:stCondLst>
                              <p:cond delay="4000"/>
                            </p:stCondLst>
                            <p:childTnLst>
                              <p:par>
                                <p:cTn id="108" presetID="10" presetClass="entr" presetSubtype="0" fill="hold" grpId="0" nodeType="afterEffect">
                                  <p:stCondLst>
                                    <p:cond delay="0"/>
                                  </p:stCondLst>
                                  <p:childTnLst>
                                    <p:set>
                                      <p:cBhvr>
                                        <p:cTn id="109" dur="1" fill="hold">
                                          <p:stCondLst>
                                            <p:cond delay="0"/>
                                          </p:stCondLst>
                                        </p:cTn>
                                        <p:tgtEl>
                                          <p:spTgt spid="139"/>
                                        </p:tgtEl>
                                        <p:attrNameLst>
                                          <p:attrName>style.visibility</p:attrName>
                                        </p:attrNameLst>
                                      </p:cBhvr>
                                      <p:to>
                                        <p:strVal val="visible"/>
                                      </p:to>
                                    </p:set>
                                    <p:animEffect transition="in" filter="fade">
                                      <p:cBhvr>
                                        <p:cTn id="110" dur="500"/>
                                        <p:tgtEl>
                                          <p:spTgt spid="13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65"/>
                                        </p:tgtEl>
                                      </p:cBhvr>
                                    </p:animEffect>
                                    <p:set>
                                      <p:cBhvr>
                                        <p:cTn id="115" dur="1" fill="hold">
                                          <p:stCondLst>
                                            <p:cond delay="499"/>
                                          </p:stCondLst>
                                        </p:cTn>
                                        <p:tgtEl>
                                          <p:spTgt spid="6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67"/>
                                        </p:tgtEl>
                                      </p:cBhvr>
                                    </p:animEffect>
                                    <p:set>
                                      <p:cBhvr>
                                        <p:cTn id="118" dur="1" fill="hold">
                                          <p:stCondLst>
                                            <p:cond delay="499"/>
                                          </p:stCondLst>
                                        </p:cTn>
                                        <p:tgtEl>
                                          <p:spTgt spid="6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72"/>
                                        </p:tgtEl>
                                      </p:cBhvr>
                                    </p:animEffect>
                                    <p:set>
                                      <p:cBhvr>
                                        <p:cTn id="124" dur="1" fill="hold">
                                          <p:stCondLst>
                                            <p:cond delay="499"/>
                                          </p:stCondLst>
                                        </p:cTn>
                                        <p:tgtEl>
                                          <p:spTgt spid="72"/>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par>
                                <p:cTn id="128" presetID="10" presetClass="exit" presetSubtype="0" fill="hold" grpId="3" nodeType="withEffect">
                                  <p:stCondLst>
                                    <p:cond delay="0"/>
                                  </p:stCondLst>
                                  <p:childTnLst>
                                    <p:animEffect transition="out" filter="fade">
                                      <p:cBhvr>
                                        <p:cTn id="129" dur="500"/>
                                        <p:tgtEl>
                                          <p:spTgt spid="113"/>
                                        </p:tgtEl>
                                      </p:cBhvr>
                                    </p:animEffect>
                                    <p:set>
                                      <p:cBhvr>
                                        <p:cTn id="130" dur="1" fill="hold">
                                          <p:stCondLst>
                                            <p:cond delay="499"/>
                                          </p:stCondLst>
                                        </p:cTn>
                                        <p:tgtEl>
                                          <p:spTgt spid="113"/>
                                        </p:tgtEl>
                                        <p:attrNameLst>
                                          <p:attrName>style.visibility</p:attrName>
                                        </p:attrNameLst>
                                      </p:cBhvr>
                                      <p:to>
                                        <p:strVal val="hidden"/>
                                      </p:to>
                                    </p:set>
                                  </p:childTnLst>
                                </p:cTn>
                              </p:par>
                              <p:par>
                                <p:cTn id="131" presetID="10" presetClass="exit" presetSubtype="0" fill="hold" grpId="3" nodeType="withEffect">
                                  <p:stCondLst>
                                    <p:cond delay="0"/>
                                  </p:stCondLst>
                                  <p:childTnLst>
                                    <p:animEffect transition="out" filter="fade">
                                      <p:cBhvr>
                                        <p:cTn id="132" dur="500"/>
                                        <p:tgtEl>
                                          <p:spTgt spid="139"/>
                                        </p:tgtEl>
                                      </p:cBhvr>
                                    </p:animEffect>
                                    <p:set>
                                      <p:cBhvr>
                                        <p:cTn id="133" dur="1" fill="hold">
                                          <p:stCondLst>
                                            <p:cond delay="499"/>
                                          </p:stCondLst>
                                        </p:cTn>
                                        <p:tgtEl>
                                          <p:spTgt spid="139"/>
                                        </p:tgtEl>
                                        <p:attrNameLst>
                                          <p:attrName>style.visibility</p:attrName>
                                        </p:attrNameLst>
                                      </p:cBhvr>
                                      <p:to>
                                        <p:strVal val="hidden"/>
                                      </p:to>
                                    </p:set>
                                  </p:childTnLst>
                                </p:cTn>
                              </p:par>
                            </p:childTnLst>
                          </p:cTn>
                        </p:par>
                        <p:par>
                          <p:cTn id="134" fill="hold">
                            <p:stCondLst>
                              <p:cond delay="500"/>
                            </p:stCondLst>
                            <p:childTnLst>
                              <p:par>
                                <p:cTn id="135" presetID="10" presetClass="entr" presetSubtype="0" fill="hold" grpId="1" nodeType="afterEffect">
                                  <p:stCondLst>
                                    <p:cond delay="0"/>
                                  </p:stCondLst>
                                  <p:childTnLst>
                                    <p:set>
                                      <p:cBhvr>
                                        <p:cTn id="136" dur="1" fill="hold">
                                          <p:stCondLst>
                                            <p:cond delay="0"/>
                                          </p:stCondLst>
                                        </p:cTn>
                                        <p:tgtEl>
                                          <p:spTgt spid="113"/>
                                        </p:tgtEl>
                                        <p:attrNameLst>
                                          <p:attrName>style.visibility</p:attrName>
                                        </p:attrNameLst>
                                      </p:cBhvr>
                                      <p:to>
                                        <p:strVal val="visible"/>
                                      </p:to>
                                    </p:set>
                                    <p:animEffect transition="in" filter="fade">
                                      <p:cBhvr>
                                        <p:cTn id="137" dur="500"/>
                                        <p:tgtEl>
                                          <p:spTgt spid="113"/>
                                        </p:tgtEl>
                                      </p:cBhvr>
                                    </p:animEffect>
                                  </p:childTnLst>
                                </p:cTn>
                              </p:par>
                            </p:childTnLst>
                          </p:cTn>
                        </p:par>
                        <p:par>
                          <p:cTn id="138" fill="hold">
                            <p:stCondLst>
                              <p:cond delay="1000"/>
                            </p:stCondLst>
                            <p:childTnLst>
                              <p:par>
                                <p:cTn id="139" presetID="22" presetClass="entr" presetSubtype="1" fill="hold" nodeType="afterEffect">
                                  <p:stCondLst>
                                    <p:cond delay="0"/>
                                  </p:stCondLst>
                                  <p:childTnLst>
                                    <p:set>
                                      <p:cBhvr>
                                        <p:cTn id="140" dur="1" fill="hold">
                                          <p:stCondLst>
                                            <p:cond delay="0"/>
                                          </p:stCondLst>
                                        </p:cTn>
                                        <p:tgtEl>
                                          <p:spTgt spid="65"/>
                                        </p:tgtEl>
                                        <p:attrNameLst>
                                          <p:attrName>style.visibility</p:attrName>
                                        </p:attrNameLst>
                                      </p:cBhvr>
                                      <p:to>
                                        <p:strVal val="visible"/>
                                      </p:to>
                                    </p:set>
                                    <p:animEffect transition="in" filter="wipe(up)">
                                      <p:cBhvr>
                                        <p:cTn id="141" dur="500"/>
                                        <p:tgtEl>
                                          <p:spTgt spid="65"/>
                                        </p:tgtEl>
                                      </p:cBhvr>
                                    </p:animEffect>
                                  </p:childTnLst>
                                </p:cTn>
                              </p:par>
                            </p:childTnLst>
                          </p:cTn>
                        </p:par>
                        <p:par>
                          <p:cTn id="142" fill="hold">
                            <p:stCondLst>
                              <p:cond delay="1500"/>
                            </p:stCondLst>
                            <p:childTnLst>
                              <p:par>
                                <p:cTn id="143" presetID="22" presetClass="entr" presetSubtype="1" fill="hold" nodeType="after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up)">
                                      <p:cBhvr>
                                        <p:cTn id="145" dur="500"/>
                                        <p:tgtEl>
                                          <p:spTgt spid="66"/>
                                        </p:tgtEl>
                                      </p:cBhvr>
                                    </p:animEffect>
                                  </p:childTnLst>
                                </p:cTn>
                              </p:par>
                            </p:childTnLst>
                          </p:cTn>
                        </p:par>
                        <p:par>
                          <p:cTn id="146" fill="hold">
                            <p:stCondLst>
                              <p:cond delay="2000"/>
                            </p:stCondLst>
                            <p:childTnLst>
                              <p:par>
                                <p:cTn id="147" presetID="22" presetClass="entr" presetSubtype="1" fill="hold" nodeType="afterEffect">
                                  <p:stCondLst>
                                    <p:cond delay="0"/>
                                  </p:stCondLst>
                                  <p:childTnLst>
                                    <p:set>
                                      <p:cBhvr>
                                        <p:cTn id="148" dur="1" fill="hold">
                                          <p:stCondLst>
                                            <p:cond delay="0"/>
                                          </p:stCondLst>
                                        </p:cTn>
                                        <p:tgtEl>
                                          <p:spTgt spid="69"/>
                                        </p:tgtEl>
                                        <p:attrNameLst>
                                          <p:attrName>style.visibility</p:attrName>
                                        </p:attrNameLst>
                                      </p:cBhvr>
                                      <p:to>
                                        <p:strVal val="visible"/>
                                      </p:to>
                                    </p:set>
                                    <p:animEffect transition="in" filter="wipe(up)">
                                      <p:cBhvr>
                                        <p:cTn id="149" dur="500"/>
                                        <p:tgtEl>
                                          <p:spTgt spid="69"/>
                                        </p:tgtEl>
                                      </p:cBhvr>
                                    </p:animEffect>
                                  </p:childTnLst>
                                </p:cTn>
                              </p:par>
                            </p:childTnLst>
                          </p:cTn>
                        </p:par>
                        <p:par>
                          <p:cTn id="150" fill="hold">
                            <p:stCondLst>
                              <p:cond delay="2500"/>
                            </p:stCondLst>
                            <p:childTnLst>
                              <p:par>
                                <p:cTn id="151" presetID="22" presetClass="entr" presetSubtype="1" fill="hold"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wipe(up)">
                                      <p:cBhvr>
                                        <p:cTn id="153" dur="500"/>
                                        <p:tgtEl>
                                          <p:spTgt spid="71"/>
                                        </p:tgtEl>
                                      </p:cBhvr>
                                    </p:animEffect>
                                  </p:childTnLst>
                                </p:cTn>
                              </p:par>
                            </p:childTnLst>
                          </p:cTn>
                        </p:par>
                        <p:par>
                          <p:cTn id="154" fill="hold">
                            <p:stCondLst>
                              <p:cond delay="3000"/>
                            </p:stCondLst>
                            <p:childTnLst>
                              <p:par>
                                <p:cTn id="155" presetID="22" presetClass="entr" presetSubtype="1" fill="hold" nodeType="after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wipe(up)">
                                      <p:cBhvr>
                                        <p:cTn id="157" dur="500"/>
                                        <p:tgtEl>
                                          <p:spTgt spid="72"/>
                                        </p:tgtEl>
                                      </p:cBhvr>
                                    </p:animEffect>
                                  </p:childTnLst>
                                </p:cTn>
                              </p:par>
                            </p:childTnLst>
                          </p:cTn>
                        </p:par>
                        <p:par>
                          <p:cTn id="158" fill="hold">
                            <p:stCondLst>
                              <p:cond delay="3500"/>
                            </p:stCondLst>
                            <p:childTnLst>
                              <p:par>
                                <p:cTn id="159" presetID="22" presetClass="entr" presetSubtype="1" fill="hold" nodeType="after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wipe(up)">
                                      <p:cBhvr>
                                        <p:cTn id="161" dur="500"/>
                                        <p:tgtEl>
                                          <p:spTgt spid="76"/>
                                        </p:tgtEl>
                                      </p:cBhvr>
                                    </p:animEffect>
                                  </p:childTnLst>
                                </p:cTn>
                              </p:par>
                            </p:childTnLst>
                          </p:cTn>
                        </p:par>
                        <p:par>
                          <p:cTn id="162" fill="hold">
                            <p:stCondLst>
                              <p:cond delay="4000"/>
                            </p:stCondLst>
                            <p:childTnLst>
                              <p:par>
                                <p:cTn id="163" presetID="10" presetClass="entr" presetSubtype="0" fill="hold" nodeType="afterEffect">
                                  <p:stCondLst>
                                    <p:cond delay="0"/>
                                  </p:stCondLst>
                                  <p:childTnLst>
                                    <p:set>
                                      <p:cBhvr>
                                        <p:cTn id="164" dur="1" fill="hold">
                                          <p:stCondLst>
                                            <p:cond delay="0"/>
                                          </p:stCondLst>
                                        </p:cTn>
                                        <p:tgtEl>
                                          <p:spTgt spid="84"/>
                                        </p:tgtEl>
                                        <p:attrNameLst>
                                          <p:attrName>style.visibility</p:attrName>
                                        </p:attrNameLst>
                                      </p:cBhvr>
                                      <p:to>
                                        <p:strVal val="visible"/>
                                      </p:to>
                                    </p:set>
                                    <p:animEffect transition="in" filter="fade">
                                      <p:cBhvr>
                                        <p:cTn id="165" dur="500"/>
                                        <p:tgtEl>
                                          <p:spTgt spid="84"/>
                                        </p:tgtEl>
                                      </p:cBhvr>
                                    </p:animEffect>
                                  </p:childTnLst>
                                </p:cTn>
                              </p:par>
                            </p:childTnLst>
                          </p:cTn>
                        </p:par>
                        <p:par>
                          <p:cTn id="166" fill="hold">
                            <p:stCondLst>
                              <p:cond delay="4500"/>
                            </p:stCondLst>
                            <p:childTnLst>
                              <p:par>
                                <p:cTn id="167" presetID="10" presetClass="entr" presetSubtype="0" fill="hold" grpId="0" nodeType="afterEffect">
                                  <p:stCondLst>
                                    <p:cond delay="0"/>
                                  </p:stCondLst>
                                  <p:childTnLst>
                                    <p:set>
                                      <p:cBhvr>
                                        <p:cTn id="168" dur="1" fill="hold">
                                          <p:stCondLst>
                                            <p:cond delay="0"/>
                                          </p:stCondLst>
                                        </p:cTn>
                                        <p:tgtEl>
                                          <p:spTgt spid="140"/>
                                        </p:tgtEl>
                                        <p:attrNameLst>
                                          <p:attrName>style.visibility</p:attrName>
                                        </p:attrNameLst>
                                      </p:cBhvr>
                                      <p:to>
                                        <p:strVal val="visible"/>
                                      </p:to>
                                    </p:set>
                                    <p:animEffect transition="in" filter="fade">
                                      <p:cBhvr>
                                        <p:cTn id="169" dur="500"/>
                                        <p:tgtEl>
                                          <p:spTgt spid="140"/>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91"/>
                                        </p:tgtEl>
                                        <p:attrNameLst>
                                          <p:attrName>style.visibility</p:attrName>
                                        </p:attrNameLst>
                                      </p:cBhvr>
                                      <p:to>
                                        <p:strVal val="visible"/>
                                      </p:to>
                                    </p:set>
                                    <p:animEffect transition="in" filter="fade">
                                      <p:cBhvr>
                                        <p:cTn id="178" dur="500"/>
                                        <p:tgtEl>
                                          <p:spTgt spid="91"/>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92"/>
                                        </p:tgtEl>
                                        <p:attrNameLst>
                                          <p:attrName>style.visibility</p:attrName>
                                        </p:attrNameLst>
                                      </p:cBhvr>
                                      <p:to>
                                        <p:strVal val="visible"/>
                                      </p:to>
                                    </p:set>
                                    <p:animEffect transition="in" filter="fade">
                                      <p:cBhvr>
                                        <p:cTn id="183" dur="500"/>
                                        <p:tgtEl>
                                          <p:spTgt spid="92"/>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nodeType="clickEffect">
                                  <p:stCondLst>
                                    <p:cond delay="0"/>
                                  </p:stCondLst>
                                  <p:childTnLst>
                                    <p:set>
                                      <p:cBhvr>
                                        <p:cTn id="187" dur="1" fill="hold">
                                          <p:stCondLst>
                                            <p:cond delay="0"/>
                                          </p:stCondLst>
                                        </p:cTn>
                                        <p:tgtEl>
                                          <p:spTgt spid="81">
                                            <p:txEl>
                                              <p:pRg st="0" end="0"/>
                                            </p:txEl>
                                          </p:spTgt>
                                        </p:tgtEl>
                                        <p:attrNameLst>
                                          <p:attrName>style.visibility</p:attrName>
                                        </p:attrNameLst>
                                      </p:cBhvr>
                                      <p:to>
                                        <p:strVal val="visible"/>
                                      </p:to>
                                    </p:set>
                                    <p:animEffect transition="in" filter="fade">
                                      <p:cBhvr>
                                        <p:cTn id="188" dur="500"/>
                                        <p:tgtEl>
                                          <p:spTgt spid="81">
                                            <p:txEl>
                                              <p:pRg st="0" end="0"/>
                                            </p:txEl>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80"/>
                                        </p:tgtEl>
                                        <p:attrNameLst>
                                          <p:attrName>style.visibility</p:attrName>
                                        </p:attrNameLst>
                                      </p:cBhvr>
                                      <p:to>
                                        <p:strVal val="visible"/>
                                      </p:to>
                                    </p:set>
                                    <p:animEffect transition="in" filter="fade">
                                      <p:cBhvr>
                                        <p:cTn id="191" dur="500"/>
                                        <p:tgtEl>
                                          <p:spTgt spid="80"/>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81">
                                            <p:txEl>
                                              <p:pRg st="1" end="1"/>
                                            </p:txEl>
                                          </p:spTgt>
                                        </p:tgtEl>
                                        <p:attrNameLst>
                                          <p:attrName>style.visibility</p:attrName>
                                        </p:attrNameLst>
                                      </p:cBhvr>
                                      <p:to>
                                        <p:strVal val="visible"/>
                                      </p:to>
                                    </p:set>
                                    <p:animEffect transition="in" filter="fade">
                                      <p:cBhvr>
                                        <p:cTn id="196" dur="500"/>
                                        <p:tgtEl>
                                          <p:spTgt spid="81">
                                            <p:txEl>
                                              <p:pRg st="1" end="1"/>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81">
                                            <p:txEl>
                                              <p:pRg st="2" end="2"/>
                                            </p:txEl>
                                          </p:spTgt>
                                        </p:tgtEl>
                                        <p:attrNameLst>
                                          <p:attrName>style.visibility</p:attrName>
                                        </p:attrNameLst>
                                      </p:cBhvr>
                                      <p:to>
                                        <p:strVal val="visible"/>
                                      </p:to>
                                    </p:set>
                                    <p:animEffect transition="in" filter="fade">
                                      <p:cBhvr>
                                        <p:cTn id="201" dur="500"/>
                                        <p:tgtEl>
                                          <p:spTgt spid="81">
                                            <p:txEl>
                                              <p:pRg st="2" end="2"/>
                                            </p:txEl>
                                          </p:spTgt>
                                        </p:tgtEl>
                                      </p:cBhvr>
                                    </p:animEffect>
                                  </p:childTnLst>
                                </p:cTn>
                              </p:par>
                              <p:par>
                                <p:cTn id="202" presetID="7" presetClass="emph" presetSubtype="2" fill="hold" nodeType="withEffect">
                                  <p:stCondLst>
                                    <p:cond delay="0"/>
                                  </p:stCondLst>
                                  <p:childTnLst>
                                    <p:animClr clrSpc="rgb" dir="cw">
                                      <p:cBhvr>
                                        <p:cTn id="203" dur="500" fill="hold"/>
                                        <p:tgtEl>
                                          <p:spTgt spid="65"/>
                                        </p:tgtEl>
                                        <p:attrNameLst>
                                          <p:attrName>stroke.color</p:attrName>
                                        </p:attrNameLst>
                                      </p:cBhvr>
                                      <p:to>
                                        <a:srgbClr val="FF0000"/>
                                      </p:to>
                                    </p:animClr>
                                    <p:set>
                                      <p:cBhvr>
                                        <p:cTn id="204" dur="500" fill="hold"/>
                                        <p:tgtEl>
                                          <p:spTgt spid="65"/>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500" fill="hold"/>
                                        <p:tgtEl>
                                          <p:spTgt spid="66"/>
                                        </p:tgtEl>
                                        <p:attrNameLst>
                                          <p:attrName>stroke.color</p:attrName>
                                        </p:attrNameLst>
                                      </p:cBhvr>
                                      <p:to>
                                        <a:srgbClr val="FF0000"/>
                                      </p:to>
                                    </p:animClr>
                                    <p:set>
                                      <p:cBhvr>
                                        <p:cTn id="207" dur="500" fill="hold"/>
                                        <p:tgtEl>
                                          <p:spTgt spid="66"/>
                                        </p:tgtEl>
                                        <p:attrNameLst>
                                          <p:attrName>stroke.on</p:attrName>
                                        </p:attrNameLst>
                                      </p:cBhvr>
                                      <p:to>
                                        <p:strVal val="true"/>
                                      </p:to>
                                    </p:set>
                                  </p:childTnLst>
                                </p:cTn>
                              </p:par>
                              <p:par>
                                <p:cTn id="208" presetID="7" presetClass="emph" presetSubtype="2" fill="hold" nodeType="withEffect">
                                  <p:stCondLst>
                                    <p:cond delay="0"/>
                                  </p:stCondLst>
                                  <p:childTnLst>
                                    <p:animClr clrSpc="rgb" dir="cw">
                                      <p:cBhvr>
                                        <p:cTn id="209" dur="500" fill="hold"/>
                                        <p:tgtEl>
                                          <p:spTgt spid="69"/>
                                        </p:tgtEl>
                                        <p:attrNameLst>
                                          <p:attrName>stroke.color</p:attrName>
                                        </p:attrNameLst>
                                      </p:cBhvr>
                                      <p:to>
                                        <a:srgbClr val="FF0000"/>
                                      </p:to>
                                    </p:animClr>
                                    <p:set>
                                      <p:cBhvr>
                                        <p:cTn id="210" dur="500" fill="hold"/>
                                        <p:tgtEl>
                                          <p:spTgt spid="69"/>
                                        </p:tgtEl>
                                        <p:attrNameLst>
                                          <p:attrName>stroke.on</p:attrName>
                                        </p:attrNameLst>
                                      </p:cBhvr>
                                      <p:to>
                                        <p:strVal val="true"/>
                                      </p:to>
                                    </p:set>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grpId="1" nodeType="clickEffect">
                                  <p:stCondLst>
                                    <p:cond delay="0"/>
                                  </p:stCondLst>
                                  <p:childTnLst>
                                    <p:animEffect transition="out" filter="fade">
                                      <p:cBhvr>
                                        <p:cTn id="214" dur="500"/>
                                        <p:tgtEl>
                                          <p:spTgt spid="91"/>
                                        </p:tgtEl>
                                      </p:cBhvr>
                                    </p:animEffect>
                                    <p:set>
                                      <p:cBhvr>
                                        <p:cTn id="215" dur="1" fill="hold">
                                          <p:stCondLst>
                                            <p:cond delay="499"/>
                                          </p:stCondLst>
                                        </p:cTn>
                                        <p:tgtEl>
                                          <p:spTgt spid="91"/>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92"/>
                                        </p:tgtEl>
                                      </p:cBhvr>
                                    </p:animEffect>
                                    <p:set>
                                      <p:cBhvr>
                                        <p:cTn id="218" dur="1" fill="hold">
                                          <p:stCondLst>
                                            <p:cond delay="499"/>
                                          </p:stCondLst>
                                        </p:cTn>
                                        <p:tgtEl>
                                          <p:spTgt spid="92"/>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65"/>
                                        </p:tgtEl>
                                      </p:cBhvr>
                                    </p:animEffect>
                                    <p:set>
                                      <p:cBhvr>
                                        <p:cTn id="221" dur="1" fill="hold">
                                          <p:stCondLst>
                                            <p:cond delay="499"/>
                                          </p:stCondLst>
                                        </p:cTn>
                                        <p:tgtEl>
                                          <p:spTgt spid="65"/>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500"/>
                                        <p:tgtEl>
                                          <p:spTgt spid="66"/>
                                        </p:tgtEl>
                                      </p:cBhvr>
                                    </p:animEffect>
                                    <p:set>
                                      <p:cBhvr>
                                        <p:cTn id="224" dur="1" fill="hold">
                                          <p:stCondLst>
                                            <p:cond delay="499"/>
                                          </p:stCondLst>
                                        </p:cTn>
                                        <p:tgtEl>
                                          <p:spTgt spid="66"/>
                                        </p:tgtEl>
                                        <p:attrNameLst>
                                          <p:attrName>style.visibility</p:attrName>
                                        </p:attrNameLst>
                                      </p:cBhvr>
                                      <p:to>
                                        <p:strVal val="hidden"/>
                                      </p:to>
                                    </p:set>
                                  </p:childTnLst>
                                </p:cTn>
                              </p:par>
                              <p:par>
                                <p:cTn id="225" presetID="10" presetClass="exit" presetSubtype="0" fill="hold" nodeType="withEffect">
                                  <p:stCondLst>
                                    <p:cond delay="0"/>
                                  </p:stCondLst>
                                  <p:childTnLst>
                                    <p:animEffect transition="out" filter="fade">
                                      <p:cBhvr>
                                        <p:cTn id="226" dur="500"/>
                                        <p:tgtEl>
                                          <p:spTgt spid="69"/>
                                        </p:tgtEl>
                                      </p:cBhvr>
                                    </p:animEffect>
                                    <p:set>
                                      <p:cBhvr>
                                        <p:cTn id="227" dur="1" fill="hold">
                                          <p:stCondLst>
                                            <p:cond delay="499"/>
                                          </p:stCondLst>
                                        </p:cTn>
                                        <p:tgtEl>
                                          <p:spTgt spid="69"/>
                                        </p:tgtEl>
                                        <p:attrNameLst>
                                          <p:attrName>style.visibility</p:attrName>
                                        </p:attrNameLst>
                                      </p:cBhvr>
                                      <p:to>
                                        <p:strVal val="hidden"/>
                                      </p:to>
                                    </p:set>
                                  </p:childTnLst>
                                </p:cTn>
                              </p:par>
                              <p:par>
                                <p:cTn id="228" presetID="10" presetClass="exit" presetSubtype="0" fill="hold" nodeType="withEffect">
                                  <p:stCondLst>
                                    <p:cond delay="0"/>
                                  </p:stCondLst>
                                  <p:childTnLst>
                                    <p:animEffect transition="out" filter="fade">
                                      <p:cBhvr>
                                        <p:cTn id="229" dur="500"/>
                                        <p:tgtEl>
                                          <p:spTgt spid="84"/>
                                        </p:tgtEl>
                                      </p:cBhvr>
                                    </p:animEffect>
                                    <p:set>
                                      <p:cBhvr>
                                        <p:cTn id="230" dur="1" fill="hold">
                                          <p:stCondLst>
                                            <p:cond delay="499"/>
                                          </p:stCondLst>
                                        </p:cTn>
                                        <p:tgtEl>
                                          <p:spTgt spid="84"/>
                                        </p:tgtEl>
                                        <p:attrNameLst>
                                          <p:attrName>style.visibility</p:attrName>
                                        </p:attrNameLst>
                                      </p:cBhvr>
                                      <p:to>
                                        <p:strVal val="hidden"/>
                                      </p:to>
                                    </p:set>
                                  </p:childTnLst>
                                </p:cTn>
                              </p:par>
                              <p:par>
                                <p:cTn id="231" presetID="10" presetClass="exit" presetSubtype="0" fill="hold" nodeType="withEffect">
                                  <p:stCondLst>
                                    <p:cond delay="0"/>
                                  </p:stCondLst>
                                  <p:childTnLst>
                                    <p:animEffect transition="out" filter="fade">
                                      <p:cBhvr>
                                        <p:cTn id="232" dur="500"/>
                                        <p:tgtEl>
                                          <p:spTgt spid="71"/>
                                        </p:tgtEl>
                                      </p:cBhvr>
                                    </p:animEffect>
                                    <p:set>
                                      <p:cBhvr>
                                        <p:cTn id="233" dur="1" fill="hold">
                                          <p:stCondLst>
                                            <p:cond delay="499"/>
                                          </p:stCondLst>
                                        </p:cTn>
                                        <p:tgtEl>
                                          <p:spTgt spid="71"/>
                                        </p:tgtEl>
                                        <p:attrNameLst>
                                          <p:attrName>style.visibility</p:attrName>
                                        </p:attrNameLst>
                                      </p:cBhvr>
                                      <p:to>
                                        <p:strVal val="hidden"/>
                                      </p:to>
                                    </p:set>
                                  </p:childTnLst>
                                </p:cTn>
                              </p:par>
                              <p:par>
                                <p:cTn id="234" presetID="10" presetClass="exit" presetSubtype="0" fill="hold" nodeType="withEffect">
                                  <p:stCondLst>
                                    <p:cond delay="0"/>
                                  </p:stCondLst>
                                  <p:childTnLst>
                                    <p:animEffect transition="out" filter="fade">
                                      <p:cBhvr>
                                        <p:cTn id="235" dur="500"/>
                                        <p:tgtEl>
                                          <p:spTgt spid="72"/>
                                        </p:tgtEl>
                                      </p:cBhvr>
                                    </p:animEffect>
                                    <p:set>
                                      <p:cBhvr>
                                        <p:cTn id="236" dur="1" fill="hold">
                                          <p:stCondLst>
                                            <p:cond delay="499"/>
                                          </p:stCondLst>
                                        </p:cTn>
                                        <p:tgtEl>
                                          <p:spTgt spid="72"/>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76"/>
                                        </p:tgtEl>
                                      </p:cBhvr>
                                    </p:animEffect>
                                    <p:set>
                                      <p:cBhvr>
                                        <p:cTn id="239" dur="1" fill="hold">
                                          <p:stCondLst>
                                            <p:cond delay="499"/>
                                          </p:stCondLst>
                                        </p:cTn>
                                        <p:tgtEl>
                                          <p:spTgt spid="76"/>
                                        </p:tgtEl>
                                        <p:attrNameLst>
                                          <p:attrName>style.visibility</p:attrName>
                                        </p:attrNameLst>
                                      </p:cBhvr>
                                      <p:to>
                                        <p:strVal val="hidden"/>
                                      </p:to>
                                    </p:set>
                                  </p:childTnLst>
                                </p:cTn>
                              </p:par>
                              <p:par>
                                <p:cTn id="240" presetID="10" presetClass="exit" presetSubtype="0" fill="hold" grpId="4" nodeType="withEffect">
                                  <p:stCondLst>
                                    <p:cond delay="0"/>
                                  </p:stCondLst>
                                  <p:childTnLst>
                                    <p:animEffect transition="out" filter="fade">
                                      <p:cBhvr>
                                        <p:cTn id="241" dur="500"/>
                                        <p:tgtEl>
                                          <p:spTgt spid="113"/>
                                        </p:tgtEl>
                                      </p:cBhvr>
                                    </p:animEffect>
                                    <p:set>
                                      <p:cBhvr>
                                        <p:cTn id="242" dur="1" fill="hold">
                                          <p:stCondLst>
                                            <p:cond delay="499"/>
                                          </p:stCondLst>
                                        </p:cTn>
                                        <p:tgtEl>
                                          <p:spTgt spid="113"/>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140"/>
                                        </p:tgtEl>
                                      </p:cBhvr>
                                    </p:animEffect>
                                    <p:set>
                                      <p:cBhvr>
                                        <p:cTn id="245" dur="1" fill="hold">
                                          <p:stCondLst>
                                            <p:cond delay="499"/>
                                          </p:stCondLst>
                                        </p:cTn>
                                        <p:tgtEl>
                                          <p:spTgt spid="140"/>
                                        </p:tgtEl>
                                        <p:attrNameLst>
                                          <p:attrName>style.visibility</p:attrName>
                                        </p:attrNameLst>
                                      </p:cBhvr>
                                      <p:to>
                                        <p:strVal val="hidden"/>
                                      </p:to>
                                    </p:set>
                                  </p:childTnLst>
                                </p:cTn>
                              </p:par>
                              <p:par>
                                <p:cTn id="246" presetID="7" presetClass="emph" presetSubtype="2" fill="hold" nodeType="withEffect">
                                  <p:stCondLst>
                                    <p:cond delay="0"/>
                                  </p:stCondLst>
                                  <p:childTnLst>
                                    <p:animClr clrSpc="rgb" dir="cw">
                                      <p:cBhvr>
                                        <p:cTn id="247" dur="500" fill="hold"/>
                                        <p:tgtEl>
                                          <p:spTgt spid="65"/>
                                        </p:tgtEl>
                                        <p:attrNameLst>
                                          <p:attrName>stroke.color</p:attrName>
                                        </p:attrNameLst>
                                      </p:cBhvr>
                                      <p:to>
                                        <a:srgbClr val="06A236"/>
                                      </p:to>
                                    </p:animClr>
                                    <p:set>
                                      <p:cBhvr>
                                        <p:cTn id="248" dur="500" fill="hold"/>
                                        <p:tgtEl>
                                          <p:spTgt spid="65"/>
                                        </p:tgtEl>
                                        <p:attrNameLst>
                                          <p:attrName>stroke.on</p:attrName>
                                        </p:attrNameLst>
                                      </p:cBhvr>
                                      <p:to>
                                        <p:strVal val="true"/>
                                      </p:to>
                                    </p:set>
                                  </p:childTnLst>
                                </p:cTn>
                              </p:par>
                              <p:par>
                                <p:cTn id="249" presetID="7" presetClass="emph" presetSubtype="2" fill="hold" nodeType="withEffect">
                                  <p:stCondLst>
                                    <p:cond delay="0"/>
                                  </p:stCondLst>
                                  <p:childTnLst>
                                    <p:animClr clrSpc="rgb" dir="cw">
                                      <p:cBhvr>
                                        <p:cTn id="250" dur="500" fill="hold"/>
                                        <p:tgtEl>
                                          <p:spTgt spid="66"/>
                                        </p:tgtEl>
                                        <p:attrNameLst>
                                          <p:attrName>stroke.color</p:attrName>
                                        </p:attrNameLst>
                                      </p:cBhvr>
                                      <p:to>
                                        <a:srgbClr val="06A236"/>
                                      </p:to>
                                    </p:animClr>
                                    <p:set>
                                      <p:cBhvr>
                                        <p:cTn id="251" dur="500" fill="hold"/>
                                        <p:tgtEl>
                                          <p:spTgt spid="66"/>
                                        </p:tgtEl>
                                        <p:attrNameLst>
                                          <p:attrName>stroke.on</p:attrName>
                                        </p:attrNameLst>
                                      </p:cBhvr>
                                      <p:to>
                                        <p:strVal val="true"/>
                                      </p:to>
                                    </p:set>
                                  </p:childTnLst>
                                </p:cTn>
                              </p:par>
                              <p:par>
                                <p:cTn id="252" presetID="7" presetClass="emph" presetSubtype="2" fill="hold" nodeType="withEffect">
                                  <p:stCondLst>
                                    <p:cond delay="0"/>
                                  </p:stCondLst>
                                  <p:childTnLst>
                                    <p:animClr clrSpc="rgb" dir="cw">
                                      <p:cBhvr>
                                        <p:cTn id="253" dur="500" fill="hold"/>
                                        <p:tgtEl>
                                          <p:spTgt spid="69"/>
                                        </p:tgtEl>
                                        <p:attrNameLst>
                                          <p:attrName>stroke.color</p:attrName>
                                        </p:attrNameLst>
                                      </p:cBhvr>
                                      <p:to>
                                        <a:srgbClr val="06A236"/>
                                      </p:to>
                                    </p:animClr>
                                    <p:set>
                                      <p:cBhvr>
                                        <p:cTn id="254" dur="500" fill="hold"/>
                                        <p:tgtEl>
                                          <p:spTgt spid="69"/>
                                        </p:tgtEl>
                                        <p:attrNameLst>
                                          <p:attrName>stroke.on</p:attrName>
                                        </p:attrNameLst>
                                      </p:cBhvr>
                                      <p:to>
                                        <p:strVal val="true"/>
                                      </p:to>
                                    </p:set>
                                  </p:childTnLst>
                                </p:cTn>
                              </p:par>
                              <p:par>
                                <p:cTn id="255" presetID="10" presetClass="exit" presetSubtype="0" fill="hold" grpId="0" nodeType="withEffect">
                                  <p:stCondLst>
                                    <p:cond delay="0"/>
                                  </p:stCondLst>
                                  <p:childTnLst>
                                    <p:animEffect transition="out" filter="fade">
                                      <p:cBhvr>
                                        <p:cTn id="256" dur="500"/>
                                        <p:tgtEl>
                                          <p:spTgt spid="81">
                                            <p:txEl>
                                              <p:pRg st="0" end="0"/>
                                            </p:txEl>
                                          </p:spTgt>
                                        </p:tgtEl>
                                      </p:cBhvr>
                                    </p:animEffect>
                                    <p:set>
                                      <p:cBhvr>
                                        <p:cTn id="257" dur="1" fill="hold">
                                          <p:stCondLst>
                                            <p:cond delay="499"/>
                                          </p:stCondLst>
                                        </p:cTn>
                                        <p:tgtEl>
                                          <p:spTgt spid="81">
                                            <p:txEl>
                                              <p:pRg st="0" end="0"/>
                                            </p:txEl>
                                          </p:spTgt>
                                        </p:tgtEl>
                                        <p:attrNameLst>
                                          <p:attrName>style.visibility</p:attrName>
                                        </p:attrNameLst>
                                      </p:cBhvr>
                                      <p:to>
                                        <p:strVal val="hidden"/>
                                      </p:to>
                                    </p:set>
                                  </p:childTnLst>
                                </p:cTn>
                              </p:par>
                              <p:par>
                                <p:cTn id="258" presetID="10" presetClass="exit" presetSubtype="0" fill="hold" grpId="0" nodeType="withEffect">
                                  <p:stCondLst>
                                    <p:cond delay="0"/>
                                  </p:stCondLst>
                                  <p:childTnLst>
                                    <p:animEffect transition="out" filter="fade">
                                      <p:cBhvr>
                                        <p:cTn id="259" dur="500"/>
                                        <p:tgtEl>
                                          <p:spTgt spid="81">
                                            <p:txEl>
                                              <p:pRg st="1" end="1"/>
                                            </p:txEl>
                                          </p:spTgt>
                                        </p:tgtEl>
                                      </p:cBhvr>
                                    </p:animEffect>
                                    <p:set>
                                      <p:cBhvr>
                                        <p:cTn id="260" dur="1" fill="hold">
                                          <p:stCondLst>
                                            <p:cond delay="499"/>
                                          </p:stCondLst>
                                        </p:cTn>
                                        <p:tgtEl>
                                          <p:spTgt spid="81">
                                            <p:txEl>
                                              <p:pRg st="1" end="1"/>
                                            </p:txEl>
                                          </p:spTgt>
                                        </p:tgtEl>
                                        <p:attrNameLst>
                                          <p:attrName>style.visibility</p:attrName>
                                        </p:attrNameLst>
                                      </p:cBhvr>
                                      <p:to>
                                        <p:strVal val="hidden"/>
                                      </p:to>
                                    </p:set>
                                  </p:childTnLst>
                                </p:cTn>
                              </p:par>
                              <p:par>
                                <p:cTn id="261" presetID="10" presetClass="exit" presetSubtype="0" fill="hold" grpId="0" nodeType="withEffect">
                                  <p:stCondLst>
                                    <p:cond delay="0"/>
                                  </p:stCondLst>
                                  <p:childTnLst>
                                    <p:animEffect transition="out" filter="fade">
                                      <p:cBhvr>
                                        <p:cTn id="262" dur="500"/>
                                        <p:tgtEl>
                                          <p:spTgt spid="81">
                                            <p:txEl>
                                              <p:pRg st="2" end="2"/>
                                            </p:txEl>
                                          </p:spTgt>
                                        </p:tgtEl>
                                      </p:cBhvr>
                                    </p:animEffect>
                                    <p:set>
                                      <p:cBhvr>
                                        <p:cTn id="263" dur="1" fill="hold">
                                          <p:stCondLst>
                                            <p:cond delay="499"/>
                                          </p:stCondLst>
                                        </p:cTn>
                                        <p:tgtEl>
                                          <p:spTgt spid="81">
                                            <p:txEl>
                                              <p:pRg st="2" end="2"/>
                                            </p:txEl>
                                          </p:spTgt>
                                        </p:tgtEl>
                                        <p:attrNameLst>
                                          <p:attrName>style.visibility</p:attrName>
                                        </p:attrNameLst>
                                      </p:cBhvr>
                                      <p:to>
                                        <p:strVal val="hidden"/>
                                      </p:to>
                                    </p:set>
                                  </p:childTnLst>
                                </p:cTn>
                              </p:par>
                              <p:par>
                                <p:cTn id="264" presetID="10" presetClass="exit" presetSubtype="0" fill="hold" grpId="0" nodeType="withEffect">
                                  <p:stCondLst>
                                    <p:cond delay="0"/>
                                  </p:stCondLst>
                                  <p:childTnLst>
                                    <p:animEffect transition="out" filter="fade">
                                      <p:cBhvr>
                                        <p:cTn id="265" dur="500"/>
                                        <p:tgtEl>
                                          <p:spTgt spid="81">
                                            <p:bg/>
                                          </p:spTgt>
                                        </p:tgtEl>
                                      </p:cBhvr>
                                    </p:animEffect>
                                    <p:set>
                                      <p:cBhvr>
                                        <p:cTn id="266" dur="1" fill="hold">
                                          <p:stCondLst>
                                            <p:cond delay="499"/>
                                          </p:stCondLst>
                                        </p:cTn>
                                        <p:tgtEl>
                                          <p:spTgt spid="81">
                                            <p:bg/>
                                          </p:spTgt>
                                        </p:tgtEl>
                                        <p:attrNameLst>
                                          <p:attrName>style.visibility</p:attrName>
                                        </p:attrNameLst>
                                      </p:cBhvr>
                                      <p:to>
                                        <p:strVal val="hidden"/>
                                      </p:to>
                                    </p:set>
                                  </p:childTnLst>
                                </p:cTn>
                              </p:par>
                              <p:par>
                                <p:cTn id="267" presetID="10" presetClass="exit" presetSubtype="0" fill="hold" grpId="1" nodeType="withEffect">
                                  <p:stCondLst>
                                    <p:cond delay="0"/>
                                  </p:stCondLst>
                                  <p:childTnLst>
                                    <p:animEffect transition="out" filter="fade">
                                      <p:cBhvr>
                                        <p:cTn id="268" dur="500"/>
                                        <p:tgtEl>
                                          <p:spTgt spid="80"/>
                                        </p:tgtEl>
                                      </p:cBhvr>
                                    </p:animEffect>
                                    <p:set>
                                      <p:cBhvr>
                                        <p:cTn id="269" dur="1" fill="hold">
                                          <p:stCondLst>
                                            <p:cond delay="499"/>
                                          </p:stCondLst>
                                        </p:cTn>
                                        <p:tgtEl>
                                          <p:spTgt spid="80"/>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1" nodeType="clickEffect">
                                  <p:stCondLst>
                                    <p:cond delay="0"/>
                                  </p:stCondLst>
                                  <p:childTnLst>
                                    <p:set>
                                      <p:cBhvr>
                                        <p:cTn id="273" dur="1" fill="hold">
                                          <p:stCondLst>
                                            <p:cond delay="0"/>
                                          </p:stCondLst>
                                        </p:cTn>
                                        <p:tgtEl>
                                          <p:spTgt spid="115"/>
                                        </p:tgtEl>
                                        <p:attrNameLst>
                                          <p:attrName>style.visibility</p:attrName>
                                        </p:attrNameLst>
                                      </p:cBhvr>
                                      <p:to>
                                        <p:strVal val="visible"/>
                                      </p:to>
                                    </p:set>
                                    <p:animEffect transition="in" filter="fade">
                                      <p:cBhvr>
                                        <p:cTn id="274" dur="500"/>
                                        <p:tgtEl>
                                          <p:spTgt spid="115"/>
                                        </p:tgtEl>
                                      </p:cBhvr>
                                    </p:animEffect>
                                  </p:childTnLst>
                                </p:cTn>
                              </p:par>
                            </p:childTnLst>
                          </p:cTn>
                        </p:par>
                        <p:par>
                          <p:cTn id="275" fill="hold">
                            <p:stCondLst>
                              <p:cond delay="500"/>
                            </p:stCondLst>
                            <p:childTnLst>
                              <p:par>
                                <p:cTn id="276" presetID="22" presetClass="entr" presetSubtype="1" fill="hold" nodeType="afterEffect">
                                  <p:stCondLst>
                                    <p:cond delay="0"/>
                                  </p:stCondLst>
                                  <p:childTnLst>
                                    <p:set>
                                      <p:cBhvr>
                                        <p:cTn id="277" dur="1" fill="hold">
                                          <p:stCondLst>
                                            <p:cond delay="0"/>
                                          </p:stCondLst>
                                        </p:cTn>
                                        <p:tgtEl>
                                          <p:spTgt spid="68"/>
                                        </p:tgtEl>
                                        <p:attrNameLst>
                                          <p:attrName>style.visibility</p:attrName>
                                        </p:attrNameLst>
                                      </p:cBhvr>
                                      <p:to>
                                        <p:strVal val="visible"/>
                                      </p:to>
                                    </p:set>
                                    <p:animEffect transition="in" filter="wipe(up)">
                                      <p:cBhvr>
                                        <p:cTn id="278" dur="500"/>
                                        <p:tgtEl>
                                          <p:spTgt spid="68"/>
                                        </p:tgtEl>
                                      </p:cBhvr>
                                    </p:animEffect>
                                  </p:childTnLst>
                                </p:cTn>
                              </p:par>
                            </p:childTnLst>
                          </p:cTn>
                        </p:par>
                        <p:par>
                          <p:cTn id="279" fill="hold">
                            <p:stCondLst>
                              <p:cond delay="1000"/>
                            </p:stCondLst>
                            <p:childTnLst>
                              <p:par>
                                <p:cTn id="280" presetID="22" presetClass="entr" presetSubtype="4" fill="hold" nodeType="afterEffect">
                                  <p:stCondLst>
                                    <p:cond delay="0"/>
                                  </p:stCondLst>
                                  <p:childTnLst>
                                    <p:set>
                                      <p:cBhvr>
                                        <p:cTn id="281" dur="1" fill="hold">
                                          <p:stCondLst>
                                            <p:cond delay="0"/>
                                          </p:stCondLst>
                                        </p:cTn>
                                        <p:tgtEl>
                                          <p:spTgt spid="70"/>
                                        </p:tgtEl>
                                        <p:attrNameLst>
                                          <p:attrName>style.visibility</p:attrName>
                                        </p:attrNameLst>
                                      </p:cBhvr>
                                      <p:to>
                                        <p:strVal val="visible"/>
                                      </p:to>
                                    </p:set>
                                    <p:animEffect transition="in" filter="wipe(down)">
                                      <p:cBhvr>
                                        <p:cTn id="282" dur="500"/>
                                        <p:tgtEl>
                                          <p:spTgt spid="70"/>
                                        </p:tgtEl>
                                      </p:cBhvr>
                                    </p:animEffect>
                                  </p:childTnLst>
                                </p:cTn>
                              </p:par>
                            </p:childTnLst>
                          </p:cTn>
                        </p:par>
                        <p:par>
                          <p:cTn id="283" fill="hold">
                            <p:stCondLst>
                              <p:cond delay="1500"/>
                            </p:stCondLst>
                            <p:childTnLst>
                              <p:par>
                                <p:cTn id="284" presetID="22" presetClass="entr" presetSubtype="1" fill="hold" nodeType="afterEffect">
                                  <p:stCondLst>
                                    <p:cond delay="0"/>
                                  </p:stCondLst>
                                  <p:childTnLst>
                                    <p:set>
                                      <p:cBhvr>
                                        <p:cTn id="285" dur="1" fill="hold">
                                          <p:stCondLst>
                                            <p:cond delay="0"/>
                                          </p:stCondLst>
                                        </p:cTn>
                                        <p:tgtEl>
                                          <p:spTgt spid="67"/>
                                        </p:tgtEl>
                                        <p:attrNameLst>
                                          <p:attrName>style.visibility</p:attrName>
                                        </p:attrNameLst>
                                      </p:cBhvr>
                                      <p:to>
                                        <p:strVal val="visible"/>
                                      </p:to>
                                    </p:set>
                                    <p:animEffect transition="in" filter="wipe(up)">
                                      <p:cBhvr>
                                        <p:cTn id="286" dur="500"/>
                                        <p:tgtEl>
                                          <p:spTgt spid="67"/>
                                        </p:tgtEl>
                                      </p:cBhvr>
                                    </p:animEffect>
                                  </p:childTnLst>
                                </p:cTn>
                              </p:par>
                            </p:childTnLst>
                          </p:cTn>
                        </p:par>
                        <p:par>
                          <p:cTn id="287" fill="hold">
                            <p:stCondLst>
                              <p:cond delay="2000"/>
                            </p:stCondLst>
                            <p:childTnLst>
                              <p:par>
                                <p:cTn id="288" presetID="22" presetClass="entr" presetSubtype="1" fill="hold" nodeType="afterEffect">
                                  <p:stCondLst>
                                    <p:cond delay="0"/>
                                  </p:stCondLst>
                                  <p:childTnLst>
                                    <p:set>
                                      <p:cBhvr>
                                        <p:cTn id="289" dur="1" fill="hold">
                                          <p:stCondLst>
                                            <p:cond delay="0"/>
                                          </p:stCondLst>
                                        </p:cTn>
                                        <p:tgtEl>
                                          <p:spTgt spid="75"/>
                                        </p:tgtEl>
                                        <p:attrNameLst>
                                          <p:attrName>style.visibility</p:attrName>
                                        </p:attrNameLst>
                                      </p:cBhvr>
                                      <p:to>
                                        <p:strVal val="visible"/>
                                      </p:to>
                                    </p:set>
                                    <p:animEffect transition="in" filter="wipe(up)">
                                      <p:cBhvr>
                                        <p:cTn id="290" dur="500"/>
                                        <p:tgtEl>
                                          <p:spTgt spid="75"/>
                                        </p:tgtEl>
                                      </p:cBhvr>
                                    </p:animEffect>
                                  </p:childTnLst>
                                </p:cTn>
                              </p:par>
                            </p:childTnLst>
                          </p:cTn>
                        </p:par>
                        <p:par>
                          <p:cTn id="291" fill="hold">
                            <p:stCondLst>
                              <p:cond delay="2500"/>
                            </p:stCondLst>
                            <p:childTnLst>
                              <p:par>
                                <p:cTn id="292" presetID="22" presetClass="entr" presetSubtype="4" fill="hold" nodeType="afterEffect">
                                  <p:stCondLst>
                                    <p:cond delay="0"/>
                                  </p:stCondLst>
                                  <p:childTnLst>
                                    <p:set>
                                      <p:cBhvr>
                                        <p:cTn id="293" dur="1" fill="hold">
                                          <p:stCondLst>
                                            <p:cond delay="0"/>
                                          </p:stCondLst>
                                        </p:cTn>
                                        <p:tgtEl>
                                          <p:spTgt spid="77"/>
                                        </p:tgtEl>
                                        <p:attrNameLst>
                                          <p:attrName>style.visibility</p:attrName>
                                        </p:attrNameLst>
                                      </p:cBhvr>
                                      <p:to>
                                        <p:strVal val="visible"/>
                                      </p:to>
                                    </p:set>
                                    <p:animEffect transition="in" filter="wipe(down)">
                                      <p:cBhvr>
                                        <p:cTn id="294" dur="500"/>
                                        <p:tgtEl>
                                          <p:spTgt spid="77"/>
                                        </p:tgtEl>
                                      </p:cBhvr>
                                    </p:animEffect>
                                  </p:childTnLst>
                                </p:cTn>
                              </p:par>
                            </p:childTnLst>
                          </p:cTn>
                        </p:par>
                        <p:par>
                          <p:cTn id="295" fill="hold">
                            <p:stCondLst>
                              <p:cond delay="3000"/>
                            </p:stCondLst>
                            <p:childTnLst>
                              <p:par>
                                <p:cTn id="296" presetID="22" presetClass="entr" presetSubtype="1" fill="hold" nodeType="afterEffect">
                                  <p:stCondLst>
                                    <p:cond delay="0"/>
                                  </p:stCondLst>
                                  <p:childTnLst>
                                    <p:set>
                                      <p:cBhvr>
                                        <p:cTn id="297" dur="1" fill="hold">
                                          <p:stCondLst>
                                            <p:cond delay="0"/>
                                          </p:stCondLst>
                                        </p:cTn>
                                        <p:tgtEl>
                                          <p:spTgt spid="74"/>
                                        </p:tgtEl>
                                        <p:attrNameLst>
                                          <p:attrName>style.visibility</p:attrName>
                                        </p:attrNameLst>
                                      </p:cBhvr>
                                      <p:to>
                                        <p:strVal val="visible"/>
                                      </p:to>
                                    </p:set>
                                    <p:animEffect transition="in" filter="wipe(up)">
                                      <p:cBhvr>
                                        <p:cTn id="298" dur="500"/>
                                        <p:tgtEl>
                                          <p:spTgt spid="74"/>
                                        </p:tgtEl>
                                      </p:cBhvr>
                                    </p:animEffect>
                                  </p:childTnLst>
                                </p:cTn>
                              </p:par>
                            </p:childTnLst>
                          </p:cTn>
                        </p:par>
                        <p:par>
                          <p:cTn id="299" fill="hold">
                            <p:stCondLst>
                              <p:cond delay="3500"/>
                            </p:stCondLst>
                            <p:childTnLst>
                              <p:par>
                                <p:cTn id="300" presetID="10" presetClass="exit" presetSubtype="0" fill="hold" nodeType="afterEffect">
                                  <p:stCondLst>
                                    <p:cond delay="0"/>
                                  </p:stCondLst>
                                  <p:childTnLst>
                                    <p:animEffect transition="out" filter="fade">
                                      <p:cBhvr>
                                        <p:cTn id="301" dur="500"/>
                                        <p:tgtEl>
                                          <p:spTgt spid="68"/>
                                        </p:tgtEl>
                                      </p:cBhvr>
                                    </p:animEffect>
                                    <p:set>
                                      <p:cBhvr>
                                        <p:cTn id="302" dur="1" fill="hold">
                                          <p:stCondLst>
                                            <p:cond delay="499"/>
                                          </p:stCondLst>
                                        </p:cTn>
                                        <p:tgtEl>
                                          <p:spTgt spid="68"/>
                                        </p:tgtEl>
                                        <p:attrNameLst>
                                          <p:attrName>style.visibility</p:attrName>
                                        </p:attrNameLst>
                                      </p:cBhvr>
                                      <p:to>
                                        <p:strVal val="hidden"/>
                                      </p:to>
                                    </p:set>
                                  </p:childTnLst>
                                </p:cTn>
                              </p:par>
                              <p:par>
                                <p:cTn id="303" presetID="10" presetClass="exit" presetSubtype="0" fill="hold" nodeType="withEffect">
                                  <p:stCondLst>
                                    <p:cond delay="0"/>
                                  </p:stCondLst>
                                  <p:childTnLst>
                                    <p:animEffect transition="out" filter="fade">
                                      <p:cBhvr>
                                        <p:cTn id="304" dur="500"/>
                                        <p:tgtEl>
                                          <p:spTgt spid="70"/>
                                        </p:tgtEl>
                                      </p:cBhvr>
                                    </p:animEffect>
                                    <p:set>
                                      <p:cBhvr>
                                        <p:cTn id="305" dur="1" fill="hold">
                                          <p:stCondLst>
                                            <p:cond delay="499"/>
                                          </p:stCondLst>
                                        </p:cTn>
                                        <p:tgtEl>
                                          <p:spTgt spid="70"/>
                                        </p:tgtEl>
                                        <p:attrNameLst>
                                          <p:attrName>style.visibility</p:attrName>
                                        </p:attrNameLst>
                                      </p:cBhvr>
                                      <p:to>
                                        <p:strVal val="hidden"/>
                                      </p:to>
                                    </p:set>
                                  </p:childTnLst>
                                </p:cTn>
                              </p:par>
                              <p:par>
                                <p:cTn id="306" presetID="10" presetClass="exit" presetSubtype="0" fill="hold" nodeType="withEffect">
                                  <p:stCondLst>
                                    <p:cond delay="0"/>
                                  </p:stCondLst>
                                  <p:childTnLst>
                                    <p:animEffect transition="out" filter="fade">
                                      <p:cBhvr>
                                        <p:cTn id="307" dur="500"/>
                                        <p:tgtEl>
                                          <p:spTgt spid="67"/>
                                        </p:tgtEl>
                                      </p:cBhvr>
                                    </p:animEffect>
                                    <p:set>
                                      <p:cBhvr>
                                        <p:cTn id="308" dur="1" fill="hold">
                                          <p:stCondLst>
                                            <p:cond delay="499"/>
                                          </p:stCondLst>
                                        </p:cTn>
                                        <p:tgtEl>
                                          <p:spTgt spid="67"/>
                                        </p:tgtEl>
                                        <p:attrNameLst>
                                          <p:attrName>style.visibility</p:attrName>
                                        </p:attrNameLst>
                                      </p:cBhvr>
                                      <p:to>
                                        <p:strVal val="hidden"/>
                                      </p:to>
                                    </p:set>
                                  </p:childTnLst>
                                </p:cTn>
                              </p:par>
                              <p:par>
                                <p:cTn id="309" presetID="10" presetClass="exit" presetSubtype="0" fill="hold" nodeType="withEffect">
                                  <p:stCondLst>
                                    <p:cond delay="0"/>
                                  </p:stCondLst>
                                  <p:childTnLst>
                                    <p:animEffect transition="out" filter="fade">
                                      <p:cBhvr>
                                        <p:cTn id="310" dur="500"/>
                                        <p:tgtEl>
                                          <p:spTgt spid="75"/>
                                        </p:tgtEl>
                                      </p:cBhvr>
                                    </p:animEffect>
                                    <p:set>
                                      <p:cBhvr>
                                        <p:cTn id="311" dur="1" fill="hold">
                                          <p:stCondLst>
                                            <p:cond delay="499"/>
                                          </p:stCondLst>
                                        </p:cTn>
                                        <p:tgtEl>
                                          <p:spTgt spid="75"/>
                                        </p:tgtEl>
                                        <p:attrNameLst>
                                          <p:attrName>style.visibility</p:attrName>
                                        </p:attrNameLst>
                                      </p:cBhvr>
                                      <p:to>
                                        <p:strVal val="hidden"/>
                                      </p:to>
                                    </p:set>
                                  </p:childTnLst>
                                </p:cTn>
                              </p:par>
                              <p:par>
                                <p:cTn id="312" presetID="10" presetClass="exit" presetSubtype="0" fill="hold" nodeType="withEffect">
                                  <p:stCondLst>
                                    <p:cond delay="0"/>
                                  </p:stCondLst>
                                  <p:childTnLst>
                                    <p:animEffect transition="out" filter="fade">
                                      <p:cBhvr>
                                        <p:cTn id="313" dur="500"/>
                                        <p:tgtEl>
                                          <p:spTgt spid="77"/>
                                        </p:tgtEl>
                                      </p:cBhvr>
                                    </p:animEffect>
                                    <p:set>
                                      <p:cBhvr>
                                        <p:cTn id="314" dur="1" fill="hold">
                                          <p:stCondLst>
                                            <p:cond delay="499"/>
                                          </p:stCondLst>
                                        </p:cTn>
                                        <p:tgtEl>
                                          <p:spTgt spid="77"/>
                                        </p:tgtEl>
                                        <p:attrNameLst>
                                          <p:attrName>style.visibility</p:attrName>
                                        </p:attrNameLst>
                                      </p:cBhvr>
                                      <p:to>
                                        <p:strVal val="hidden"/>
                                      </p:to>
                                    </p:set>
                                  </p:childTnLst>
                                </p:cTn>
                              </p:par>
                              <p:par>
                                <p:cTn id="315" presetID="10" presetClass="exit" presetSubtype="0" fill="hold" nodeType="withEffect">
                                  <p:stCondLst>
                                    <p:cond delay="0"/>
                                  </p:stCondLst>
                                  <p:childTnLst>
                                    <p:animEffect transition="out" filter="fade">
                                      <p:cBhvr>
                                        <p:cTn id="316" dur="500"/>
                                        <p:tgtEl>
                                          <p:spTgt spid="74"/>
                                        </p:tgtEl>
                                      </p:cBhvr>
                                    </p:animEffect>
                                    <p:set>
                                      <p:cBhvr>
                                        <p:cTn id="317" dur="1" fill="hold">
                                          <p:stCondLst>
                                            <p:cond delay="499"/>
                                          </p:stCondLst>
                                        </p:cTn>
                                        <p:tgtEl>
                                          <p:spTgt spid="74"/>
                                        </p:tgtEl>
                                        <p:attrNameLst>
                                          <p:attrName>style.visibility</p:attrName>
                                        </p:attrNameLst>
                                      </p:cBhvr>
                                      <p:to>
                                        <p:strVal val="hidden"/>
                                      </p:to>
                                    </p:set>
                                  </p:childTnLst>
                                </p:cTn>
                              </p:par>
                              <p:par>
                                <p:cTn id="318" presetID="10" presetClass="exit" presetSubtype="0" fill="hold" grpId="4" nodeType="withEffect">
                                  <p:stCondLst>
                                    <p:cond delay="0"/>
                                  </p:stCondLst>
                                  <p:childTnLst>
                                    <p:animEffect transition="out" filter="fade">
                                      <p:cBhvr>
                                        <p:cTn id="319" dur="500"/>
                                        <p:tgtEl>
                                          <p:spTgt spid="115"/>
                                        </p:tgtEl>
                                      </p:cBhvr>
                                    </p:animEffect>
                                    <p:set>
                                      <p:cBhvr>
                                        <p:cTn id="320" dur="1" fill="hold">
                                          <p:stCondLst>
                                            <p:cond delay="499"/>
                                          </p:stCondLst>
                                        </p:cTn>
                                        <p:tgtEl>
                                          <p:spTgt spid="115"/>
                                        </p:tgtEl>
                                        <p:attrNameLst>
                                          <p:attrName>style.visibility</p:attrName>
                                        </p:attrNameLst>
                                      </p:cBhvr>
                                      <p:to>
                                        <p:strVal val="hidden"/>
                                      </p:to>
                                    </p:set>
                                  </p:childTnLst>
                                </p:cTn>
                              </p:par>
                            </p:childTnLst>
                          </p:cTn>
                        </p:par>
                        <p:par>
                          <p:cTn id="321" fill="hold">
                            <p:stCondLst>
                              <p:cond delay="4000"/>
                            </p:stCondLst>
                            <p:childTnLst>
                              <p:par>
                                <p:cTn id="322" presetID="10" presetClass="entr" presetSubtype="0" fill="hold" grpId="2" nodeType="afterEffect">
                                  <p:stCondLst>
                                    <p:cond delay="0"/>
                                  </p:stCondLst>
                                  <p:childTnLst>
                                    <p:set>
                                      <p:cBhvr>
                                        <p:cTn id="323" dur="1" fill="hold">
                                          <p:stCondLst>
                                            <p:cond delay="0"/>
                                          </p:stCondLst>
                                        </p:cTn>
                                        <p:tgtEl>
                                          <p:spTgt spid="115"/>
                                        </p:tgtEl>
                                        <p:attrNameLst>
                                          <p:attrName>style.visibility</p:attrName>
                                        </p:attrNameLst>
                                      </p:cBhvr>
                                      <p:to>
                                        <p:strVal val="visible"/>
                                      </p:to>
                                    </p:set>
                                    <p:animEffect transition="in" filter="fade">
                                      <p:cBhvr>
                                        <p:cTn id="324" dur="500"/>
                                        <p:tgtEl>
                                          <p:spTgt spid="115"/>
                                        </p:tgtEl>
                                      </p:cBhvr>
                                    </p:animEffect>
                                  </p:childTnLst>
                                </p:cTn>
                              </p:par>
                            </p:childTnLst>
                          </p:cTn>
                        </p:par>
                        <p:par>
                          <p:cTn id="325" fill="hold">
                            <p:stCondLst>
                              <p:cond delay="4500"/>
                            </p:stCondLst>
                            <p:childTnLst>
                              <p:par>
                                <p:cTn id="326" presetID="22" presetClass="entr" presetSubtype="1" fill="hold" nodeType="afterEffect">
                                  <p:stCondLst>
                                    <p:cond delay="0"/>
                                  </p:stCondLst>
                                  <p:childTnLst>
                                    <p:set>
                                      <p:cBhvr>
                                        <p:cTn id="327" dur="1" fill="hold">
                                          <p:stCondLst>
                                            <p:cond delay="0"/>
                                          </p:stCondLst>
                                        </p:cTn>
                                        <p:tgtEl>
                                          <p:spTgt spid="68"/>
                                        </p:tgtEl>
                                        <p:attrNameLst>
                                          <p:attrName>style.visibility</p:attrName>
                                        </p:attrNameLst>
                                      </p:cBhvr>
                                      <p:to>
                                        <p:strVal val="visible"/>
                                      </p:to>
                                    </p:set>
                                    <p:animEffect transition="in" filter="wipe(up)">
                                      <p:cBhvr>
                                        <p:cTn id="328" dur="500"/>
                                        <p:tgtEl>
                                          <p:spTgt spid="68"/>
                                        </p:tgtEl>
                                      </p:cBhvr>
                                    </p:animEffect>
                                  </p:childTnLst>
                                </p:cTn>
                              </p:par>
                            </p:childTnLst>
                          </p:cTn>
                        </p:par>
                        <p:par>
                          <p:cTn id="329" fill="hold">
                            <p:stCondLst>
                              <p:cond delay="5000"/>
                            </p:stCondLst>
                            <p:childTnLst>
                              <p:par>
                                <p:cTn id="330" presetID="22" presetClass="entr" presetSubtype="4" fill="hold" nodeType="afterEffect">
                                  <p:stCondLst>
                                    <p:cond delay="0"/>
                                  </p:stCondLst>
                                  <p:childTnLst>
                                    <p:set>
                                      <p:cBhvr>
                                        <p:cTn id="331" dur="1" fill="hold">
                                          <p:stCondLst>
                                            <p:cond delay="0"/>
                                          </p:stCondLst>
                                        </p:cTn>
                                        <p:tgtEl>
                                          <p:spTgt spid="70"/>
                                        </p:tgtEl>
                                        <p:attrNameLst>
                                          <p:attrName>style.visibility</p:attrName>
                                        </p:attrNameLst>
                                      </p:cBhvr>
                                      <p:to>
                                        <p:strVal val="visible"/>
                                      </p:to>
                                    </p:set>
                                    <p:animEffect transition="in" filter="wipe(down)">
                                      <p:cBhvr>
                                        <p:cTn id="332" dur="500"/>
                                        <p:tgtEl>
                                          <p:spTgt spid="70"/>
                                        </p:tgtEl>
                                      </p:cBhvr>
                                    </p:animEffect>
                                  </p:childTnLst>
                                </p:cTn>
                              </p:par>
                            </p:childTnLst>
                          </p:cTn>
                        </p:par>
                        <p:par>
                          <p:cTn id="333" fill="hold">
                            <p:stCondLst>
                              <p:cond delay="5500"/>
                            </p:stCondLst>
                            <p:childTnLst>
                              <p:par>
                                <p:cTn id="334" presetID="22" presetClass="entr" presetSubtype="1" fill="hold" nodeType="afterEffect">
                                  <p:stCondLst>
                                    <p:cond delay="0"/>
                                  </p:stCondLst>
                                  <p:childTnLst>
                                    <p:set>
                                      <p:cBhvr>
                                        <p:cTn id="335" dur="1" fill="hold">
                                          <p:stCondLst>
                                            <p:cond delay="0"/>
                                          </p:stCondLst>
                                        </p:cTn>
                                        <p:tgtEl>
                                          <p:spTgt spid="67"/>
                                        </p:tgtEl>
                                        <p:attrNameLst>
                                          <p:attrName>style.visibility</p:attrName>
                                        </p:attrNameLst>
                                      </p:cBhvr>
                                      <p:to>
                                        <p:strVal val="visible"/>
                                      </p:to>
                                    </p:set>
                                    <p:animEffect transition="in" filter="wipe(up)">
                                      <p:cBhvr>
                                        <p:cTn id="336" dur="500"/>
                                        <p:tgtEl>
                                          <p:spTgt spid="67"/>
                                        </p:tgtEl>
                                      </p:cBhvr>
                                    </p:animEffect>
                                  </p:childTnLst>
                                </p:cTn>
                              </p:par>
                            </p:childTnLst>
                          </p:cTn>
                        </p:par>
                        <p:par>
                          <p:cTn id="337" fill="hold">
                            <p:stCondLst>
                              <p:cond delay="6000"/>
                            </p:stCondLst>
                            <p:childTnLst>
                              <p:par>
                                <p:cTn id="338" presetID="22" presetClass="entr" presetSubtype="1" fill="hold" nodeType="afterEffect">
                                  <p:stCondLst>
                                    <p:cond delay="0"/>
                                  </p:stCondLst>
                                  <p:childTnLst>
                                    <p:set>
                                      <p:cBhvr>
                                        <p:cTn id="339" dur="1" fill="hold">
                                          <p:stCondLst>
                                            <p:cond delay="0"/>
                                          </p:stCondLst>
                                        </p:cTn>
                                        <p:tgtEl>
                                          <p:spTgt spid="75"/>
                                        </p:tgtEl>
                                        <p:attrNameLst>
                                          <p:attrName>style.visibility</p:attrName>
                                        </p:attrNameLst>
                                      </p:cBhvr>
                                      <p:to>
                                        <p:strVal val="visible"/>
                                      </p:to>
                                    </p:set>
                                    <p:animEffect transition="in" filter="wipe(up)">
                                      <p:cBhvr>
                                        <p:cTn id="340" dur="500"/>
                                        <p:tgtEl>
                                          <p:spTgt spid="75"/>
                                        </p:tgtEl>
                                      </p:cBhvr>
                                    </p:animEffect>
                                  </p:childTnLst>
                                </p:cTn>
                              </p:par>
                            </p:childTnLst>
                          </p:cTn>
                        </p:par>
                        <p:par>
                          <p:cTn id="341" fill="hold">
                            <p:stCondLst>
                              <p:cond delay="6500"/>
                            </p:stCondLst>
                            <p:childTnLst>
                              <p:par>
                                <p:cTn id="342" presetID="22" presetClass="entr" presetSubtype="4" fill="hold" nodeType="afterEffect">
                                  <p:stCondLst>
                                    <p:cond delay="0"/>
                                  </p:stCondLst>
                                  <p:childTnLst>
                                    <p:set>
                                      <p:cBhvr>
                                        <p:cTn id="343" dur="1" fill="hold">
                                          <p:stCondLst>
                                            <p:cond delay="0"/>
                                          </p:stCondLst>
                                        </p:cTn>
                                        <p:tgtEl>
                                          <p:spTgt spid="77"/>
                                        </p:tgtEl>
                                        <p:attrNameLst>
                                          <p:attrName>style.visibility</p:attrName>
                                        </p:attrNameLst>
                                      </p:cBhvr>
                                      <p:to>
                                        <p:strVal val="visible"/>
                                      </p:to>
                                    </p:set>
                                    <p:animEffect transition="in" filter="wipe(down)">
                                      <p:cBhvr>
                                        <p:cTn id="344" dur="500"/>
                                        <p:tgtEl>
                                          <p:spTgt spid="77"/>
                                        </p:tgtEl>
                                      </p:cBhvr>
                                    </p:animEffect>
                                  </p:childTnLst>
                                </p:cTn>
                              </p:par>
                            </p:childTnLst>
                          </p:cTn>
                        </p:par>
                        <p:par>
                          <p:cTn id="345" fill="hold">
                            <p:stCondLst>
                              <p:cond delay="7000"/>
                            </p:stCondLst>
                            <p:childTnLst>
                              <p:par>
                                <p:cTn id="346" presetID="22" presetClass="entr" presetSubtype="1" fill="hold" nodeType="afterEffect">
                                  <p:stCondLst>
                                    <p:cond delay="0"/>
                                  </p:stCondLst>
                                  <p:childTnLst>
                                    <p:set>
                                      <p:cBhvr>
                                        <p:cTn id="347" dur="1" fill="hold">
                                          <p:stCondLst>
                                            <p:cond delay="0"/>
                                          </p:stCondLst>
                                        </p:cTn>
                                        <p:tgtEl>
                                          <p:spTgt spid="72"/>
                                        </p:tgtEl>
                                        <p:attrNameLst>
                                          <p:attrName>style.visibility</p:attrName>
                                        </p:attrNameLst>
                                      </p:cBhvr>
                                      <p:to>
                                        <p:strVal val="visible"/>
                                      </p:to>
                                    </p:set>
                                    <p:animEffect transition="in" filter="wipe(up)">
                                      <p:cBhvr>
                                        <p:cTn id="348" dur="500"/>
                                        <p:tgtEl>
                                          <p:spTgt spid="72"/>
                                        </p:tgtEl>
                                      </p:cBhvr>
                                    </p:animEffect>
                                  </p:childTnLst>
                                </p:cTn>
                              </p:par>
                            </p:childTnLst>
                          </p:cTn>
                        </p:par>
                        <p:par>
                          <p:cTn id="349" fill="hold">
                            <p:stCondLst>
                              <p:cond delay="7500"/>
                            </p:stCondLst>
                            <p:childTnLst>
                              <p:par>
                                <p:cTn id="350" presetID="22" presetClass="entr" presetSubtype="1" fill="hold" nodeType="afterEffect">
                                  <p:stCondLst>
                                    <p:cond delay="0"/>
                                  </p:stCondLst>
                                  <p:childTnLst>
                                    <p:set>
                                      <p:cBhvr>
                                        <p:cTn id="351" dur="1" fill="hold">
                                          <p:stCondLst>
                                            <p:cond delay="0"/>
                                          </p:stCondLst>
                                        </p:cTn>
                                        <p:tgtEl>
                                          <p:spTgt spid="76"/>
                                        </p:tgtEl>
                                        <p:attrNameLst>
                                          <p:attrName>style.visibility</p:attrName>
                                        </p:attrNameLst>
                                      </p:cBhvr>
                                      <p:to>
                                        <p:strVal val="visible"/>
                                      </p:to>
                                    </p:set>
                                    <p:animEffect transition="in" filter="wipe(up)">
                                      <p:cBhvr>
                                        <p:cTn id="352" dur="500"/>
                                        <p:tgtEl>
                                          <p:spTgt spid="76"/>
                                        </p:tgtEl>
                                      </p:cBhvr>
                                    </p:animEffect>
                                  </p:childTnLst>
                                </p:cTn>
                              </p:par>
                            </p:childTnLst>
                          </p:cTn>
                        </p:par>
                        <p:par>
                          <p:cTn id="353" fill="hold">
                            <p:stCondLst>
                              <p:cond delay="8000"/>
                            </p:stCondLst>
                            <p:childTnLst>
                              <p:par>
                                <p:cTn id="354" presetID="10" presetClass="entr" presetSubtype="0" fill="hold" grpId="1" nodeType="afterEffect">
                                  <p:stCondLst>
                                    <p:cond delay="0"/>
                                  </p:stCondLst>
                                  <p:childTnLst>
                                    <p:set>
                                      <p:cBhvr>
                                        <p:cTn id="355" dur="1" fill="hold">
                                          <p:stCondLst>
                                            <p:cond delay="0"/>
                                          </p:stCondLst>
                                        </p:cTn>
                                        <p:tgtEl>
                                          <p:spTgt spid="139"/>
                                        </p:tgtEl>
                                        <p:attrNameLst>
                                          <p:attrName>style.visibility</p:attrName>
                                        </p:attrNameLst>
                                      </p:cBhvr>
                                      <p:to>
                                        <p:strVal val="visible"/>
                                      </p:to>
                                    </p:set>
                                    <p:animEffect transition="in" filter="fade">
                                      <p:cBhvr>
                                        <p:cTn id="356" dur="500"/>
                                        <p:tgtEl>
                                          <p:spTgt spid="139"/>
                                        </p:tgtEl>
                                      </p:cBhvr>
                                    </p:animEffect>
                                  </p:childTnLst>
                                </p:cTn>
                              </p:par>
                            </p:childTnLst>
                          </p:cTn>
                        </p:par>
                        <p:par>
                          <p:cTn id="357" fill="hold">
                            <p:stCondLst>
                              <p:cond delay="8500"/>
                            </p:stCondLst>
                            <p:childTnLst>
                              <p:par>
                                <p:cTn id="358" presetID="10" presetClass="exit" presetSubtype="0" fill="hold" nodeType="afterEffect">
                                  <p:stCondLst>
                                    <p:cond delay="0"/>
                                  </p:stCondLst>
                                  <p:childTnLst>
                                    <p:animEffect transition="out" filter="fade">
                                      <p:cBhvr>
                                        <p:cTn id="359" dur="500"/>
                                        <p:tgtEl>
                                          <p:spTgt spid="68"/>
                                        </p:tgtEl>
                                      </p:cBhvr>
                                    </p:animEffect>
                                    <p:set>
                                      <p:cBhvr>
                                        <p:cTn id="360" dur="1" fill="hold">
                                          <p:stCondLst>
                                            <p:cond delay="499"/>
                                          </p:stCondLst>
                                        </p:cTn>
                                        <p:tgtEl>
                                          <p:spTgt spid="68"/>
                                        </p:tgtEl>
                                        <p:attrNameLst>
                                          <p:attrName>style.visibility</p:attrName>
                                        </p:attrNameLst>
                                      </p:cBhvr>
                                      <p:to>
                                        <p:strVal val="hidden"/>
                                      </p:to>
                                    </p:set>
                                  </p:childTnLst>
                                </p:cTn>
                              </p:par>
                              <p:par>
                                <p:cTn id="361" presetID="10" presetClass="exit" presetSubtype="0" fill="hold" nodeType="withEffect">
                                  <p:stCondLst>
                                    <p:cond delay="0"/>
                                  </p:stCondLst>
                                  <p:childTnLst>
                                    <p:animEffect transition="out" filter="fade">
                                      <p:cBhvr>
                                        <p:cTn id="362" dur="500"/>
                                        <p:tgtEl>
                                          <p:spTgt spid="70"/>
                                        </p:tgtEl>
                                      </p:cBhvr>
                                    </p:animEffect>
                                    <p:set>
                                      <p:cBhvr>
                                        <p:cTn id="363" dur="1" fill="hold">
                                          <p:stCondLst>
                                            <p:cond delay="499"/>
                                          </p:stCondLst>
                                        </p:cTn>
                                        <p:tgtEl>
                                          <p:spTgt spid="70"/>
                                        </p:tgtEl>
                                        <p:attrNameLst>
                                          <p:attrName>style.visibility</p:attrName>
                                        </p:attrNameLst>
                                      </p:cBhvr>
                                      <p:to>
                                        <p:strVal val="hidden"/>
                                      </p:to>
                                    </p:set>
                                  </p:childTnLst>
                                </p:cTn>
                              </p:par>
                              <p:par>
                                <p:cTn id="364" presetID="10" presetClass="exit" presetSubtype="0" fill="hold" nodeType="withEffect">
                                  <p:stCondLst>
                                    <p:cond delay="0"/>
                                  </p:stCondLst>
                                  <p:childTnLst>
                                    <p:animEffect transition="out" filter="fade">
                                      <p:cBhvr>
                                        <p:cTn id="365" dur="500"/>
                                        <p:tgtEl>
                                          <p:spTgt spid="67"/>
                                        </p:tgtEl>
                                      </p:cBhvr>
                                    </p:animEffect>
                                    <p:set>
                                      <p:cBhvr>
                                        <p:cTn id="366" dur="1" fill="hold">
                                          <p:stCondLst>
                                            <p:cond delay="499"/>
                                          </p:stCondLst>
                                        </p:cTn>
                                        <p:tgtEl>
                                          <p:spTgt spid="67"/>
                                        </p:tgtEl>
                                        <p:attrNameLst>
                                          <p:attrName>style.visibility</p:attrName>
                                        </p:attrNameLst>
                                      </p:cBhvr>
                                      <p:to>
                                        <p:strVal val="hidden"/>
                                      </p:to>
                                    </p:set>
                                  </p:childTnLst>
                                </p:cTn>
                              </p:par>
                              <p:par>
                                <p:cTn id="367" presetID="10" presetClass="exit" presetSubtype="0" fill="hold" nodeType="withEffect">
                                  <p:stCondLst>
                                    <p:cond delay="0"/>
                                  </p:stCondLst>
                                  <p:childTnLst>
                                    <p:animEffect transition="out" filter="fade">
                                      <p:cBhvr>
                                        <p:cTn id="368" dur="500"/>
                                        <p:tgtEl>
                                          <p:spTgt spid="75"/>
                                        </p:tgtEl>
                                      </p:cBhvr>
                                    </p:animEffect>
                                    <p:set>
                                      <p:cBhvr>
                                        <p:cTn id="369" dur="1" fill="hold">
                                          <p:stCondLst>
                                            <p:cond delay="499"/>
                                          </p:stCondLst>
                                        </p:cTn>
                                        <p:tgtEl>
                                          <p:spTgt spid="75"/>
                                        </p:tgtEl>
                                        <p:attrNameLst>
                                          <p:attrName>style.visibility</p:attrName>
                                        </p:attrNameLst>
                                      </p:cBhvr>
                                      <p:to>
                                        <p:strVal val="hidden"/>
                                      </p:to>
                                    </p:set>
                                  </p:childTnLst>
                                </p:cTn>
                              </p:par>
                              <p:par>
                                <p:cTn id="370" presetID="10" presetClass="exit" presetSubtype="0" fill="hold" nodeType="withEffect">
                                  <p:stCondLst>
                                    <p:cond delay="0"/>
                                  </p:stCondLst>
                                  <p:childTnLst>
                                    <p:animEffect transition="out" filter="fade">
                                      <p:cBhvr>
                                        <p:cTn id="371" dur="500"/>
                                        <p:tgtEl>
                                          <p:spTgt spid="77"/>
                                        </p:tgtEl>
                                      </p:cBhvr>
                                    </p:animEffect>
                                    <p:set>
                                      <p:cBhvr>
                                        <p:cTn id="372" dur="1" fill="hold">
                                          <p:stCondLst>
                                            <p:cond delay="499"/>
                                          </p:stCondLst>
                                        </p:cTn>
                                        <p:tgtEl>
                                          <p:spTgt spid="77"/>
                                        </p:tgtEl>
                                        <p:attrNameLst>
                                          <p:attrName>style.visibility</p:attrName>
                                        </p:attrNameLst>
                                      </p:cBhvr>
                                      <p:to>
                                        <p:strVal val="hidden"/>
                                      </p:to>
                                    </p:set>
                                  </p:childTnLst>
                                </p:cTn>
                              </p:par>
                              <p:par>
                                <p:cTn id="373" presetID="10" presetClass="exit" presetSubtype="0" fill="hold" nodeType="withEffect">
                                  <p:stCondLst>
                                    <p:cond delay="0"/>
                                  </p:stCondLst>
                                  <p:childTnLst>
                                    <p:animEffect transition="out" filter="fade">
                                      <p:cBhvr>
                                        <p:cTn id="374" dur="500"/>
                                        <p:tgtEl>
                                          <p:spTgt spid="72"/>
                                        </p:tgtEl>
                                      </p:cBhvr>
                                    </p:animEffect>
                                    <p:set>
                                      <p:cBhvr>
                                        <p:cTn id="375" dur="1" fill="hold">
                                          <p:stCondLst>
                                            <p:cond delay="499"/>
                                          </p:stCondLst>
                                        </p:cTn>
                                        <p:tgtEl>
                                          <p:spTgt spid="72"/>
                                        </p:tgtEl>
                                        <p:attrNameLst>
                                          <p:attrName>style.visibility</p:attrName>
                                        </p:attrNameLst>
                                      </p:cBhvr>
                                      <p:to>
                                        <p:strVal val="hidden"/>
                                      </p:to>
                                    </p:set>
                                  </p:childTnLst>
                                </p:cTn>
                              </p:par>
                              <p:par>
                                <p:cTn id="376" presetID="10" presetClass="exit" presetSubtype="0" fill="hold" nodeType="withEffect">
                                  <p:stCondLst>
                                    <p:cond delay="0"/>
                                  </p:stCondLst>
                                  <p:childTnLst>
                                    <p:animEffect transition="out" filter="fade">
                                      <p:cBhvr>
                                        <p:cTn id="377" dur="500"/>
                                        <p:tgtEl>
                                          <p:spTgt spid="76"/>
                                        </p:tgtEl>
                                      </p:cBhvr>
                                    </p:animEffect>
                                    <p:set>
                                      <p:cBhvr>
                                        <p:cTn id="378" dur="1" fill="hold">
                                          <p:stCondLst>
                                            <p:cond delay="499"/>
                                          </p:stCondLst>
                                        </p:cTn>
                                        <p:tgtEl>
                                          <p:spTgt spid="76"/>
                                        </p:tgtEl>
                                        <p:attrNameLst>
                                          <p:attrName>style.visibility</p:attrName>
                                        </p:attrNameLst>
                                      </p:cBhvr>
                                      <p:to>
                                        <p:strVal val="hidden"/>
                                      </p:to>
                                    </p:set>
                                  </p:childTnLst>
                                </p:cTn>
                              </p:par>
                              <p:par>
                                <p:cTn id="379" presetID="10" presetClass="exit" presetSubtype="0" fill="hold" grpId="5" nodeType="withEffect">
                                  <p:stCondLst>
                                    <p:cond delay="0"/>
                                  </p:stCondLst>
                                  <p:childTnLst>
                                    <p:animEffect transition="out" filter="fade">
                                      <p:cBhvr>
                                        <p:cTn id="380" dur="500"/>
                                        <p:tgtEl>
                                          <p:spTgt spid="115"/>
                                        </p:tgtEl>
                                      </p:cBhvr>
                                    </p:animEffect>
                                    <p:set>
                                      <p:cBhvr>
                                        <p:cTn id="381" dur="1" fill="hold">
                                          <p:stCondLst>
                                            <p:cond delay="499"/>
                                          </p:stCondLst>
                                        </p:cTn>
                                        <p:tgtEl>
                                          <p:spTgt spid="115"/>
                                        </p:tgtEl>
                                        <p:attrNameLst>
                                          <p:attrName>style.visibility</p:attrName>
                                        </p:attrNameLst>
                                      </p:cBhvr>
                                      <p:to>
                                        <p:strVal val="hidden"/>
                                      </p:to>
                                    </p:set>
                                  </p:childTnLst>
                                </p:cTn>
                              </p:par>
                              <p:par>
                                <p:cTn id="382" presetID="10" presetClass="exit" presetSubtype="0" fill="hold" grpId="4" nodeType="withEffect">
                                  <p:stCondLst>
                                    <p:cond delay="0"/>
                                  </p:stCondLst>
                                  <p:childTnLst>
                                    <p:animEffect transition="out" filter="fade">
                                      <p:cBhvr>
                                        <p:cTn id="383" dur="500"/>
                                        <p:tgtEl>
                                          <p:spTgt spid="139"/>
                                        </p:tgtEl>
                                      </p:cBhvr>
                                    </p:animEffect>
                                    <p:set>
                                      <p:cBhvr>
                                        <p:cTn id="384" dur="1" fill="hold">
                                          <p:stCondLst>
                                            <p:cond delay="499"/>
                                          </p:stCondLst>
                                        </p:cTn>
                                        <p:tgtEl>
                                          <p:spTgt spid="139"/>
                                        </p:tgtEl>
                                        <p:attrNameLst>
                                          <p:attrName>style.visibility</p:attrName>
                                        </p:attrNameLst>
                                      </p:cBhvr>
                                      <p:to>
                                        <p:strVal val="hidden"/>
                                      </p:to>
                                    </p:set>
                                  </p:childTnLst>
                                </p:cTn>
                              </p:par>
                            </p:childTnLst>
                          </p:cTn>
                        </p:par>
                        <p:par>
                          <p:cTn id="385" fill="hold">
                            <p:stCondLst>
                              <p:cond delay="9000"/>
                            </p:stCondLst>
                            <p:childTnLst>
                              <p:par>
                                <p:cTn id="386" presetID="10" presetClass="entr" presetSubtype="0" fill="hold" grpId="2" nodeType="afterEffect">
                                  <p:stCondLst>
                                    <p:cond delay="0"/>
                                  </p:stCondLst>
                                  <p:childTnLst>
                                    <p:set>
                                      <p:cBhvr>
                                        <p:cTn id="387" dur="1" fill="hold">
                                          <p:stCondLst>
                                            <p:cond delay="0"/>
                                          </p:stCondLst>
                                        </p:cTn>
                                        <p:tgtEl>
                                          <p:spTgt spid="139"/>
                                        </p:tgtEl>
                                        <p:attrNameLst>
                                          <p:attrName>style.visibility</p:attrName>
                                        </p:attrNameLst>
                                      </p:cBhvr>
                                      <p:to>
                                        <p:strVal val="visible"/>
                                      </p:to>
                                    </p:set>
                                    <p:animEffect transition="in" filter="fade">
                                      <p:cBhvr>
                                        <p:cTn id="388" dur="500"/>
                                        <p:tgtEl>
                                          <p:spTgt spid="139"/>
                                        </p:tgtEl>
                                      </p:cBhvr>
                                    </p:animEffect>
                                  </p:childTnLst>
                                </p:cTn>
                              </p:par>
                            </p:childTnLst>
                          </p:cTn>
                        </p:par>
                        <p:par>
                          <p:cTn id="389" fill="hold">
                            <p:stCondLst>
                              <p:cond delay="9500"/>
                            </p:stCondLst>
                            <p:childTnLst>
                              <p:par>
                                <p:cTn id="390" presetID="22" presetClass="entr" presetSubtype="1" fill="hold" nodeType="afterEffect">
                                  <p:stCondLst>
                                    <p:cond delay="0"/>
                                  </p:stCondLst>
                                  <p:childTnLst>
                                    <p:set>
                                      <p:cBhvr>
                                        <p:cTn id="391" dur="1" fill="hold">
                                          <p:stCondLst>
                                            <p:cond delay="0"/>
                                          </p:stCondLst>
                                        </p:cTn>
                                        <p:tgtEl>
                                          <p:spTgt spid="68"/>
                                        </p:tgtEl>
                                        <p:attrNameLst>
                                          <p:attrName>style.visibility</p:attrName>
                                        </p:attrNameLst>
                                      </p:cBhvr>
                                      <p:to>
                                        <p:strVal val="visible"/>
                                      </p:to>
                                    </p:set>
                                    <p:animEffect transition="in" filter="wipe(up)">
                                      <p:cBhvr>
                                        <p:cTn id="392" dur="500"/>
                                        <p:tgtEl>
                                          <p:spTgt spid="68"/>
                                        </p:tgtEl>
                                      </p:cBhvr>
                                    </p:animEffect>
                                  </p:childTnLst>
                                </p:cTn>
                              </p:par>
                            </p:childTnLst>
                          </p:cTn>
                        </p:par>
                        <p:par>
                          <p:cTn id="393" fill="hold">
                            <p:stCondLst>
                              <p:cond delay="10000"/>
                            </p:stCondLst>
                            <p:childTnLst>
                              <p:par>
                                <p:cTn id="394" presetID="22" presetClass="entr" presetSubtype="4" fill="hold" nodeType="afterEffect">
                                  <p:stCondLst>
                                    <p:cond delay="0"/>
                                  </p:stCondLst>
                                  <p:childTnLst>
                                    <p:set>
                                      <p:cBhvr>
                                        <p:cTn id="395" dur="1" fill="hold">
                                          <p:stCondLst>
                                            <p:cond delay="0"/>
                                          </p:stCondLst>
                                        </p:cTn>
                                        <p:tgtEl>
                                          <p:spTgt spid="70"/>
                                        </p:tgtEl>
                                        <p:attrNameLst>
                                          <p:attrName>style.visibility</p:attrName>
                                        </p:attrNameLst>
                                      </p:cBhvr>
                                      <p:to>
                                        <p:strVal val="visible"/>
                                      </p:to>
                                    </p:set>
                                    <p:animEffect transition="in" filter="wipe(down)">
                                      <p:cBhvr>
                                        <p:cTn id="396" dur="500"/>
                                        <p:tgtEl>
                                          <p:spTgt spid="70"/>
                                        </p:tgtEl>
                                      </p:cBhvr>
                                    </p:animEffect>
                                  </p:childTnLst>
                                </p:cTn>
                              </p:par>
                            </p:childTnLst>
                          </p:cTn>
                        </p:par>
                        <p:par>
                          <p:cTn id="397" fill="hold">
                            <p:stCondLst>
                              <p:cond delay="10500"/>
                            </p:stCondLst>
                            <p:childTnLst>
                              <p:par>
                                <p:cTn id="398" presetID="22" presetClass="entr" presetSubtype="1" fill="hold" nodeType="afterEffect">
                                  <p:stCondLst>
                                    <p:cond delay="0"/>
                                  </p:stCondLst>
                                  <p:childTnLst>
                                    <p:set>
                                      <p:cBhvr>
                                        <p:cTn id="399" dur="1" fill="hold">
                                          <p:stCondLst>
                                            <p:cond delay="0"/>
                                          </p:stCondLst>
                                        </p:cTn>
                                        <p:tgtEl>
                                          <p:spTgt spid="66"/>
                                        </p:tgtEl>
                                        <p:attrNameLst>
                                          <p:attrName>style.visibility</p:attrName>
                                        </p:attrNameLst>
                                      </p:cBhvr>
                                      <p:to>
                                        <p:strVal val="visible"/>
                                      </p:to>
                                    </p:set>
                                    <p:animEffect transition="in" filter="wipe(up)">
                                      <p:cBhvr>
                                        <p:cTn id="400" dur="500"/>
                                        <p:tgtEl>
                                          <p:spTgt spid="66"/>
                                        </p:tgtEl>
                                      </p:cBhvr>
                                    </p:animEffect>
                                  </p:childTnLst>
                                </p:cTn>
                              </p:par>
                            </p:childTnLst>
                          </p:cTn>
                        </p:par>
                        <p:par>
                          <p:cTn id="401" fill="hold">
                            <p:stCondLst>
                              <p:cond delay="11000"/>
                            </p:stCondLst>
                            <p:childTnLst>
                              <p:par>
                                <p:cTn id="402" presetID="22" presetClass="entr" presetSubtype="1" fill="hold" nodeType="afterEffect">
                                  <p:stCondLst>
                                    <p:cond delay="0"/>
                                  </p:stCondLst>
                                  <p:childTnLst>
                                    <p:set>
                                      <p:cBhvr>
                                        <p:cTn id="403" dur="1" fill="hold">
                                          <p:stCondLst>
                                            <p:cond delay="0"/>
                                          </p:stCondLst>
                                        </p:cTn>
                                        <p:tgtEl>
                                          <p:spTgt spid="69"/>
                                        </p:tgtEl>
                                        <p:attrNameLst>
                                          <p:attrName>style.visibility</p:attrName>
                                        </p:attrNameLst>
                                      </p:cBhvr>
                                      <p:to>
                                        <p:strVal val="visible"/>
                                      </p:to>
                                    </p:set>
                                    <p:animEffect transition="in" filter="wipe(up)">
                                      <p:cBhvr>
                                        <p:cTn id="404" dur="500"/>
                                        <p:tgtEl>
                                          <p:spTgt spid="69"/>
                                        </p:tgtEl>
                                      </p:cBhvr>
                                    </p:animEffect>
                                  </p:childTnLst>
                                </p:cTn>
                              </p:par>
                            </p:childTnLst>
                          </p:cTn>
                        </p:par>
                        <p:par>
                          <p:cTn id="405" fill="hold">
                            <p:stCondLst>
                              <p:cond delay="11500"/>
                            </p:stCondLst>
                            <p:childTnLst>
                              <p:par>
                                <p:cTn id="406" presetID="22" presetClass="entr" presetSubtype="1" fill="hold" nodeType="afterEffect">
                                  <p:stCondLst>
                                    <p:cond delay="0"/>
                                  </p:stCondLst>
                                  <p:childTnLst>
                                    <p:set>
                                      <p:cBhvr>
                                        <p:cTn id="407" dur="1" fill="hold">
                                          <p:stCondLst>
                                            <p:cond delay="0"/>
                                          </p:stCondLst>
                                        </p:cTn>
                                        <p:tgtEl>
                                          <p:spTgt spid="78"/>
                                        </p:tgtEl>
                                        <p:attrNameLst>
                                          <p:attrName>style.visibility</p:attrName>
                                        </p:attrNameLst>
                                      </p:cBhvr>
                                      <p:to>
                                        <p:strVal val="visible"/>
                                      </p:to>
                                    </p:set>
                                    <p:animEffect transition="in" filter="wipe(up)">
                                      <p:cBhvr>
                                        <p:cTn id="408" dur="500"/>
                                        <p:tgtEl>
                                          <p:spTgt spid="78"/>
                                        </p:tgtEl>
                                      </p:cBhvr>
                                    </p:animEffect>
                                  </p:childTnLst>
                                </p:cTn>
                              </p:par>
                            </p:childTnLst>
                          </p:cTn>
                        </p:par>
                        <p:par>
                          <p:cTn id="409" fill="hold">
                            <p:stCondLst>
                              <p:cond delay="12000"/>
                            </p:stCondLst>
                            <p:childTnLst>
                              <p:par>
                                <p:cTn id="410" presetID="22" presetClass="entr" presetSubtype="1" fill="hold" nodeType="afterEffect">
                                  <p:stCondLst>
                                    <p:cond delay="0"/>
                                  </p:stCondLst>
                                  <p:childTnLst>
                                    <p:set>
                                      <p:cBhvr>
                                        <p:cTn id="411" dur="1" fill="hold">
                                          <p:stCondLst>
                                            <p:cond delay="0"/>
                                          </p:stCondLst>
                                        </p:cTn>
                                        <p:tgtEl>
                                          <p:spTgt spid="79"/>
                                        </p:tgtEl>
                                        <p:attrNameLst>
                                          <p:attrName>style.visibility</p:attrName>
                                        </p:attrNameLst>
                                      </p:cBhvr>
                                      <p:to>
                                        <p:strVal val="visible"/>
                                      </p:to>
                                    </p:set>
                                    <p:animEffect transition="in" filter="wipe(up)">
                                      <p:cBhvr>
                                        <p:cTn id="412" dur="500"/>
                                        <p:tgtEl>
                                          <p:spTgt spid="79"/>
                                        </p:tgtEl>
                                      </p:cBhvr>
                                    </p:animEffect>
                                  </p:childTnLst>
                                </p:cTn>
                              </p:par>
                            </p:childTnLst>
                          </p:cTn>
                        </p:par>
                        <p:par>
                          <p:cTn id="413" fill="hold">
                            <p:stCondLst>
                              <p:cond delay="12500"/>
                            </p:stCondLst>
                            <p:childTnLst>
                              <p:par>
                                <p:cTn id="414" presetID="10" presetClass="entr" presetSubtype="0" fill="hold" nodeType="afterEffect">
                                  <p:stCondLst>
                                    <p:cond delay="0"/>
                                  </p:stCondLst>
                                  <p:childTnLst>
                                    <p:set>
                                      <p:cBhvr>
                                        <p:cTn id="415" dur="1" fill="hold">
                                          <p:stCondLst>
                                            <p:cond delay="0"/>
                                          </p:stCondLst>
                                        </p:cTn>
                                        <p:tgtEl>
                                          <p:spTgt spid="144"/>
                                        </p:tgtEl>
                                        <p:attrNameLst>
                                          <p:attrName>style.visibility</p:attrName>
                                        </p:attrNameLst>
                                      </p:cBhvr>
                                      <p:to>
                                        <p:strVal val="visible"/>
                                      </p:to>
                                    </p:set>
                                    <p:animEffect transition="in" filter="fade">
                                      <p:cBhvr>
                                        <p:cTn id="416" dur="500"/>
                                        <p:tgtEl>
                                          <p:spTgt spid="144"/>
                                        </p:tgtEl>
                                      </p:cBhvr>
                                    </p:animEffect>
                                  </p:childTnLst>
                                </p:cTn>
                              </p:par>
                            </p:childTnLst>
                          </p:cTn>
                        </p:par>
                        <p:par>
                          <p:cTn id="417" fill="hold">
                            <p:stCondLst>
                              <p:cond delay="13000"/>
                            </p:stCondLst>
                            <p:childTnLst>
                              <p:par>
                                <p:cTn id="418" presetID="10" presetClass="entr" presetSubtype="0" fill="hold" grpId="0" nodeType="afterEffect">
                                  <p:stCondLst>
                                    <p:cond delay="0"/>
                                  </p:stCondLst>
                                  <p:childTnLst>
                                    <p:set>
                                      <p:cBhvr>
                                        <p:cTn id="419" dur="1" fill="hold">
                                          <p:stCondLst>
                                            <p:cond delay="0"/>
                                          </p:stCondLst>
                                        </p:cTn>
                                        <p:tgtEl>
                                          <p:spTgt spid="142"/>
                                        </p:tgtEl>
                                        <p:attrNameLst>
                                          <p:attrName>style.visibility</p:attrName>
                                        </p:attrNameLst>
                                      </p:cBhvr>
                                      <p:to>
                                        <p:strVal val="visible"/>
                                      </p:to>
                                    </p:set>
                                    <p:animEffect transition="in" filter="fade">
                                      <p:cBhvr>
                                        <p:cTn id="420" dur="500"/>
                                        <p:tgtEl>
                                          <p:spTgt spid="142"/>
                                        </p:tgtEl>
                                      </p:cBhvr>
                                    </p:animEffect>
                                  </p:childTnLst>
                                </p:cTn>
                              </p:par>
                            </p:childTnLst>
                          </p:cTn>
                        </p:par>
                        <p:par>
                          <p:cTn id="421" fill="hold">
                            <p:stCondLst>
                              <p:cond delay="13500"/>
                            </p:stCondLst>
                            <p:childTnLst>
                              <p:par>
                                <p:cTn id="422" presetID="10" presetClass="exit" presetSubtype="0" fill="hold" nodeType="afterEffect">
                                  <p:stCondLst>
                                    <p:cond delay="0"/>
                                  </p:stCondLst>
                                  <p:childTnLst>
                                    <p:animEffect transition="out" filter="fade">
                                      <p:cBhvr>
                                        <p:cTn id="423" dur="500"/>
                                        <p:tgtEl>
                                          <p:spTgt spid="68"/>
                                        </p:tgtEl>
                                      </p:cBhvr>
                                    </p:animEffect>
                                    <p:set>
                                      <p:cBhvr>
                                        <p:cTn id="424" dur="1" fill="hold">
                                          <p:stCondLst>
                                            <p:cond delay="499"/>
                                          </p:stCondLst>
                                        </p:cTn>
                                        <p:tgtEl>
                                          <p:spTgt spid="68"/>
                                        </p:tgtEl>
                                        <p:attrNameLst>
                                          <p:attrName>style.visibility</p:attrName>
                                        </p:attrNameLst>
                                      </p:cBhvr>
                                      <p:to>
                                        <p:strVal val="hidden"/>
                                      </p:to>
                                    </p:set>
                                  </p:childTnLst>
                                </p:cTn>
                              </p:par>
                              <p:par>
                                <p:cTn id="425" presetID="10" presetClass="exit" presetSubtype="0" fill="hold" nodeType="withEffect">
                                  <p:stCondLst>
                                    <p:cond delay="0"/>
                                  </p:stCondLst>
                                  <p:childTnLst>
                                    <p:animEffect transition="out" filter="fade">
                                      <p:cBhvr>
                                        <p:cTn id="426" dur="500"/>
                                        <p:tgtEl>
                                          <p:spTgt spid="70"/>
                                        </p:tgtEl>
                                      </p:cBhvr>
                                    </p:animEffect>
                                    <p:set>
                                      <p:cBhvr>
                                        <p:cTn id="427" dur="1" fill="hold">
                                          <p:stCondLst>
                                            <p:cond delay="499"/>
                                          </p:stCondLst>
                                        </p:cTn>
                                        <p:tgtEl>
                                          <p:spTgt spid="70"/>
                                        </p:tgtEl>
                                        <p:attrNameLst>
                                          <p:attrName>style.visibility</p:attrName>
                                        </p:attrNameLst>
                                      </p:cBhvr>
                                      <p:to>
                                        <p:strVal val="hidden"/>
                                      </p:to>
                                    </p:set>
                                  </p:childTnLst>
                                </p:cTn>
                              </p:par>
                              <p:par>
                                <p:cTn id="428" presetID="10" presetClass="exit" presetSubtype="0" fill="hold" nodeType="withEffect">
                                  <p:stCondLst>
                                    <p:cond delay="0"/>
                                  </p:stCondLst>
                                  <p:childTnLst>
                                    <p:animEffect transition="out" filter="fade">
                                      <p:cBhvr>
                                        <p:cTn id="429" dur="500"/>
                                        <p:tgtEl>
                                          <p:spTgt spid="66"/>
                                        </p:tgtEl>
                                      </p:cBhvr>
                                    </p:animEffect>
                                    <p:set>
                                      <p:cBhvr>
                                        <p:cTn id="430" dur="1" fill="hold">
                                          <p:stCondLst>
                                            <p:cond delay="499"/>
                                          </p:stCondLst>
                                        </p:cTn>
                                        <p:tgtEl>
                                          <p:spTgt spid="66"/>
                                        </p:tgtEl>
                                        <p:attrNameLst>
                                          <p:attrName>style.visibility</p:attrName>
                                        </p:attrNameLst>
                                      </p:cBhvr>
                                      <p:to>
                                        <p:strVal val="hidden"/>
                                      </p:to>
                                    </p:set>
                                  </p:childTnLst>
                                </p:cTn>
                              </p:par>
                              <p:par>
                                <p:cTn id="431" presetID="10" presetClass="exit" presetSubtype="0" fill="hold" nodeType="withEffect">
                                  <p:stCondLst>
                                    <p:cond delay="0"/>
                                  </p:stCondLst>
                                  <p:childTnLst>
                                    <p:animEffect transition="out" filter="fade">
                                      <p:cBhvr>
                                        <p:cTn id="432" dur="500"/>
                                        <p:tgtEl>
                                          <p:spTgt spid="69"/>
                                        </p:tgtEl>
                                      </p:cBhvr>
                                    </p:animEffect>
                                    <p:set>
                                      <p:cBhvr>
                                        <p:cTn id="433" dur="1" fill="hold">
                                          <p:stCondLst>
                                            <p:cond delay="499"/>
                                          </p:stCondLst>
                                        </p:cTn>
                                        <p:tgtEl>
                                          <p:spTgt spid="69"/>
                                        </p:tgtEl>
                                        <p:attrNameLst>
                                          <p:attrName>style.visibility</p:attrName>
                                        </p:attrNameLst>
                                      </p:cBhvr>
                                      <p:to>
                                        <p:strVal val="hidden"/>
                                      </p:to>
                                    </p:set>
                                  </p:childTnLst>
                                </p:cTn>
                              </p:par>
                              <p:par>
                                <p:cTn id="434" presetID="10" presetClass="exit" presetSubtype="0" fill="hold" nodeType="withEffect">
                                  <p:stCondLst>
                                    <p:cond delay="0"/>
                                  </p:stCondLst>
                                  <p:childTnLst>
                                    <p:animEffect transition="out" filter="fade">
                                      <p:cBhvr>
                                        <p:cTn id="435" dur="500"/>
                                        <p:tgtEl>
                                          <p:spTgt spid="78"/>
                                        </p:tgtEl>
                                      </p:cBhvr>
                                    </p:animEffect>
                                    <p:set>
                                      <p:cBhvr>
                                        <p:cTn id="436" dur="1" fill="hold">
                                          <p:stCondLst>
                                            <p:cond delay="499"/>
                                          </p:stCondLst>
                                        </p:cTn>
                                        <p:tgtEl>
                                          <p:spTgt spid="78"/>
                                        </p:tgtEl>
                                        <p:attrNameLst>
                                          <p:attrName>style.visibility</p:attrName>
                                        </p:attrNameLst>
                                      </p:cBhvr>
                                      <p:to>
                                        <p:strVal val="hidden"/>
                                      </p:to>
                                    </p:set>
                                  </p:childTnLst>
                                </p:cTn>
                              </p:par>
                              <p:par>
                                <p:cTn id="437" presetID="10" presetClass="exit" presetSubtype="0" fill="hold" nodeType="withEffect">
                                  <p:stCondLst>
                                    <p:cond delay="0"/>
                                  </p:stCondLst>
                                  <p:childTnLst>
                                    <p:animEffect transition="out" filter="fade">
                                      <p:cBhvr>
                                        <p:cTn id="438" dur="500"/>
                                        <p:tgtEl>
                                          <p:spTgt spid="79"/>
                                        </p:tgtEl>
                                      </p:cBhvr>
                                    </p:animEffect>
                                    <p:set>
                                      <p:cBhvr>
                                        <p:cTn id="439" dur="1" fill="hold">
                                          <p:stCondLst>
                                            <p:cond delay="499"/>
                                          </p:stCondLst>
                                        </p:cTn>
                                        <p:tgtEl>
                                          <p:spTgt spid="79"/>
                                        </p:tgtEl>
                                        <p:attrNameLst>
                                          <p:attrName>style.visibility</p:attrName>
                                        </p:attrNameLst>
                                      </p:cBhvr>
                                      <p:to>
                                        <p:strVal val="hidden"/>
                                      </p:to>
                                    </p:set>
                                  </p:childTnLst>
                                </p:cTn>
                              </p:par>
                              <p:par>
                                <p:cTn id="440" presetID="10" presetClass="exit" presetSubtype="0" fill="hold" grpId="5" nodeType="withEffect">
                                  <p:stCondLst>
                                    <p:cond delay="0"/>
                                  </p:stCondLst>
                                  <p:childTnLst>
                                    <p:animEffect transition="out" filter="fade">
                                      <p:cBhvr>
                                        <p:cTn id="441" dur="500"/>
                                        <p:tgtEl>
                                          <p:spTgt spid="139"/>
                                        </p:tgtEl>
                                      </p:cBhvr>
                                    </p:animEffect>
                                    <p:set>
                                      <p:cBhvr>
                                        <p:cTn id="442" dur="1" fill="hold">
                                          <p:stCondLst>
                                            <p:cond delay="499"/>
                                          </p:stCondLst>
                                        </p:cTn>
                                        <p:tgtEl>
                                          <p:spTgt spid="139"/>
                                        </p:tgtEl>
                                        <p:attrNameLst>
                                          <p:attrName>style.visibility</p:attrName>
                                        </p:attrNameLst>
                                      </p:cBhvr>
                                      <p:to>
                                        <p:strVal val="hidden"/>
                                      </p:to>
                                    </p:set>
                                  </p:childTnLst>
                                </p:cTn>
                              </p:par>
                              <p:par>
                                <p:cTn id="443" presetID="10" presetClass="exit" presetSubtype="0" fill="hold" grpId="1" nodeType="withEffect">
                                  <p:stCondLst>
                                    <p:cond delay="0"/>
                                  </p:stCondLst>
                                  <p:childTnLst>
                                    <p:animEffect transition="out" filter="fade">
                                      <p:cBhvr>
                                        <p:cTn id="444" dur="500"/>
                                        <p:tgtEl>
                                          <p:spTgt spid="142"/>
                                        </p:tgtEl>
                                      </p:cBhvr>
                                    </p:animEffect>
                                    <p:set>
                                      <p:cBhvr>
                                        <p:cTn id="445" dur="1" fill="hold">
                                          <p:stCondLst>
                                            <p:cond delay="499"/>
                                          </p:stCondLst>
                                        </p:cTn>
                                        <p:tgtEl>
                                          <p:spTgt spid="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5" grpId="0" animBg="1"/>
      <p:bldP spid="85" grpId="1" animBg="1"/>
      <p:bldP spid="86" grpId="0" animBg="1"/>
      <p:bldP spid="86" grpId="1" animBg="1"/>
      <p:bldP spid="113" grpId="0" animBg="1"/>
      <p:bldP spid="113" grpId="1" animBg="1"/>
      <p:bldP spid="113" grpId="2" animBg="1"/>
      <p:bldP spid="113" grpId="3" animBg="1"/>
      <p:bldP spid="113" grpId="4" animBg="1"/>
      <p:bldP spid="113" grpId="5" animBg="1"/>
      <p:bldP spid="115" grpId="0" animBg="1"/>
      <p:bldP spid="115" grpId="1" animBg="1"/>
      <p:bldP spid="115" grpId="2" animBg="1"/>
      <p:bldP spid="115" grpId="3" animBg="1"/>
      <p:bldP spid="115" grpId="4" animBg="1"/>
      <p:bldP spid="115" grpId="5" animBg="1"/>
      <p:bldP spid="139" grpId="0" animBg="1"/>
      <p:bldP spid="139" grpId="1" animBg="1"/>
      <p:bldP spid="139" grpId="2" animBg="1"/>
      <p:bldP spid="139" grpId="3" animBg="1"/>
      <p:bldP spid="139" grpId="4" animBg="1"/>
      <p:bldP spid="139" grpId="5" animBg="1"/>
      <p:bldP spid="140" grpId="0" animBg="1"/>
      <p:bldP spid="140" grpId="1" animBg="1"/>
      <p:bldP spid="142" grpId="0" animBg="1"/>
      <p:bldP spid="142" grpId="1" animBg="1"/>
      <p:bldP spid="91" grpId="0" animBg="1"/>
      <p:bldP spid="91" grpId="1" animBg="1"/>
      <p:bldP spid="92" grpId="0" animBg="1"/>
      <p:bldP spid="92" grpId="1" animBg="1"/>
      <p:bldP spid="81"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688"/>
            <a:ext cx="7315200" cy="990600"/>
          </a:xfrm>
        </p:spPr>
        <p:txBody>
          <a:bodyPr>
            <a:normAutofit/>
          </a:bodyPr>
          <a:lstStyle/>
          <a:p>
            <a:r>
              <a:rPr lang="en-US" dirty="0" smtClean="0"/>
              <a:t>2. Generate Invariants</a:t>
            </a:r>
            <a:endParaRPr lang="en-US" dirty="0"/>
          </a:p>
        </p:txBody>
      </p:sp>
      <p:sp>
        <p:nvSpPr>
          <p:cNvPr id="61" name="Oval 60"/>
          <p:cNvSpPr>
            <a:spLocks noChangeAspect="1"/>
          </p:cNvSpPr>
          <p:nvPr/>
        </p:nvSpPr>
        <p:spPr>
          <a:xfrm>
            <a:off x="4187165"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p:nvSpPr>
        <p:spPr>
          <a:xfrm>
            <a:off x="7240522"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2"/>
          <p:cNvGrpSpPr/>
          <p:nvPr/>
        </p:nvGrpSpPr>
        <p:grpSpPr>
          <a:xfrm>
            <a:off x="3953522" y="1371600"/>
            <a:ext cx="2066278" cy="3276600"/>
            <a:chOff x="3724922" y="1107488"/>
            <a:chExt cx="2066278" cy="3276600"/>
          </a:xfrm>
        </p:grpSpPr>
        <p:sp>
          <p:nvSpPr>
            <p:cNvPr id="94" name="Rectangle 93"/>
            <p:cNvSpPr/>
            <p:nvPr/>
          </p:nvSpPr>
          <p:spPr>
            <a:xfrm>
              <a:off x="3733800" y="1107488"/>
              <a:ext cx="2057400" cy="3276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6"/>
            <p:cNvGrpSpPr/>
            <p:nvPr/>
          </p:nvGrpSpPr>
          <p:grpSpPr>
            <a:xfrm>
              <a:off x="3724922" y="1259888"/>
              <a:ext cx="1750119" cy="2731008"/>
              <a:chOff x="2581922" y="1524000"/>
              <a:chExt cx="1750119" cy="2731008"/>
            </a:xfrm>
          </p:grpSpPr>
          <p:sp>
            <p:nvSpPr>
              <p:cNvPr id="96" name="Oval 95"/>
              <p:cNvSpPr>
                <a:spLocks noChangeAspect="1"/>
              </p:cNvSpPr>
              <p:nvPr/>
            </p:nvSpPr>
            <p:spPr>
              <a:xfrm>
                <a:off x="336385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a:spLocks noChangeAspect="1"/>
              </p:cNvSpPr>
              <p:nvPr/>
            </p:nvSpPr>
            <p:spPr>
              <a:xfrm>
                <a:off x="337055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a:spLocks noChangeAspect="1"/>
              </p:cNvSpPr>
              <p:nvPr/>
            </p:nvSpPr>
            <p:spPr>
              <a:xfrm>
                <a:off x="365089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a:spLocks noChangeAspect="1"/>
              </p:cNvSpPr>
              <p:nvPr/>
            </p:nvSpPr>
            <p:spPr>
              <a:xfrm>
                <a:off x="3044647"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a:spLocks noChangeAspect="1"/>
              </p:cNvSpPr>
              <p:nvPr/>
            </p:nvSpPr>
            <p:spPr>
              <a:xfrm>
                <a:off x="3005782" y="4191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a:spLocks noChangeAspect="1"/>
              </p:cNvSpPr>
              <p:nvPr/>
            </p:nvSpPr>
            <p:spPr>
              <a:xfrm>
                <a:off x="3650894" y="3574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96" idx="4"/>
                <a:endCxn id="97" idx="0"/>
              </p:cNvCxnSpPr>
              <p:nvPr/>
            </p:nvCxnSpPr>
            <p:spPr>
              <a:xfrm rot="16200000" flipH="1">
                <a:off x="304468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7" idx="3"/>
                <a:endCxn id="99" idx="0"/>
              </p:cNvCxnSpPr>
              <p:nvPr/>
            </p:nvCxnSpPr>
            <p:spPr>
              <a:xfrm rot="5400000">
                <a:off x="2943684" y="2452648"/>
                <a:ext cx="537210" cy="33528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7" idx="5"/>
                <a:endCxn id="98" idx="0"/>
              </p:cNvCxnSpPr>
              <p:nvPr/>
            </p:nvCxnSpPr>
            <p:spPr>
              <a:xfrm rot="16200000" flipH="1">
                <a:off x="328543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8" idx="4"/>
                <a:endCxn id="101" idx="0"/>
              </p:cNvCxnSpPr>
              <p:nvPr/>
            </p:nvCxnSpPr>
            <p:spPr>
              <a:xfrm rot="5400000">
                <a:off x="3372002" y="3263798"/>
                <a:ext cx="6217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9" idx="4"/>
                <a:endCxn id="100" idx="0"/>
              </p:cNvCxnSpPr>
              <p:nvPr/>
            </p:nvCxnSpPr>
            <p:spPr>
              <a:xfrm rot="5400000">
                <a:off x="2390164" y="3536517"/>
                <a:ext cx="1302106" cy="686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hape 106"/>
              <p:cNvCxnSpPr>
                <a:stCxn id="101" idx="4"/>
                <a:endCxn id="97" idx="7"/>
              </p:cNvCxnSpPr>
              <p:nvPr/>
            </p:nvCxnSpPr>
            <p:spPr>
              <a:xfrm rot="5400000" flipH="1">
                <a:off x="2887905" y="2843709"/>
                <a:ext cx="1332278" cy="257708"/>
              </a:xfrm>
              <a:prstGeom prst="curvedConnector5">
                <a:avLst>
                  <a:gd name="adj1" fmla="val -29134"/>
                  <a:gd name="adj2" fmla="val -297658"/>
                  <a:gd name="adj3" fmla="val 9982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28"/>
              <p:cNvSpPr txBox="1">
                <a:spLocks noChangeArrowheads="1"/>
              </p:cNvSpPr>
              <p:nvPr/>
            </p:nvSpPr>
            <p:spPr bwMode="auto">
              <a:xfrm>
                <a:off x="337870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109" name="TextBox 28"/>
              <p:cNvSpPr txBox="1">
                <a:spLocks noChangeArrowheads="1"/>
              </p:cNvSpPr>
              <p:nvPr/>
            </p:nvSpPr>
            <p:spPr bwMode="auto">
              <a:xfrm>
                <a:off x="3505200" y="2338483"/>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110" name="TextBox 28"/>
              <p:cNvSpPr txBox="1">
                <a:spLocks noChangeArrowheads="1"/>
              </p:cNvSpPr>
              <p:nvPr/>
            </p:nvSpPr>
            <p:spPr bwMode="auto">
              <a:xfrm>
                <a:off x="2581922" y="2356239"/>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a:t>
                </a:r>
                <a:endParaRPr lang="en-US" b="1" spc="300" dirty="0">
                  <a:latin typeface="Courier New" pitchFamily="49" charset="0"/>
                  <a:cs typeface="Courier New" pitchFamily="49" charset="0"/>
                </a:endParaRPr>
              </a:p>
            </p:txBody>
          </p:sp>
          <p:sp>
            <p:nvSpPr>
              <p:cNvPr id="111" name="TextBox 28"/>
              <p:cNvSpPr txBox="1">
                <a:spLocks noChangeArrowheads="1"/>
              </p:cNvSpPr>
              <p:nvPr/>
            </p:nvSpPr>
            <p:spPr bwMode="auto">
              <a:xfrm>
                <a:off x="3686482"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12" name="TextBox 28"/>
              <p:cNvSpPr txBox="1">
                <a:spLocks noChangeArrowheads="1"/>
              </p:cNvSpPr>
              <p:nvPr/>
            </p:nvSpPr>
            <p:spPr bwMode="auto">
              <a:xfrm>
                <a:off x="3733800" y="36576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grpSp>
        <p:nvGrpSpPr>
          <p:cNvPr id="6" name="Group 53"/>
          <p:cNvGrpSpPr/>
          <p:nvPr/>
        </p:nvGrpSpPr>
        <p:grpSpPr>
          <a:xfrm>
            <a:off x="6434313" y="1371600"/>
            <a:ext cx="2633487" cy="3657600"/>
            <a:chOff x="6434313" y="1107488"/>
            <a:chExt cx="2633487" cy="3657600"/>
          </a:xfrm>
        </p:grpSpPr>
        <p:sp>
          <p:nvSpPr>
            <p:cNvPr id="114" name="Rectangle 113"/>
            <p:cNvSpPr/>
            <p:nvPr/>
          </p:nvSpPr>
          <p:spPr>
            <a:xfrm>
              <a:off x="6477000" y="1107488"/>
              <a:ext cx="2590800" cy="3657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5"/>
            <p:cNvGrpSpPr/>
            <p:nvPr/>
          </p:nvGrpSpPr>
          <p:grpSpPr>
            <a:xfrm>
              <a:off x="6434313" y="1259888"/>
              <a:ext cx="2328687" cy="3257702"/>
              <a:chOff x="5291313" y="1524000"/>
              <a:chExt cx="2328687" cy="3257702"/>
            </a:xfrm>
          </p:grpSpPr>
          <p:sp>
            <p:nvSpPr>
              <p:cNvPr id="116" name="Oval 115"/>
              <p:cNvSpPr>
                <a:spLocks noChangeAspect="1"/>
              </p:cNvSpPr>
              <p:nvPr/>
            </p:nvSpPr>
            <p:spPr>
              <a:xfrm>
                <a:off x="642121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a:spLocks noChangeAspect="1"/>
              </p:cNvSpPr>
              <p:nvPr/>
            </p:nvSpPr>
            <p:spPr>
              <a:xfrm>
                <a:off x="642791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a:spLocks noChangeAspect="1"/>
              </p:cNvSpPr>
              <p:nvPr/>
            </p:nvSpPr>
            <p:spPr>
              <a:xfrm>
                <a:off x="670825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a:spLocks noChangeAspect="1"/>
              </p:cNvSpPr>
              <p:nvPr/>
            </p:nvSpPr>
            <p:spPr>
              <a:xfrm>
                <a:off x="6098004"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a:spLocks noChangeAspect="1"/>
              </p:cNvSpPr>
              <p:nvPr/>
            </p:nvSpPr>
            <p:spPr>
              <a:xfrm>
                <a:off x="6062492" y="3650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a:spLocks noChangeAspect="1"/>
              </p:cNvSpPr>
              <p:nvPr/>
            </p:nvSpPr>
            <p:spPr>
              <a:xfrm>
                <a:off x="6708254" y="357804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116" idx="4"/>
                <a:endCxn id="117" idx="0"/>
              </p:cNvCxnSpPr>
              <p:nvPr/>
            </p:nvCxnSpPr>
            <p:spPr>
              <a:xfrm rot="16200000" flipH="1">
                <a:off x="610204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7" idx="3"/>
                <a:endCxn id="119" idx="0"/>
              </p:cNvCxnSpPr>
              <p:nvPr/>
            </p:nvCxnSpPr>
            <p:spPr>
              <a:xfrm rot="5400000">
                <a:off x="5999042" y="2450646"/>
                <a:ext cx="537210" cy="33928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7" idx="5"/>
                <a:endCxn id="118" idx="0"/>
              </p:cNvCxnSpPr>
              <p:nvPr/>
            </p:nvCxnSpPr>
            <p:spPr>
              <a:xfrm rot="16200000" flipH="1">
                <a:off x="634279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8" idx="4"/>
                <a:endCxn id="121" idx="0"/>
              </p:cNvCxnSpPr>
              <p:nvPr/>
            </p:nvCxnSpPr>
            <p:spPr>
              <a:xfrm rot="5400000">
                <a:off x="6427686" y="3265474"/>
                <a:ext cx="625145"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9" idx="4"/>
                <a:endCxn id="120" idx="0"/>
              </p:cNvCxnSpPr>
              <p:nvPr/>
            </p:nvCxnSpPr>
            <p:spPr>
              <a:xfrm rot="5400000">
                <a:off x="5715250" y="3268140"/>
                <a:ext cx="762000" cy="35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hape 126"/>
              <p:cNvCxnSpPr>
                <a:stCxn id="121" idx="4"/>
                <a:endCxn id="117" idx="7"/>
              </p:cNvCxnSpPr>
              <p:nvPr/>
            </p:nvCxnSpPr>
            <p:spPr>
              <a:xfrm rot="5400000" flipH="1">
                <a:off x="5943588" y="2845386"/>
                <a:ext cx="1335631" cy="257708"/>
              </a:xfrm>
              <a:prstGeom prst="curvedConnector5">
                <a:avLst>
                  <a:gd name="adj1" fmla="val -22486"/>
                  <a:gd name="adj2" fmla="val -408268"/>
                  <a:gd name="adj3" fmla="val 989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8" name="TextBox 28"/>
              <p:cNvSpPr txBox="1">
                <a:spLocks noChangeArrowheads="1"/>
              </p:cNvSpPr>
              <p:nvPr/>
            </p:nvSpPr>
            <p:spPr bwMode="auto">
              <a:xfrm>
                <a:off x="643606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129" name="TextBox 28"/>
              <p:cNvSpPr txBox="1">
                <a:spLocks noChangeArrowheads="1"/>
              </p:cNvSpPr>
              <p:nvPr/>
            </p:nvSpPr>
            <p:spPr bwMode="auto">
              <a:xfrm>
                <a:off x="6553682" y="2356239"/>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I&lt;E-1</a:t>
                </a:r>
                <a:endParaRPr lang="en-US" b="1" spc="300" dirty="0">
                  <a:latin typeface="Courier New" pitchFamily="49" charset="0"/>
                  <a:cs typeface="Courier New" pitchFamily="49" charset="0"/>
                </a:endParaRPr>
              </a:p>
            </p:txBody>
          </p:sp>
          <p:sp>
            <p:nvSpPr>
              <p:cNvPr id="130" name="TextBox 28"/>
              <p:cNvSpPr txBox="1">
                <a:spLocks noChangeArrowheads="1"/>
              </p:cNvSpPr>
              <p:nvPr/>
            </p:nvSpPr>
            <p:spPr bwMode="auto">
              <a:xfrm>
                <a:off x="5291313" y="2357024"/>
                <a:ext cx="1066318"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131" name="TextBox 28"/>
              <p:cNvSpPr txBox="1">
                <a:spLocks noChangeArrowheads="1"/>
              </p:cNvSpPr>
              <p:nvPr/>
            </p:nvSpPr>
            <p:spPr bwMode="auto">
              <a:xfrm>
                <a:off x="6782049"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32" name="TextBox 28"/>
              <p:cNvSpPr txBox="1">
                <a:spLocks noChangeArrowheads="1"/>
              </p:cNvSpPr>
              <p:nvPr/>
            </p:nvSpPr>
            <p:spPr bwMode="auto">
              <a:xfrm>
                <a:off x="6867360" y="35814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33" name="TextBox 28"/>
              <p:cNvSpPr txBox="1">
                <a:spLocks noChangeArrowheads="1"/>
              </p:cNvSpPr>
              <p:nvPr/>
            </p:nvSpPr>
            <p:spPr bwMode="auto">
              <a:xfrm>
                <a:off x="6134689" y="3669268"/>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34" name="Straight Arrow Connector 133"/>
              <p:cNvCxnSpPr>
                <a:stCxn id="120" idx="4"/>
                <a:endCxn id="135" idx="0"/>
              </p:cNvCxnSpPr>
              <p:nvPr/>
            </p:nvCxnSpPr>
            <p:spPr>
              <a:xfrm rot="5400000">
                <a:off x="5859800" y="3949598"/>
                <a:ext cx="4693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p:cNvSpPr>
              <p:nvPr/>
            </p:nvSpPr>
            <p:spPr>
              <a:xfrm>
                <a:off x="6062492" y="41842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Arrow Connector 135"/>
              <p:cNvCxnSpPr>
                <a:stCxn id="135" idx="4"/>
                <a:endCxn id="137" idx="0"/>
              </p:cNvCxnSpPr>
              <p:nvPr/>
            </p:nvCxnSpPr>
            <p:spPr>
              <a:xfrm rot="16200000" flipH="1">
                <a:off x="5862237" y="4480560"/>
                <a:ext cx="469392" cy="487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p:cNvSpPr>
              <p:nvPr/>
            </p:nvSpPr>
            <p:spPr>
              <a:xfrm>
                <a:off x="6067367" y="4717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28"/>
              <p:cNvSpPr txBox="1">
                <a:spLocks noChangeArrowheads="1"/>
              </p:cNvSpPr>
              <p:nvPr/>
            </p:nvSpPr>
            <p:spPr bwMode="auto">
              <a:xfrm>
                <a:off x="6128292" y="4278868"/>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cxnSp>
        <p:nvCxnSpPr>
          <p:cNvPr id="143" name="Straight Connector 142"/>
          <p:cNvCxnSpPr>
            <a:stCxn id="96" idx="6"/>
            <a:endCxn id="116" idx="2"/>
          </p:cNvCxnSpPr>
          <p:nvPr/>
        </p:nvCxnSpPr>
        <p:spPr>
          <a:xfrm>
            <a:off x="4799458" y="1556004"/>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18" idx="2"/>
            <a:endCxn id="98" idx="6"/>
          </p:cNvCxnSpPr>
          <p:nvPr/>
        </p:nvCxnSpPr>
        <p:spPr>
          <a:xfrm rot="10800000">
            <a:off x="5086502" y="2920898"/>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20" idx="1"/>
            <a:endCxn id="98" idx="5"/>
          </p:cNvCxnSpPr>
          <p:nvPr/>
        </p:nvCxnSpPr>
        <p:spPr>
          <a:xfrm rot="16200000" flipV="1">
            <a:off x="5787627" y="2233029"/>
            <a:ext cx="716740" cy="213773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0" name="Oval 149"/>
          <p:cNvSpPr>
            <a:spLocks noChangeAspect="1"/>
          </p:cNvSpPr>
          <p:nvPr/>
        </p:nvSpPr>
        <p:spPr>
          <a:xfrm>
            <a:off x="4187165"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a:spLocks noChangeAspect="1"/>
          </p:cNvSpPr>
          <p:nvPr/>
        </p:nvSpPr>
        <p:spPr>
          <a:xfrm>
            <a:off x="7240522"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ontent Placeholder 3"/>
          <p:cNvSpPr txBox="1">
            <a:spLocks/>
          </p:cNvSpPr>
          <p:nvPr/>
        </p:nvSpPr>
        <p:spPr>
          <a:xfrm>
            <a:off x="76200" y="2286000"/>
            <a:ext cx="3810000" cy="4572000"/>
          </a:xfrm>
          <a:prstGeom prst="rect">
            <a:avLst/>
          </a:prstGeom>
        </p:spPr>
        <p:txBody>
          <a:bodyPr vert="horz">
            <a:normAutofit/>
          </a:bodyPr>
          <a:lstStyle/>
          <a:p>
            <a:pPr marL="320040" indent="-320040">
              <a:spcBef>
                <a:spcPts val="1800"/>
              </a:spcBef>
              <a:buClr>
                <a:schemeClr val="accent2"/>
              </a:buClr>
              <a:buSzPct val="60000"/>
              <a:buFont typeface="Wingdings"/>
              <a:buChar char=""/>
              <a:defRPr/>
            </a:pPr>
            <a:r>
              <a:rPr lang="en-US" sz="2800" dirty="0" smtClean="0"/>
              <a:t>Invariants:</a:t>
            </a:r>
          </a:p>
          <a:p>
            <a:pPr marL="623888" lvl="1" indent="-319088">
              <a:spcBef>
                <a:spcPts val="1800"/>
              </a:spcBef>
              <a:buClr>
                <a:srgbClr val="94B6D2">
                  <a:lumMod val="50000"/>
                </a:srgbClr>
              </a:buClr>
              <a:buSzPct val="60000"/>
              <a:buFont typeface="Wingdings"/>
              <a:buChar char=""/>
              <a:defRPr/>
            </a:pPr>
            <a:r>
              <a:rPr lang="en-US" sz="2600" dirty="0" smtClean="0"/>
              <a:t>predicates over </a:t>
            </a:r>
            <a:r>
              <a:rPr lang="el-GR" sz="2600" b="1" dirty="0" smtClean="0">
                <a:latin typeface="Courier New" pitchFamily="49" charset="0"/>
              </a:rPr>
              <a:t>σ</a:t>
            </a:r>
            <a:r>
              <a:rPr lang="en-US" sz="2600" b="1" baseline="-25000" dirty="0" smtClean="0">
                <a:latin typeface="Courier New" pitchFamily="49" charset="0"/>
              </a:rPr>
              <a:t>1</a:t>
            </a:r>
            <a:r>
              <a:rPr lang="en-US" sz="2600" dirty="0" smtClean="0"/>
              <a:t>,</a:t>
            </a:r>
            <a:r>
              <a:rPr lang="en-US" sz="2600" b="1" dirty="0" smtClean="0"/>
              <a:t> </a:t>
            </a:r>
            <a:r>
              <a:rPr lang="el-GR" sz="2600" b="1" dirty="0" smtClean="0">
                <a:latin typeface="Courier New" pitchFamily="49" charset="0"/>
              </a:rPr>
              <a:t>σ</a:t>
            </a:r>
            <a:r>
              <a:rPr lang="en-US" sz="2600" b="1" baseline="-25000" dirty="0" smtClean="0">
                <a:latin typeface="Courier New" pitchFamily="49" charset="0"/>
              </a:rPr>
              <a:t>2</a:t>
            </a:r>
            <a:r>
              <a:rPr lang="en-US" sz="2600" dirty="0" smtClean="0"/>
              <a:t> </a:t>
            </a:r>
            <a:endParaRPr lang="en-US" sz="2600" b="1" dirty="0" smtClean="0">
              <a:solidFill>
                <a:prstClr val="black"/>
              </a:solidFill>
              <a:latin typeface="Courier New" pitchFamily="49" charset="0"/>
              <a:ea typeface="Batang" pitchFamily="18" charset="-127"/>
              <a:cs typeface="Courier New" pitchFamily="49" charset="0"/>
            </a:endParaRPr>
          </a:p>
          <a:p>
            <a:pPr marL="320040" lvl="0" indent="-320040">
              <a:spcBef>
                <a:spcPts val="1800"/>
              </a:spcBef>
              <a:buClr>
                <a:srgbClr val="DD8047"/>
              </a:buClr>
              <a:buSzPct val="60000"/>
              <a:buFont typeface="Wingdings"/>
              <a:buChar char=""/>
              <a:defRPr/>
            </a:pPr>
            <a:r>
              <a:rPr lang="en-US" sz="2800" dirty="0" smtClean="0">
                <a:solidFill>
                  <a:prstClr val="black"/>
                </a:solidFill>
              </a:rPr>
              <a:t>Gen initial invariant:</a:t>
            </a:r>
          </a:p>
          <a:p>
            <a:pPr marL="623888" lvl="1" indent="-319088">
              <a:spcBef>
                <a:spcPts val="1800"/>
              </a:spcBef>
              <a:buClr>
                <a:schemeClr val="accent1">
                  <a:lumMod val="50000"/>
                </a:schemeClr>
              </a:buClr>
              <a:buSzPct val="60000"/>
              <a:buFont typeface="Wingdings"/>
              <a:buChar char=""/>
              <a:defRPr/>
            </a:pPr>
            <a:r>
              <a:rPr lang="el-GR" sz="2600" b="1" dirty="0" smtClean="0">
                <a:latin typeface="Courier New" pitchFamily="49" charset="0"/>
              </a:rPr>
              <a:t>σ</a:t>
            </a:r>
            <a:r>
              <a:rPr lang="en-US" sz="2600" b="1" baseline="-25000" dirty="0" smtClean="0">
                <a:latin typeface="Courier New" pitchFamily="49" charset="0"/>
              </a:rPr>
              <a:t>1 </a:t>
            </a:r>
            <a:r>
              <a:rPr lang="en-US" sz="2600" b="1" dirty="0" smtClean="0">
                <a:latin typeface="Courier New" pitchFamily="49" charset="0"/>
                <a:cs typeface="Courier New" pitchFamily="49" charset="0"/>
              </a:rPr>
              <a:t>=</a:t>
            </a:r>
            <a:r>
              <a:rPr lang="en-US" sz="2600" b="1" dirty="0" smtClean="0"/>
              <a:t> </a:t>
            </a:r>
            <a:r>
              <a:rPr lang="el-GR" sz="2600" b="1" dirty="0" smtClean="0">
                <a:latin typeface="Courier New" pitchFamily="49" charset="0"/>
              </a:rPr>
              <a:t>σ</a:t>
            </a:r>
            <a:r>
              <a:rPr lang="en-US" sz="2600" b="1" baseline="-25000" dirty="0" smtClean="0">
                <a:latin typeface="Courier New" pitchFamily="49" charset="0"/>
              </a:rPr>
              <a:t>2 </a:t>
            </a:r>
            <a:r>
              <a:rPr lang="en-US" sz="2600" dirty="0" smtClean="0"/>
              <a:t>AND</a:t>
            </a:r>
          </a:p>
          <a:p>
            <a:pPr marL="623888" lvl="1" indent="-319088">
              <a:spcBef>
                <a:spcPts val="1800"/>
              </a:spcBef>
              <a:buClr>
                <a:schemeClr val="accent1">
                  <a:lumMod val="50000"/>
                </a:schemeClr>
              </a:buClr>
              <a:buSzPct val="60000"/>
              <a:buFont typeface="Wingdings"/>
              <a:buChar char=""/>
              <a:defRPr/>
            </a:pPr>
            <a:r>
              <a:rPr lang="en-US" sz="2600" dirty="0" smtClean="0"/>
              <a:t>strongest post </a:t>
            </a:r>
            <a:r>
              <a:rPr lang="en-US" sz="2600" dirty="0" err="1" smtClean="0"/>
              <a:t>cond</a:t>
            </a:r>
            <a:endParaRPr lang="en-US" sz="2600" b="1" dirty="0" smtClean="0">
              <a:latin typeface="Courier New" pitchFamily="49" charset="0"/>
              <a:ea typeface="Batang" pitchFamily="18" charset="-127"/>
              <a:cs typeface="Courier New" pitchFamily="49" charset="0"/>
            </a:endParaRPr>
          </a:p>
        </p:txBody>
      </p:sp>
      <p:cxnSp>
        <p:nvCxnSpPr>
          <p:cNvPr id="144" name="Straight Connector 143"/>
          <p:cNvCxnSpPr>
            <a:stCxn id="100" idx="6"/>
            <a:endCxn id="137" idx="2"/>
          </p:cNvCxnSpPr>
          <p:nvPr/>
        </p:nvCxnSpPr>
        <p:spPr>
          <a:xfrm>
            <a:off x="4441390" y="4223004"/>
            <a:ext cx="2768977" cy="526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6035840" y="2514600"/>
            <a:ext cx="457200" cy="405064"/>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13" name="Rounded Rectangle 112"/>
          <p:cNvSpPr/>
          <p:nvPr/>
        </p:nvSpPr>
        <p:spPr>
          <a:xfrm>
            <a:off x="6051880" y="3316704"/>
            <a:ext cx="457200" cy="405064"/>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15" name="Rounded Rectangle 114"/>
          <p:cNvSpPr/>
          <p:nvPr/>
        </p:nvSpPr>
        <p:spPr>
          <a:xfrm>
            <a:off x="5668619" y="947650"/>
            <a:ext cx="914400" cy="4572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139" name="Rounded Rectangle 138"/>
          <p:cNvSpPr/>
          <p:nvPr/>
        </p:nvSpPr>
        <p:spPr>
          <a:xfrm>
            <a:off x="5598696" y="4612104"/>
            <a:ext cx="914400" cy="4572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900" b="1" dirty="0" smtClean="0">
              <a:solidFill>
                <a:schemeClr val="tx1"/>
              </a:solidFill>
              <a:latin typeface="Arial Black" pitchFamily="34" charset="0"/>
            </a:endParaRPr>
          </a:p>
        </p:txBody>
      </p:sp>
      <p:sp>
        <p:nvSpPr>
          <p:cNvPr id="85" name="TextBox 84"/>
          <p:cNvSpPr txBox="1"/>
          <p:nvPr/>
        </p:nvSpPr>
        <p:spPr>
          <a:xfrm>
            <a:off x="5486400" y="4567535"/>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86" name="TextBox 85"/>
          <p:cNvSpPr txBox="1"/>
          <p:nvPr/>
        </p:nvSpPr>
        <p:spPr>
          <a:xfrm>
            <a:off x="5576050" y="915038"/>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87" name="TextBox 86"/>
          <p:cNvSpPr txBox="1"/>
          <p:nvPr/>
        </p:nvSpPr>
        <p:spPr>
          <a:xfrm>
            <a:off x="6096000" y="3352800"/>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B</a:t>
            </a:r>
            <a:endParaRPr lang="en-US" b="1" dirty="0">
              <a:solidFill>
                <a:srgbClr val="00B050"/>
              </a:solidFill>
              <a:latin typeface="Arial" pitchFamily="34" charset="0"/>
              <a:cs typeface="Arial" pitchFamily="34" charset="0"/>
            </a:endParaRPr>
          </a:p>
        </p:txBody>
      </p:sp>
      <p:sp>
        <p:nvSpPr>
          <p:cNvPr id="88" name="TextBox 87"/>
          <p:cNvSpPr txBox="1"/>
          <p:nvPr/>
        </p:nvSpPr>
        <p:spPr>
          <a:xfrm>
            <a:off x="6096000" y="2526268"/>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graphicFrame>
        <p:nvGraphicFramePr>
          <p:cNvPr id="68" name="Table 67"/>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lgn="ctr">
                        <a:tabLst>
                          <a:tab pos="623888" algn="l"/>
                        </a:tabLst>
                      </a:pPr>
                      <a:r>
                        <a:rPr lang="en-US" sz="1600" b="1" dirty="0" smtClean="0">
                          <a:solidFill>
                            <a:schemeClr val="tx1"/>
                          </a:solidFill>
                          <a:latin typeface="Courier New" pitchFamily="49" charset="0"/>
                        </a:rPr>
                        <a:t>...</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lgn="ctr">
                        <a:tabLst>
                          <a:tab pos="623888" algn="l"/>
                        </a:tabLst>
                      </a:pPr>
                      <a:r>
                        <a:rPr lang="en-US" sz="1600" b="1" dirty="0" smtClean="0">
                          <a:solidFill>
                            <a:schemeClr val="tx1"/>
                          </a:solidFill>
                          <a:latin typeface="Courier New" pitchFamily="49" charset="0"/>
                        </a:rPr>
                        <a:t>...</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graphicFrame>
        <p:nvGraphicFramePr>
          <p:cNvPr id="79" name="Table 78"/>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20000"/>
                              <a:lumOff val="8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&lt; E-1)</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lgn="ctr">
                        <a:tabLst>
                          <a:tab pos="623888" algn="l"/>
                        </a:tabLst>
                      </a:pPr>
                      <a:r>
                        <a:rPr lang="en-US" sz="1600" b="1" dirty="0" smtClean="0">
                          <a:solidFill>
                            <a:schemeClr val="tx1"/>
                          </a:solidFill>
                          <a:latin typeface="Courier New" pitchFamily="49" charset="0"/>
                          <a:cs typeface="Courier New" pitchFamily="49" charset="0"/>
                        </a:rPr>
                        <a:t>...</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sp>
        <p:nvSpPr>
          <p:cNvPr id="71" name="Rectangle 70"/>
          <p:cNvSpPr/>
          <p:nvPr/>
        </p:nvSpPr>
        <p:spPr>
          <a:xfrm>
            <a:off x="3810000" y="1066800"/>
            <a:ext cx="5334000" cy="4191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rot="10800000">
            <a:off x="5090691" y="2928187"/>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V="1">
            <a:off x="5791816" y="2231692"/>
            <a:ext cx="716740" cy="213773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4660849" y="2500072"/>
            <a:ext cx="537210" cy="2577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7133527" y="2452536"/>
            <a:ext cx="537210" cy="339286"/>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6200000" flipH="1">
            <a:off x="7486249" y="2504755"/>
            <a:ext cx="537210" cy="2577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a:off x="6819255" y="3282580"/>
            <a:ext cx="822960" cy="35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091563" y="3351463"/>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B</a:t>
            </a:r>
            <a:endParaRPr lang="en-US" b="1" dirty="0">
              <a:solidFill>
                <a:srgbClr val="00B050"/>
              </a:solidFill>
              <a:latin typeface="Arial" pitchFamily="34" charset="0"/>
              <a:cs typeface="Arial" pitchFamily="34" charset="0"/>
            </a:endParaRPr>
          </a:p>
        </p:txBody>
      </p:sp>
      <p:sp>
        <p:nvSpPr>
          <p:cNvPr id="90" name="TextBox 89"/>
          <p:cNvSpPr txBox="1"/>
          <p:nvPr/>
        </p:nvSpPr>
        <p:spPr>
          <a:xfrm>
            <a:off x="6091563" y="2524931"/>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sp>
        <p:nvSpPr>
          <p:cNvPr id="91" name="TextBox 28"/>
          <p:cNvSpPr txBox="1">
            <a:spLocks noChangeArrowheads="1"/>
          </p:cNvSpPr>
          <p:nvPr/>
        </p:nvSpPr>
        <p:spPr bwMode="auto">
          <a:xfrm>
            <a:off x="4876800" y="2332172"/>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92" name="TextBox 28"/>
          <p:cNvSpPr txBox="1">
            <a:spLocks noChangeArrowheads="1"/>
          </p:cNvSpPr>
          <p:nvPr/>
        </p:nvSpPr>
        <p:spPr bwMode="auto">
          <a:xfrm>
            <a:off x="7696682" y="2355831"/>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I&lt;E-1</a:t>
            </a:r>
            <a:endParaRPr lang="en-US" b="1" spc="300" dirty="0">
              <a:latin typeface="Courier New" pitchFamily="49" charset="0"/>
              <a:cs typeface="Courier New" pitchFamily="49" charset="0"/>
            </a:endParaRPr>
          </a:p>
        </p:txBody>
      </p:sp>
      <p:sp>
        <p:nvSpPr>
          <p:cNvPr id="93" name="TextBox 28"/>
          <p:cNvSpPr txBox="1">
            <a:spLocks noChangeArrowheads="1"/>
          </p:cNvSpPr>
          <p:nvPr/>
        </p:nvSpPr>
        <p:spPr bwMode="auto">
          <a:xfrm>
            <a:off x="6434313" y="2356616"/>
            <a:ext cx="1066318"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140" name="Rounded Rectangle 139"/>
          <p:cNvSpPr/>
          <p:nvPr/>
        </p:nvSpPr>
        <p:spPr>
          <a:xfrm>
            <a:off x="4876800" y="5486400"/>
            <a:ext cx="4114800" cy="6096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a:off x="5943600" y="5516880"/>
            <a:ext cx="685800" cy="3048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a:off x="6781800" y="5486400"/>
            <a:ext cx="2209800" cy="6096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0" name="Table 79"/>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20000"/>
                              <a:lumOff val="8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&lt; E-1)</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40000"/>
                              <a:lumOff val="6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 E-1)</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sp>
        <p:nvSpPr>
          <p:cNvPr id="147" name="Rounded Rectangle 146"/>
          <p:cNvSpPr/>
          <p:nvPr/>
        </p:nvSpPr>
        <p:spPr>
          <a:xfrm>
            <a:off x="4876800" y="6085114"/>
            <a:ext cx="4114800" cy="6096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a:off x="5943600" y="6141720"/>
            <a:ext cx="685800" cy="3048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a:off x="6781800" y="6096000"/>
            <a:ext cx="2209800" cy="6096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028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fade">
                                      <p:cBhvr>
                                        <p:cTn id="10" dur="500"/>
                                        <p:tgtEl>
                                          <p:spTgt spid="1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500"/>
                                        <p:tgtEl>
                                          <p:spTgt spid="8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fade">
                                      <p:cBhvr>
                                        <p:cTn id="16" dur="500"/>
                                        <p:tgtEl>
                                          <p:spTgt spid="8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15"/>
                                        </p:tgtEl>
                                      </p:cBhvr>
                                    </p:animEffect>
                                    <p:set>
                                      <p:cBhvr>
                                        <p:cTn id="21" dur="1" fill="hold">
                                          <p:stCondLst>
                                            <p:cond delay="499"/>
                                          </p:stCondLst>
                                        </p:cTn>
                                        <p:tgtEl>
                                          <p:spTgt spid="11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39"/>
                                        </p:tgtEl>
                                      </p:cBhvr>
                                    </p:animEffect>
                                    <p:set>
                                      <p:cBhvr>
                                        <p:cTn id="24" dur="1" fill="hold">
                                          <p:stCondLst>
                                            <p:cond delay="499"/>
                                          </p:stCondLst>
                                        </p:cTn>
                                        <p:tgtEl>
                                          <p:spTgt spid="139"/>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fade">
                                      <p:cBhvr>
                                        <p:cTn id="33" dur="500"/>
                                        <p:tgtEl>
                                          <p:spTgt spid="9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fade">
                                      <p:cBhvr>
                                        <p:cTn id="36" dur="500"/>
                                        <p:tgtEl>
                                          <p:spTgt spid="1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95"/>
                                        </p:tgtEl>
                                      </p:cBhvr>
                                    </p:animEffect>
                                    <p:set>
                                      <p:cBhvr>
                                        <p:cTn id="41" dur="1" fill="hold">
                                          <p:stCondLst>
                                            <p:cond delay="499"/>
                                          </p:stCondLst>
                                        </p:cTn>
                                        <p:tgtEl>
                                          <p:spTgt spid="9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13"/>
                                        </p:tgtEl>
                                      </p:cBhvr>
                                    </p:animEffect>
                                    <p:set>
                                      <p:cBhvr>
                                        <p:cTn id="44" dur="1" fill="hold">
                                          <p:stCondLst>
                                            <p:cond delay="499"/>
                                          </p:stCondLst>
                                        </p:cTn>
                                        <p:tgtEl>
                                          <p:spTgt spid="113"/>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64">
                                            <p:txEl>
                                              <p:pRg st="0" end="0"/>
                                            </p:txEl>
                                          </p:spTgt>
                                        </p:tgtEl>
                                        <p:attrNameLst>
                                          <p:attrName>style.visibility</p:attrName>
                                        </p:attrNameLst>
                                      </p:cBhvr>
                                      <p:to>
                                        <p:strVal val="visible"/>
                                      </p:to>
                                    </p:set>
                                    <p:animEffect transition="in" filter="fade">
                                      <p:cBhvr>
                                        <p:cTn id="47" dur="500"/>
                                        <p:tgtEl>
                                          <p:spTgt spid="6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4">
                                            <p:txEl>
                                              <p:pRg st="1" end="1"/>
                                            </p:txEl>
                                          </p:spTgt>
                                        </p:tgtEl>
                                        <p:attrNameLst>
                                          <p:attrName>style.visibility</p:attrName>
                                        </p:attrNameLst>
                                      </p:cBhvr>
                                      <p:to>
                                        <p:strVal val="visible"/>
                                      </p:to>
                                    </p:set>
                                    <p:animEffect transition="in" filter="fade">
                                      <p:cBhvr>
                                        <p:cTn id="50" dur="500"/>
                                        <p:tgtEl>
                                          <p:spTgt spid="64">
                                            <p:txEl>
                                              <p:pRg st="1" end="1"/>
                                            </p:txEl>
                                          </p:spTgt>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64">
                                            <p:txEl>
                                              <p:pRg st="2" end="2"/>
                                            </p:txEl>
                                          </p:spTgt>
                                        </p:tgtEl>
                                        <p:attrNameLst>
                                          <p:attrName>style.visibility</p:attrName>
                                        </p:attrNameLst>
                                      </p:cBhvr>
                                      <p:to>
                                        <p:strVal val="visible"/>
                                      </p:to>
                                    </p:set>
                                    <p:animEffect transition="in" filter="fade">
                                      <p:cBhvr>
                                        <p:cTn id="54" dur="500"/>
                                        <p:tgtEl>
                                          <p:spTgt spid="64">
                                            <p:txEl>
                                              <p:pRg st="2" end="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4">
                                            <p:txEl>
                                              <p:pRg st="3" end="3"/>
                                            </p:txEl>
                                          </p:spTgt>
                                        </p:tgtEl>
                                        <p:attrNameLst>
                                          <p:attrName>style.visibility</p:attrName>
                                        </p:attrNameLst>
                                      </p:cBhvr>
                                      <p:to>
                                        <p:strVal val="visible"/>
                                      </p:to>
                                    </p:set>
                                    <p:animEffect transition="in" filter="fade">
                                      <p:cBhvr>
                                        <p:cTn id="57" dur="500"/>
                                        <p:tgtEl>
                                          <p:spTgt spid="64">
                                            <p:txEl>
                                              <p:pRg st="3" end="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4">
                                            <p:txEl>
                                              <p:pRg st="4" end="4"/>
                                            </p:txEl>
                                          </p:spTgt>
                                        </p:tgtEl>
                                        <p:attrNameLst>
                                          <p:attrName>style.visibility</p:attrName>
                                        </p:attrNameLst>
                                      </p:cBhvr>
                                      <p:to>
                                        <p:strVal val="visible"/>
                                      </p:to>
                                    </p:set>
                                    <p:animEffect transition="in" filter="fade">
                                      <p:cBhvr>
                                        <p:cTn id="60" dur="500"/>
                                        <p:tgtEl>
                                          <p:spTgt spid="64">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fade">
                                      <p:cBhvr>
                                        <p:cTn id="65" dur="500"/>
                                        <p:tgtEl>
                                          <p:spTgt spid="6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fade">
                                      <p:cBhvr>
                                        <p:cTn id="73" dur="500"/>
                                        <p:tgtEl>
                                          <p:spTgt spid="14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40"/>
                                        </p:tgtEl>
                                      </p:cBhvr>
                                    </p:animEffect>
                                    <p:set>
                                      <p:cBhvr>
                                        <p:cTn id="78" dur="1" fill="hold">
                                          <p:stCondLst>
                                            <p:cond delay="499"/>
                                          </p:stCondLst>
                                        </p:cTn>
                                        <p:tgtEl>
                                          <p:spTgt spid="140"/>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141"/>
                                        </p:tgtEl>
                                        <p:attrNameLst>
                                          <p:attrName>style.visibility</p:attrName>
                                        </p:attrNameLst>
                                      </p:cBhvr>
                                      <p:to>
                                        <p:strVal val="visible"/>
                                      </p:to>
                                    </p:set>
                                    <p:animEffect transition="in" filter="fade">
                                      <p:cBhvr>
                                        <p:cTn id="81" dur="500"/>
                                        <p:tgtEl>
                                          <p:spTgt spid="14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41"/>
                                        </p:tgtEl>
                                      </p:cBhvr>
                                    </p:animEffect>
                                    <p:set>
                                      <p:cBhvr>
                                        <p:cTn id="86" dur="1" fill="hold">
                                          <p:stCondLst>
                                            <p:cond delay="499"/>
                                          </p:stCondLst>
                                        </p:cTn>
                                        <p:tgtEl>
                                          <p:spTgt spid="141"/>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500"/>
                                        <p:tgtEl>
                                          <p:spTgt spid="1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fade">
                                      <p:cBhvr>
                                        <p:cTn id="94" dur="500"/>
                                        <p:tgtEl>
                                          <p:spTgt spid="71"/>
                                        </p:tgtEl>
                                      </p:cBhvr>
                                    </p:animEffect>
                                  </p:childTnLst>
                                </p:cTn>
                              </p:par>
                            </p:childTnLst>
                          </p:cTn>
                        </p:par>
                        <p:par>
                          <p:cTn id="95" fill="hold">
                            <p:stCondLst>
                              <p:cond delay="500"/>
                            </p:stCondLst>
                            <p:childTnLst>
                              <p:par>
                                <p:cTn id="96" presetID="10" presetClass="entr" presetSubtype="0" fill="hold"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fade">
                                      <p:cBhvr>
                                        <p:cTn id="101" dur="500"/>
                                        <p:tgtEl>
                                          <p:spTgt spid="90"/>
                                        </p:tgtEl>
                                      </p:cBhvr>
                                    </p:animEffect>
                                  </p:childTnLst>
                                </p:cTn>
                              </p:par>
                            </p:childTnLst>
                          </p:cTn>
                        </p:par>
                        <p:par>
                          <p:cTn id="102" fill="hold">
                            <p:stCondLst>
                              <p:cond delay="1000"/>
                            </p:stCondLst>
                            <p:childTnLst>
                              <p:par>
                                <p:cTn id="103" presetID="22" presetClass="entr" presetSubtype="1" fill="hold" nodeType="after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wipe(up)">
                                      <p:cBhvr>
                                        <p:cTn id="105" dur="500"/>
                                        <p:tgtEl>
                                          <p:spTgt spid="8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childTnLst>
                          </p:cTn>
                        </p:par>
                        <p:par>
                          <p:cTn id="109" fill="hold">
                            <p:stCondLst>
                              <p:cond delay="1500"/>
                            </p:stCondLst>
                            <p:childTnLst>
                              <p:par>
                                <p:cTn id="110" presetID="22" presetClass="entr" presetSubtype="1" fill="hold" nodeType="afterEffect">
                                  <p:stCondLst>
                                    <p:cond delay="0"/>
                                  </p:stCondLst>
                                  <p:childTnLst>
                                    <p:set>
                                      <p:cBhvr>
                                        <p:cTn id="111" dur="1" fill="hold">
                                          <p:stCondLst>
                                            <p:cond delay="0"/>
                                          </p:stCondLst>
                                        </p:cTn>
                                        <p:tgtEl>
                                          <p:spTgt spid="83"/>
                                        </p:tgtEl>
                                        <p:attrNameLst>
                                          <p:attrName>style.visibility</p:attrName>
                                        </p:attrNameLst>
                                      </p:cBhvr>
                                      <p:to>
                                        <p:strVal val="visible"/>
                                      </p:to>
                                    </p:set>
                                    <p:animEffect transition="in" filter="wipe(up)">
                                      <p:cBhvr>
                                        <p:cTn id="112" dur="500"/>
                                        <p:tgtEl>
                                          <p:spTgt spid="8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2"/>
                                        </p:tgtEl>
                                        <p:attrNameLst>
                                          <p:attrName>style.visibility</p:attrName>
                                        </p:attrNameLst>
                                      </p:cBhvr>
                                      <p:to>
                                        <p:strVal val="visible"/>
                                      </p:to>
                                    </p:set>
                                    <p:animEffect transition="in" filter="fade">
                                      <p:cBhvr>
                                        <p:cTn id="115" dur="500"/>
                                        <p:tgtEl>
                                          <p:spTgt spid="92"/>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90"/>
                                        </p:tgtEl>
                                      </p:cBhvr>
                                    </p:animEffect>
                                    <p:set>
                                      <p:cBhvr>
                                        <p:cTn id="120" dur="1" fill="hold">
                                          <p:stCondLst>
                                            <p:cond delay="499"/>
                                          </p:stCondLst>
                                        </p:cTn>
                                        <p:tgtEl>
                                          <p:spTgt spid="90"/>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75"/>
                                        </p:tgtEl>
                                      </p:cBhvr>
                                    </p:animEffect>
                                    <p:set>
                                      <p:cBhvr>
                                        <p:cTn id="123" dur="1" fill="hold">
                                          <p:stCondLst>
                                            <p:cond delay="499"/>
                                          </p:stCondLst>
                                        </p:cTn>
                                        <p:tgtEl>
                                          <p:spTgt spid="75"/>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81"/>
                                        </p:tgtEl>
                                      </p:cBhvr>
                                    </p:animEffect>
                                    <p:set>
                                      <p:cBhvr>
                                        <p:cTn id="126" dur="1" fill="hold">
                                          <p:stCondLst>
                                            <p:cond delay="499"/>
                                          </p:stCondLst>
                                        </p:cTn>
                                        <p:tgtEl>
                                          <p:spTgt spid="81"/>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83"/>
                                        </p:tgtEl>
                                      </p:cBhvr>
                                    </p:animEffect>
                                    <p:set>
                                      <p:cBhvr>
                                        <p:cTn id="129" dur="1" fill="hold">
                                          <p:stCondLst>
                                            <p:cond delay="499"/>
                                          </p:stCondLst>
                                        </p:cTn>
                                        <p:tgtEl>
                                          <p:spTgt spid="83"/>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91"/>
                                        </p:tgtEl>
                                      </p:cBhvr>
                                    </p:animEffect>
                                    <p:set>
                                      <p:cBhvr>
                                        <p:cTn id="132" dur="1" fill="hold">
                                          <p:stCondLst>
                                            <p:cond delay="499"/>
                                          </p:stCondLst>
                                        </p:cTn>
                                        <p:tgtEl>
                                          <p:spTgt spid="91"/>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92"/>
                                        </p:tgtEl>
                                      </p:cBhvr>
                                    </p:animEffect>
                                    <p:set>
                                      <p:cBhvr>
                                        <p:cTn id="135" dur="1" fill="hold">
                                          <p:stCondLst>
                                            <p:cond delay="499"/>
                                          </p:stCondLst>
                                        </p:cTn>
                                        <p:tgtEl>
                                          <p:spTgt spid="92"/>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42"/>
                                        </p:tgtEl>
                                      </p:cBhvr>
                                    </p:animEffect>
                                    <p:set>
                                      <p:cBhvr>
                                        <p:cTn id="138" dur="1" fill="hold">
                                          <p:stCondLst>
                                            <p:cond delay="499"/>
                                          </p:stCondLst>
                                        </p:cTn>
                                        <p:tgtEl>
                                          <p:spTgt spid="142"/>
                                        </p:tgtEl>
                                        <p:attrNameLst>
                                          <p:attrName>style.visibility</p:attrName>
                                        </p:attrNameLst>
                                      </p:cBhvr>
                                      <p:to>
                                        <p:strVal val="hidden"/>
                                      </p:to>
                                    </p:set>
                                  </p:childTnLst>
                                </p:cTn>
                              </p:par>
                              <p:par>
                                <p:cTn id="139" presetID="10" presetClass="exit" presetSubtype="0" fill="hold" grpId="2" nodeType="withEffect">
                                  <p:stCondLst>
                                    <p:cond delay="0"/>
                                  </p:stCondLst>
                                  <p:childTnLst>
                                    <p:animEffect transition="out" filter="fade">
                                      <p:cBhvr>
                                        <p:cTn id="140" dur="500"/>
                                        <p:tgtEl>
                                          <p:spTgt spid="71"/>
                                        </p:tgtEl>
                                      </p:cBhvr>
                                    </p:animEffect>
                                    <p:set>
                                      <p:cBhvr>
                                        <p:cTn id="141" dur="1" fill="hold">
                                          <p:stCondLst>
                                            <p:cond delay="499"/>
                                          </p:stCondLst>
                                        </p:cTn>
                                        <p:tgtEl>
                                          <p:spTgt spid="71"/>
                                        </p:tgtEl>
                                        <p:attrNameLst>
                                          <p:attrName>style.visibility</p:attrName>
                                        </p:attrNameLst>
                                      </p:cBhvr>
                                      <p:to>
                                        <p:strVal val="hidden"/>
                                      </p:to>
                                    </p:set>
                                  </p:childTnLst>
                                </p:cTn>
                              </p:par>
                            </p:childTnLst>
                          </p:cTn>
                        </p:par>
                        <p:par>
                          <p:cTn id="142" fill="hold">
                            <p:stCondLst>
                              <p:cond delay="500"/>
                            </p:stCondLst>
                            <p:childTnLst>
                              <p:par>
                                <p:cTn id="143" presetID="10" presetClass="entr" presetSubtype="0" fill="hold" nodeType="afterEffect">
                                  <p:stCondLst>
                                    <p:cond delay="0"/>
                                  </p:stCondLst>
                                  <p:childTnLst>
                                    <p:set>
                                      <p:cBhvr>
                                        <p:cTn id="144" dur="1" fill="hold">
                                          <p:stCondLst>
                                            <p:cond delay="0"/>
                                          </p:stCondLst>
                                        </p:cTn>
                                        <p:tgtEl>
                                          <p:spTgt spid="80"/>
                                        </p:tgtEl>
                                        <p:attrNameLst>
                                          <p:attrName>style.visibility</p:attrName>
                                        </p:attrNameLst>
                                      </p:cBhvr>
                                      <p:to>
                                        <p:strVal val="visible"/>
                                      </p:to>
                                    </p:set>
                                    <p:animEffect transition="in" filter="fade">
                                      <p:cBhvr>
                                        <p:cTn id="145" dur="500"/>
                                        <p:tgtEl>
                                          <p:spTgt spid="8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47"/>
                                        </p:tgtEl>
                                        <p:attrNameLst>
                                          <p:attrName>style.visibility</p:attrName>
                                        </p:attrNameLst>
                                      </p:cBhvr>
                                      <p:to>
                                        <p:strVal val="visible"/>
                                      </p:to>
                                    </p:set>
                                    <p:animEffect transition="in" filter="fade">
                                      <p:cBhvr>
                                        <p:cTn id="148" dur="500"/>
                                        <p:tgtEl>
                                          <p:spTgt spid="14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1" nodeType="clickEffect">
                                  <p:stCondLst>
                                    <p:cond delay="0"/>
                                  </p:stCondLst>
                                  <p:childTnLst>
                                    <p:animEffect transition="out" filter="fade">
                                      <p:cBhvr>
                                        <p:cTn id="152" dur="500"/>
                                        <p:tgtEl>
                                          <p:spTgt spid="147"/>
                                        </p:tgtEl>
                                      </p:cBhvr>
                                    </p:animEffect>
                                    <p:set>
                                      <p:cBhvr>
                                        <p:cTn id="153" dur="1" fill="hold">
                                          <p:stCondLst>
                                            <p:cond delay="499"/>
                                          </p:stCondLst>
                                        </p:cTn>
                                        <p:tgtEl>
                                          <p:spTgt spid="147"/>
                                        </p:tgtEl>
                                        <p:attrNameLst>
                                          <p:attrName>style.visibility</p:attrName>
                                        </p:attrNameLst>
                                      </p:cBhvr>
                                      <p:to>
                                        <p:strVal val="hidden"/>
                                      </p:to>
                                    </p:set>
                                  </p:childTnLst>
                                </p:cTn>
                              </p:par>
                              <p:par>
                                <p:cTn id="154" presetID="10" presetClass="entr" presetSubtype="0" fill="hold" grpId="0" nodeType="withEffect">
                                  <p:stCondLst>
                                    <p:cond delay="0"/>
                                  </p:stCondLst>
                                  <p:childTnLst>
                                    <p:set>
                                      <p:cBhvr>
                                        <p:cTn id="155" dur="1" fill="hold">
                                          <p:stCondLst>
                                            <p:cond delay="0"/>
                                          </p:stCondLst>
                                        </p:cTn>
                                        <p:tgtEl>
                                          <p:spTgt spid="149"/>
                                        </p:tgtEl>
                                        <p:attrNameLst>
                                          <p:attrName>style.visibility</p:attrName>
                                        </p:attrNameLst>
                                      </p:cBhvr>
                                      <p:to>
                                        <p:strVal val="visible"/>
                                      </p:to>
                                    </p:set>
                                    <p:animEffect transition="in" filter="fade">
                                      <p:cBhvr>
                                        <p:cTn id="156" dur="500"/>
                                        <p:tgtEl>
                                          <p:spTgt spid="149"/>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149"/>
                                        </p:tgtEl>
                                      </p:cBhvr>
                                    </p:animEffect>
                                    <p:set>
                                      <p:cBhvr>
                                        <p:cTn id="161" dur="1" fill="hold">
                                          <p:stCondLst>
                                            <p:cond delay="499"/>
                                          </p:stCondLst>
                                        </p:cTn>
                                        <p:tgtEl>
                                          <p:spTgt spid="149"/>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151"/>
                                        </p:tgtEl>
                                        <p:attrNameLst>
                                          <p:attrName>style.visibility</p:attrName>
                                        </p:attrNameLst>
                                      </p:cBhvr>
                                      <p:to>
                                        <p:strVal val="visible"/>
                                      </p:to>
                                    </p:set>
                                    <p:animEffect transition="in" filter="fade">
                                      <p:cBhvr>
                                        <p:cTn id="164" dur="500"/>
                                        <p:tgtEl>
                                          <p:spTgt spid="151"/>
                                        </p:tgtEl>
                                      </p:cBhvr>
                                    </p:animEffect>
                                  </p:childTnLst>
                                </p:cTn>
                              </p:par>
                              <p:par>
                                <p:cTn id="165" presetID="10" presetClass="entr" presetSubtype="0" fill="hold" grpId="3" nodeType="withEffect">
                                  <p:stCondLst>
                                    <p:cond delay="0"/>
                                  </p:stCondLst>
                                  <p:childTnLst>
                                    <p:set>
                                      <p:cBhvr>
                                        <p:cTn id="166" dur="1" fill="hold">
                                          <p:stCondLst>
                                            <p:cond delay="0"/>
                                          </p:stCondLst>
                                        </p:cTn>
                                        <p:tgtEl>
                                          <p:spTgt spid="71"/>
                                        </p:tgtEl>
                                        <p:attrNameLst>
                                          <p:attrName>style.visibility</p:attrName>
                                        </p:attrNameLst>
                                      </p:cBhvr>
                                      <p:to>
                                        <p:strVal val="visible"/>
                                      </p:to>
                                    </p:set>
                                    <p:animEffect transition="in" filter="fade">
                                      <p:cBhvr>
                                        <p:cTn id="167" dur="500"/>
                                        <p:tgtEl>
                                          <p:spTgt spid="71"/>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9"/>
                                        </p:tgtEl>
                                        <p:attrNameLst>
                                          <p:attrName>style.visibility</p:attrName>
                                        </p:attrNameLst>
                                      </p:cBhvr>
                                      <p:to>
                                        <p:strVal val="visible"/>
                                      </p:to>
                                    </p:set>
                                    <p:animEffect transition="in" filter="fade">
                                      <p:cBhvr>
                                        <p:cTn id="170" dur="500"/>
                                        <p:tgtEl>
                                          <p:spTgt spid="89"/>
                                        </p:tgtEl>
                                      </p:cBhvr>
                                    </p:animEffect>
                                  </p:childTnLst>
                                </p:cTn>
                              </p:par>
                              <p:par>
                                <p:cTn id="171" presetID="10" presetClass="entr" presetSubtype="0" fill="hold" nodeType="withEffect">
                                  <p:stCondLst>
                                    <p:cond delay="0"/>
                                  </p:stCondLst>
                                  <p:childTnLst>
                                    <p:set>
                                      <p:cBhvr>
                                        <p:cTn id="172" dur="1" fill="hold">
                                          <p:stCondLst>
                                            <p:cond delay="0"/>
                                          </p:stCondLst>
                                        </p:cTn>
                                        <p:tgtEl>
                                          <p:spTgt spid="77"/>
                                        </p:tgtEl>
                                        <p:attrNameLst>
                                          <p:attrName>style.visibility</p:attrName>
                                        </p:attrNameLst>
                                      </p:cBhvr>
                                      <p:to>
                                        <p:strVal val="visible"/>
                                      </p:to>
                                    </p:set>
                                    <p:animEffect transition="in" filter="fade">
                                      <p:cBhvr>
                                        <p:cTn id="173" dur="500"/>
                                        <p:tgtEl>
                                          <p:spTgt spid="77"/>
                                        </p:tgtEl>
                                      </p:cBhvr>
                                    </p:animEffect>
                                  </p:childTnLst>
                                </p:cTn>
                              </p:par>
                              <p:par>
                                <p:cTn id="174" presetID="10" presetClass="entr" presetSubtype="0" fill="hold" nodeType="withEffect">
                                  <p:stCondLst>
                                    <p:cond delay="0"/>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500"/>
                                        <p:tgtEl>
                                          <p:spTgt spid="81"/>
                                        </p:tgtEl>
                                      </p:cBhvr>
                                    </p:animEffect>
                                  </p:childTnLst>
                                </p:cTn>
                              </p:par>
                              <p:par>
                                <p:cTn id="177" presetID="10" presetClass="entr" presetSubtype="0" fill="hold" nodeType="withEffect">
                                  <p:stCondLst>
                                    <p:cond delay="0"/>
                                  </p:stCondLst>
                                  <p:childTnLst>
                                    <p:set>
                                      <p:cBhvr>
                                        <p:cTn id="178" dur="1" fill="hold">
                                          <p:stCondLst>
                                            <p:cond delay="0"/>
                                          </p:stCondLst>
                                        </p:cTn>
                                        <p:tgtEl>
                                          <p:spTgt spid="82"/>
                                        </p:tgtEl>
                                        <p:attrNameLst>
                                          <p:attrName>style.visibility</p:attrName>
                                        </p:attrNameLst>
                                      </p:cBhvr>
                                      <p:to>
                                        <p:strVal val="visible"/>
                                      </p:to>
                                    </p:set>
                                    <p:animEffect transition="in" filter="fade">
                                      <p:cBhvr>
                                        <p:cTn id="179" dur="500"/>
                                        <p:tgtEl>
                                          <p:spTgt spid="82"/>
                                        </p:tgtEl>
                                      </p:cBhvr>
                                    </p:animEffect>
                                  </p:childTnLst>
                                </p:cTn>
                              </p:par>
                              <p:par>
                                <p:cTn id="180" presetID="10" presetClass="entr" presetSubtype="0" fill="hold" grpId="2" nodeType="withEffect">
                                  <p:stCondLst>
                                    <p:cond delay="0"/>
                                  </p:stCondLst>
                                  <p:childTnLst>
                                    <p:set>
                                      <p:cBhvr>
                                        <p:cTn id="181" dur="1" fill="hold">
                                          <p:stCondLst>
                                            <p:cond delay="0"/>
                                          </p:stCondLst>
                                        </p:cTn>
                                        <p:tgtEl>
                                          <p:spTgt spid="91"/>
                                        </p:tgtEl>
                                        <p:attrNameLst>
                                          <p:attrName>style.visibility</p:attrName>
                                        </p:attrNameLst>
                                      </p:cBhvr>
                                      <p:to>
                                        <p:strVal val="visible"/>
                                      </p:to>
                                    </p:set>
                                    <p:animEffect transition="in" filter="fade">
                                      <p:cBhvr>
                                        <p:cTn id="182" dur="500"/>
                                        <p:tgtEl>
                                          <p:spTgt spid="91"/>
                                        </p:tgtEl>
                                      </p:cBhvr>
                                    </p:animEffect>
                                  </p:childTnLst>
                                </p:cTn>
                              </p:par>
                              <p:par>
                                <p:cTn id="183" presetID="10"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animEffect transition="in" filter="fade">
                                      <p:cBhvr>
                                        <p:cTn id="185" dur="500"/>
                                        <p:tgtEl>
                                          <p:spTgt spid="84"/>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93"/>
                                        </p:tgtEl>
                                        <p:attrNameLst>
                                          <p:attrName>style.visibility</p:attrName>
                                        </p:attrNameLst>
                                      </p:cBhvr>
                                      <p:to>
                                        <p:strVal val="visible"/>
                                      </p:to>
                                    </p:set>
                                    <p:animEffect transition="in" filter="fade">
                                      <p:cBhvr>
                                        <p:cTn id="188" dur="500"/>
                                        <p:tgtEl>
                                          <p:spTgt spid="93"/>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grpId="3" nodeType="clickEffect">
                                  <p:stCondLst>
                                    <p:cond delay="0"/>
                                  </p:stCondLst>
                                  <p:childTnLst>
                                    <p:animEffect transition="out" filter="fade">
                                      <p:cBhvr>
                                        <p:cTn id="192" dur="500"/>
                                        <p:tgtEl>
                                          <p:spTgt spid="91"/>
                                        </p:tgtEl>
                                      </p:cBhvr>
                                    </p:animEffect>
                                    <p:set>
                                      <p:cBhvr>
                                        <p:cTn id="193" dur="1" fill="hold">
                                          <p:stCondLst>
                                            <p:cond delay="499"/>
                                          </p:stCondLst>
                                        </p:cTn>
                                        <p:tgtEl>
                                          <p:spTgt spid="91"/>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93"/>
                                        </p:tgtEl>
                                      </p:cBhvr>
                                    </p:animEffect>
                                    <p:set>
                                      <p:cBhvr>
                                        <p:cTn id="196" dur="1" fill="hold">
                                          <p:stCondLst>
                                            <p:cond delay="499"/>
                                          </p:stCondLst>
                                        </p:cTn>
                                        <p:tgtEl>
                                          <p:spTgt spid="93"/>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89"/>
                                        </p:tgtEl>
                                      </p:cBhvr>
                                    </p:animEffect>
                                    <p:set>
                                      <p:cBhvr>
                                        <p:cTn id="199" dur="1" fill="hold">
                                          <p:stCondLst>
                                            <p:cond delay="499"/>
                                          </p:stCondLst>
                                        </p:cTn>
                                        <p:tgtEl>
                                          <p:spTgt spid="89"/>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77"/>
                                        </p:tgtEl>
                                      </p:cBhvr>
                                    </p:animEffect>
                                    <p:set>
                                      <p:cBhvr>
                                        <p:cTn id="202" dur="1" fill="hold">
                                          <p:stCondLst>
                                            <p:cond delay="499"/>
                                          </p:stCondLst>
                                        </p:cTn>
                                        <p:tgtEl>
                                          <p:spTgt spid="77"/>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84"/>
                                        </p:tgtEl>
                                      </p:cBhvr>
                                    </p:animEffect>
                                    <p:set>
                                      <p:cBhvr>
                                        <p:cTn id="205" dur="1" fill="hold">
                                          <p:stCondLst>
                                            <p:cond delay="499"/>
                                          </p:stCondLst>
                                        </p:cTn>
                                        <p:tgtEl>
                                          <p:spTgt spid="84"/>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82"/>
                                        </p:tgtEl>
                                      </p:cBhvr>
                                    </p:animEffect>
                                    <p:set>
                                      <p:cBhvr>
                                        <p:cTn id="208" dur="1" fill="hold">
                                          <p:stCondLst>
                                            <p:cond delay="499"/>
                                          </p:stCondLst>
                                        </p:cTn>
                                        <p:tgtEl>
                                          <p:spTgt spid="82"/>
                                        </p:tgtEl>
                                        <p:attrNameLst>
                                          <p:attrName>style.visibility</p:attrName>
                                        </p:attrNameLst>
                                      </p:cBhvr>
                                      <p:to>
                                        <p:strVal val="hidden"/>
                                      </p:to>
                                    </p:set>
                                  </p:childTnLst>
                                </p:cTn>
                              </p:par>
                              <p:par>
                                <p:cTn id="209" presetID="10" presetClass="exit" presetSubtype="0" fill="hold" nodeType="withEffect">
                                  <p:stCondLst>
                                    <p:cond delay="0"/>
                                  </p:stCondLst>
                                  <p:childTnLst>
                                    <p:animEffect transition="out" filter="fade">
                                      <p:cBhvr>
                                        <p:cTn id="210" dur="500"/>
                                        <p:tgtEl>
                                          <p:spTgt spid="81"/>
                                        </p:tgtEl>
                                      </p:cBhvr>
                                    </p:animEffect>
                                    <p:set>
                                      <p:cBhvr>
                                        <p:cTn id="211" dur="1" fill="hold">
                                          <p:stCondLst>
                                            <p:cond delay="499"/>
                                          </p:stCondLst>
                                        </p:cTn>
                                        <p:tgtEl>
                                          <p:spTgt spid="81"/>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500"/>
                                        <p:tgtEl>
                                          <p:spTgt spid="71"/>
                                        </p:tgtEl>
                                      </p:cBhvr>
                                    </p:animEffect>
                                    <p:set>
                                      <p:cBhvr>
                                        <p:cTn id="214" dur="1" fill="hold">
                                          <p:stCondLst>
                                            <p:cond delay="499"/>
                                          </p:stCondLst>
                                        </p:cTn>
                                        <p:tgtEl>
                                          <p:spTgt spid="71"/>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151"/>
                                        </p:tgtEl>
                                      </p:cBhvr>
                                    </p:animEffect>
                                    <p:set>
                                      <p:cBhvr>
                                        <p:cTn id="217" dur="1" fill="hold">
                                          <p:stCondLst>
                                            <p:cond delay="499"/>
                                          </p:stCondLst>
                                        </p:cTn>
                                        <p:tgtEl>
                                          <p:spTgt spid="1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uiExpand="1" build="allAtOnce"/>
      <p:bldP spid="95" grpId="0" animBg="1"/>
      <p:bldP spid="95" grpId="1" animBg="1"/>
      <p:bldP spid="113" grpId="0" animBg="1"/>
      <p:bldP spid="113" grpId="1" animBg="1"/>
      <p:bldP spid="115" grpId="0" animBg="1"/>
      <p:bldP spid="115" grpId="1" animBg="1"/>
      <p:bldP spid="139" grpId="0" animBg="1"/>
      <p:bldP spid="139" grpId="1" animBg="1"/>
      <p:bldP spid="85" grpId="0"/>
      <p:bldP spid="86" grpId="0"/>
      <p:bldP spid="87" grpId="0"/>
      <p:bldP spid="88" grpId="0"/>
      <p:bldP spid="71" grpId="0" animBg="1"/>
      <p:bldP spid="71" grpId="1" animBg="1"/>
      <p:bldP spid="71" grpId="2" animBg="1"/>
      <p:bldP spid="71" grpId="3" animBg="1"/>
      <p:bldP spid="89" grpId="0"/>
      <p:bldP spid="89" grpId="1"/>
      <p:bldP spid="90" grpId="0"/>
      <p:bldP spid="90" grpId="1"/>
      <p:bldP spid="91" grpId="0"/>
      <p:bldP spid="91" grpId="1"/>
      <p:bldP spid="91" grpId="2"/>
      <p:bldP spid="91" grpId="3"/>
      <p:bldP spid="92" grpId="0"/>
      <p:bldP spid="92" grpId="1"/>
      <p:bldP spid="93" grpId="0"/>
      <p:bldP spid="93" grpId="1"/>
      <p:bldP spid="140" grpId="0" animBg="1"/>
      <p:bldP spid="140" grpId="1" animBg="1"/>
      <p:bldP spid="141" grpId="0" animBg="1"/>
      <p:bldP spid="141" grpId="1" animBg="1"/>
      <p:bldP spid="142" grpId="0" animBg="1"/>
      <p:bldP spid="142" grpId="1" animBg="1"/>
      <p:bldP spid="147" grpId="0" animBg="1"/>
      <p:bldP spid="147" grpId="1" animBg="1"/>
      <p:bldP spid="149" grpId="0" animBg="1"/>
      <p:bldP spid="149" grpId="1" animBg="1"/>
      <p:bldP spid="151" grpId="0" animBg="1"/>
      <p:bldP spid="15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Down Arrow 156"/>
          <p:cNvSpPr/>
          <p:nvPr/>
        </p:nvSpPr>
        <p:spPr>
          <a:xfrm>
            <a:off x="6141204" y="1646694"/>
            <a:ext cx="228600" cy="914400"/>
          </a:xfrm>
          <a:prstGeom prst="downArrow">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Down Arrow 197"/>
          <p:cNvSpPr/>
          <p:nvPr/>
        </p:nvSpPr>
        <p:spPr>
          <a:xfrm>
            <a:off x="6156702" y="3733800"/>
            <a:ext cx="228600" cy="731520"/>
          </a:xfrm>
          <a:prstGeom prst="downArrow">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3. Check Invariants</a:t>
            </a:r>
            <a:endParaRPr lang="en-US" dirty="0"/>
          </a:p>
        </p:txBody>
      </p:sp>
      <p:grpSp>
        <p:nvGrpSpPr>
          <p:cNvPr id="3" name="Group 114"/>
          <p:cNvGrpSpPr/>
          <p:nvPr/>
        </p:nvGrpSpPr>
        <p:grpSpPr>
          <a:xfrm>
            <a:off x="3953522" y="915038"/>
            <a:ext cx="5114278" cy="4114162"/>
            <a:chOff x="3953522" y="915038"/>
            <a:chExt cx="5114278" cy="4114162"/>
          </a:xfrm>
        </p:grpSpPr>
        <p:sp>
          <p:nvSpPr>
            <p:cNvPr id="116" name="Oval 115"/>
            <p:cNvSpPr>
              <a:spLocks noChangeAspect="1"/>
            </p:cNvSpPr>
            <p:nvPr/>
          </p:nvSpPr>
          <p:spPr>
            <a:xfrm>
              <a:off x="4187165"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a:spLocks noChangeAspect="1"/>
            </p:cNvSpPr>
            <p:nvPr/>
          </p:nvSpPr>
          <p:spPr>
            <a:xfrm>
              <a:off x="7240522"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2"/>
            <p:cNvGrpSpPr/>
            <p:nvPr/>
          </p:nvGrpSpPr>
          <p:grpSpPr>
            <a:xfrm>
              <a:off x="3953522" y="1371600"/>
              <a:ext cx="2066278" cy="3276600"/>
              <a:chOff x="3724922" y="1107488"/>
              <a:chExt cx="2066278" cy="3276600"/>
            </a:xfrm>
          </p:grpSpPr>
          <p:sp>
            <p:nvSpPr>
              <p:cNvPr id="206" name="Rectangle 205"/>
              <p:cNvSpPr/>
              <p:nvPr/>
            </p:nvSpPr>
            <p:spPr>
              <a:xfrm>
                <a:off x="3733800" y="1107488"/>
                <a:ext cx="2057400" cy="3276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6"/>
              <p:cNvGrpSpPr/>
              <p:nvPr/>
            </p:nvGrpSpPr>
            <p:grpSpPr>
              <a:xfrm>
                <a:off x="3724922" y="1259888"/>
                <a:ext cx="1750119" cy="2731008"/>
                <a:chOff x="2581922" y="1524000"/>
                <a:chExt cx="1750119" cy="2731008"/>
              </a:xfrm>
            </p:grpSpPr>
            <p:sp>
              <p:nvSpPr>
                <p:cNvPr id="208" name="Oval 207"/>
                <p:cNvSpPr>
                  <a:spLocks noChangeAspect="1"/>
                </p:cNvSpPr>
                <p:nvPr/>
              </p:nvSpPr>
              <p:spPr>
                <a:xfrm>
                  <a:off x="336385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337055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365089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044647"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005782" y="4191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3650894" y="3574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Arrow Connector 213"/>
                <p:cNvCxnSpPr>
                  <a:stCxn id="208" idx="4"/>
                  <a:endCxn id="209" idx="0"/>
                </p:cNvCxnSpPr>
                <p:nvPr/>
              </p:nvCxnSpPr>
              <p:spPr>
                <a:xfrm rot="16200000" flipH="1">
                  <a:off x="304468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09" idx="3"/>
                  <a:endCxn id="211" idx="0"/>
                </p:cNvCxnSpPr>
                <p:nvPr/>
              </p:nvCxnSpPr>
              <p:spPr>
                <a:xfrm rot="5400000">
                  <a:off x="2943684" y="2452648"/>
                  <a:ext cx="537210" cy="33528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209" idx="5"/>
                  <a:endCxn id="210" idx="0"/>
                </p:cNvCxnSpPr>
                <p:nvPr/>
              </p:nvCxnSpPr>
              <p:spPr>
                <a:xfrm rot="16200000" flipH="1">
                  <a:off x="328543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210" idx="4"/>
                  <a:endCxn id="213" idx="0"/>
                </p:cNvCxnSpPr>
                <p:nvPr/>
              </p:nvCxnSpPr>
              <p:spPr>
                <a:xfrm rot="5400000">
                  <a:off x="3372002" y="3263798"/>
                  <a:ext cx="6217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211" idx="4"/>
                  <a:endCxn id="212" idx="0"/>
                </p:cNvCxnSpPr>
                <p:nvPr/>
              </p:nvCxnSpPr>
              <p:spPr>
                <a:xfrm rot="5400000">
                  <a:off x="2390164" y="3536517"/>
                  <a:ext cx="1302106" cy="686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9" name="Shape 218"/>
                <p:cNvCxnSpPr>
                  <a:stCxn id="213" idx="4"/>
                  <a:endCxn id="209" idx="7"/>
                </p:cNvCxnSpPr>
                <p:nvPr/>
              </p:nvCxnSpPr>
              <p:spPr>
                <a:xfrm rot="5400000" flipH="1">
                  <a:off x="2887905" y="2843709"/>
                  <a:ext cx="1332278" cy="257708"/>
                </a:xfrm>
                <a:prstGeom prst="curvedConnector5">
                  <a:avLst>
                    <a:gd name="adj1" fmla="val -29134"/>
                    <a:gd name="adj2" fmla="val -297658"/>
                    <a:gd name="adj3" fmla="val 9982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0" name="TextBox 28"/>
                <p:cNvSpPr txBox="1">
                  <a:spLocks noChangeArrowheads="1"/>
                </p:cNvSpPr>
                <p:nvPr/>
              </p:nvSpPr>
              <p:spPr bwMode="auto">
                <a:xfrm>
                  <a:off x="337870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221" name="TextBox 28"/>
                <p:cNvSpPr txBox="1">
                  <a:spLocks noChangeArrowheads="1"/>
                </p:cNvSpPr>
                <p:nvPr/>
              </p:nvSpPr>
              <p:spPr bwMode="auto">
                <a:xfrm>
                  <a:off x="3505200" y="2338483"/>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222" name="TextBox 28"/>
                <p:cNvSpPr txBox="1">
                  <a:spLocks noChangeArrowheads="1"/>
                </p:cNvSpPr>
                <p:nvPr/>
              </p:nvSpPr>
              <p:spPr bwMode="auto">
                <a:xfrm>
                  <a:off x="2581922" y="2356239"/>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a:t>
                  </a:r>
                  <a:endParaRPr lang="en-US" b="1" spc="300" dirty="0">
                    <a:latin typeface="Courier New" pitchFamily="49" charset="0"/>
                    <a:cs typeface="Courier New" pitchFamily="49" charset="0"/>
                  </a:endParaRPr>
                </a:p>
              </p:txBody>
            </p:sp>
            <p:sp>
              <p:nvSpPr>
                <p:cNvPr id="223" name="TextBox 28"/>
                <p:cNvSpPr txBox="1">
                  <a:spLocks noChangeArrowheads="1"/>
                </p:cNvSpPr>
                <p:nvPr/>
              </p:nvSpPr>
              <p:spPr bwMode="auto">
                <a:xfrm>
                  <a:off x="3686482"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224" name="TextBox 28"/>
                <p:cNvSpPr txBox="1">
                  <a:spLocks noChangeArrowheads="1"/>
                </p:cNvSpPr>
                <p:nvPr/>
              </p:nvSpPr>
              <p:spPr bwMode="auto">
                <a:xfrm>
                  <a:off x="3733800" y="36576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grpSp>
          <p:nvGrpSpPr>
            <p:cNvPr id="6" name="Group 53"/>
            <p:cNvGrpSpPr/>
            <p:nvPr/>
          </p:nvGrpSpPr>
          <p:grpSpPr>
            <a:xfrm>
              <a:off x="6434313" y="1371600"/>
              <a:ext cx="2633487" cy="3657600"/>
              <a:chOff x="6434313" y="1107488"/>
              <a:chExt cx="2633487" cy="3657600"/>
            </a:xfrm>
          </p:grpSpPr>
          <p:sp>
            <p:nvSpPr>
              <p:cNvPr id="156" name="Rectangle 155"/>
              <p:cNvSpPr/>
              <p:nvPr/>
            </p:nvSpPr>
            <p:spPr>
              <a:xfrm>
                <a:off x="6477000" y="1107488"/>
                <a:ext cx="2590800" cy="3657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5"/>
              <p:cNvGrpSpPr/>
              <p:nvPr/>
            </p:nvGrpSpPr>
            <p:grpSpPr>
              <a:xfrm>
                <a:off x="6434313" y="1259888"/>
                <a:ext cx="2328687" cy="3257702"/>
                <a:chOff x="5291313" y="1524000"/>
                <a:chExt cx="2328687" cy="3257702"/>
              </a:xfrm>
            </p:grpSpPr>
            <p:sp>
              <p:nvSpPr>
                <p:cNvPr id="158" name="Oval 157"/>
                <p:cNvSpPr>
                  <a:spLocks noChangeAspect="1"/>
                </p:cNvSpPr>
                <p:nvPr/>
              </p:nvSpPr>
              <p:spPr>
                <a:xfrm>
                  <a:off x="642121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a:spLocks noChangeAspect="1"/>
                </p:cNvSpPr>
                <p:nvPr/>
              </p:nvSpPr>
              <p:spPr>
                <a:xfrm>
                  <a:off x="642791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p:nvSpPr>
              <p:spPr>
                <a:xfrm>
                  <a:off x="670825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p:nvSpPr>
              <p:spPr>
                <a:xfrm>
                  <a:off x="6098004"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a:spLocks noChangeAspect="1"/>
                </p:cNvSpPr>
                <p:nvPr/>
              </p:nvSpPr>
              <p:spPr>
                <a:xfrm>
                  <a:off x="6062492" y="3650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a:spLocks noChangeAspect="1"/>
                </p:cNvSpPr>
                <p:nvPr/>
              </p:nvSpPr>
              <p:spPr>
                <a:xfrm>
                  <a:off x="6708254" y="357804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a:stCxn id="158" idx="4"/>
                  <a:endCxn id="159" idx="0"/>
                </p:cNvCxnSpPr>
                <p:nvPr/>
              </p:nvCxnSpPr>
              <p:spPr>
                <a:xfrm rot="16200000" flipH="1">
                  <a:off x="610204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59" idx="3"/>
                  <a:endCxn id="161" idx="0"/>
                </p:cNvCxnSpPr>
                <p:nvPr/>
              </p:nvCxnSpPr>
              <p:spPr>
                <a:xfrm rot="5400000">
                  <a:off x="5999042" y="2450646"/>
                  <a:ext cx="537210" cy="33928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59" idx="5"/>
                  <a:endCxn id="160" idx="0"/>
                </p:cNvCxnSpPr>
                <p:nvPr/>
              </p:nvCxnSpPr>
              <p:spPr>
                <a:xfrm rot="16200000" flipH="1">
                  <a:off x="634279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60" idx="4"/>
                  <a:endCxn id="163" idx="0"/>
                </p:cNvCxnSpPr>
                <p:nvPr/>
              </p:nvCxnSpPr>
              <p:spPr>
                <a:xfrm rot="5400000">
                  <a:off x="6427686" y="3265474"/>
                  <a:ext cx="625145"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1" idx="4"/>
                  <a:endCxn id="162" idx="0"/>
                </p:cNvCxnSpPr>
                <p:nvPr/>
              </p:nvCxnSpPr>
              <p:spPr>
                <a:xfrm rot="5400000">
                  <a:off x="5715250" y="3268140"/>
                  <a:ext cx="762000" cy="35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Shape 168"/>
                <p:cNvCxnSpPr>
                  <a:stCxn id="163" idx="4"/>
                  <a:endCxn id="159" idx="7"/>
                </p:cNvCxnSpPr>
                <p:nvPr/>
              </p:nvCxnSpPr>
              <p:spPr>
                <a:xfrm rot="5400000" flipH="1">
                  <a:off x="5943588" y="2845386"/>
                  <a:ext cx="1335631" cy="257708"/>
                </a:xfrm>
                <a:prstGeom prst="curvedConnector5">
                  <a:avLst>
                    <a:gd name="adj1" fmla="val -22486"/>
                    <a:gd name="adj2" fmla="val -408268"/>
                    <a:gd name="adj3" fmla="val 989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TextBox 28"/>
                <p:cNvSpPr txBox="1">
                  <a:spLocks noChangeArrowheads="1"/>
                </p:cNvSpPr>
                <p:nvPr/>
              </p:nvSpPr>
              <p:spPr bwMode="auto">
                <a:xfrm>
                  <a:off x="643606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171" name="TextBox 28"/>
                <p:cNvSpPr txBox="1">
                  <a:spLocks noChangeArrowheads="1"/>
                </p:cNvSpPr>
                <p:nvPr/>
              </p:nvSpPr>
              <p:spPr bwMode="auto">
                <a:xfrm>
                  <a:off x="6553682" y="2356239"/>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I&lt;E-1</a:t>
                  </a:r>
                  <a:endParaRPr lang="en-US" b="1" spc="300" dirty="0">
                    <a:latin typeface="Courier New" pitchFamily="49" charset="0"/>
                    <a:cs typeface="Courier New" pitchFamily="49" charset="0"/>
                  </a:endParaRPr>
                </a:p>
              </p:txBody>
            </p:sp>
            <p:sp>
              <p:nvSpPr>
                <p:cNvPr id="172" name="TextBox 28"/>
                <p:cNvSpPr txBox="1">
                  <a:spLocks noChangeArrowheads="1"/>
                </p:cNvSpPr>
                <p:nvPr/>
              </p:nvSpPr>
              <p:spPr bwMode="auto">
                <a:xfrm>
                  <a:off x="5291313" y="2357024"/>
                  <a:ext cx="1066318"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174" name="TextBox 28"/>
                <p:cNvSpPr txBox="1">
                  <a:spLocks noChangeArrowheads="1"/>
                </p:cNvSpPr>
                <p:nvPr/>
              </p:nvSpPr>
              <p:spPr bwMode="auto">
                <a:xfrm>
                  <a:off x="6782049"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76" name="TextBox 28"/>
                <p:cNvSpPr txBox="1">
                  <a:spLocks noChangeArrowheads="1"/>
                </p:cNvSpPr>
                <p:nvPr/>
              </p:nvSpPr>
              <p:spPr bwMode="auto">
                <a:xfrm>
                  <a:off x="6867360" y="35814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77" name="TextBox 28"/>
                <p:cNvSpPr txBox="1">
                  <a:spLocks noChangeArrowheads="1"/>
                </p:cNvSpPr>
                <p:nvPr/>
              </p:nvSpPr>
              <p:spPr bwMode="auto">
                <a:xfrm>
                  <a:off x="6134689" y="3669268"/>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78" name="Straight Arrow Connector 177"/>
                <p:cNvCxnSpPr>
                  <a:stCxn id="162" idx="4"/>
                  <a:endCxn id="202" idx="0"/>
                </p:cNvCxnSpPr>
                <p:nvPr/>
              </p:nvCxnSpPr>
              <p:spPr>
                <a:xfrm rot="5400000">
                  <a:off x="5859800" y="3949598"/>
                  <a:ext cx="4693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p:cNvSpPr>
                <p:nvPr/>
              </p:nvSpPr>
              <p:spPr>
                <a:xfrm>
                  <a:off x="6062492" y="41842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p:cNvCxnSpPr>
                  <a:stCxn id="202" idx="4"/>
                  <a:endCxn id="204" idx="0"/>
                </p:cNvCxnSpPr>
                <p:nvPr/>
              </p:nvCxnSpPr>
              <p:spPr>
                <a:xfrm rot="16200000" flipH="1">
                  <a:off x="5862237" y="4480560"/>
                  <a:ext cx="469392" cy="487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p:cNvSpPr>
                <p:nvPr/>
              </p:nvSpPr>
              <p:spPr>
                <a:xfrm>
                  <a:off x="6067367" y="4717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8"/>
                <p:cNvSpPr txBox="1">
                  <a:spLocks noChangeArrowheads="1"/>
                </p:cNvSpPr>
                <p:nvPr/>
              </p:nvSpPr>
              <p:spPr bwMode="auto">
                <a:xfrm>
                  <a:off x="6128292" y="4278868"/>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cxnSp>
          <p:nvCxnSpPr>
            <p:cNvPr id="144" name="Straight Connector 143"/>
            <p:cNvCxnSpPr>
              <a:stCxn id="208" idx="6"/>
              <a:endCxn id="158" idx="2"/>
            </p:cNvCxnSpPr>
            <p:nvPr/>
          </p:nvCxnSpPr>
          <p:spPr>
            <a:xfrm>
              <a:off x="4799458" y="1556004"/>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60" idx="2"/>
              <a:endCxn id="210" idx="6"/>
            </p:cNvCxnSpPr>
            <p:nvPr/>
          </p:nvCxnSpPr>
          <p:spPr>
            <a:xfrm rot="10800000">
              <a:off x="5086502" y="2920898"/>
              <a:ext cx="276475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62" idx="1"/>
              <a:endCxn id="210" idx="5"/>
            </p:cNvCxnSpPr>
            <p:nvPr/>
          </p:nvCxnSpPr>
          <p:spPr>
            <a:xfrm rot="16200000" flipV="1">
              <a:off x="5787627" y="2233029"/>
              <a:ext cx="716740" cy="213773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47" name="Oval 146"/>
            <p:cNvSpPr>
              <a:spLocks noChangeAspect="1"/>
            </p:cNvSpPr>
            <p:nvPr/>
          </p:nvSpPr>
          <p:spPr>
            <a:xfrm>
              <a:off x="4187165"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a:spLocks noChangeAspect="1"/>
            </p:cNvSpPr>
            <p:nvPr/>
          </p:nvSpPr>
          <p:spPr>
            <a:xfrm>
              <a:off x="7240522"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p:cNvCxnSpPr>
              <a:stCxn id="212" idx="6"/>
              <a:endCxn id="204" idx="2"/>
            </p:cNvCxnSpPr>
            <p:nvPr/>
          </p:nvCxnSpPr>
          <p:spPr>
            <a:xfrm>
              <a:off x="4441390" y="4223004"/>
              <a:ext cx="2768977" cy="526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486400" y="4567535"/>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153" name="TextBox 152"/>
            <p:cNvSpPr txBox="1"/>
            <p:nvPr/>
          </p:nvSpPr>
          <p:spPr>
            <a:xfrm>
              <a:off x="5576050" y="915038"/>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154" name="TextBox 153"/>
            <p:cNvSpPr txBox="1"/>
            <p:nvPr/>
          </p:nvSpPr>
          <p:spPr>
            <a:xfrm>
              <a:off x="6096000" y="3352800"/>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B</a:t>
              </a:r>
              <a:endParaRPr lang="en-US" b="1" dirty="0">
                <a:solidFill>
                  <a:srgbClr val="00B050"/>
                </a:solidFill>
                <a:latin typeface="Arial" pitchFamily="34" charset="0"/>
                <a:cs typeface="Arial" pitchFamily="34" charset="0"/>
              </a:endParaRPr>
            </a:p>
          </p:txBody>
        </p:sp>
        <p:sp>
          <p:nvSpPr>
            <p:cNvPr id="155" name="TextBox 154"/>
            <p:cNvSpPr txBox="1"/>
            <p:nvPr/>
          </p:nvSpPr>
          <p:spPr>
            <a:xfrm>
              <a:off x="6096000" y="2526268"/>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grpSp>
      <p:sp>
        <p:nvSpPr>
          <p:cNvPr id="71" name="Content Placeholder 3"/>
          <p:cNvSpPr txBox="1">
            <a:spLocks/>
          </p:cNvSpPr>
          <p:nvPr/>
        </p:nvSpPr>
        <p:spPr>
          <a:xfrm>
            <a:off x="0" y="1447800"/>
            <a:ext cx="3962400" cy="3810000"/>
          </a:xfrm>
          <a:prstGeom prst="rect">
            <a:avLst/>
          </a:prstGeom>
        </p:spPr>
        <p:txBody>
          <a:bodyPr vert="horz">
            <a:normAutofit/>
          </a:bodyPr>
          <a:lstStyle/>
          <a:p>
            <a:pPr marL="320040" indent="-320040">
              <a:spcBef>
                <a:spcPts val="1800"/>
              </a:spcBef>
              <a:buClr>
                <a:schemeClr val="accent2"/>
              </a:buClr>
              <a:buSzPct val="60000"/>
              <a:buFont typeface="Wingdings"/>
              <a:buChar char=""/>
              <a:defRPr/>
            </a:pPr>
            <a:r>
              <a:rPr lang="en-US" sz="2400" dirty="0" smtClean="0"/>
              <a:t>Each invariant must imply successor invariants</a:t>
            </a:r>
          </a:p>
          <a:p>
            <a:pPr marL="320040" indent="-320040">
              <a:spcBef>
                <a:spcPts val="1800"/>
              </a:spcBef>
              <a:buClr>
                <a:schemeClr val="accent2"/>
              </a:buClr>
              <a:buSzPct val="60000"/>
              <a:buFont typeface="Wingdings"/>
              <a:buChar char=""/>
              <a:defRPr/>
            </a:pPr>
            <a:endParaRPr lang="en-US" sz="2400" dirty="0" smtClean="0"/>
          </a:p>
          <a:p>
            <a:pPr marL="320040" indent="-320040">
              <a:spcBef>
                <a:spcPts val="1800"/>
              </a:spcBef>
              <a:buClr>
                <a:schemeClr val="accent2"/>
              </a:buClr>
              <a:buSzPct val="60000"/>
              <a:buFont typeface="Wingdings"/>
              <a:buChar char=""/>
              <a:defRPr/>
            </a:pPr>
            <a:r>
              <a:rPr lang="en-US" sz="2400" dirty="0" smtClean="0"/>
              <a:t>Query Theorem </a:t>
            </a:r>
            <a:r>
              <a:rPr lang="en-US" sz="2400" dirty="0" err="1" smtClean="0"/>
              <a:t>Prover</a:t>
            </a:r>
            <a:endParaRPr lang="en-US" sz="2400" dirty="0" smtClean="0"/>
          </a:p>
          <a:p>
            <a:pPr marL="320040" indent="-320040">
              <a:spcBef>
                <a:spcPts val="1800"/>
              </a:spcBef>
              <a:buClr>
                <a:schemeClr val="accent2"/>
              </a:buClr>
              <a:buSzPct val="60000"/>
              <a:defRPr/>
            </a:pPr>
            <a:endParaRPr lang="en-US" sz="2400" dirty="0" smtClean="0"/>
          </a:p>
        </p:txBody>
      </p:sp>
      <p:sp>
        <p:nvSpPr>
          <p:cNvPr id="118" name="Rectangle 117"/>
          <p:cNvSpPr/>
          <p:nvPr/>
        </p:nvSpPr>
        <p:spPr>
          <a:xfrm>
            <a:off x="3810000" y="1066800"/>
            <a:ext cx="5334000" cy="41148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a:spLocks noChangeAspect="1"/>
          </p:cNvSpPr>
          <p:nvPr/>
        </p:nvSpPr>
        <p:spPr>
          <a:xfrm>
            <a:off x="474215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a:spLocks noChangeAspect="1"/>
          </p:cNvSpPr>
          <p:nvPr/>
        </p:nvSpPr>
        <p:spPr>
          <a:xfrm>
            <a:off x="502249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a:spLocks noChangeAspect="1"/>
          </p:cNvSpPr>
          <p:nvPr/>
        </p:nvSpPr>
        <p:spPr>
          <a:xfrm>
            <a:off x="5022494" y="3574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a:spLocks noChangeAspect="1"/>
          </p:cNvSpPr>
          <p:nvPr/>
        </p:nvSpPr>
        <p:spPr>
          <a:xfrm>
            <a:off x="757091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a:spLocks noChangeAspect="1"/>
          </p:cNvSpPr>
          <p:nvPr/>
        </p:nvSpPr>
        <p:spPr>
          <a:xfrm>
            <a:off x="785125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a:spLocks noChangeAspect="1"/>
          </p:cNvSpPr>
          <p:nvPr/>
        </p:nvSpPr>
        <p:spPr>
          <a:xfrm>
            <a:off x="7851254" y="357804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a:endCxn id="121" idx="6"/>
          </p:cNvCxnSpPr>
          <p:nvPr/>
        </p:nvCxnSpPr>
        <p:spPr>
          <a:xfrm rot="10800000">
            <a:off x="5086502" y="2920898"/>
            <a:ext cx="2764752" cy="944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1" idx="5"/>
          </p:cNvCxnSpPr>
          <p:nvPr/>
        </p:nvCxnSpPr>
        <p:spPr>
          <a:xfrm rot="10800000">
            <a:off x="5077128" y="2943528"/>
            <a:ext cx="2161872" cy="71407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16200000" flipH="1">
            <a:off x="4658636" y="2491434"/>
            <a:ext cx="537210" cy="2577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7137964" y="2453873"/>
            <a:ext cx="537210" cy="339286"/>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6096000" y="3352800"/>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B</a:t>
            </a:r>
            <a:endParaRPr lang="en-US" b="1" dirty="0">
              <a:solidFill>
                <a:srgbClr val="00B050"/>
              </a:solidFill>
              <a:latin typeface="Arial" pitchFamily="34" charset="0"/>
              <a:cs typeface="Arial" pitchFamily="34" charset="0"/>
            </a:endParaRPr>
          </a:p>
        </p:txBody>
      </p:sp>
      <p:sp>
        <p:nvSpPr>
          <p:cNvPr id="132" name="TextBox 131"/>
          <p:cNvSpPr txBox="1"/>
          <p:nvPr/>
        </p:nvSpPr>
        <p:spPr>
          <a:xfrm>
            <a:off x="6096000" y="2526268"/>
            <a:ext cx="283028" cy="369332"/>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cxnSp>
        <p:nvCxnSpPr>
          <p:cNvPr id="133" name="Straight Arrow Connector 132"/>
          <p:cNvCxnSpPr/>
          <p:nvPr/>
        </p:nvCxnSpPr>
        <p:spPr>
          <a:xfrm rot="5400000">
            <a:off x="4744405" y="3263797"/>
            <a:ext cx="6217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hape 133"/>
          <p:cNvCxnSpPr/>
          <p:nvPr/>
        </p:nvCxnSpPr>
        <p:spPr>
          <a:xfrm rot="5400000" flipH="1">
            <a:off x="4260308" y="2843708"/>
            <a:ext cx="1332278" cy="257708"/>
          </a:xfrm>
          <a:prstGeom prst="curvedConnector5">
            <a:avLst>
              <a:gd name="adj1" fmla="val -29134"/>
              <a:gd name="adj2" fmla="val -297658"/>
              <a:gd name="adj3" fmla="val 99822"/>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a:off x="7578038" y="3268701"/>
            <a:ext cx="625145"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hape 135"/>
          <p:cNvCxnSpPr/>
          <p:nvPr/>
        </p:nvCxnSpPr>
        <p:spPr>
          <a:xfrm rot="5400000" flipH="1">
            <a:off x="7080045" y="2851078"/>
            <a:ext cx="1335631" cy="257708"/>
          </a:xfrm>
          <a:prstGeom prst="curvedConnector5">
            <a:avLst>
              <a:gd name="adj1" fmla="val -22486"/>
              <a:gd name="adj2" fmla="val -408268"/>
              <a:gd name="adj3" fmla="val 98993"/>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7" name="TextBox 28"/>
          <p:cNvSpPr txBox="1">
            <a:spLocks noChangeArrowheads="1"/>
          </p:cNvSpPr>
          <p:nvPr/>
        </p:nvSpPr>
        <p:spPr bwMode="auto">
          <a:xfrm>
            <a:off x="4876800" y="2338483"/>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138" name="TextBox 28"/>
          <p:cNvSpPr txBox="1">
            <a:spLocks noChangeArrowheads="1"/>
          </p:cNvSpPr>
          <p:nvPr/>
        </p:nvSpPr>
        <p:spPr bwMode="auto">
          <a:xfrm>
            <a:off x="5058082"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39" name="TextBox 28"/>
          <p:cNvSpPr txBox="1">
            <a:spLocks noChangeArrowheads="1"/>
          </p:cNvSpPr>
          <p:nvPr/>
        </p:nvSpPr>
        <p:spPr bwMode="auto">
          <a:xfrm>
            <a:off x="5105400" y="36576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140" name="TextBox 28"/>
          <p:cNvSpPr txBox="1">
            <a:spLocks noChangeArrowheads="1"/>
          </p:cNvSpPr>
          <p:nvPr/>
        </p:nvSpPr>
        <p:spPr bwMode="auto">
          <a:xfrm>
            <a:off x="6426200" y="2356239"/>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141" name="TextBox 28"/>
          <p:cNvSpPr txBox="1">
            <a:spLocks noChangeArrowheads="1"/>
          </p:cNvSpPr>
          <p:nvPr/>
        </p:nvSpPr>
        <p:spPr bwMode="auto">
          <a:xfrm>
            <a:off x="7925049"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142" name="TextBox 28"/>
          <p:cNvSpPr txBox="1">
            <a:spLocks noChangeArrowheads="1"/>
          </p:cNvSpPr>
          <p:nvPr/>
        </p:nvSpPr>
        <p:spPr bwMode="auto">
          <a:xfrm>
            <a:off x="8010360" y="35814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nvGrpSpPr>
          <p:cNvPr id="8" name="Group 147"/>
          <p:cNvGrpSpPr/>
          <p:nvPr/>
        </p:nvGrpSpPr>
        <p:grpSpPr>
          <a:xfrm>
            <a:off x="5082397" y="2344270"/>
            <a:ext cx="3833003" cy="1816608"/>
            <a:chOff x="5082397" y="2344270"/>
            <a:chExt cx="3833003" cy="1816608"/>
          </a:xfrm>
        </p:grpSpPr>
        <p:cxnSp>
          <p:nvCxnSpPr>
            <p:cNvPr id="149" name="Straight Connector 148"/>
            <p:cNvCxnSpPr/>
            <p:nvPr/>
          </p:nvCxnSpPr>
          <p:spPr>
            <a:xfrm rot="10800000">
              <a:off x="5146404" y="2376274"/>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10800000">
              <a:off x="5146405" y="4141066"/>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75" name="TextBox 28"/>
            <p:cNvSpPr txBox="1">
              <a:spLocks noChangeArrowheads="1"/>
            </p:cNvSpPr>
            <p:nvPr/>
          </p:nvSpPr>
          <p:spPr bwMode="auto">
            <a:xfrm>
              <a:off x="5259786"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79" name="Straight Arrow Connector 178"/>
            <p:cNvCxnSpPr>
              <a:stCxn id="180" idx="4"/>
              <a:endCxn id="181" idx="0"/>
            </p:cNvCxnSpPr>
            <p:nvPr/>
          </p:nvCxnSpPr>
          <p:spPr>
            <a:xfrm rot="5400000">
              <a:off x="485430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0" name="Oval 179"/>
            <p:cNvSpPr>
              <a:spLocks noChangeAspect="1"/>
            </p:cNvSpPr>
            <p:nvPr/>
          </p:nvSpPr>
          <p:spPr>
            <a:xfrm>
              <a:off x="508239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a:spLocks noChangeAspect="1"/>
            </p:cNvSpPr>
            <p:nvPr/>
          </p:nvSpPr>
          <p:spPr>
            <a:xfrm>
              <a:off x="508239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Arrow Connector 181"/>
            <p:cNvCxnSpPr>
              <a:stCxn id="181" idx="4"/>
              <a:endCxn id="183" idx="0"/>
            </p:cNvCxnSpPr>
            <p:nvPr/>
          </p:nvCxnSpPr>
          <p:spPr>
            <a:xfrm rot="5400000">
              <a:off x="485430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3" name="Oval 182"/>
            <p:cNvSpPr>
              <a:spLocks noChangeAspect="1"/>
            </p:cNvSpPr>
            <p:nvPr/>
          </p:nvSpPr>
          <p:spPr>
            <a:xfrm>
              <a:off x="508239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Arrow Connector 183"/>
            <p:cNvCxnSpPr>
              <a:stCxn id="183" idx="4"/>
              <a:endCxn id="185" idx="0"/>
            </p:cNvCxnSpPr>
            <p:nvPr/>
          </p:nvCxnSpPr>
          <p:spPr>
            <a:xfrm rot="5400000">
              <a:off x="485430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5" name="Oval 184"/>
            <p:cNvSpPr>
              <a:spLocks noChangeAspect="1"/>
            </p:cNvSpPr>
            <p:nvPr/>
          </p:nvSpPr>
          <p:spPr>
            <a:xfrm>
              <a:off x="508239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a:spLocks noChangeArrowheads="1"/>
            </p:cNvSpPr>
            <p:nvPr/>
          </p:nvSpPr>
          <p:spPr bwMode="auto">
            <a:xfrm>
              <a:off x="5244796" y="2975642"/>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187" name="TextBox 28"/>
            <p:cNvSpPr txBox="1">
              <a:spLocks noChangeArrowheads="1"/>
            </p:cNvSpPr>
            <p:nvPr/>
          </p:nvSpPr>
          <p:spPr bwMode="auto">
            <a:xfrm>
              <a:off x="5244796" y="3563470"/>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188" name="TextBox 28"/>
            <p:cNvSpPr txBox="1">
              <a:spLocks noChangeArrowheads="1"/>
            </p:cNvSpPr>
            <p:nvPr/>
          </p:nvSpPr>
          <p:spPr bwMode="auto">
            <a:xfrm>
              <a:off x="7946790"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89" name="Straight Arrow Connector 188"/>
            <p:cNvCxnSpPr>
              <a:stCxn id="190" idx="4"/>
              <a:endCxn id="191" idx="0"/>
            </p:cNvCxnSpPr>
            <p:nvPr/>
          </p:nvCxnSpPr>
          <p:spPr>
            <a:xfrm rot="5400000">
              <a:off x="754007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0" name="Oval 189"/>
            <p:cNvSpPr>
              <a:spLocks noChangeAspect="1"/>
            </p:cNvSpPr>
            <p:nvPr/>
          </p:nvSpPr>
          <p:spPr>
            <a:xfrm>
              <a:off x="776816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a:spLocks noChangeAspect="1"/>
            </p:cNvSpPr>
            <p:nvPr/>
          </p:nvSpPr>
          <p:spPr>
            <a:xfrm>
              <a:off x="776816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Arrow Connector 191"/>
            <p:cNvCxnSpPr>
              <a:stCxn id="191" idx="4"/>
              <a:endCxn id="193" idx="0"/>
            </p:cNvCxnSpPr>
            <p:nvPr/>
          </p:nvCxnSpPr>
          <p:spPr>
            <a:xfrm rot="5400000">
              <a:off x="754007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3" name="Oval 192"/>
            <p:cNvSpPr>
              <a:spLocks noChangeAspect="1"/>
            </p:cNvSpPr>
            <p:nvPr/>
          </p:nvSpPr>
          <p:spPr>
            <a:xfrm>
              <a:off x="776816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a:stCxn id="193" idx="4"/>
              <a:endCxn id="195" idx="0"/>
            </p:cNvCxnSpPr>
            <p:nvPr/>
          </p:nvCxnSpPr>
          <p:spPr>
            <a:xfrm rot="5400000">
              <a:off x="754007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Oval 194"/>
            <p:cNvSpPr>
              <a:spLocks noChangeAspect="1"/>
            </p:cNvSpPr>
            <p:nvPr/>
          </p:nvSpPr>
          <p:spPr>
            <a:xfrm>
              <a:off x="776816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28"/>
            <p:cNvSpPr txBox="1">
              <a:spLocks noChangeArrowheads="1"/>
            </p:cNvSpPr>
            <p:nvPr/>
          </p:nvSpPr>
          <p:spPr bwMode="auto">
            <a:xfrm>
              <a:off x="7939790" y="2986528"/>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197" name="TextBox 196"/>
            <p:cNvSpPr txBox="1">
              <a:spLocks noChangeArrowheads="1"/>
            </p:cNvSpPr>
            <p:nvPr/>
          </p:nvSpPr>
          <p:spPr bwMode="auto">
            <a:xfrm>
              <a:off x="7945263" y="3563470"/>
              <a:ext cx="970137" cy="369332"/>
            </a:xfrm>
            <a:prstGeom prst="rect">
              <a:avLst/>
            </a:prstGeom>
            <a:noFill/>
            <a:ln w="9525">
              <a:noFill/>
              <a:miter lim="800000"/>
              <a:headEnd/>
              <a:tailEnd/>
            </a:ln>
          </p:spPr>
          <p:txBody>
            <a:bodyPr wrap="none">
              <a:spAutoFit/>
            </a:bodyPr>
            <a:lstStyle/>
            <a:p>
              <a:r>
                <a:rPr lang="en-US" b="1" spc="600" dirty="0" smtClean="0">
                  <a:latin typeface="Courier New" pitchFamily="49" charset="0"/>
                  <a:cs typeface="Courier New" pitchFamily="49" charset="0"/>
                </a:rPr>
                <a:t>I≥</a:t>
              </a:r>
              <a:r>
                <a:rPr lang="en-US" b="1" spc="-150" dirty="0" smtClean="0">
                  <a:latin typeface="Courier New" pitchFamily="49" charset="0"/>
                  <a:cs typeface="Courier New" pitchFamily="49" charset="0"/>
                </a:rPr>
                <a:t>E-1</a:t>
              </a:r>
              <a:endParaRPr lang="en-US" b="1" spc="-150" dirty="0">
                <a:latin typeface="Courier New" pitchFamily="49" charset="0"/>
                <a:cs typeface="Courier New" pitchFamily="49" charset="0"/>
              </a:endParaRPr>
            </a:p>
          </p:txBody>
        </p:sp>
      </p:grpSp>
      <p:sp>
        <p:nvSpPr>
          <p:cNvPr id="200" name="TextBox 199"/>
          <p:cNvSpPr txBox="1"/>
          <p:nvPr/>
        </p:nvSpPr>
        <p:spPr>
          <a:xfrm>
            <a:off x="5691997" y="1887070"/>
            <a:ext cx="1509826" cy="369332"/>
          </a:xfrm>
          <a:prstGeom prst="rect">
            <a:avLst/>
          </a:prstGeom>
          <a:noFill/>
        </p:spPr>
        <p:txBody>
          <a:bodyPr wrap="square" rtlCol="0">
            <a:spAutoFit/>
          </a:bodyPr>
          <a:lstStyle/>
          <a:p>
            <a:pPr algn="ctr"/>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sp>
        <p:nvSpPr>
          <p:cNvPr id="201" name="TextBox 200"/>
          <p:cNvSpPr txBox="1"/>
          <p:nvPr/>
        </p:nvSpPr>
        <p:spPr>
          <a:xfrm>
            <a:off x="5615797" y="4260938"/>
            <a:ext cx="1738426" cy="369332"/>
          </a:xfrm>
          <a:prstGeom prst="rect">
            <a:avLst/>
          </a:prstGeom>
          <a:noFill/>
        </p:spPr>
        <p:txBody>
          <a:bodyPr wrap="square" rtlCol="0">
            <a:spAutoFit/>
          </a:bodyPr>
          <a:lstStyle/>
          <a:p>
            <a:pPr algn="ctr"/>
            <a:r>
              <a:rPr lang="en-US" b="1" dirty="0">
                <a:solidFill>
                  <a:srgbClr val="00B050"/>
                </a:solidFill>
                <a:latin typeface="Arial" pitchFamily="34" charset="0"/>
                <a:cs typeface="Arial" pitchFamily="34" charset="0"/>
              </a:rPr>
              <a:t>B</a:t>
            </a:r>
          </a:p>
        </p:txBody>
      </p:sp>
      <p:graphicFrame>
        <p:nvGraphicFramePr>
          <p:cNvPr id="114" name="Table 113"/>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20000"/>
                              <a:lumOff val="8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&lt; E-1)</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40000"/>
                              <a:lumOff val="6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 E-1)</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sp>
        <p:nvSpPr>
          <p:cNvPr id="115" name="Oval 114"/>
          <p:cNvSpPr>
            <a:spLocks noChangeAspect="1"/>
          </p:cNvSpPr>
          <p:nvPr/>
        </p:nvSpPr>
        <p:spPr>
          <a:xfrm>
            <a:off x="7209740" y="365942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rot="5400000">
            <a:off x="6823692" y="3283917"/>
            <a:ext cx="822960" cy="350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07" name="Table 206"/>
          <p:cNvGraphicFramePr>
            <a:graphicFrameLocks noGrp="1"/>
          </p:cNvGraphicFramePr>
          <p:nvPr/>
        </p:nvGraphicFramePr>
        <p:xfrm>
          <a:off x="685800" y="4038600"/>
          <a:ext cx="2438400" cy="2286000"/>
        </p:xfrm>
        <a:graphic>
          <a:graphicData uri="http://schemas.openxmlformats.org/drawingml/2006/table">
            <a:tbl>
              <a:tblPr firstRow="1" bandRow="1">
                <a:tableStyleId>{8A107856-5554-42FB-B03E-39F5DBC370BA}</a:tableStyleId>
              </a:tblPr>
              <a:tblGrid>
                <a:gridCol w="2438400"/>
              </a:tblGrid>
              <a:tr h="370840">
                <a:tc>
                  <a:txBody>
                    <a:bodyPr/>
                    <a:lstStyle/>
                    <a:p>
                      <a:pPr>
                        <a:tabLst/>
                      </a:pPr>
                      <a:r>
                        <a:rPr lang="en-US" sz="2400" b="1" dirty="0" smtClean="0"/>
                        <a:t> Entry	</a:t>
                      </a:r>
                      <a:r>
                        <a:rPr lang="en-US" sz="2400" b="1" baseline="0" dirty="0" smtClean="0">
                          <a:sym typeface="Wingdings" pitchFamily="2" charset="2"/>
                        </a:rPr>
                        <a:t>     A</a:t>
                      </a:r>
                      <a:endParaRPr lang="en-US" sz="24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 Entry 	</a:t>
                      </a:r>
                      <a:r>
                        <a:rPr lang="en-US" sz="2400" b="1" dirty="0" smtClean="0">
                          <a:sym typeface="Wingdings" pitchFamily="2" charset="2"/>
                        </a:rPr>
                        <a:t>     B</a:t>
                      </a:r>
                      <a:endParaRPr lang="en-US" sz="2400" b="1" dirty="0" smtClean="0"/>
                    </a:p>
                  </a:txBody>
                  <a:tcPr/>
                </a:tc>
              </a:tr>
              <a:tr h="370840">
                <a:tc>
                  <a:txBody>
                    <a:bodyPr/>
                    <a:lstStyle/>
                    <a:p>
                      <a:pPr>
                        <a:tabLst>
                          <a:tab pos="577850" algn="l"/>
                        </a:tabLst>
                      </a:pPr>
                      <a:r>
                        <a:rPr lang="en-US" sz="2400" b="1" dirty="0" smtClean="0"/>
                        <a:t>   A 		</a:t>
                      </a:r>
                      <a:r>
                        <a:rPr lang="en-US" sz="2400" b="1" dirty="0" smtClean="0">
                          <a:sym typeface="Wingdings" pitchFamily="2" charset="2"/>
                        </a:rPr>
                        <a:t>     B</a:t>
                      </a:r>
                      <a:endParaRPr lang="en-US" sz="2400" b="1" dirty="0"/>
                    </a:p>
                  </a:txBody>
                  <a:tcPr/>
                </a:tc>
              </a:tr>
              <a:tr h="370840">
                <a:tc>
                  <a:txBody>
                    <a:bodyPr/>
                    <a:lstStyle/>
                    <a:p>
                      <a:pPr>
                        <a:tabLst/>
                      </a:pPr>
                      <a:r>
                        <a:rPr lang="en-US" sz="2400" b="1" dirty="0" smtClean="0"/>
                        <a:t>   A 	</a:t>
                      </a:r>
                      <a:r>
                        <a:rPr lang="en-US" sz="2400" b="1" dirty="0" smtClean="0">
                          <a:sym typeface="Wingdings" pitchFamily="2" charset="2"/>
                        </a:rPr>
                        <a:t>     A</a:t>
                      </a:r>
                      <a:endParaRPr lang="en-US" sz="24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   B	</a:t>
                      </a:r>
                      <a:r>
                        <a:rPr lang="en-US" sz="2400" b="1" dirty="0" smtClean="0">
                          <a:sym typeface="Wingdings" pitchFamily="2" charset="2"/>
                        </a:rPr>
                        <a:t>   Exit</a:t>
                      </a:r>
                      <a:endParaRPr lang="en-US" sz="2400" b="1" dirty="0" smtClean="0"/>
                    </a:p>
                  </a:txBody>
                  <a:tcPr/>
                </a:tc>
              </a:tr>
            </a:tbl>
          </a:graphicData>
        </a:graphic>
      </p:graphicFrame>
      <p:sp>
        <p:nvSpPr>
          <p:cNvPr id="227" name="Rounded Rectangle 226"/>
          <p:cNvSpPr/>
          <p:nvPr/>
        </p:nvSpPr>
        <p:spPr>
          <a:xfrm>
            <a:off x="685800" y="4953000"/>
            <a:ext cx="2438400" cy="4572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Down Arrow 198"/>
          <p:cNvSpPr/>
          <p:nvPr/>
        </p:nvSpPr>
        <p:spPr>
          <a:xfrm>
            <a:off x="6156702" y="2987298"/>
            <a:ext cx="228600" cy="274320"/>
          </a:xfrm>
          <a:prstGeom prst="downArrow">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3906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500"/>
                                        <p:tgtEl>
                                          <p:spTgt spid="227"/>
                                        </p:tgtEl>
                                      </p:cBhvr>
                                    </p:animEffect>
                                  </p:childTnLst>
                                </p:cTn>
                              </p:par>
                              <p:par>
                                <p:cTn id="13" presetID="10" presetClass="exit" presetSubtype="0" fill="hold" grpId="0" nodeType="withEffect">
                                  <p:stCondLst>
                                    <p:cond delay="0"/>
                                  </p:stCondLst>
                                  <p:childTnLst>
                                    <p:animEffect transition="out" filter="fade">
                                      <p:cBhvr>
                                        <p:cTn id="14" dur="500"/>
                                        <p:tgtEl>
                                          <p:spTgt spid="157"/>
                                        </p:tgtEl>
                                      </p:cBhvr>
                                    </p:animEffect>
                                    <p:set>
                                      <p:cBhvr>
                                        <p:cTn id="15" dur="1" fill="hold">
                                          <p:stCondLst>
                                            <p:cond delay="499"/>
                                          </p:stCondLst>
                                        </p:cTn>
                                        <p:tgtEl>
                                          <p:spTgt spid="157"/>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98"/>
                                        </p:tgtEl>
                                      </p:cBhvr>
                                    </p:animEffect>
                                    <p:set>
                                      <p:cBhvr>
                                        <p:cTn id="18" dur="1" fill="hold">
                                          <p:stCondLst>
                                            <p:cond delay="499"/>
                                          </p:stCondLst>
                                        </p:cTn>
                                        <p:tgtEl>
                                          <p:spTgt spid="19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fade">
                                      <p:cBhvr>
                                        <p:cTn id="27" dur="500"/>
                                        <p:tgtEl>
                                          <p:spTgt spid="1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Effect transition="in" filter="fade">
                                      <p:cBhvr>
                                        <p:cTn id="30" dur="500"/>
                                        <p:tgtEl>
                                          <p:spTgt spid="1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fade">
                                      <p:cBhvr>
                                        <p:cTn id="33" dur="500"/>
                                        <p:tgtEl>
                                          <p:spTgt spid="1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fade">
                                      <p:cBhvr>
                                        <p:cTn id="36" dur="500"/>
                                        <p:tgtEl>
                                          <p:spTgt spid="12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wipe(up)">
                                      <p:cBhvr>
                                        <p:cTn id="40" dur="500"/>
                                        <p:tgtEl>
                                          <p:spTgt spid="1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8"/>
                                        </p:tgtEl>
                                        <p:attrNameLst>
                                          <p:attrName>style.visibility</p:attrName>
                                        </p:attrNameLst>
                                      </p:cBhvr>
                                      <p:to>
                                        <p:strVal val="visible"/>
                                      </p:to>
                                    </p:set>
                                    <p:animEffect transition="in" filter="fade">
                                      <p:cBhvr>
                                        <p:cTn id="43" dur="500"/>
                                        <p:tgtEl>
                                          <p:spTgt spid="138"/>
                                        </p:tgtEl>
                                      </p:cBhvr>
                                    </p:animEffect>
                                  </p:childTnLst>
                                </p:cTn>
                              </p:par>
                            </p:childTnLst>
                          </p:cTn>
                        </p:par>
                        <p:par>
                          <p:cTn id="44" fill="hold">
                            <p:stCondLst>
                              <p:cond delay="1500"/>
                            </p:stCondLst>
                            <p:childTnLst>
                              <p:par>
                                <p:cTn id="45" presetID="1" presetClass="entr" presetSubtype="0" fill="hold" grpId="0" nodeType="after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animEffect transition="in" filter="wipe(down)">
                                      <p:cBhvr>
                                        <p:cTn id="49" dur="500"/>
                                        <p:tgtEl>
                                          <p:spTgt spid="1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9"/>
                                        </p:tgtEl>
                                        <p:attrNameLst>
                                          <p:attrName>style.visibility</p:attrName>
                                        </p:attrNameLst>
                                      </p:cBhvr>
                                      <p:to>
                                        <p:strVal val="visible"/>
                                      </p:to>
                                    </p:set>
                                    <p:animEffect transition="in" filter="fade">
                                      <p:cBhvr>
                                        <p:cTn id="52" dur="500"/>
                                        <p:tgtEl>
                                          <p:spTgt spid="139"/>
                                        </p:tgtEl>
                                      </p:cBhvr>
                                    </p:animEffec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120"/>
                                        </p:tgtEl>
                                        <p:attrNameLst>
                                          <p:attrName>style.visibility</p:attrName>
                                        </p:attrNameLst>
                                      </p:cBhvr>
                                      <p:to>
                                        <p:strVal val="visible"/>
                                      </p:to>
                                    </p:set>
                                  </p:childTnLst>
                                </p:cTn>
                              </p:par>
                              <p:par>
                                <p:cTn id="56" presetID="22" presetClass="entr" presetSubtype="1" fill="hold" nodeType="withEffect">
                                  <p:stCondLst>
                                    <p:cond delay="0"/>
                                  </p:stCondLst>
                                  <p:childTnLst>
                                    <p:set>
                                      <p:cBhvr>
                                        <p:cTn id="57" dur="1" fill="hold">
                                          <p:stCondLst>
                                            <p:cond delay="0"/>
                                          </p:stCondLst>
                                        </p:cTn>
                                        <p:tgtEl>
                                          <p:spTgt spid="128"/>
                                        </p:tgtEl>
                                        <p:attrNameLst>
                                          <p:attrName>style.visibility</p:attrName>
                                        </p:attrNameLst>
                                      </p:cBhvr>
                                      <p:to>
                                        <p:strVal val="visible"/>
                                      </p:to>
                                    </p:set>
                                    <p:animEffect transition="in" filter="wipe(up)">
                                      <p:cBhvr>
                                        <p:cTn id="58" dur="500"/>
                                        <p:tgtEl>
                                          <p:spTgt spid="1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animEffect transition="in" filter="fade">
                                      <p:cBhvr>
                                        <p:cTn id="61" dur="500"/>
                                        <p:tgtEl>
                                          <p:spTgt spid="137"/>
                                        </p:tgtEl>
                                      </p:cBhvr>
                                    </p:animEffect>
                                  </p:childTnLst>
                                </p:cTn>
                              </p:par>
                            </p:childTnLst>
                          </p:cTn>
                        </p:par>
                        <p:par>
                          <p:cTn id="62" fill="hold">
                            <p:stCondLst>
                              <p:cond delay="2500"/>
                            </p:stCondLst>
                            <p:childTnLst>
                              <p:par>
                                <p:cTn id="63" presetID="22" presetClass="entr" presetSubtype="1" fill="hold" nodeType="afterEffect">
                                  <p:stCondLst>
                                    <p:cond delay="0"/>
                                  </p:stCondLst>
                                  <p:childTnLst>
                                    <p:set>
                                      <p:cBhvr>
                                        <p:cTn id="64" dur="1" fill="hold">
                                          <p:stCondLst>
                                            <p:cond delay="0"/>
                                          </p:stCondLst>
                                        </p:cTn>
                                        <p:tgtEl>
                                          <p:spTgt spid="135"/>
                                        </p:tgtEl>
                                        <p:attrNameLst>
                                          <p:attrName>style.visibility</p:attrName>
                                        </p:attrNameLst>
                                      </p:cBhvr>
                                      <p:to>
                                        <p:strVal val="visible"/>
                                      </p:to>
                                    </p:set>
                                    <p:animEffect transition="in" filter="wipe(up)">
                                      <p:cBhvr>
                                        <p:cTn id="65" dur="500"/>
                                        <p:tgtEl>
                                          <p:spTgt spid="1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1"/>
                                        </p:tgtEl>
                                        <p:attrNameLst>
                                          <p:attrName>style.visibility</p:attrName>
                                        </p:attrNameLst>
                                      </p:cBhvr>
                                      <p:to>
                                        <p:strVal val="visible"/>
                                      </p:to>
                                    </p:set>
                                    <p:animEffect transition="in" filter="fade">
                                      <p:cBhvr>
                                        <p:cTn id="68" dur="500"/>
                                        <p:tgtEl>
                                          <p:spTgt spid="141"/>
                                        </p:tgtEl>
                                      </p:cBhvr>
                                    </p:animEffect>
                                  </p:childTnLst>
                                </p:cTn>
                              </p:par>
                            </p:childTnLst>
                          </p:cTn>
                        </p:par>
                        <p:par>
                          <p:cTn id="69" fill="hold">
                            <p:stCondLst>
                              <p:cond delay="3000"/>
                            </p:stCondLst>
                            <p:childTnLst>
                              <p:par>
                                <p:cTn id="70" presetID="1" presetClass="entr" presetSubtype="0" fill="hold" grpId="0" nodeType="afterEffect">
                                  <p:stCondLst>
                                    <p:cond delay="0"/>
                                  </p:stCondLst>
                                  <p:childTnLst>
                                    <p:set>
                                      <p:cBhvr>
                                        <p:cTn id="71" dur="1" fill="hold">
                                          <p:stCondLst>
                                            <p:cond delay="0"/>
                                          </p:stCondLst>
                                        </p:cTn>
                                        <p:tgtEl>
                                          <p:spTgt spid="125"/>
                                        </p:tgtEl>
                                        <p:attrNameLst>
                                          <p:attrName>style.visibility</p:attrName>
                                        </p:attrNameLst>
                                      </p:cBhvr>
                                      <p:to>
                                        <p:strVal val="visible"/>
                                      </p:to>
                                    </p:set>
                                  </p:childTnLst>
                                </p:cTn>
                              </p:par>
                              <p:par>
                                <p:cTn id="72" presetID="22" presetClass="entr" presetSubtype="4" fill="hold" nodeType="withEffect">
                                  <p:stCondLst>
                                    <p:cond delay="0"/>
                                  </p:stCondLst>
                                  <p:childTnLst>
                                    <p:set>
                                      <p:cBhvr>
                                        <p:cTn id="73" dur="1" fill="hold">
                                          <p:stCondLst>
                                            <p:cond delay="0"/>
                                          </p:stCondLst>
                                        </p:cTn>
                                        <p:tgtEl>
                                          <p:spTgt spid="136"/>
                                        </p:tgtEl>
                                        <p:attrNameLst>
                                          <p:attrName>style.visibility</p:attrName>
                                        </p:attrNameLst>
                                      </p:cBhvr>
                                      <p:to>
                                        <p:strVal val="visible"/>
                                      </p:to>
                                    </p:set>
                                    <p:animEffect transition="in" filter="wipe(down)">
                                      <p:cBhvr>
                                        <p:cTn id="74" dur="500"/>
                                        <p:tgtEl>
                                          <p:spTgt spid="13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animEffect transition="in" filter="fade">
                                      <p:cBhvr>
                                        <p:cTn id="77" dur="500"/>
                                        <p:tgtEl>
                                          <p:spTgt spid="142"/>
                                        </p:tgtEl>
                                      </p:cBhvr>
                                    </p:animEffect>
                                  </p:childTnLst>
                                </p:cTn>
                              </p:par>
                            </p:childTnLst>
                          </p:cTn>
                        </p:par>
                        <p:par>
                          <p:cTn id="78" fill="hold">
                            <p:stCondLst>
                              <p:cond delay="3500"/>
                            </p:stCondLst>
                            <p:childTnLst>
                              <p:par>
                                <p:cTn id="79" presetID="1" presetClass="entr" presetSubtype="0" fill="hold" grpId="0" nodeType="afterEffect">
                                  <p:stCondLst>
                                    <p:cond delay="0"/>
                                  </p:stCondLst>
                                  <p:childTnLst>
                                    <p:set>
                                      <p:cBhvr>
                                        <p:cTn id="80" dur="1" fill="hold">
                                          <p:stCondLst>
                                            <p:cond delay="0"/>
                                          </p:stCondLst>
                                        </p:cTn>
                                        <p:tgtEl>
                                          <p:spTgt spid="123"/>
                                        </p:tgtEl>
                                        <p:attrNameLst>
                                          <p:attrName>style.visibility</p:attrName>
                                        </p:attrNameLst>
                                      </p:cBhvr>
                                      <p:to>
                                        <p:strVal val="visible"/>
                                      </p:to>
                                    </p:set>
                                  </p:childTnLst>
                                </p:cTn>
                              </p:par>
                              <p:par>
                                <p:cTn id="81" presetID="22" presetClass="entr" presetSubtype="1"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animEffect transition="in" filter="wipe(up)">
                                      <p:cBhvr>
                                        <p:cTn id="83" dur="500"/>
                                        <p:tgtEl>
                                          <p:spTgt spid="12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40"/>
                                        </p:tgtEl>
                                        <p:attrNameLst>
                                          <p:attrName>style.visibility</p:attrName>
                                        </p:attrNameLst>
                                      </p:cBhvr>
                                      <p:to>
                                        <p:strVal val="visible"/>
                                      </p:to>
                                    </p:set>
                                    <p:animEffect transition="in" filter="fade">
                                      <p:cBhvr>
                                        <p:cTn id="86" dur="500"/>
                                        <p:tgtEl>
                                          <p:spTgt spid="140"/>
                                        </p:tgtEl>
                                      </p:cBhvr>
                                    </p:animEffect>
                                  </p:childTnLst>
                                </p:cTn>
                              </p:par>
                            </p:childTnLst>
                          </p:cTn>
                        </p:par>
                        <p:par>
                          <p:cTn id="87" fill="hold">
                            <p:stCondLst>
                              <p:cond delay="4000"/>
                            </p:stCondLst>
                            <p:childTnLst>
                              <p:par>
                                <p:cTn id="88" presetID="22" presetClass="entr" presetSubtype="1" fill="hold" nodeType="afterEffect">
                                  <p:stCondLst>
                                    <p:cond delay="0"/>
                                  </p:stCondLst>
                                  <p:childTnLst>
                                    <p:set>
                                      <p:cBhvr>
                                        <p:cTn id="89" dur="1" fill="hold">
                                          <p:stCondLst>
                                            <p:cond delay="0"/>
                                          </p:stCondLst>
                                        </p:cTn>
                                        <p:tgtEl>
                                          <p:spTgt spid="130"/>
                                        </p:tgtEl>
                                        <p:attrNameLst>
                                          <p:attrName>style.visibility</p:attrName>
                                        </p:attrNameLst>
                                      </p:cBhvr>
                                      <p:to>
                                        <p:strVal val="visible"/>
                                      </p:to>
                                    </p:set>
                                    <p:animEffect transition="in" filter="wipe(up)">
                                      <p:cBhvr>
                                        <p:cTn id="90" dur="500"/>
                                        <p:tgtEl>
                                          <p:spTgt spid="130"/>
                                        </p:tgtEl>
                                      </p:cBhvr>
                                    </p:animEffect>
                                  </p:childTnLst>
                                </p:cTn>
                              </p:par>
                            </p:childTnLst>
                          </p:cTn>
                        </p:par>
                        <p:par>
                          <p:cTn id="91" fill="hold">
                            <p:stCondLst>
                              <p:cond delay="4500"/>
                            </p:stCondLst>
                            <p:childTnLst>
                              <p:par>
                                <p:cTn id="92" presetID="10" presetClass="entr" presetSubtype="0" fill="hold" nodeType="afterEffect">
                                  <p:stCondLst>
                                    <p:cond delay="0"/>
                                  </p:stCondLst>
                                  <p:childTnLst>
                                    <p:set>
                                      <p:cBhvr>
                                        <p:cTn id="93" dur="1" fill="hold">
                                          <p:stCondLst>
                                            <p:cond delay="0"/>
                                          </p:stCondLst>
                                        </p:cTn>
                                        <p:tgtEl>
                                          <p:spTgt spid="127"/>
                                        </p:tgtEl>
                                        <p:attrNameLst>
                                          <p:attrName>style.visibility</p:attrName>
                                        </p:attrNameLst>
                                      </p:cBhvr>
                                      <p:to>
                                        <p:strVal val="visible"/>
                                      </p:to>
                                    </p:set>
                                    <p:animEffect transition="in" filter="fade">
                                      <p:cBhvr>
                                        <p:cTn id="94" dur="500"/>
                                        <p:tgtEl>
                                          <p:spTgt spid="12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5"/>
                                        </p:tgtEl>
                                        <p:attrNameLst>
                                          <p:attrName>style.visibility</p:attrName>
                                        </p:attrNameLst>
                                      </p:cBhvr>
                                      <p:to>
                                        <p:strVal val="visible"/>
                                      </p:to>
                                    </p:set>
                                    <p:animEffect transition="in" filter="fade">
                                      <p:cBhvr>
                                        <p:cTn id="100" dur="500"/>
                                        <p:tgtEl>
                                          <p:spTgt spid="11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00"/>
                                        </p:tgtEl>
                                        <p:attrNameLst>
                                          <p:attrName>style.visibility</p:attrName>
                                        </p:attrNameLst>
                                      </p:cBhvr>
                                      <p:to>
                                        <p:strVal val="visible"/>
                                      </p:to>
                                    </p:set>
                                    <p:animEffect transition="in" filter="fade">
                                      <p:cBhvr>
                                        <p:cTn id="105" dur="500"/>
                                        <p:tgtEl>
                                          <p:spTgt spid="20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01"/>
                                        </p:tgtEl>
                                        <p:attrNameLst>
                                          <p:attrName>style.visibility</p:attrName>
                                        </p:attrNameLst>
                                      </p:cBhvr>
                                      <p:to>
                                        <p:strVal val="visible"/>
                                      </p:to>
                                    </p:set>
                                    <p:animEffect transition="in" filter="fade">
                                      <p:cBhvr>
                                        <p:cTn id="108" dur="500"/>
                                        <p:tgtEl>
                                          <p:spTgt spid="201"/>
                                        </p:tgtEl>
                                      </p:cBhvr>
                                    </p:animEffect>
                                  </p:childTnLst>
                                </p:cTn>
                              </p:par>
                              <p:par>
                                <p:cTn id="109" presetID="10" presetClass="entr" presetSubtype="0" fill="hold" nodeType="with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fade">
                                      <p:cBhvr>
                                        <p:cTn id="111" dur="500"/>
                                        <p:tgtEl>
                                          <p:spTgt spid="8"/>
                                        </p:tgtEl>
                                      </p:cBhvr>
                                    </p:animEffect>
                                  </p:childTnLst>
                                </p:cTn>
                              </p:par>
                              <p:par>
                                <p:cTn id="112" presetID="10" presetClass="exit" presetSubtype="0" fill="hold" nodeType="withEffect">
                                  <p:stCondLst>
                                    <p:cond delay="0"/>
                                  </p:stCondLst>
                                  <p:childTnLst>
                                    <p:animEffect transition="out" filter="fade">
                                      <p:cBhvr>
                                        <p:cTn id="113" dur="500"/>
                                        <p:tgtEl>
                                          <p:spTgt spid="3"/>
                                        </p:tgtEl>
                                      </p:cBhvr>
                                    </p:animEffect>
                                    <p:set>
                                      <p:cBhvr>
                                        <p:cTn id="114" dur="1" fill="hold">
                                          <p:stCondLst>
                                            <p:cond delay="499"/>
                                          </p:stCondLst>
                                        </p:cTn>
                                        <p:tgtEl>
                                          <p:spTgt spid="3"/>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118"/>
                                        </p:tgtEl>
                                      </p:cBhvr>
                                    </p:animEffect>
                                    <p:set>
                                      <p:cBhvr>
                                        <p:cTn id="117" dur="1" fill="hold">
                                          <p:stCondLst>
                                            <p:cond delay="499"/>
                                          </p:stCondLst>
                                        </p:cTn>
                                        <p:tgtEl>
                                          <p:spTgt spid="11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20"/>
                                        </p:tgtEl>
                                      </p:cBhvr>
                                    </p:animEffect>
                                    <p:set>
                                      <p:cBhvr>
                                        <p:cTn id="120" dur="1" fill="hold">
                                          <p:stCondLst>
                                            <p:cond delay="499"/>
                                          </p:stCondLst>
                                        </p:cTn>
                                        <p:tgtEl>
                                          <p:spTgt spid="120"/>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1"/>
                                        </p:tgtEl>
                                      </p:cBhvr>
                                    </p:animEffect>
                                    <p:set>
                                      <p:cBhvr>
                                        <p:cTn id="123" dur="1" fill="hold">
                                          <p:stCondLst>
                                            <p:cond delay="499"/>
                                          </p:stCondLst>
                                        </p:cTn>
                                        <p:tgtEl>
                                          <p:spTgt spid="121"/>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22"/>
                                        </p:tgtEl>
                                      </p:cBhvr>
                                    </p:animEffect>
                                    <p:set>
                                      <p:cBhvr>
                                        <p:cTn id="126" dur="1" fill="hold">
                                          <p:stCondLst>
                                            <p:cond delay="499"/>
                                          </p:stCondLst>
                                        </p:cTn>
                                        <p:tgtEl>
                                          <p:spTgt spid="122"/>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123"/>
                                        </p:tgtEl>
                                      </p:cBhvr>
                                    </p:animEffect>
                                    <p:set>
                                      <p:cBhvr>
                                        <p:cTn id="129" dur="1" fill="hold">
                                          <p:stCondLst>
                                            <p:cond delay="499"/>
                                          </p:stCondLst>
                                        </p:cTn>
                                        <p:tgtEl>
                                          <p:spTgt spid="123"/>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24"/>
                                        </p:tgtEl>
                                      </p:cBhvr>
                                    </p:animEffect>
                                    <p:set>
                                      <p:cBhvr>
                                        <p:cTn id="132" dur="1" fill="hold">
                                          <p:stCondLst>
                                            <p:cond delay="499"/>
                                          </p:stCondLst>
                                        </p:cTn>
                                        <p:tgtEl>
                                          <p:spTgt spid="124"/>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25"/>
                                        </p:tgtEl>
                                      </p:cBhvr>
                                    </p:animEffect>
                                    <p:set>
                                      <p:cBhvr>
                                        <p:cTn id="135" dur="1" fill="hold">
                                          <p:stCondLst>
                                            <p:cond delay="499"/>
                                          </p:stCondLst>
                                        </p:cTn>
                                        <p:tgtEl>
                                          <p:spTgt spid="125"/>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126"/>
                                        </p:tgtEl>
                                      </p:cBhvr>
                                    </p:animEffect>
                                    <p:set>
                                      <p:cBhvr>
                                        <p:cTn id="138" dur="1" fill="hold">
                                          <p:stCondLst>
                                            <p:cond delay="499"/>
                                          </p:stCondLst>
                                        </p:cTn>
                                        <p:tgtEl>
                                          <p:spTgt spid="126"/>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127"/>
                                        </p:tgtEl>
                                      </p:cBhvr>
                                    </p:animEffect>
                                    <p:set>
                                      <p:cBhvr>
                                        <p:cTn id="141" dur="1" fill="hold">
                                          <p:stCondLst>
                                            <p:cond delay="499"/>
                                          </p:stCondLst>
                                        </p:cTn>
                                        <p:tgtEl>
                                          <p:spTgt spid="127"/>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128"/>
                                        </p:tgtEl>
                                      </p:cBhvr>
                                    </p:animEffect>
                                    <p:set>
                                      <p:cBhvr>
                                        <p:cTn id="144" dur="1" fill="hold">
                                          <p:stCondLst>
                                            <p:cond delay="499"/>
                                          </p:stCondLst>
                                        </p:cTn>
                                        <p:tgtEl>
                                          <p:spTgt spid="128"/>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129"/>
                                        </p:tgtEl>
                                      </p:cBhvr>
                                    </p:animEffect>
                                    <p:set>
                                      <p:cBhvr>
                                        <p:cTn id="147" dur="1" fill="hold">
                                          <p:stCondLst>
                                            <p:cond delay="499"/>
                                          </p:stCondLst>
                                        </p:cTn>
                                        <p:tgtEl>
                                          <p:spTgt spid="129"/>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130"/>
                                        </p:tgtEl>
                                      </p:cBhvr>
                                    </p:animEffect>
                                    <p:set>
                                      <p:cBhvr>
                                        <p:cTn id="150" dur="1" fill="hold">
                                          <p:stCondLst>
                                            <p:cond delay="499"/>
                                          </p:stCondLst>
                                        </p:cTn>
                                        <p:tgtEl>
                                          <p:spTgt spid="130"/>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31"/>
                                        </p:tgtEl>
                                      </p:cBhvr>
                                    </p:animEffect>
                                    <p:set>
                                      <p:cBhvr>
                                        <p:cTn id="153" dur="1" fill="hold">
                                          <p:stCondLst>
                                            <p:cond delay="499"/>
                                          </p:stCondLst>
                                        </p:cTn>
                                        <p:tgtEl>
                                          <p:spTgt spid="131"/>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32"/>
                                        </p:tgtEl>
                                      </p:cBhvr>
                                    </p:animEffect>
                                    <p:set>
                                      <p:cBhvr>
                                        <p:cTn id="156" dur="1" fill="hold">
                                          <p:stCondLst>
                                            <p:cond delay="499"/>
                                          </p:stCondLst>
                                        </p:cTn>
                                        <p:tgtEl>
                                          <p:spTgt spid="132"/>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33"/>
                                        </p:tgtEl>
                                      </p:cBhvr>
                                    </p:animEffect>
                                    <p:set>
                                      <p:cBhvr>
                                        <p:cTn id="159" dur="1" fill="hold">
                                          <p:stCondLst>
                                            <p:cond delay="499"/>
                                          </p:stCondLst>
                                        </p:cTn>
                                        <p:tgtEl>
                                          <p:spTgt spid="133"/>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134"/>
                                        </p:tgtEl>
                                      </p:cBhvr>
                                    </p:animEffect>
                                    <p:set>
                                      <p:cBhvr>
                                        <p:cTn id="162" dur="1" fill="hold">
                                          <p:stCondLst>
                                            <p:cond delay="499"/>
                                          </p:stCondLst>
                                        </p:cTn>
                                        <p:tgtEl>
                                          <p:spTgt spid="134"/>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135"/>
                                        </p:tgtEl>
                                      </p:cBhvr>
                                    </p:animEffect>
                                    <p:set>
                                      <p:cBhvr>
                                        <p:cTn id="165" dur="1" fill="hold">
                                          <p:stCondLst>
                                            <p:cond delay="499"/>
                                          </p:stCondLst>
                                        </p:cTn>
                                        <p:tgtEl>
                                          <p:spTgt spid="135"/>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136"/>
                                        </p:tgtEl>
                                      </p:cBhvr>
                                    </p:animEffect>
                                    <p:set>
                                      <p:cBhvr>
                                        <p:cTn id="168" dur="1" fill="hold">
                                          <p:stCondLst>
                                            <p:cond delay="499"/>
                                          </p:stCondLst>
                                        </p:cTn>
                                        <p:tgtEl>
                                          <p:spTgt spid="136"/>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137"/>
                                        </p:tgtEl>
                                      </p:cBhvr>
                                    </p:animEffect>
                                    <p:set>
                                      <p:cBhvr>
                                        <p:cTn id="171" dur="1" fill="hold">
                                          <p:stCondLst>
                                            <p:cond delay="499"/>
                                          </p:stCondLst>
                                        </p:cTn>
                                        <p:tgtEl>
                                          <p:spTgt spid="137"/>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138"/>
                                        </p:tgtEl>
                                      </p:cBhvr>
                                    </p:animEffect>
                                    <p:set>
                                      <p:cBhvr>
                                        <p:cTn id="174" dur="1" fill="hold">
                                          <p:stCondLst>
                                            <p:cond delay="499"/>
                                          </p:stCondLst>
                                        </p:cTn>
                                        <p:tgtEl>
                                          <p:spTgt spid="138"/>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500"/>
                                        <p:tgtEl>
                                          <p:spTgt spid="139"/>
                                        </p:tgtEl>
                                      </p:cBhvr>
                                    </p:animEffect>
                                    <p:set>
                                      <p:cBhvr>
                                        <p:cTn id="177" dur="1" fill="hold">
                                          <p:stCondLst>
                                            <p:cond delay="499"/>
                                          </p:stCondLst>
                                        </p:cTn>
                                        <p:tgtEl>
                                          <p:spTgt spid="139"/>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500"/>
                                        <p:tgtEl>
                                          <p:spTgt spid="140"/>
                                        </p:tgtEl>
                                      </p:cBhvr>
                                    </p:animEffect>
                                    <p:set>
                                      <p:cBhvr>
                                        <p:cTn id="180" dur="1" fill="hold">
                                          <p:stCondLst>
                                            <p:cond delay="499"/>
                                          </p:stCondLst>
                                        </p:cTn>
                                        <p:tgtEl>
                                          <p:spTgt spid="140"/>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141"/>
                                        </p:tgtEl>
                                      </p:cBhvr>
                                    </p:animEffect>
                                    <p:set>
                                      <p:cBhvr>
                                        <p:cTn id="183" dur="1" fill="hold">
                                          <p:stCondLst>
                                            <p:cond delay="499"/>
                                          </p:stCondLst>
                                        </p:cTn>
                                        <p:tgtEl>
                                          <p:spTgt spid="141"/>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142"/>
                                        </p:tgtEl>
                                      </p:cBhvr>
                                    </p:animEffect>
                                    <p:set>
                                      <p:cBhvr>
                                        <p:cTn id="186" dur="1" fill="hold">
                                          <p:stCondLst>
                                            <p:cond delay="499"/>
                                          </p:stCondLst>
                                        </p:cTn>
                                        <p:tgtEl>
                                          <p:spTgt spid="142"/>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500"/>
                                        <p:tgtEl>
                                          <p:spTgt spid="115"/>
                                        </p:tgtEl>
                                      </p:cBhvr>
                                    </p:animEffect>
                                    <p:set>
                                      <p:cBhvr>
                                        <p:cTn id="189" dur="1" fill="hold">
                                          <p:stCondLst>
                                            <p:cond delay="499"/>
                                          </p:stCondLst>
                                        </p:cTn>
                                        <p:tgtEl>
                                          <p:spTgt spid="115"/>
                                        </p:tgtEl>
                                        <p:attrNameLst>
                                          <p:attrName>style.visibility</p:attrName>
                                        </p:attrNameLst>
                                      </p:cBhvr>
                                      <p:to>
                                        <p:strVal val="hidden"/>
                                      </p:to>
                                    </p:set>
                                  </p:childTnLst>
                                </p:cTn>
                              </p:par>
                              <p:par>
                                <p:cTn id="190" presetID="10" presetClass="exit" presetSubtype="0" fill="hold" grpId="0" nodeType="withEffect">
                                  <p:stCondLst>
                                    <p:cond delay="0"/>
                                  </p:stCondLst>
                                  <p:childTnLst>
                                    <p:animEffect transition="out" filter="fade">
                                      <p:cBhvr>
                                        <p:cTn id="191" dur="500"/>
                                        <p:tgtEl>
                                          <p:spTgt spid="199"/>
                                        </p:tgtEl>
                                      </p:cBhvr>
                                    </p:animEffect>
                                    <p:set>
                                      <p:cBhvr>
                                        <p:cTn id="192" dur="1" fill="hold">
                                          <p:stCondLst>
                                            <p:cond delay="499"/>
                                          </p:stCondLst>
                                        </p:cTn>
                                        <p:tgtEl>
                                          <p:spTgt spid="1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98" grpId="0" animBg="1"/>
      <p:bldP spid="118" grpId="0" animBg="1"/>
      <p:bldP spid="118" grpId="1" animBg="1"/>
      <p:bldP spid="120" grpId="0" animBg="1"/>
      <p:bldP spid="121" grpId="0" animBg="1"/>
      <p:bldP spid="122" grpId="0" animBg="1"/>
      <p:bldP spid="123" grpId="0" animBg="1"/>
      <p:bldP spid="124" grpId="0" animBg="1"/>
      <p:bldP spid="125" grpId="0" animBg="1"/>
      <p:bldP spid="131" grpId="0"/>
      <p:bldP spid="132" grpId="0"/>
      <p:bldP spid="137" grpId="0"/>
      <p:bldP spid="138" grpId="0"/>
      <p:bldP spid="139" grpId="0"/>
      <p:bldP spid="140" grpId="0"/>
      <p:bldP spid="141" grpId="0"/>
      <p:bldP spid="142" grpId="0"/>
      <p:bldP spid="200" grpId="0"/>
      <p:bldP spid="201" grpId="0"/>
      <p:bldP spid="115" grpId="0" animBg="1"/>
      <p:bldP spid="227" grpId="0" animBg="1"/>
      <p:bldP spid="19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Correctness</a:t>
            </a:r>
            <a:endParaRPr lang="en-US" dirty="0"/>
          </a:p>
        </p:txBody>
      </p:sp>
      <p:sp>
        <p:nvSpPr>
          <p:cNvPr id="4" name="Content Placeholder 3"/>
          <p:cNvSpPr>
            <a:spLocks noGrp="1"/>
          </p:cNvSpPr>
          <p:nvPr>
            <p:ph sz="quarter" idx="1"/>
          </p:nvPr>
        </p:nvSpPr>
        <p:spPr>
          <a:xfrm>
            <a:off x="612648" y="1219200"/>
            <a:ext cx="8153400" cy="5562600"/>
          </a:xfrm>
        </p:spPr>
        <p:txBody>
          <a:bodyPr>
            <a:normAutofit/>
          </a:bodyPr>
          <a:lstStyle/>
          <a:p>
            <a:r>
              <a:rPr lang="en-US" dirty="0" smtClean="0"/>
              <a:t>Difficult to develop reliable compilers:</a:t>
            </a:r>
          </a:p>
          <a:p>
            <a:pPr lvl="1"/>
            <a:r>
              <a:rPr lang="en-US" dirty="0" smtClean="0"/>
              <a:t>large, complex programs</a:t>
            </a:r>
          </a:p>
          <a:p>
            <a:pPr lvl="1">
              <a:spcAft>
                <a:spcPts val="1800"/>
              </a:spcAft>
            </a:pPr>
            <a:r>
              <a:rPr lang="en-US" dirty="0" smtClean="0"/>
              <a:t>take a long time to mature</a:t>
            </a:r>
          </a:p>
          <a:p>
            <a:r>
              <a:rPr lang="en-US" dirty="0" smtClean="0"/>
              <a:t>Consequence: buggy compilers, but also …</a:t>
            </a:r>
          </a:p>
          <a:p>
            <a:pPr lvl="1"/>
            <a:r>
              <a:rPr lang="en-US" dirty="0" smtClean="0"/>
              <a:t>hinders development of new languages, architectures </a:t>
            </a:r>
          </a:p>
          <a:p>
            <a:pPr lvl="1">
              <a:spcAft>
                <a:spcPts val="1800"/>
              </a:spcAft>
            </a:pPr>
            <a:r>
              <a:rPr lang="en-US" dirty="0" smtClean="0"/>
              <a:t>discourages user from extending compiler</a:t>
            </a:r>
          </a:p>
          <a:p>
            <a:r>
              <a:rPr lang="en-US" dirty="0" smtClean="0"/>
              <a:t>Focus on correctness of compiler optimizations</a:t>
            </a:r>
          </a:p>
          <a:p>
            <a:pPr lvl="1"/>
            <a:r>
              <a:rPr lang="en-US" dirty="0" smtClean="0"/>
              <a:t>many intricate opts, unexpected interactions</a:t>
            </a:r>
          </a:p>
          <a:p>
            <a:pPr lvl="1"/>
            <a:r>
              <a:rPr lang="en-US" dirty="0" smtClean="0"/>
              <a:t>turning off optimizations often no longer an option</a:t>
            </a:r>
            <a:endParaRPr lang="en-US" dirty="0"/>
          </a:p>
        </p:txBody>
      </p:sp>
    </p:spTree>
    <p:custDataLst>
      <p:tags r:id="rId1"/>
    </p:custDataLst>
  </p:cSld>
  <p:clrMapOvr>
    <a:masterClrMapping/>
  </p:clrMapOvr>
  <p:transition advTm="7360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3" presetClass="emph" presetSubtype="2" fill="hold" nodeType="withEffect">
                                  <p:stCondLst>
                                    <p:cond delay="0"/>
                                  </p:stCondLst>
                                  <p:childTnLst>
                                    <p:animClr clrSpc="rgb" dir="cw">
                                      <p:cBhvr override="childStyle">
                                        <p:cTn id="15" dur="500" fill="hold"/>
                                        <p:tgtEl>
                                          <p:spTgt spid="4">
                                            <p:txEl>
                                              <p:pRg st="0" end="0"/>
                                            </p:txEl>
                                          </p:spTgt>
                                        </p:tgtEl>
                                        <p:attrNameLst>
                                          <p:attrName>style.color</p:attrName>
                                        </p:attrNameLst>
                                      </p:cBhvr>
                                      <p:to>
                                        <a:srgbClr val="808080"/>
                                      </p:to>
                                    </p:animClr>
                                  </p:childTnLst>
                                </p:cTn>
                              </p:par>
                              <p:par>
                                <p:cTn id="16" presetID="3" presetClass="emph" presetSubtype="2" fill="hold" nodeType="withEffect">
                                  <p:stCondLst>
                                    <p:cond delay="0"/>
                                  </p:stCondLst>
                                  <p:childTnLst>
                                    <p:animClr clrSpc="rgb" dir="cw">
                                      <p:cBhvr override="childStyle">
                                        <p:cTn id="17" dur="500" fill="hold"/>
                                        <p:tgtEl>
                                          <p:spTgt spid="4">
                                            <p:txEl>
                                              <p:pRg st="1" end="1"/>
                                            </p:txEl>
                                          </p:spTgt>
                                        </p:tgtEl>
                                        <p:attrNameLst>
                                          <p:attrName>style.color</p:attrName>
                                        </p:attrNameLst>
                                      </p:cBhvr>
                                      <p:to>
                                        <a:srgbClr val="808080"/>
                                      </p:to>
                                    </p:animClr>
                                  </p:childTnLst>
                                </p:cTn>
                              </p:par>
                              <p:par>
                                <p:cTn id="18" presetID="3" presetClass="emph" presetSubtype="2" fill="hold" nodeType="withEffect">
                                  <p:stCondLst>
                                    <p:cond delay="0"/>
                                  </p:stCondLst>
                                  <p:childTnLst>
                                    <p:animClr clrSpc="rgb" dir="cw">
                                      <p:cBhvr override="childStyle">
                                        <p:cTn id="19" dur="500" fill="hold"/>
                                        <p:tgtEl>
                                          <p:spTgt spid="4">
                                            <p:txEl>
                                              <p:pRg st="2" end="2"/>
                                            </p:txEl>
                                          </p:spTgt>
                                        </p:tgtEl>
                                        <p:attrNameLst>
                                          <p:attrName>style.color</p:attrName>
                                        </p:attrNameLst>
                                      </p:cBhvr>
                                      <p:to>
                                        <a:srgbClr val="808080"/>
                                      </p:to>
                                    </p:animClr>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3" presetClass="emph" presetSubtype="2" fill="hold" nodeType="withEffect">
                                  <p:stCondLst>
                                    <p:cond delay="0"/>
                                  </p:stCondLst>
                                  <p:childTnLst>
                                    <p:animClr clrSpc="rgb" dir="cw">
                                      <p:cBhvr override="childStyle">
                                        <p:cTn id="32" dur="500" fill="hold"/>
                                        <p:tgtEl>
                                          <p:spTgt spid="4">
                                            <p:txEl>
                                              <p:pRg st="3" end="3"/>
                                            </p:txEl>
                                          </p:spTgt>
                                        </p:tgtEl>
                                        <p:attrNameLst>
                                          <p:attrName>style.color</p:attrName>
                                        </p:attrNameLst>
                                      </p:cBhvr>
                                      <p:to>
                                        <a:srgbClr val="808080"/>
                                      </p:to>
                                    </p:animClr>
                                  </p:childTnLst>
                                </p:cTn>
                              </p:par>
                              <p:par>
                                <p:cTn id="33" presetID="3" presetClass="emph" presetSubtype="2" fill="hold" nodeType="withEffect">
                                  <p:stCondLst>
                                    <p:cond delay="0"/>
                                  </p:stCondLst>
                                  <p:childTnLst>
                                    <p:animClr clrSpc="rgb" dir="cw">
                                      <p:cBhvr override="childStyle">
                                        <p:cTn id="34" dur="500" fill="hold"/>
                                        <p:tgtEl>
                                          <p:spTgt spid="4">
                                            <p:txEl>
                                              <p:pRg st="4" end="4"/>
                                            </p:txEl>
                                          </p:spTgt>
                                        </p:tgtEl>
                                        <p:attrNameLst>
                                          <p:attrName>style.color</p:attrName>
                                        </p:attrNameLst>
                                      </p:cBhvr>
                                      <p:to>
                                        <a:srgbClr val="808080"/>
                                      </p:to>
                                    </p:animClr>
                                  </p:childTnLst>
                                </p:cTn>
                              </p:par>
                              <p:par>
                                <p:cTn id="35" presetID="3" presetClass="emph" presetSubtype="2" fill="hold" nodeType="withEffect">
                                  <p:stCondLst>
                                    <p:cond delay="0"/>
                                  </p:stCondLst>
                                  <p:childTnLst>
                                    <p:animClr clrSpc="rgb" dir="cw">
                                      <p:cBhvr override="childStyle">
                                        <p:cTn id="36" dur="500" fill="hold"/>
                                        <p:tgtEl>
                                          <p:spTgt spid="4">
                                            <p:txEl>
                                              <p:pRg st="5" end="5"/>
                                            </p:txEl>
                                          </p:spTgt>
                                        </p:tgtEl>
                                        <p:attrNameLst>
                                          <p:attrName>style.color</p:attrName>
                                        </p:attrNameLst>
                                      </p:cBhvr>
                                      <p:to>
                                        <a:srgbClr val="808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72490" y="1764650"/>
            <a:ext cx="4247110" cy="2590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pPr>
            <a:r>
              <a:rPr lang="en-US" sz="1900" b="1" dirty="0" smtClean="0">
                <a:solidFill>
                  <a:schemeClr val="tx1"/>
                </a:solidFill>
                <a:latin typeface="Arial Black" pitchFamily="34" charset="0"/>
                <a:sym typeface="Symbol"/>
              </a:rPr>
              <a:t></a:t>
            </a:r>
            <a:r>
              <a:rPr lang="el-GR" sz="1900" b="1" dirty="0" smtClean="0">
                <a:solidFill>
                  <a:schemeClr val="tx1"/>
                </a:solidFill>
                <a:latin typeface="Courier New" pitchFamily="49" charset="0"/>
              </a:rPr>
              <a:t> σ</a:t>
            </a:r>
            <a:r>
              <a:rPr lang="en-US" sz="1900" b="1" baseline="-25000" dirty="0" smtClean="0">
                <a:solidFill>
                  <a:schemeClr val="tx1"/>
                </a:solidFill>
                <a:latin typeface="Courier New" pitchFamily="49" charset="0"/>
              </a:rPr>
              <a:t>1</a:t>
            </a:r>
            <a:r>
              <a:rPr lang="en-US" sz="1900" b="1" dirty="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a:t>
            </a:r>
            <a:endParaRPr lang="en-US" sz="1900" b="1" dirty="0" smtClean="0">
              <a:solidFill>
                <a:schemeClr val="tx1"/>
              </a:solidFill>
              <a:latin typeface="Arial Black" pitchFamily="34" charset="0"/>
            </a:endParaRPr>
          </a:p>
          <a:p>
            <a:pPr lvl="0">
              <a:spcBef>
                <a:spcPts val="1800"/>
              </a:spcBef>
            </a:pPr>
            <a:r>
              <a:rPr lang="en-US" sz="1900" b="1" dirty="0">
                <a:solidFill>
                  <a:schemeClr val="tx1"/>
                </a:solidFill>
                <a:latin typeface="Arial" pitchFamily="34" charset="0"/>
                <a:cs typeface="Arial" pitchFamily="34" charset="0"/>
              </a:rPr>
              <a:t>A</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a:t>
            </a:r>
            <a:r>
              <a:rPr lang="en-US" sz="1900" b="1" dirty="0" smtClean="0">
                <a:solidFill>
                  <a:schemeClr val="tx1"/>
                </a:solidFill>
                <a:latin typeface="Courier New" pitchFamily="49" charset="0"/>
                <a:cs typeface="Courier New" pitchFamily="49" charset="0"/>
              </a:rPr>
              <a:t> ∧</a:t>
            </a:r>
            <a:endParaRPr lang="en-US" sz="1900" b="1" dirty="0" smtClean="0">
              <a:solidFill>
                <a:schemeClr val="tx1"/>
              </a:solidFill>
              <a:latin typeface="Courier New" pitchFamily="49" charset="0"/>
            </a:endParaRPr>
          </a:p>
          <a:p>
            <a:pPr lvl="0">
              <a:spcBef>
                <a:spcPts val="1800"/>
              </a:spcBef>
            </a:pP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I&lt;</a:t>
            </a:r>
            <a:r>
              <a:rPr lang="en-US" sz="1900" b="1" dirty="0" smtClean="0">
                <a:solidFill>
                  <a:schemeClr val="tx1"/>
                </a:solidFill>
                <a:latin typeface="Courier New" pitchFamily="49" charset="0"/>
              </a:rPr>
              <a:t>E)</a:t>
            </a:r>
            <a:r>
              <a:rPr lang="en-US" sz="1900" b="1" dirty="0">
                <a:solidFill>
                  <a:schemeClr val="tx1"/>
                </a:solidFill>
                <a:latin typeface="Courier New" pitchFamily="49" charset="0"/>
                <a:cs typeface="Courier New" pitchFamily="49" charset="0"/>
              </a:rPr>
              <a:t> </a:t>
            </a:r>
            <a:r>
              <a:rPr lang="en-US" sz="1900" b="1" dirty="0" smtClean="0">
                <a:solidFill>
                  <a:schemeClr val="tx1"/>
                </a:solidFill>
                <a:latin typeface="Courier New" pitchFamily="49" charset="0"/>
                <a:cs typeface="Courier New" pitchFamily="49" charset="0"/>
              </a:rPr>
              <a:t>∧</a:t>
            </a:r>
            <a:endParaRPr lang="en-US" sz="1900" b="1" dirty="0" smtClean="0">
              <a:solidFill>
                <a:schemeClr val="tx1"/>
              </a:solidFill>
              <a:latin typeface="Courier New" pitchFamily="49" charset="0"/>
              <a:ea typeface="Batang" pitchFamily="18" charset="-127"/>
              <a:cs typeface="Courier New" pitchFamily="49" charset="0"/>
            </a:endParaRPr>
          </a:p>
          <a:p>
            <a:pPr lvl="0">
              <a:spcBef>
                <a:spcPts val="1800"/>
              </a:spcBef>
            </a:pPr>
            <a:r>
              <a:rPr lang="el-GR" sz="1900" b="1" dirty="0" smtClean="0">
                <a:solidFill>
                  <a:schemeClr val="tx1"/>
                </a:solidFill>
                <a:latin typeface="Courier New" pitchFamily="49" charset="0"/>
              </a:rPr>
              <a:t>σ</a:t>
            </a:r>
            <a:r>
              <a:rPr lang="en-US" sz="1900" b="1" baseline="-25000" dirty="0">
                <a:solidFill>
                  <a:schemeClr val="tx1"/>
                </a:solidFill>
                <a:latin typeface="Courier New" pitchFamily="49" charset="0"/>
              </a:rPr>
              <a:t>2</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a:solidFill>
                  <a:schemeClr val="tx1"/>
                </a:solidFill>
                <a:latin typeface="Courier New" pitchFamily="49" charset="0"/>
              </a:rPr>
              <a:t>2</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a:t>
            </a:r>
            <a:r>
              <a:rPr lang="en-US" sz="1900" b="1" dirty="0" smtClean="0">
                <a:solidFill>
                  <a:schemeClr val="tx1"/>
                </a:solidFill>
                <a:latin typeface="Courier New" pitchFamily="49" charset="0"/>
              </a:rPr>
              <a:t>E-1)</a:t>
            </a:r>
          </a:p>
          <a:p>
            <a:pPr>
              <a:spcBef>
                <a:spcPts val="1800"/>
              </a:spcBef>
            </a:pPr>
            <a:r>
              <a:rPr lang="en-US" sz="1900" b="1" dirty="0" smtClean="0">
                <a:solidFill>
                  <a:schemeClr val="tx1"/>
                </a:solidFill>
                <a:latin typeface="Arial Black" pitchFamily="34" charset="0"/>
                <a:sym typeface="Wingdings 3"/>
              </a:rPr>
              <a:t>  </a:t>
            </a:r>
            <a:r>
              <a:rPr lang="en-US" sz="1900" b="1" dirty="0" smtClean="0">
                <a:solidFill>
                  <a:schemeClr val="tx1"/>
                </a:solidFill>
                <a:latin typeface="Arial Black" pitchFamily="34" charset="0"/>
              </a:rPr>
              <a:t>      </a:t>
            </a:r>
            <a:r>
              <a:rPr lang="en-US" sz="1900" b="1" dirty="0" smtClean="0">
                <a:solidFill>
                  <a:schemeClr val="tx1"/>
                </a:solidFill>
                <a:latin typeface="Arial" pitchFamily="34" charset="0"/>
                <a:cs typeface="Arial" pitchFamily="34" charset="0"/>
              </a:rPr>
              <a:t>B</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spc="-300" baseline="-25000" dirty="0" smtClean="0">
                <a:solidFill>
                  <a:schemeClr val="tx1"/>
                </a:solidFill>
                <a:latin typeface="Courier New" pitchFamily="49" charset="0"/>
              </a:rPr>
              <a:t>1</a:t>
            </a:r>
            <a:r>
              <a:rPr lang="en-US" sz="1900" b="1" spc="-300" dirty="0" smtClean="0">
                <a:solidFill>
                  <a:schemeClr val="tx1"/>
                </a:solidFill>
                <a:latin typeface="Courier New" pitchFamily="49" charset="0"/>
              </a:rPr>
              <a:t>’,</a:t>
            </a:r>
            <a:r>
              <a:rPr lang="en-US" sz="1900" b="1" dirty="0" smtClean="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spc="-300" dirty="0" smtClean="0">
                <a:solidFill>
                  <a:schemeClr val="tx1"/>
                </a:solidFill>
                <a:latin typeface="Courier New" pitchFamily="49" charset="0"/>
              </a:rPr>
              <a:t>’)</a:t>
            </a:r>
          </a:p>
        </p:txBody>
      </p:sp>
      <p:sp>
        <p:nvSpPr>
          <p:cNvPr id="87" name="Rounded Rectangle 86"/>
          <p:cNvSpPr/>
          <p:nvPr/>
        </p:nvSpPr>
        <p:spPr>
          <a:xfrm>
            <a:off x="4898572" y="4282440"/>
            <a:ext cx="310896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7614521" y="1887070"/>
            <a:ext cx="365760" cy="275844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4922414" y="1887070"/>
            <a:ext cx="365760" cy="275844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4922004" y="1911342"/>
            <a:ext cx="304800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609214" y="1915292"/>
            <a:ext cx="36576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4924900" y="1904508"/>
            <a:ext cx="36576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3. Check Invariants</a:t>
            </a:r>
            <a:endParaRPr lang="en-US" dirty="0"/>
          </a:p>
        </p:txBody>
      </p:sp>
      <p:sp>
        <p:nvSpPr>
          <p:cNvPr id="4" name="TextBox 3"/>
          <p:cNvSpPr txBox="1"/>
          <p:nvPr/>
        </p:nvSpPr>
        <p:spPr>
          <a:xfrm>
            <a:off x="5691997" y="1887070"/>
            <a:ext cx="1509826" cy="369332"/>
          </a:xfrm>
          <a:prstGeom prst="rect">
            <a:avLst/>
          </a:prstGeom>
          <a:noFill/>
        </p:spPr>
        <p:txBody>
          <a:bodyPr wrap="square" rtlCol="0">
            <a:spAutoFit/>
          </a:bodyPr>
          <a:lstStyle/>
          <a:p>
            <a:pPr algn="ctr"/>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sp>
        <p:nvSpPr>
          <p:cNvPr id="5" name="TextBox 4"/>
          <p:cNvSpPr txBox="1"/>
          <p:nvPr/>
        </p:nvSpPr>
        <p:spPr>
          <a:xfrm>
            <a:off x="5615797" y="4260938"/>
            <a:ext cx="1738426" cy="369332"/>
          </a:xfrm>
          <a:prstGeom prst="rect">
            <a:avLst/>
          </a:prstGeom>
          <a:noFill/>
        </p:spPr>
        <p:txBody>
          <a:bodyPr wrap="square" rtlCol="0">
            <a:spAutoFit/>
          </a:bodyPr>
          <a:lstStyle/>
          <a:p>
            <a:pPr algn="ctr"/>
            <a:r>
              <a:rPr lang="en-US" b="1" dirty="0">
                <a:solidFill>
                  <a:srgbClr val="00B050"/>
                </a:solidFill>
                <a:latin typeface="Arial" pitchFamily="34" charset="0"/>
                <a:cs typeface="Arial" pitchFamily="34" charset="0"/>
              </a:rPr>
              <a:t>B</a:t>
            </a:r>
          </a:p>
        </p:txBody>
      </p:sp>
      <p:cxnSp>
        <p:nvCxnSpPr>
          <p:cNvPr id="7" name="Straight Connector 6"/>
          <p:cNvCxnSpPr/>
          <p:nvPr/>
        </p:nvCxnSpPr>
        <p:spPr>
          <a:xfrm rot="10800000">
            <a:off x="5146404" y="2376274"/>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5146405" y="4141066"/>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1" name="TextBox 28"/>
          <p:cNvSpPr txBox="1">
            <a:spLocks noChangeArrowheads="1"/>
          </p:cNvSpPr>
          <p:nvPr/>
        </p:nvSpPr>
        <p:spPr bwMode="auto">
          <a:xfrm>
            <a:off x="5259786"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22" name="Straight Arrow Connector 21"/>
          <p:cNvCxnSpPr>
            <a:stCxn id="23" idx="4"/>
            <a:endCxn id="24" idx="0"/>
          </p:cNvCxnSpPr>
          <p:nvPr/>
        </p:nvCxnSpPr>
        <p:spPr>
          <a:xfrm rot="5400000">
            <a:off x="485430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 22"/>
          <p:cNvSpPr>
            <a:spLocks noChangeAspect="1"/>
          </p:cNvSpPr>
          <p:nvPr/>
        </p:nvSpPr>
        <p:spPr>
          <a:xfrm>
            <a:off x="508239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08239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4"/>
            <a:endCxn id="26" idx="0"/>
          </p:cNvCxnSpPr>
          <p:nvPr/>
        </p:nvCxnSpPr>
        <p:spPr>
          <a:xfrm rot="5400000">
            <a:off x="485430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508239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4"/>
            <a:endCxn id="28" idx="0"/>
          </p:cNvCxnSpPr>
          <p:nvPr/>
        </p:nvCxnSpPr>
        <p:spPr>
          <a:xfrm rot="5400000">
            <a:off x="485430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p:cNvSpPr>
            <a:spLocks noChangeAspect="1"/>
          </p:cNvSpPr>
          <p:nvPr/>
        </p:nvSpPr>
        <p:spPr>
          <a:xfrm>
            <a:off x="508239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a:spLocks noChangeArrowheads="1"/>
          </p:cNvSpPr>
          <p:nvPr/>
        </p:nvSpPr>
        <p:spPr bwMode="auto">
          <a:xfrm>
            <a:off x="5244796" y="2975642"/>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30" name="TextBox 28"/>
          <p:cNvSpPr txBox="1">
            <a:spLocks noChangeArrowheads="1"/>
          </p:cNvSpPr>
          <p:nvPr/>
        </p:nvSpPr>
        <p:spPr bwMode="auto">
          <a:xfrm>
            <a:off x="5244796" y="3563470"/>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11" name="TextBox 28"/>
          <p:cNvSpPr txBox="1">
            <a:spLocks noChangeArrowheads="1"/>
          </p:cNvSpPr>
          <p:nvPr/>
        </p:nvSpPr>
        <p:spPr bwMode="auto">
          <a:xfrm>
            <a:off x="7946790"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2" name="Straight Arrow Connector 11"/>
          <p:cNvCxnSpPr>
            <a:stCxn id="13" idx="4"/>
            <a:endCxn id="14" idx="0"/>
          </p:cNvCxnSpPr>
          <p:nvPr/>
        </p:nvCxnSpPr>
        <p:spPr>
          <a:xfrm rot="5400000">
            <a:off x="754007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a:xfrm>
            <a:off x="776816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776816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4" idx="4"/>
            <a:endCxn id="16" idx="0"/>
          </p:cNvCxnSpPr>
          <p:nvPr/>
        </p:nvCxnSpPr>
        <p:spPr>
          <a:xfrm rot="5400000">
            <a:off x="754007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val 15"/>
          <p:cNvSpPr>
            <a:spLocks noChangeAspect="1"/>
          </p:cNvSpPr>
          <p:nvPr/>
        </p:nvSpPr>
        <p:spPr>
          <a:xfrm>
            <a:off x="776816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4"/>
            <a:endCxn id="18" idx="0"/>
          </p:cNvCxnSpPr>
          <p:nvPr/>
        </p:nvCxnSpPr>
        <p:spPr>
          <a:xfrm rot="5400000">
            <a:off x="754007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776816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28"/>
          <p:cNvSpPr txBox="1">
            <a:spLocks noChangeArrowheads="1"/>
          </p:cNvSpPr>
          <p:nvPr/>
        </p:nvSpPr>
        <p:spPr bwMode="auto">
          <a:xfrm>
            <a:off x="7939790" y="2986528"/>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20" name="TextBox 19"/>
          <p:cNvSpPr txBox="1">
            <a:spLocks noChangeArrowheads="1"/>
          </p:cNvSpPr>
          <p:nvPr/>
        </p:nvSpPr>
        <p:spPr bwMode="auto">
          <a:xfrm>
            <a:off x="7945263" y="3563470"/>
            <a:ext cx="970137" cy="369332"/>
          </a:xfrm>
          <a:prstGeom prst="rect">
            <a:avLst/>
          </a:prstGeom>
          <a:noFill/>
          <a:ln w="9525">
            <a:noFill/>
            <a:miter lim="800000"/>
            <a:headEnd/>
            <a:tailEnd/>
          </a:ln>
        </p:spPr>
        <p:txBody>
          <a:bodyPr wrap="none">
            <a:spAutoFit/>
          </a:bodyPr>
          <a:lstStyle/>
          <a:p>
            <a:r>
              <a:rPr lang="en-US" b="1" spc="600" dirty="0" smtClean="0">
                <a:latin typeface="Courier New" pitchFamily="49" charset="0"/>
                <a:cs typeface="Courier New" pitchFamily="49" charset="0"/>
              </a:rPr>
              <a:t>I≥</a:t>
            </a:r>
            <a:r>
              <a:rPr lang="en-US" b="1" spc="-150" dirty="0" smtClean="0">
                <a:latin typeface="Courier New" pitchFamily="49" charset="0"/>
                <a:cs typeface="Courier New" pitchFamily="49" charset="0"/>
              </a:rPr>
              <a:t>E-1</a:t>
            </a:r>
            <a:endParaRPr lang="en-US" b="1" spc="-150" dirty="0">
              <a:latin typeface="Courier New" pitchFamily="49" charset="0"/>
              <a:cs typeface="Courier New" pitchFamily="49" charset="0"/>
            </a:endParaRPr>
          </a:p>
        </p:txBody>
      </p:sp>
      <p:sp>
        <p:nvSpPr>
          <p:cNvPr id="31" name="Rectangle 30"/>
          <p:cNvSpPr/>
          <p:nvPr/>
        </p:nvSpPr>
        <p:spPr>
          <a:xfrm>
            <a:off x="4913669" y="1887070"/>
            <a:ext cx="365760" cy="369332"/>
          </a:xfrm>
          <a:prstGeom prst="rect">
            <a:avLst/>
          </a:prstGeom>
        </p:spPr>
        <p:txBody>
          <a:bodyPr wrap="none">
            <a:spAutoFit/>
          </a:bodyPr>
          <a:lstStyle/>
          <a:p>
            <a:r>
              <a:rPr lang="el-GR" b="1" dirty="0" smtClean="0">
                <a:solidFill>
                  <a:srgbClr val="00B050"/>
                </a:solidFill>
                <a:latin typeface="Courier New" pitchFamily="49" charset="0"/>
              </a:rPr>
              <a:t>σ</a:t>
            </a:r>
            <a:r>
              <a:rPr lang="en-US" b="1" baseline="-25000" dirty="0" smtClean="0">
                <a:solidFill>
                  <a:srgbClr val="00B050"/>
                </a:solidFill>
                <a:latin typeface="Courier New" pitchFamily="49" charset="0"/>
              </a:rPr>
              <a:t>1</a:t>
            </a:r>
            <a:endParaRPr lang="en-US" dirty="0"/>
          </a:p>
        </p:txBody>
      </p:sp>
      <p:sp>
        <p:nvSpPr>
          <p:cNvPr id="32" name="Rectangle 31"/>
          <p:cNvSpPr/>
          <p:nvPr/>
        </p:nvSpPr>
        <p:spPr>
          <a:xfrm>
            <a:off x="7590634" y="1887070"/>
            <a:ext cx="365760" cy="369332"/>
          </a:xfrm>
          <a:prstGeom prst="rect">
            <a:avLst/>
          </a:prstGeom>
        </p:spPr>
        <p:txBody>
          <a:bodyPr wrap="none">
            <a:spAutoFit/>
          </a:bodyPr>
          <a:lstStyle/>
          <a:p>
            <a:r>
              <a:rPr lang="el-GR" b="1" dirty="0" smtClean="0">
                <a:solidFill>
                  <a:srgbClr val="00B050"/>
                </a:solidFill>
                <a:latin typeface="Courier New" pitchFamily="49" charset="0"/>
              </a:rPr>
              <a:t>σ</a:t>
            </a:r>
            <a:r>
              <a:rPr lang="en-US" b="1" baseline="-25000" dirty="0">
                <a:solidFill>
                  <a:srgbClr val="00B050"/>
                </a:solidFill>
                <a:latin typeface="Courier New" pitchFamily="49" charset="0"/>
              </a:rPr>
              <a:t>2</a:t>
            </a:r>
            <a:endParaRPr lang="en-US" dirty="0"/>
          </a:p>
        </p:txBody>
      </p:sp>
      <p:sp>
        <p:nvSpPr>
          <p:cNvPr id="33" name="Rectangle 32"/>
          <p:cNvSpPr/>
          <p:nvPr/>
        </p:nvSpPr>
        <p:spPr>
          <a:xfrm>
            <a:off x="4876800" y="4260938"/>
            <a:ext cx="489236" cy="369332"/>
          </a:xfrm>
          <a:prstGeom prst="rect">
            <a:avLst/>
          </a:prstGeom>
        </p:spPr>
        <p:txBody>
          <a:bodyPr wrap="none">
            <a:spAutoFit/>
          </a:bodyPr>
          <a:lstStyle/>
          <a:p>
            <a:r>
              <a:rPr lang="el-GR" b="1" dirty="0" smtClean="0">
                <a:solidFill>
                  <a:srgbClr val="00B050"/>
                </a:solidFill>
                <a:latin typeface="Courier New" pitchFamily="49" charset="0"/>
              </a:rPr>
              <a:t>σ</a:t>
            </a:r>
            <a:r>
              <a:rPr lang="en-US" b="1" spc="-300" baseline="-25000" dirty="0" smtClean="0">
                <a:solidFill>
                  <a:srgbClr val="00B050"/>
                </a:solidFill>
                <a:latin typeface="Courier New" pitchFamily="49" charset="0"/>
              </a:rPr>
              <a:t>1</a:t>
            </a:r>
            <a:r>
              <a:rPr lang="en-US" b="1" spc="-300" dirty="0" smtClean="0">
                <a:solidFill>
                  <a:srgbClr val="00B050"/>
                </a:solidFill>
                <a:latin typeface="Courier New" pitchFamily="49" charset="0"/>
              </a:rPr>
              <a:t>’</a:t>
            </a:r>
            <a:endParaRPr lang="en-US" dirty="0"/>
          </a:p>
        </p:txBody>
      </p:sp>
      <p:sp>
        <p:nvSpPr>
          <p:cNvPr id="34" name="Rectangle 33"/>
          <p:cNvSpPr/>
          <p:nvPr/>
        </p:nvSpPr>
        <p:spPr>
          <a:xfrm>
            <a:off x="7553765" y="4260938"/>
            <a:ext cx="489236" cy="369332"/>
          </a:xfrm>
          <a:prstGeom prst="rect">
            <a:avLst/>
          </a:prstGeom>
        </p:spPr>
        <p:txBody>
          <a:bodyPr wrap="none">
            <a:spAutoFit/>
          </a:bodyPr>
          <a:lstStyle/>
          <a:p>
            <a:r>
              <a:rPr lang="el-GR" b="1" dirty="0" smtClean="0">
                <a:solidFill>
                  <a:srgbClr val="00B050"/>
                </a:solidFill>
                <a:latin typeface="Courier New" pitchFamily="49" charset="0"/>
              </a:rPr>
              <a:t>σ</a:t>
            </a:r>
            <a:r>
              <a:rPr lang="en-US" b="1" spc="-300" baseline="-25000" dirty="0">
                <a:solidFill>
                  <a:srgbClr val="00B050"/>
                </a:solidFill>
                <a:latin typeface="Courier New" pitchFamily="49" charset="0"/>
              </a:rPr>
              <a:t>2</a:t>
            </a:r>
            <a:r>
              <a:rPr lang="en-US" b="1" spc="-300" dirty="0" smtClean="0">
                <a:solidFill>
                  <a:srgbClr val="00B050"/>
                </a:solidFill>
                <a:latin typeface="Courier New" pitchFamily="49" charset="0"/>
              </a:rPr>
              <a:t>’</a:t>
            </a:r>
            <a:endParaRPr lang="en-US" dirty="0"/>
          </a:p>
        </p:txBody>
      </p:sp>
      <p:sp>
        <p:nvSpPr>
          <p:cNvPr id="76" name="Rounded Rectangle 75"/>
          <p:cNvSpPr/>
          <p:nvPr/>
        </p:nvSpPr>
        <p:spPr>
          <a:xfrm>
            <a:off x="155444" y="1831161"/>
            <a:ext cx="1524000" cy="3810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900" b="1" dirty="0" smtClean="0">
                <a:solidFill>
                  <a:schemeClr val="tx1"/>
                </a:solidFill>
                <a:latin typeface="Arial Black" pitchFamily="34" charset="0"/>
                <a:sym typeface="Symbol"/>
              </a:rPr>
              <a:t></a:t>
            </a:r>
            <a:r>
              <a:rPr lang="el-GR" sz="1900" b="1" dirty="0" smtClean="0">
                <a:solidFill>
                  <a:schemeClr val="tx1"/>
                </a:solidFill>
                <a:latin typeface="Courier New" pitchFamily="49" charset="0"/>
              </a:rPr>
              <a:t> 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a:t>
            </a:r>
            <a:endParaRPr lang="en-US" sz="1900" b="1" dirty="0" smtClean="0">
              <a:solidFill>
                <a:schemeClr val="tx1"/>
              </a:solidFill>
              <a:latin typeface="Arial Black" pitchFamily="34" charset="0"/>
            </a:endParaRPr>
          </a:p>
        </p:txBody>
      </p:sp>
      <p:sp>
        <p:nvSpPr>
          <p:cNvPr id="80" name="Rounded Rectangle 79"/>
          <p:cNvSpPr/>
          <p:nvPr/>
        </p:nvSpPr>
        <p:spPr>
          <a:xfrm>
            <a:off x="152400" y="2352896"/>
            <a:ext cx="1620290" cy="3810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pPr>
            <a:r>
              <a:rPr lang="en-US" sz="1900" b="1" dirty="0" smtClean="0">
                <a:solidFill>
                  <a:schemeClr val="tx1"/>
                </a:solidFill>
                <a:latin typeface="Arial" pitchFamily="34" charset="0"/>
                <a:cs typeface="Arial" pitchFamily="34" charset="0"/>
              </a:rPr>
              <a:t>A</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a:t>
            </a:r>
            <a:r>
              <a:rPr lang="en-US" sz="1900" b="1" dirty="0" smtClean="0">
                <a:solidFill>
                  <a:schemeClr val="tx1"/>
                </a:solidFill>
                <a:latin typeface="Courier New" pitchFamily="49" charset="0"/>
                <a:cs typeface="Courier New" pitchFamily="49" charset="0"/>
              </a:rPr>
              <a:t> ∧</a:t>
            </a:r>
            <a:endParaRPr lang="en-US" sz="1900" b="1" dirty="0" smtClean="0">
              <a:solidFill>
                <a:schemeClr val="tx1"/>
              </a:solidFill>
              <a:latin typeface="Courier New" pitchFamily="49" charset="0"/>
            </a:endParaRPr>
          </a:p>
        </p:txBody>
      </p:sp>
      <p:sp>
        <p:nvSpPr>
          <p:cNvPr id="81" name="Rounded Rectangle 80"/>
          <p:cNvSpPr/>
          <p:nvPr/>
        </p:nvSpPr>
        <p:spPr>
          <a:xfrm>
            <a:off x="153440" y="2875900"/>
            <a:ext cx="4297680" cy="3810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pP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I&lt;</a:t>
            </a:r>
            <a:r>
              <a:rPr lang="en-US" sz="1900" b="1" dirty="0" smtClean="0">
                <a:solidFill>
                  <a:schemeClr val="tx1"/>
                </a:solidFill>
                <a:latin typeface="Courier New" pitchFamily="49" charset="0"/>
              </a:rPr>
              <a:t>E)</a:t>
            </a:r>
            <a:r>
              <a:rPr lang="en-US" sz="1900" b="1" dirty="0" smtClean="0">
                <a:solidFill>
                  <a:schemeClr val="tx1"/>
                </a:solidFill>
                <a:latin typeface="Courier New" pitchFamily="49" charset="0"/>
                <a:cs typeface="Courier New" pitchFamily="49" charset="0"/>
              </a:rPr>
              <a:t> ∧</a:t>
            </a:r>
            <a:endParaRPr lang="en-US" sz="1900" b="1" dirty="0" smtClean="0">
              <a:solidFill>
                <a:schemeClr val="tx1"/>
              </a:solidFill>
              <a:latin typeface="Courier New" pitchFamily="49" charset="0"/>
              <a:ea typeface="Batang" pitchFamily="18" charset="-127"/>
              <a:cs typeface="Courier New" pitchFamily="49" charset="0"/>
            </a:endParaRPr>
          </a:p>
        </p:txBody>
      </p:sp>
      <p:sp>
        <p:nvSpPr>
          <p:cNvPr id="82" name="Rounded Rectangle 81"/>
          <p:cNvSpPr/>
          <p:nvPr/>
        </p:nvSpPr>
        <p:spPr>
          <a:xfrm>
            <a:off x="153440" y="3383900"/>
            <a:ext cx="4297680" cy="3810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pP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a:t>
            </a:r>
            <a:r>
              <a:rPr lang="en-US" sz="1900" b="1" dirty="0" smtClean="0">
                <a:solidFill>
                  <a:schemeClr val="tx1"/>
                </a:solidFill>
                <a:latin typeface="Courier New" pitchFamily="49" charset="0"/>
              </a:rPr>
              <a:t>E-1)</a:t>
            </a:r>
          </a:p>
        </p:txBody>
      </p:sp>
      <p:sp>
        <p:nvSpPr>
          <p:cNvPr id="83" name="Rounded Rectangle 82"/>
          <p:cNvSpPr/>
          <p:nvPr/>
        </p:nvSpPr>
        <p:spPr>
          <a:xfrm>
            <a:off x="794790" y="3910950"/>
            <a:ext cx="1620290" cy="3810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pPr>
            <a:r>
              <a:rPr lang="en-US" sz="1900" b="1" dirty="0" smtClean="0">
                <a:solidFill>
                  <a:schemeClr val="tx1"/>
                </a:solidFill>
                <a:latin typeface="Arial" pitchFamily="34" charset="0"/>
                <a:cs typeface="Arial" pitchFamily="34" charset="0"/>
              </a:rPr>
              <a:t>B</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spc="-300" baseline="-25000" dirty="0" smtClean="0">
                <a:solidFill>
                  <a:schemeClr val="tx1"/>
                </a:solidFill>
                <a:latin typeface="Courier New" pitchFamily="49" charset="0"/>
              </a:rPr>
              <a:t>1</a:t>
            </a:r>
            <a:r>
              <a:rPr lang="en-US" sz="1900" b="1" spc="-300" dirty="0" smtClean="0">
                <a:solidFill>
                  <a:schemeClr val="tx1"/>
                </a:solidFill>
                <a:latin typeface="Courier New" pitchFamily="49" charset="0"/>
              </a:rPr>
              <a:t>’,</a:t>
            </a:r>
            <a:r>
              <a:rPr lang="en-US" sz="1900" b="1" dirty="0" smtClean="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spc="-300" dirty="0" smtClean="0">
                <a:solidFill>
                  <a:schemeClr val="tx1"/>
                </a:solidFill>
                <a:latin typeface="Courier New" pitchFamily="49" charset="0"/>
              </a:rPr>
              <a:t>’)</a:t>
            </a:r>
            <a:endParaRPr lang="en-US" sz="1900" b="1" dirty="0" smtClean="0">
              <a:solidFill>
                <a:schemeClr val="tx1"/>
              </a:solidFill>
              <a:latin typeface="Courier New" pitchFamily="49" charset="0"/>
            </a:endParaRPr>
          </a:p>
        </p:txBody>
      </p:sp>
      <p:sp>
        <p:nvSpPr>
          <p:cNvPr id="69" name="Right Arrow 68"/>
          <p:cNvSpPr/>
          <p:nvPr/>
        </p:nvSpPr>
        <p:spPr>
          <a:xfrm>
            <a:off x="314004" y="3962400"/>
            <a:ext cx="365760" cy="228600"/>
          </a:xfrm>
          <a:prstGeom prst="rightArrow">
            <a:avLst/>
          </a:prstGeom>
          <a:solidFill>
            <a:schemeClr val="tx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152400" y="1143000"/>
            <a:ext cx="3200400" cy="461665"/>
          </a:xfrm>
          <a:prstGeom prst="rect">
            <a:avLst/>
          </a:prstGeom>
          <a:noFill/>
        </p:spPr>
        <p:txBody>
          <a:bodyPr wrap="square" rtlCol="0">
            <a:spAutoFit/>
          </a:bodyPr>
          <a:lstStyle/>
          <a:p>
            <a:r>
              <a:rPr lang="en-US" sz="2400" dirty="0" smtClean="0"/>
              <a:t>ATP Query:</a:t>
            </a:r>
            <a:endParaRPr lang="en-US" sz="2400" dirty="0"/>
          </a:p>
        </p:txBody>
      </p:sp>
      <p:sp>
        <p:nvSpPr>
          <p:cNvPr id="137" name="Bent Arrow 136"/>
          <p:cNvSpPr/>
          <p:nvPr/>
        </p:nvSpPr>
        <p:spPr>
          <a:xfrm flipV="1">
            <a:off x="304800" y="4648200"/>
            <a:ext cx="685800" cy="685800"/>
          </a:xfrm>
          <a:prstGeom prst="bentArrow">
            <a:avLst>
              <a:gd name="adj1" fmla="val 33230"/>
              <a:gd name="adj2" fmla="val 38756"/>
              <a:gd name="adj3" fmla="val 34877"/>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ounded Rectangle 137"/>
          <p:cNvSpPr/>
          <p:nvPr/>
        </p:nvSpPr>
        <p:spPr>
          <a:xfrm>
            <a:off x="1066800" y="4572000"/>
            <a:ext cx="1143000" cy="100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ATP</a:t>
            </a:r>
            <a:endParaRPr lang="en-US" sz="4000" b="1" dirty="0"/>
          </a:p>
        </p:txBody>
      </p:sp>
      <p:graphicFrame>
        <p:nvGraphicFramePr>
          <p:cNvPr id="65" name="Table 64"/>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20000"/>
                              <a:lumOff val="8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&lt; E-1)</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40000"/>
                              <a:lumOff val="6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 E-1)</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spTree>
    <p:custDataLst>
      <p:tags r:id="rId1"/>
    </p:custDataLst>
  </p:cSld>
  <p:clrMapOvr>
    <a:masterClrMapping/>
  </p:clrMapOvr>
  <p:transition advTm="3403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xit" presetSubtype="0" fill="hold" grpId="1" nodeType="withEffect">
                                  <p:stCondLst>
                                    <p:cond delay="0"/>
                                  </p:stCondLst>
                                  <p:childTnLst>
                                    <p:animEffect transition="out" filter="fade">
                                      <p:cBhvr>
                                        <p:cTn id="27" dur="500"/>
                                        <p:tgtEl>
                                          <p:spTgt spid="76"/>
                                        </p:tgtEl>
                                      </p:cBhvr>
                                    </p:animEffect>
                                    <p:set>
                                      <p:cBhvr>
                                        <p:cTn id="28" dur="1" fill="hold">
                                          <p:stCondLst>
                                            <p:cond delay="499"/>
                                          </p:stCondLst>
                                        </p:cTn>
                                        <p:tgtEl>
                                          <p:spTgt spid="7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0"/>
                                        </p:tgtEl>
                                      </p:cBhvr>
                                    </p:animEffect>
                                    <p:set>
                                      <p:cBhvr>
                                        <p:cTn id="31" dur="1" fill="hold">
                                          <p:stCondLst>
                                            <p:cond delay="499"/>
                                          </p:stCondLst>
                                        </p:cTn>
                                        <p:tgtEl>
                                          <p:spTgt spid="7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4"/>
                                        </p:tgtEl>
                                      </p:cBhvr>
                                    </p:animEffect>
                                    <p:set>
                                      <p:cBhvr>
                                        <p:cTn id="34" dur="1" fill="hold">
                                          <p:stCondLst>
                                            <p:cond delay="499"/>
                                          </p:stCondLst>
                                        </p:cTn>
                                        <p:tgtEl>
                                          <p:spTgt spid="7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500"/>
                                        <p:tgtEl>
                                          <p:spTgt spid="8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xit" presetSubtype="0" fill="hold" grpId="1" nodeType="withEffect">
                                  <p:stCondLst>
                                    <p:cond delay="0"/>
                                  </p:stCondLst>
                                  <p:childTnLst>
                                    <p:animEffect transition="out" filter="fade">
                                      <p:cBhvr>
                                        <p:cTn id="47" dur="500"/>
                                        <p:tgtEl>
                                          <p:spTgt spid="79"/>
                                        </p:tgtEl>
                                      </p:cBhvr>
                                    </p:animEffect>
                                    <p:set>
                                      <p:cBhvr>
                                        <p:cTn id="48" dur="1" fill="hold">
                                          <p:stCondLst>
                                            <p:cond delay="499"/>
                                          </p:stCondLst>
                                        </p:cTn>
                                        <p:tgtEl>
                                          <p:spTgt spid="7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80"/>
                                        </p:tgtEl>
                                      </p:cBhvr>
                                    </p:animEffect>
                                    <p:set>
                                      <p:cBhvr>
                                        <p:cTn id="51" dur="1" fill="hold">
                                          <p:stCondLst>
                                            <p:cond delay="499"/>
                                          </p:stCondLst>
                                        </p:cTn>
                                        <p:tgtEl>
                                          <p:spTgt spid="8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500"/>
                                        <p:tgtEl>
                                          <p:spTgt spid="8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500"/>
                                        <p:tgtEl>
                                          <p:spTgt spid="8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500"/>
                                        <p:tgtEl>
                                          <p:spTgt spid="87"/>
                                        </p:tgtEl>
                                      </p:cBhvr>
                                    </p:animEffect>
                                  </p:childTnLst>
                                </p:cTn>
                              </p:par>
                              <p:par>
                                <p:cTn id="71" presetID="10" presetClass="exit" presetSubtype="0" fill="hold" grpId="1" nodeType="withEffect">
                                  <p:stCondLst>
                                    <p:cond delay="0"/>
                                  </p:stCondLst>
                                  <p:childTnLst>
                                    <p:animEffect transition="out" filter="fade">
                                      <p:cBhvr>
                                        <p:cTn id="72" dur="500"/>
                                        <p:tgtEl>
                                          <p:spTgt spid="85"/>
                                        </p:tgtEl>
                                      </p:cBhvr>
                                    </p:animEffect>
                                    <p:set>
                                      <p:cBhvr>
                                        <p:cTn id="73" dur="1" fill="hold">
                                          <p:stCondLst>
                                            <p:cond delay="499"/>
                                          </p:stCondLst>
                                        </p:cTn>
                                        <p:tgtEl>
                                          <p:spTgt spid="85"/>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81"/>
                                        </p:tgtEl>
                                      </p:cBhvr>
                                    </p:animEffect>
                                    <p:set>
                                      <p:cBhvr>
                                        <p:cTn id="76" dur="1" fill="hold">
                                          <p:stCondLst>
                                            <p:cond delay="499"/>
                                          </p:stCondLst>
                                        </p:cTn>
                                        <p:tgtEl>
                                          <p:spTgt spid="81"/>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82"/>
                                        </p:tgtEl>
                                      </p:cBhvr>
                                    </p:animEffect>
                                    <p:set>
                                      <p:cBhvr>
                                        <p:cTn id="79" dur="1" fill="hold">
                                          <p:stCondLst>
                                            <p:cond delay="499"/>
                                          </p:stCondLst>
                                        </p:cTn>
                                        <p:tgtEl>
                                          <p:spTgt spid="82"/>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86"/>
                                        </p:tgtEl>
                                      </p:cBhvr>
                                    </p:animEffect>
                                    <p:set>
                                      <p:cBhvr>
                                        <p:cTn id="82" dur="1" fill="hold">
                                          <p:stCondLst>
                                            <p:cond delay="499"/>
                                          </p:stCondLst>
                                        </p:cTn>
                                        <p:tgtEl>
                                          <p:spTgt spid="8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83"/>
                                        </p:tgtEl>
                                      </p:cBhvr>
                                    </p:animEffect>
                                    <p:set>
                                      <p:cBhvr>
                                        <p:cTn id="87" dur="1" fill="hold">
                                          <p:stCondLst>
                                            <p:cond delay="499"/>
                                          </p:stCondLst>
                                        </p:cTn>
                                        <p:tgtEl>
                                          <p:spTgt spid="8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87"/>
                                        </p:tgtEl>
                                      </p:cBhvr>
                                    </p:animEffect>
                                    <p:set>
                                      <p:cBhvr>
                                        <p:cTn id="90" dur="1" fill="hold">
                                          <p:stCondLst>
                                            <p:cond delay="499"/>
                                          </p:stCondLst>
                                        </p:cTn>
                                        <p:tgtEl>
                                          <p:spTgt spid="87"/>
                                        </p:tgtEl>
                                        <p:attrNameLst>
                                          <p:attrName>style.visibility</p:attrName>
                                        </p:attrNameLst>
                                      </p:cBhvr>
                                      <p:to>
                                        <p:strVal val="hidden"/>
                                      </p:to>
                                    </p:se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fade">
                                      <p:cBhvr>
                                        <p:cTn id="94" dur="500"/>
                                        <p:tgtEl>
                                          <p:spTgt spid="137"/>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138"/>
                                        </p:tgtEl>
                                        <p:attrNameLst>
                                          <p:attrName>style.visibility</p:attrName>
                                        </p:attrNameLst>
                                      </p:cBhvr>
                                      <p:to>
                                        <p:strVal val="visible"/>
                                      </p:to>
                                    </p:set>
                                    <p:animEffect transition="in" filter="fade">
                                      <p:cBhvr>
                                        <p:cTn id="98"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6" grpId="0" animBg="1"/>
      <p:bldP spid="86" grpId="1" animBg="1"/>
      <p:bldP spid="85" grpId="0" animBg="1"/>
      <p:bldP spid="85" grpId="1" animBg="1"/>
      <p:bldP spid="79" grpId="0" animBg="1"/>
      <p:bldP spid="79" grpId="1" animBg="1"/>
      <p:bldP spid="74" grpId="0" animBg="1"/>
      <p:bldP spid="74" grpId="1" animBg="1"/>
      <p:bldP spid="70" grpId="0" animBg="1"/>
      <p:bldP spid="70" grpId="1" animBg="1"/>
      <p:bldP spid="31" grpId="0"/>
      <p:bldP spid="32" grpId="0"/>
      <p:bldP spid="33" grpId="0"/>
      <p:bldP spid="34" grpId="0"/>
      <p:bldP spid="76" grpId="0" animBg="1"/>
      <p:bldP spid="76" grpId="1" animBg="1"/>
      <p:bldP spid="80" grpId="0" animBg="1"/>
      <p:bldP spid="80" grpId="1" animBg="1"/>
      <p:bldP spid="81" grpId="0" animBg="1"/>
      <p:bldP spid="81" grpId="1" animBg="1"/>
      <p:bldP spid="82" grpId="0" animBg="1"/>
      <p:bldP spid="82" grpId="1" animBg="1"/>
      <p:bldP spid="83" grpId="0" animBg="1"/>
      <p:bldP spid="83" grpId="1" animBg="1"/>
      <p:bldP spid="137" grpId="0" animBg="1"/>
      <p:bldP spid="1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4800600" y="4258168"/>
            <a:ext cx="338328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4800600" y="1929272"/>
            <a:ext cx="3383280" cy="36576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4881323" y="4312138"/>
            <a:ext cx="822960" cy="27432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tabLst>
                <a:tab pos="741363" algn="l"/>
              </a:tabLst>
            </a:pPr>
            <a:endParaRPr lang="en-US" sz="1600" dirty="0" smtClean="0">
              <a:solidFill>
                <a:srgbClr val="00B050"/>
              </a:solidFill>
              <a:latin typeface="Arial Black" pitchFamily="34" charset="0"/>
              <a:cs typeface="Courier New" pitchFamily="49" charset="0"/>
            </a:endParaRPr>
          </a:p>
        </p:txBody>
      </p:sp>
      <p:sp>
        <p:nvSpPr>
          <p:cNvPr id="125" name="Rounded Rectangle 124"/>
          <p:cNvSpPr/>
          <p:nvPr/>
        </p:nvSpPr>
        <p:spPr>
          <a:xfrm>
            <a:off x="5847836" y="4311090"/>
            <a:ext cx="1981200" cy="27432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tabLst>
                <a:tab pos="741363" algn="l"/>
              </a:tabLst>
            </a:pPr>
            <a:endParaRPr lang="en-US" sz="1600" dirty="0" smtClean="0">
              <a:solidFill>
                <a:srgbClr val="00B050"/>
              </a:solidFill>
              <a:latin typeface="Arial Black" pitchFamily="34" charset="0"/>
              <a:cs typeface="Courier New" pitchFamily="49" charset="0"/>
            </a:endParaRPr>
          </a:p>
        </p:txBody>
      </p:sp>
      <p:sp>
        <p:nvSpPr>
          <p:cNvPr id="126" name="Rounded Rectangle 125"/>
          <p:cNvSpPr/>
          <p:nvPr/>
        </p:nvSpPr>
        <p:spPr>
          <a:xfrm>
            <a:off x="5860885" y="4554818"/>
            <a:ext cx="2209800" cy="27432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tabLst>
                <a:tab pos="741363" algn="l"/>
              </a:tabLst>
            </a:pPr>
            <a:endParaRPr lang="en-US" sz="1600" dirty="0" smtClean="0">
              <a:solidFill>
                <a:srgbClr val="00B050"/>
              </a:solidFill>
              <a:latin typeface="Arial Black" pitchFamily="34" charset="0"/>
              <a:cs typeface="Courier New" pitchFamily="49" charset="0"/>
            </a:endParaRPr>
          </a:p>
        </p:txBody>
      </p:sp>
      <p:sp>
        <p:nvSpPr>
          <p:cNvPr id="67" name="Rectangle 66"/>
          <p:cNvSpPr/>
          <p:nvPr/>
        </p:nvSpPr>
        <p:spPr>
          <a:xfrm>
            <a:off x="172490" y="1764650"/>
            <a:ext cx="4247110" cy="2590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pPr>
            <a:r>
              <a:rPr lang="en-US" sz="1900" b="1" dirty="0" smtClean="0">
                <a:solidFill>
                  <a:schemeClr val="tx1"/>
                </a:solidFill>
                <a:latin typeface="Arial Black" pitchFamily="34" charset="0"/>
                <a:sym typeface="Symbol"/>
              </a:rPr>
              <a:t></a:t>
            </a:r>
            <a:r>
              <a:rPr lang="el-GR" sz="1900" b="1" dirty="0" smtClean="0">
                <a:solidFill>
                  <a:schemeClr val="tx1"/>
                </a:solidFill>
                <a:latin typeface="Courier New" pitchFamily="49" charset="0"/>
              </a:rPr>
              <a:t> σ</a:t>
            </a:r>
            <a:r>
              <a:rPr lang="en-US" sz="1900" b="1" baseline="-25000" dirty="0" smtClean="0">
                <a:solidFill>
                  <a:schemeClr val="tx1"/>
                </a:solidFill>
                <a:latin typeface="Courier New" pitchFamily="49" charset="0"/>
              </a:rPr>
              <a:t>1</a:t>
            </a:r>
            <a:r>
              <a:rPr lang="en-US" sz="1900" b="1" dirty="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a:t>
            </a:r>
            <a:endParaRPr lang="en-US" sz="1900" b="1" dirty="0" smtClean="0">
              <a:solidFill>
                <a:schemeClr val="tx1"/>
              </a:solidFill>
              <a:latin typeface="Arial Black" pitchFamily="34" charset="0"/>
            </a:endParaRPr>
          </a:p>
          <a:p>
            <a:pPr lvl="0">
              <a:spcBef>
                <a:spcPts val="1800"/>
              </a:spcBef>
            </a:pPr>
            <a:r>
              <a:rPr lang="en-US" sz="1900" b="1" dirty="0">
                <a:solidFill>
                  <a:schemeClr val="tx1"/>
                </a:solidFill>
                <a:latin typeface="Arial" pitchFamily="34" charset="0"/>
                <a:cs typeface="Arial" pitchFamily="34" charset="0"/>
              </a:rPr>
              <a:t>A</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a:t>
            </a:r>
            <a:r>
              <a:rPr lang="en-US" sz="1900" b="1" dirty="0" smtClean="0">
                <a:solidFill>
                  <a:schemeClr val="tx1"/>
                </a:solidFill>
                <a:latin typeface="Courier New" pitchFamily="49" charset="0"/>
                <a:cs typeface="Courier New" pitchFamily="49" charset="0"/>
              </a:rPr>
              <a:t> ∧</a:t>
            </a:r>
            <a:endParaRPr lang="en-US" sz="1900" b="1" dirty="0" smtClean="0">
              <a:solidFill>
                <a:schemeClr val="tx1"/>
              </a:solidFill>
              <a:latin typeface="Courier New" pitchFamily="49" charset="0"/>
            </a:endParaRPr>
          </a:p>
          <a:p>
            <a:pPr lvl="0">
              <a:spcBef>
                <a:spcPts val="1800"/>
              </a:spcBef>
            </a:pP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I&lt;</a:t>
            </a:r>
            <a:r>
              <a:rPr lang="en-US" sz="1900" b="1" dirty="0" smtClean="0">
                <a:solidFill>
                  <a:schemeClr val="tx1"/>
                </a:solidFill>
                <a:latin typeface="Courier New" pitchFamily="49" charset="0"/>
              </a:rPr>
              <a:t>E)</a:t>
            </a:r>
            <a:r>
              <a:rPr lang="en-US" sz="1900" b="1" dirty="0">
                <a:solidFill>
                  <a:schemeClr val="tx1"/>
                </a:solidFill>
                <a:latin typeface="Courier New" pitchFamily="49" charset="0"/>
                <a:cs typeface="Courier New" pitchFamily="49" charset="0"/>
              </a:rPr>
              <a:t> </a:t>
            </a:r>
            <a:r>
              <a:rPr lang="en-US" sz="1900" b="1" dirty="0" smtClean="0">
                <a:solidFill>
                  <a:schemeClr val="tx1"/>
                </a:solidFill>
                <a:latin typeface="Courier New" pitchFamily="49" charset="0"/>
                <a:cs typeface="Courier New" pitchFamily="49" charset="0"/>
              </a:rPr>
              <a:t>∧</a:t>
            </a:r>
            <a:endParaRPr lang="en-US" sz="1900" b="1" dirty="0" smtClean="0">
              <a:solidFill>
                <a:schemeClr val="tx1"/>
              </a:solidFill>
              <a:latin typeface="Courier New" pitchFamily="49" charset="0"/>
              <a:ea typeface="Batang" pitchFamily="18" charset="-127"/>
              <a:cs typeface="Courier New" pitchFamily="49" charset="0"/>
            </a:endParaRPr>
          </a:p>
          <a:p>
            <a:pPr lvl="0">
              <a:spcBef>
                <a:spcPts val="1800"/>
              </a:spcBef>
            </a:pPr>
            <a:r>
              <a:rPr lang="el-GR" sz="1900" b="1" dirty="0" smtClean="0">
                <a:solidFill>
                  <a:schemeClr val="tx1"/>
                </a:solidFill>
                <a:latin typeface="Courier New" pitchFamily="49" charset="0"/>
              </a:rPr>
              <a:t>σ</a:t>
            </a:r>
            <a:r>
              <a:rPr lang="en-US" sz="1900" b="1" baseline="-25000" dirty="0">
                <a:solidFill>
                  <a:schemeClr val="tx1"/>
                </a:solidFill>
                <a:latin typeface="Courier New" pitchFamily="49" charset="0"/>
              </a:rPr>
              <a:t>2</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a:solidFill>
                  <a:schemeClr val="tx1"/>
                </a:solidFill>
                <a:latin typeface="Courier New" pitchFamily="49" charset="0"/>
              </a:rPr>
              <a:t>2</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a:t>
            </a:r>
            <a:r>
              <a:rPr lang="en-US" sz="1900" b="1" dirty="0" smtClean="0">
                <a:solidFill>
                  <a:schemeClr val="tx1"/>
                </a:solidFill>
                <a:latin typeface="Courier New" pitchFamily="49" charset="0"/>
              </a:rPr>
              <a:t>E-1)</a:t>
            </a:r>
          </a:p>
          <a:p>
            <a:pPr>
              <a:spcBef>
                <a:spcPts val="1800"/>
              </a:spcBef>
            </a:pPr>
            <a:r>
              <a:rPr lang="en-US" sz="1900" b="1" dirty="0" smtClean="0">
                <a:solidFill>
                  <a:schemeClr val="tx1"/>
                </a:solidFill>
                <a:latin typeface="Arial Black" pitchFamily="34" charset="0"/>
                <a:sym typeface="Wingdings 3"/>
              </a:rPr>
              <a:t>  </a:t>
            </a:r>
            <a:r>
              <a:rPr lang="en-US" sz="1900" b="1" dirty="0" smtClean="0">
                <a:solidFill>
                  <a:schemeClr val="tx1"/>
                </a:solidFill>
                <a:latin typeface="Arial Black" pitchFamily="34" charset="0"/>
              </a:rPr>
              <a:t>      </a:t>
            </a:r>
            <a:r>
              <a:rPr lang="en-US" sz="1900" b="1" dirty="0" smtClean="0">
                <a:solidFill>
                  <a:schemeClr val="tx1"/>
                </a:solidFill>
                <a:latin typeface="Arial" pitchFamily="34" charset="0"/>
                <a:cs typeface="Arial" pitchFamily="34" charset="0"/>
              </a:rPr>
              <a:t>B</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spc="-300" baseline="-25000" dirty="0" smtClean="0">
                <a:solidFill>
                  <a:schemeClr val="tx1"/>
                </a:solidFill>
                <a:latin typeface="Courier New" pitchFamily="49" charset="0"/>
              </a:rPr>
              <a:t>1</a:t>
            </a:r>
            <a:r>
              <a:rPr lang="en-US" sz="1900" b="1" spc="-300" dirty="0" smtClean="0">
                <a:solidFill>
                  <a:schemeClr val="tx1"/>
                </a:solidFill>
                <a:latin typeface="Courier New" pitchFamily="49" charset="0"/>
              </a:rPr>
              <a:t>’,</a:t>
            </a:r>
            <a:r>
              <a:rPr lang="en-US" sz="1900" b="1" dirty="0" smtClean="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spc="-300" dirty="0" smtClean="0">
                <a:solidFill>
                  <a:schemeClr val="tx1"/>
                </a:solidFill>
                <a:latin typeface="Courier New" pitchFamily="49" charset="0"/>
              </a:rPr>
              <a:t>’)</a:t>
            </a:r>
          </a:p>
        </p:txBody>
      </p:sp>
      <p:sp>
        <p:nvSpPr>
          <p:cNvPr id="2" name="Title 1"/>
          <p:cNvSpPr>
            <a:spLocks noGrp="1"/>
          </p:cNvSpPr>
          <p:nvPr>
            <p:ph type="title"/>
          </p:nvPr>
        </p:nvSpPr>
        <p:spPr/>
        <p:txBody>
          <a:bodyPr/>
          <a:lstStyle/>
          <a:p>
            <a:r>
              <a:rPr lang="en-US" dirty="0" smtClean="0"/>
              <a:t>3. Check Invariants</a:t>
            </a:r>
            <a:endParaRPr lang="en-US" dirty="0"/>
          </a:p>
        </p:txBody>
      </p:sp>
      <p:sp>
        <p:nvSpPr>
          <p:cNvPr id="4" name="TextBox 3"/>
          <p:cNvSpPr txBox="1"/>
          <p:nvPr/>
        </p:nvSpPr>
        <p:spPr>
          <a:xfrm>
            <a:off x="5691997" y="1887070"/>
            <a:ext cx="1509826" cy="369332"/>
          </a:xfrm>
          <a:prstGeom prst="rect">
            <a:avLst/>
          </a:prstGeom>
          <a:noFill/>
        </p:spPr>
        <p:txBody>
          <a:bodyPr wrap="square" rtlCol="0">
            <a:spAutoFit/>
          </a:bodyPr>
          <a:lstStyle/>
          <a:p>
            <a:pPr algn="ctr"/>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sp>
        <p:nvSpPr>
          <p:cNvPr id="5" name="TextBox 4"/>
          <p:cNvSpPr txBox="1"/>
          <p:nvPr/>
        </p:nvSpPr>
        <p:spPr>
          <a:xfrm>
            <a:off x="5615797" y="4260938"/>
            <a:ext cx="1738426" cy="369332"/>
          </a:xfrm>
          <a:prstGeom prst="rect">
            <a:avLst/>
          </a:prstGeom>
          <a:noFill/>
        </p:spPr>
        <p:txBody>
          <a:bodyPr wrap="square" rtlCol="0">
            <a:spAutoFit/>
          </a:bodyPr>
          <a:lstStyle/>
          <a:p>
            <a:pPr algn="ctr"/>
            <a:r>
              <a:rPr lang="en-US" b="1" dirty="0">
                <a:solidFill>
                  <a:srgbClr val="00B050"/>
                </a:solidFill>
                <a:latin typeface="Arial" pitchFamily="34" charset="0"/>
                <a:cs typeface="Arial" pitchFamily="34" charset="0"/>
              </a:rPr>
              <a:t>B</a:t>
            </a:r>
          </a:p>
        </p:txBody>
      </p:sp>
      <p:cxnSp>
        <p:nvCxnSpPr>
          <p:cNvPr id="7" name="Straight Connector 6"/>
          <p:cNvCxnSpPr/>
          <p:nvPr/>
        </p:nvCxnSpPr>
        <p:spPr>
          <a:xfrm rot="10800000">
            <a:off x="5146404" y="2376274"/>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5146405" y="4141066"/>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1" name="TextBox 28"/>
          <p:cNvSpPr txBox="1">
            <a:spLocks noChangeArrowheads="1"/>
          </p:cNvSpPr>
          <p:nvPr/>
        </p:nvSpPr>
        <p:spPr bwMode="auto">
          <a:xfrm>
            <a:off x="5259786"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22" name="Straight Arrow Connector 21"/>
          <p:cNvCxnSpPr>
            <a:stCxn id="23" idx="4"/>
            <a:endCxn id="24" idx="0"/>
          </p:cNvCxnSpPr>
          <p:nvPr/>
        </p:nvCxnSpPr>
        <p:spPr>
          <a:xfrm rot="5400000">
            <a:off x="485430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 22"/>
          <p:cNvSpPr>
            <a:spLocks noChangeAspect="1"/>
          </p:cNvSpPr>
          <p:nvPr/>
        </p:nvSpPr>
        <p:spPr>
          <a:xfrm>
            <a:off x="508239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08239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4"/>
            <a:endCxn id="26" idx="0"/>
          </p:cNvCxnSpPr>
          <p:nvPr/>
        </p:nvCxnSpPr>
        <p:spPr>
          <a:xfrm rot="5400000">
            <a:off x="485430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508239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4"/>
            <a:endCxn id="28" idx="0"/>
          </p:cNvCxnSpPr>
          <p:nvPr/>
        </p:nvCxnSpPr>
        <p:spPr>
          <a:xfrm rot="5400000">
            <a:off x="485430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p:cNvSpPr>
            <a:spLocks noChangeAspect="1"/>
          </p:cNvSpPr>
          <p:nvPr/>
        </p:nvSpPr>
        <p:spPr>
          <a:xfrm>
            <a:off x="508239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a:spLocks noChangeArrowheads="1"/>
          </p:cNvSpPr>
          <p:nvPr/>
        </p:nvSpPr>
        <p:spPr bwMode="auto">
          <a:xfrm>
            <a:off x="5244796" y="2975642"/>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30" name="TextBox 28"/>
          <p:cNvSpPr txBox="1">
            <a:spLocks noChangeArrowheads="1"/>
          </p:cNvSpPr>
          <p:nvPr/>
        </p:nvSpPr>
        <p:spPr bwMode="auto">
          <a:xfrm>
            <a:off x="5244796" y="3563470"/>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11" name="TextBox 28"/>
          <p:cNvSpPr txBox="1">
            <a:spLocks noChangeArrowheads="1"/>
          </p:cNvSpPr>
          <p:nvPr/>
        </p:nvSpPr>
        <p:spPr bwMode="auto">
          <a:xfrm>
            <a:off x="7946790"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2" name="Straight Arrow Connector 11"/>
          <p:cNvCxnSpPr>
            <a:stCxn id="13" idx="4"/>
            <a:endCxn id="14" idx="0"/>
          </p:cNvCxnSpPr>
          <p:nvPr/>
        </p:nvCxnSpPr>
        <p:spPr>
          <a:xfrm rot="5400000">
            <a:off x="754007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a:xfrm>
            <a:off x="776816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776816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4" idx="4"/>
            <a:endCxn id="16" idx="0"/>
          </p:cNvCxnSpPr>
          <p:nvPr/>
        </p:nvCxnSpPr>
        <p:spPr>
          <a:xfrm rot="5400000">
            <a:off x="754007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val 15"/>
          <p:cNvSpPr>
            <a:spLocks noChangeAspect="1"/>
          </p:cNvSpPr>
          <p:nvPr/>
        </p:nvSpPr>
        <p:spPr>
          <a:xfrm>
            <a:off x="776816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4"/>
            <a:endCxn id="18" idx="0"/>
          </p:cNvCxnSpPr>
          <p:nvPr/>
        </p:nvCxnSpPr>
        <p:spPr>
          <a:xfrm rot="5400000">
            <a:off x="754007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776816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28"/>
          <p:cNvSpPr txBox="1">
            <a:spLocks noChangeArrowheads="1"/>
          </p:cNvSpPr>
          <p:nvPr/>
        </p:nvSpPr>
        <p:spPr bwMode="auto">
          <a:xfrm>
            <a:off x="7939790" y="2986528"/>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20" name="TextBox 19"/>
          <p:cNvSpPr txBox="1">
            <a:spLocks noChangeArrowheads="1"/>
          </p:cNvSpPr>
          <p:nvPr/>
        </p:nvSpPr>
        <p:spPr bwMode="auto">
          <a:xfrm>
            <a:off x="7945263" y="3563470"/>
            <a:ext cx="970137" cy="369332"/>
          </a:xfrm>
          <a:prstGeom prst="rect">
            <a:avLst/>
          </a:prstGeom>
          <a:noFill/>
          <a:ln w="9525">
            <a:noFill/>
            <a:miter lim="800000"/>
            <a:headEnd/>
            <a:tailEnd/>
          </a:ln>
        </p:spPr>
        <p:txBody>
          <a:bodyPr wrap="none">
            <a:spAutoFit/>
          </a:bodyPr>
          <a:lstStyle/>
          <a:p>
            <a:r>
              <a:rPr lang="en-US" b="1" spc="600" dirty="0" smtClean="0">
                <a:latin typeface="Courier New" pitchFamily="49" charset="0"/>
                <a:cs typeface="Courier New" pitchFamily="49" charset="0"/>
              </a:rPr>
              <a:t>I≥</a:t>
            </a:r>
            <a:r>
              <a:rPr lang="en-US" b="1" spc="-150" dirty="0" smtClean="0">
                <a:latin typeface="Courier New" pitchFamily="49" charset="0"/>
                <a:cs typeface="Courier New" pitchFamily="49" charset="0"/>
              </a:rPr>
              <a:t>E-1</a:t>
            </a:r>
            <a:endParaRPr lang="en-US" b="1" spc="-150" dirty="0">
              <a:latin typeface="Courier New" pitchFamily="49" charset="0"/>
              <a:cs typeface="Courier New" pitchFamily="49" charset="0"/>
            </a:endParaRPr>
          </a:p>
        </p:txBody>
      </p:sp>
      <p:sp>
        <p:nvSpPr>
          <p:cNvPr id="31" name="Rectangle 30"/>
          <p:cNvSpPr/>
          <p:nvPr/>
        </p:nvSpPr>
        <p:spPr>
          <a:xfrm>
            <a:off x="4913669" y="1887070"/>
            <a:ext cx="365760" cy="369332"/>
          </a:xfrm>
          <a:prstGeom prst="rect">
            <a:avLst/>
          </a:prstGeom>
        </p:spPr>
        <p:txBody>
          <a:bodyPr wrap="none">
            <a:spAutoFit/>
          </a:bodyPr>
          <a:lstStyle/>
          <a:p>
            <a:r>
              <a:rPr lang="el-GR" b="1" dirty="0" smtClean="0">
                <a:solidFill>
                  <a:srgbClr val="00B050"/>
                </a:solidFill>
                <a:latin typeface="Courier New" pitchFamily="49" charset="0"/>
              </a:rPr>
              <a:t>σ</a:t>
            </a:r>
            <a:r>
              <a:rPr lang="en-US" b="1" baseline="-25000" dirty="0" smtClean="0">
                <a:solidFill>
                  <a:srgbClr val="00B050"/>
                </a:solidFill>
                <a:latin typeface="Courier New" pitchFamily="49" charset="0"/>
              </a:rPr>
              <a:t>1</a:t>
            </a:r>
            <a:endParaRPr lang="en-US" dirty="0"/>
          </a:p>
        </p:txBody>
      </p:sp>
      <p:sp>
        <p:nvSpPr>
          <p:cNvPr id="32" name="Rectangle 31"/>
          <p:cNvSpPr/>
          <p:nvPr/>
        </p:nvSpPr>
        <p:spPr>
          <a:xfrm>
            <a:off x="7590634" y="1887070"/>
            <a:ext cx="365760" cy="369332"/>
          </a:xfrm>
          <a:prstGeom prst="rect">
            <a:avLst/>
          </a:prstGeom>
        </p:spPr>
        <p:txBody>
          <a:bodyPr wrap="none">
            <a:spAutoFit/>
          </a:bodyPr>
          <a:lstStyle/>
          <a:p>
            <a:r>
              <a:rPr lang="el-GR" b="1" dirty="0" smtClean="0">
                <a:solidFill>
                  <a:srgbClr val="00B050"/>
                </a:solidFill>
                <a:latin typeface="Courier New" pitchFamily="49" charset="0"/>
              </a:rPr>
              <a:t>σ</a:t>
            </a:r>
            <a:r>
              <a:rPr lang="en-US" b="1" baseline="-25000" dirty="0">
                <a:solidFill>
                  <a:srgbClr val="00B050"/>
                </a:solidFill>
                <a:latin typeface="Courier New" pitchFamily="49" charset="0"/>
              </a:rPr>
              <a:t>2</a:t>
            </a:r>
            <a:endParaRPr lang="en-US" dirty="0"/>
          </a:p>
        </p:txBody>
      </p:sp>
      <p:sp>
        <p:nvSpPr>
          <p:cNvPr id="33" name="Rectangle 32"/>
          <p:cNvSpPr/>
          <p:nvPr/>
        </p:nvSpPr>
        <p:spPr>
          <a:xfrm>
            <a:off x="4876800" y="4260938"/>
            <a:ext cx="489236" cy="369332"/>
          </a:xfrm>
          <a:prstGeom prst="rect">
            <a:avLst/>
          </a:prstGeom>
        </p:spPr>
        <p:txBody>
          <a:bodyPr wrap="none">
            <a:spAutoFit/>
          </a:bodyPr>
          <a:lstStyle/>
          <a:p>
            <a:r>
              <a:rPr lang="el-GR" b="1" dirty="0" smtClean="0">
                <a:solidFill>
                  <a:srgbClr val="00B050"/>
                </a:solidFill>
                <a:latin typeface="Courier New" pitchFamily="49" charset="0"/>
              </a:rPr>
              <a:t>σ</a:t>
            </a:r>
            <a:r>
              <a:rPr lang="en-US" b="1" spc="-300" baseline="-25000" dirty="0" smtClean="0">
                <a:solidFill>
                  <a:srgbClr val="00B050"/>
                </a:solidFill>
                <a:latin typeface="Courier New" pitchFamily="49" charset="0"/>
              </a:rPr>
              <a:t>1</a:t>
            </a:r>
            <a:r>
              <a:rPr lang="en-US" b="1" spc="-300" dirty="0" smtClean="0">
                <a:solidFill>
                  <a:srgbClr val="00B050"/>
                </a:solidFill>
                <a:latin typeface="Courier New" pitchFamily="49" charset="0"/>
              </a:rPr>
              <a:t>’</a:t>
            </a:r>
            <a:endParaRPr lang="en-US" dirty="0"/>
          </a:p>
        </p:txBody>
      </p:sp>
      <p:sp>
        <p:nvSpPr>
          <p:cNvPr id="34" name="Rectangle 33"/>
          <p:cNvSpPr/>
          <p:nvPr/>
        </p:nvSpPr>
        <p:spPr>
          <a:xfrm>
            <a:off x="7553765" y="4260938"/>
            <a:ext cx="489236" cy="369332"/>
          </a:xfrm>
          <a:prstGeom prst="rect">
            <a:avLst/>
          </a:prstGeom>
        </p:spPr>
        <p:txBody>
          <a:bodyPr wrap="none">
            <a:spAutoFit/>
          </a:bodyPr>
          <a:lstStyle/>
          <a:p>
            <a:r>
              <a:rPr lang="el-GR" b="1" dirty="0" smtClean="0">
                <a:solidFill>
                  <a:srgbClr val="00B050"/>
                </a:solidFill>
                <a:latin typeface="Courier New" pitchFamily="49" charset="0"/>
              </a:rPr>
              <a:t>σ</a:t>
            </a:r>
            <a:r>
              <a:rPr lang="en-US" b="1" spc="-300" baseline="-25000" dirty="0">
                <a:solidFill>
                  <a:srgbClr val="00B050"/>
                </a:solidFill>
                <a:latin typeface="Courier New" pitchFamily="49" charset="0"/>
              </a:rPr>
              <a:t>2</a:t>
            </a:r>
            <a:r>
              <a:rPr lang="en-US" b="1" spc="-300" dirty="0" smtClean="0">
                <a:solidFill>
                  <a:srgbClr val="00B050"/>
                </a:solidFill>
                <a:latin typeface="Courier New" pitchFamily="49" charset="0"/>
              </a:rPr>
              <a:t>’</a:t>
            </a:r>
            <a:endParaRPr lang="en-US" dirty="0"/>
          </a:p>
        </p:txBody>
      </p:sp>
      <p:sp>
        <p:nvSpPr>
          <p:cNvPr id="69" name="Right Arrow 68"/>
          <p:cNvSpPr/>
          <p:nvPr/>
        </p:nvSpPr>
        <p:spPr>
          <a:xfrm>
            <a:off x="314004" y="3962400"/>
            <a:ext cx="365760" cy="228600"/>
          </a:xfrm>
          <a:prstGeom prst="rightArrow">
            <a:avLst/>
          </a:prstGeom>
          <a:solidFill>
            <a:schemeClr val="tx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ounded Rectangle 44"/>
          <p:cNvSpPr/>
          <p:nvPr/>
        </p:nvSpPr>
        <p:spPr>
          <a:xfrm>
            <a:off x="4800600" y="1676400"/>
            <a:ext cx="3383280" cy="618632"/>
          </a:xfrm>
          <a:prstGeom prst="roundRect">
            <a:avLst>
              <a:gd name="adj" fmla="val 8056"/>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630238" algn="l"/>
              </a:tabLst>
            </a:pPr>
            <a:endParaRPr lang="en-US" sz="1600" dirty="0">
              <a:solidFill>
                <a:srgbClr val="00B050"/>
              </a:solidFill>
            </a:endParaRPr>
          </a:p>
        </p:txBody>
      </p:sp>
      <p:sp>
        <p:nvSpPr>
          <p:cNvPr id="46" name="Rounded Rectangle 45"/>
          <p:cNvSpPr/>
          <p:nvPr/>
        </p:nvSpPr>
        <p:spPr>
          <a:xfrm>
            <a:off x="4800600" y="4258168"/>
            <a:ext cx="3383280" cy="618632"/>
          </a:xfrm>
          <a:prstGeom prst="roundRect">
            <a:avLst>
              <a:gd name="adj" fmla="val 9227"/>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741363" algn="l"/>
              </a:tabLst>
            </a:pPr>
            <a:endParaRPr lang="en-US" sz="1600" dirty="0" smtClean="0">
              <a:solidFill>
                <a:srgbClr val="00B050"/>
              </a:solidFill>
              <a:latin typeface="Arial Black" pitchFamily="34" charset="0"/>
              <a:cs typeface="Courier New" pitchFamily="49" charset="0"/>
            </a:endParaRPr>
          </a:p>
        </p:txBody>
      </p:sp>
      <p:sp>
        <p:nvSpPr>
          <p:cNvPr id="47" name="TextBox 46"/>
          <p:cNvSpPr txBox="1"/>
          <p:nvPr/>
        </p:nvSpPr>
        <p:spPr>
          <a:xfrm>
            <a:off x="152400" y="1143000"/>
            <a:ext cx="3200400" cy="461665"/>
          </a:xfrm>
          <a:prstGeom prst="rect">
            <a:avLst/>
          </a:prstGeom>
          <a:noFill/>
        </p:spPr>
        <p:txBody>
          <a:bodyPr wrap="square" rtlCol="0">
            <a:spAutoFit/>
          </a:bodyPr>
          <a:lstStyle/>
          <a:p>
            <a:r>
              <a:rPr lang="en-US" sz="2400" dirty="0" smtClean="0"/>
              <a:t>ATP Query:</a:t>
            </a:r>
            <a:endParaRPr lang="en-US" sz="2400" dirty="0"/>
          </a:p>
        </p:txBody>
      </p:sp>
      <p:sp>
        <p:nvSpPr>
          <p:cNvPr id="128" name="Rounded Rectangle 127"/>
          <p:cNvSpPr/>
          <p:nvPr/>
        </p:nvSpPr>
        <p:spPr>
          <a:xfrm>
            <a:off x="4921956" y="1676400"/>
            <a:ext cx="640080" cy="381000"/>
          </a:xfrm>
          <a:prstGeom prst="roundRect">
            <a:avLst/>
          </a:prstGeom>
          <a:solidFill>
            <a:srgbClr val="00B050">
              <a:alpha val="10196"/>
            </a:srgb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a:off x="5257800" y="2438400"/>
            <a:ext cx="685800" cy="914400"/>
          </a:xfrm>
          <a:prstGeom prst="roundRect">
            <a:avLst/>
          </a:prstGeom>
          <a:solidFill>
            <a:srgbClr val="00B050">
              <a:alpha val="10196"/>
            </a:srgb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7924800" y="2438400"/>
            <a:ext cx="685800" cy="914400"/>
          </a:xfrm>
          <a:prstGeom prst="roundRect">
            <a:avLst/>
          </a:prstGeom>
          <a:solidFill>
            <a:srgbClr val="00B050">
              <a:alpha val="10196"/>
            </a:srgb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a:off x="5257800" y="3539067"/>
            <a:ext cx="685800" cy="381000"/>
          </a:xfrm>
          <a:prstGeom prst="roundRect">
            <a:avLst/>
          </a:prstGeom>
          <a:solidFill>
            <a:srgbClr val="00B050">
              <a:alpha val="10196"/>
            </a:srgb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7978422" y="3547533"/>
            <a:ext cx="936978" cy="381000"/>
          </a:xfrm>
          <a:prstGeom prst="roundRect">
            <a:avLst/>
          </a:prstGeom>
          <a:solidFill>
            <a:srgbClr val="00B050">
              <a:alpha val="10196"/>
            </a:srgb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Bent Arrow 136"/>
          <p:cNvSpPr/>
          <p:nvPr/>
        </p:nvSpPr>
        <p:spPr>
          <a:xfrm flipV="1">
            <a:off x="304800" y="4648200"/>
            <a:ext cx="685800" cy="685800"/>
          </a:xfrm>
          <a:prstGeom prst="bentArrow">
            <a:avLst>
              <a:gd name="adj1" fmla="val 33230"/>
              <a:gd name="adj2" fmla="val 38756"/>
              <a:gd name="adj3" fmla="val 34877"/>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ounded Rectangle 137"/>
          <p:cNvSpPr/>
          <p:nvPr/>
        </p:nvSpPr>
        <p:spPr>
          <a:xfrm>
            <a:off x="1066800" y="4572000"/>
            <a:ext cx="1143000" cy="100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ATP</a:t>
            </a:r>
            <a:endParaRPr lang="en-US" sz="4000" b="1" dirty="0"/>
          </a:p>
        </p:txBody>
      </p:sp>
      <p:sp>
        <p:nvSpPr>
          <p:cNvPr id="139" name="Rectangle 138"/>
          <p:cNvSpPr/>
          <p:nvPr/>
        </p:nvSpPr>
        <p:spPr>
          <a:xfrm>
            <a:off x="2819400" y="4514671"/>
            <a:ext cx="910827" cy="1200329"/>
          </a:xfrm>
          <a:prstGeom prst="rect">
            <a:avLst/>
          </a:prstGeom>
        </p:spPr>
        <p:txBody>
          <a:bodyPr wrap="none">
            <a:spAutoFit/>
          </a:bodyPr>
          <a:lstStyle/>
          <a:p>
            <a:pPr algn="ctr"/>
            <a:r>
              <a:rPr lang="en-US" sz="7200" b="1" dirty="0" smtClean="0">
                <a:solidFill>
                  <a:srgbClr val="00B050"/>
                </a:solidFill>
                <a:sym typeface="Wingdings" pitchFamily="2" charset="2"/>
              </a:rPr>
              <a:t></a:t>
            </a:r>
            <a:endParaRPr lang="en-US" sz="7200" b="1" dirty="0">
              <a:solidFill>
                <a:srgbClr val="00B050"/>
              </a:solidFill>
              <a:sym typeface="Wingdings" pitchFamily="2" charset="2"/>
            </a:endParaRPr>
          </a:p>
        </p:txBody>
      </p:sp>
      <p:sp>
        <p:nvSpPr>
          <p:cNvPr id="140" name="Right Arrow 139"/>
          <p:cNvSpPr/>
          <p:nvPr/>
        </p:nvSpPr>
        <p:spPr>
          <a:xfrm>
            <a:off x="2362200" y="4931222"/>
            <a:ext cx="457200" cy="457200"/>
          </a:xfrm>
          <a:prstGeom prst="rightArrow">
            <a:avLst>
              <a:gd name="adj1" fmla="val 40476"/>
              <a:gd name="adj2" fmla="val 42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Table 64"/>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20000"/>
                              <a:lumOff val="8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&lt; E-1)</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40000"/>
                              <a:lumOff val="6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 E-1)</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sp>
        <p:nvSpPr>
          <p:cNvPr id="62" name="Rounded Rectangle 61"/>
          <p:cNvSpPr/>
          <p:nvPr/>
        </p:nvSpPr>
        <p:spPr>
          <a:xfrm>
            <a:off x="4876800" y="5499279"/>
            <a:ext cx="4114800" cy="1143000"/>
          </a:xfrm>
          <a:prstGeom prst="roundRect">
            <a:avLst>
              <a:gd name="adj" fmla="val 0"/>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4854222" y="1676400"/>
            <a:ext cx="3245812" cy="618632"/>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630238" algn="l"/>
              </a:tabLst>
            </a:pP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dirty="0" smtClean="0">
                <a:solidFill>
                  <a:srgbClr val="00B050"/>
                </a:solidFill>
                <a:latin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	</a:t>
            </a:r>
            <a:r>
              <a:rPr lang="en-US" sz="1600" b="1" dirty="0" smtClean="0">
                <a:solidFill>
                  <a:srgbClr val="00B05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dirty="0" smtClean="0">
                <a:solidFill>
                  <a:srgbClr val="00B050"/>
                </a:solidFill>
                <a:latin typeface="Courier New" pitchFamily="49" charset="0"/>
              </a:rPr>
              <a:t>, I &lt; E)</a:t>
            </a:r>
          </a:p>
          <a:p>
            <a:pPr>
              <a:tabLst>
                <a:tab pos="630238" algn="l"/>
              </a:tabLst>
            </a:pPr>
            <a:r>
              <a:rPr lang="en-US" sz="1600" b="1" dirty="0" smtClean="0">
                <a:solidFill>
                  <a:srgbClr val="00B050"/>
                </a:solidFill>
                <a:latin typeface="Courier New" pitchFamily="49" charset="0"/>
                <a:cs typeface="Courier New" pitchFamily="49" charset="0"/>
              </a:rPr>
              <a:t>	∧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a:t>
            </a:r>
            <a:r>
              <a:rPr lang="en-US" sz="1600" b="1" dirty="0" smtClean="0">
                <a:solidFill>
                  <a:srgbClr val="00B050"/>
                </a:solidFill>
                <a:latin typeface="Courier New" pitchFamily="49" charset="0"/>
              </a:rPr>
              <a:t>, I &lt; E-1)</a:t>
            </a:r>
            <a:endParaRPr lang="en-US" sz="1600" dirty="0">
              <a:solidFill>
                <a:srgbClr val="00B050"/>
              </a:solidFill>
            </a:endParaRPr>
          </a:p>
        </p:txBody>
      </p:sp>
      <p:sp>
        <p:nvSpPr>
          <p:cNvPr id="124" name="Rounded Rectangle 123"/>
          <p:cNvSpPr/>
          <p:nvPr/>
        </p:nvSpPr>
        <p:spPr>
          <a:xfrm>
            <a:off x="4800600" y="4259653"/>
            <a:ext cx="3363686" cy="618632"/>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741363" algn="l"/>
              </a:tabLst>
            </a:pP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spc="-300" dirty="0" smtClean="0">
                <a:solidFill>
                  <a:srgbClr val="00B050"/>
                </a:solidFill>
                <a:latin typeface="Courier New" pitchFamily="49" charset="0"/>
              </a:rPr>
              <a:t>’</a:t>
            </a:r>
            <a:r>
              <a:rPr lang="en-US" sz="1600" b="1" dirty="0" smtClean="0">
                <a:solidFill>
                  <a:srgbClr val="00B050"/>
                </a:solidFill>
                <a:latin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a:t>
            </a:r>
            <a:r>
              <a:rPr lang="en-US" sz="1600" b="1" spc="-300" dirty="0" smtClean="0">
                <a:solidFill>
                  <a:srgbClr val="00B050"/>
                </a:solidFill>
                <a:latin typeface="Courier New" pitchFamily="49" charset="0"/>
              </a:rPr>
              <a:t>’</a:t>
            </a:r>
            <a:r>
              <a:rPr lang="en-US" sz="1600" b="1" baseline="-25000" dirty="0" smtClean="0">
                <a:solidFill>
                  <a:srgbClr val="00B050"/>
                </a:solidFill>
                <a:latin typeface="Courier New" pitchFamily="49" charset="0"/>
              </a:rPr>
              <a:t>	</a:t>
            </a:r>
            <a:r>
              <a:rPr lang="en-US" sz="1600" b="1" dirty="0" smtClean="0">
                <a:solidFill>
                  <a:srgbClr val="00B05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spc="-300" dirty="0" smtClean="0">
                <a:solidFill>
                  <a:srgbClr val="00B050"/>
                </a:solidFill>
                <a:latin typeface="Courier New" pitchFamily="49" charset="0"/>
              </a:rPr>
              <a:t>’</a:t>
            </a:r>
            <a:r>
              <a:rPr lang="en-US" sz="1600" b="1" dirty="0" smtClean="0">
                <a:solidFill>
                  <a:srgbClr val="00B050"/>
                </a:solidFill>
                <a:latin typeface="Courier New" pitchFamily="49" charset="0"/>
              </a:rPr>
              <a:t>, I &lt; E)</a:t>
            </a:r>
          </a:p>
          <a:p>
            <a:pPr>
              <a:tabLst>
                <a:tab pos="741363" algn="l"/>
              </a:tabLst>
            </a:pPr>
            <a:r>
              <a:rPr lang="en-US" sz="1600" b="1" dirty="0" smtClean="0">
                <a:solidFill>
                  <a:srgbClr val="00B050"/>
                </a:solidFill>
                <a:latin typeface="Courier New" pitchFamily="49" charset="0"/>
                <a:cs typeface="Courier New" pitchFamily="49" charset="0"/>
              </a:rPr>
              <a:t>	∧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a:t>
            </a:r>
            <a:r>
              <a:rPr lang="en-US" sz="1600" b="1" spc="-300" dirty="0" smtClean="0">
                <a:solidFill>
                  <a:srgbClr val="00B050"/>
                </a:solidFill>
                <a:latin typeface="Courier New" pitchFamily="49" charset="0"/>
              </a:rPr>
              <a:t>’</a:t>
            </a:r>
            <a:r>
              <a:rPr lang="en-US" sz="1600" b="1" dirty="0" smtClean="0">
                <a:solidFill>
                  <a:srgbClr val="00B050"/>
                </a:solidFill>
                <a:latin typeface="Courier New" pitchFamily="49" charset="0"/>
              </a:rPr>
              <a:t>, I ≥ E-1)</a:t>
            </a:r>
            <a:endParaRPr lang="en-US" sz="1600" dirty="0" smtClean="0">
              <a:solidFill>
                <a:srgbClr val="00B050"/>
              </a:solidFill>
              <a:latin typeface="Arial Black" pitchFamily="34" charset="0"/>
              <a:cs typeface="Courier New" pitchFamily="49" charset="0"/>
            </a:endParaRPr>
          </a:p>
        </p:txBody>
      </p:sp>
    </p:spTree>
    <p:custDataLst>
      <p:tags r:id="rId1"/>
    </p:custDataLst>
  </p:cSld>
  <p:clrMapOvr>
    <a:masterClrMapping/>
  </p:clrMapOvr>
  <p:transition advTm="4553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fade">
                                      <p:cBhvr>
                                        <p:cTn id="24" dur="500"/>
                                        <p:tgtEl>
                                          <p:spTgt spid="1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500"/>
                                        <p:tgtEl>
                                          <p:spTgt spid="123"/>
                                        </p:tgtEl>
                                      </p:cBhvr>
                                    </p:animEffect>
                                  </p:childTnLst>
                                </p:cTn>
                              </p:par>
                            </p:childTnLst>
                          </p:cTn>
                        </p:par>
                        <p:par>
                          <p:cTn id="28" fill="hold">
                            <p:stCondLst>
                              <p:cond delay="500"/>
                            </p:stCondLst>
                            <p:childTnLst>
                              <p:par>
                                <p:cTn id="29" presetID="10" presetClass="exit" presetSubtype="0" fill="hold" grpId="1" nodeType="after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1"/>
                                        </p:tgtEl>
                                      </p:cBhvr>
                                    </p:animEffect>
                                    <p:set>
                                      <p:cBhvr>
                                        <p:cTn id="40" dur="1" fill="hold">
                                          <p:stCondLst>
                                            <p:cond delay="499"/>
                                          </p:stCondLst>
                                        </p:cTn>
                                        <p:tgtEl>
                                          <p:spTgt spid="31"/>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4"/>
                                        </p:tgtEl>
                                      </p:cBhvr>
                                    </p:animEffect>
                                    <p:set>
                                      <p:cBhvr>
                                        <p:cTn id="49" dur="1" fill="hold">
                                          <p:stCondLst>
                                            <p:cond delay="499"/>
                                          </p:stCondLst>
                                        </p:cTn>
                                        <p:tgtEl>
                                          <p:spTgt spid="5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53"/>
                                        </p:tgtEl>
                                      </p:cBhvr>
                                    </p:animEffect>
                                    <p:set>
                                      <p:cBhvr>
                                        <p:cTn id="52" dur="1" fill="hold">
                                          <p:stCondLst>
                                            <p:cond delay="499"/>
                                          </p:stCondLst>
                                        </p:cTn>
                                        <p:tgtEl>
                                          <p:spTgt spid="5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45"/>
                                        </p:tgtEl>
                                      </p:cBhvr>
                                    </p:animEffect>
                                    <p:set>
                                      <p:cBhvr>
                                        <p:cTn id="57" dur="1" fill="hold">
                                          <p:stCondLst>
                                            <p:cond delay="499"/>
                                          </p:stCondLst>
                                        </p:cTn>
                                        <p:tgtEl>
                                          <p:spTgt spid="4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46"/>
                                        </p:tgtEl>
                                      </p:cBhvr>
                                    </p:animEffect>
                                    <p:set>
                                      <p:cBhvr>
                                        <p:cTn id="60" dur="1" fill="hold">
                                          <p:stCondLst>
                                            <p:cond delay="499"/>
                                          </p:stCondLst>
                                        </p:cTn>
                                        <p:tgtEl>
                                          <p:spTgt spid="4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2"/>
                                        </p:tgtEl>
                                      </p:cBhvr>
                                    </p:animEffect>
                                    <p:set>
                                      <p:cBhvr>
                                        <p:cTn id="63" dur="1" fill="hold">
                                          <p:stCondLst>
                                            <p:cond delay="499"/>
                                          </p:stCondLst>
                                        </p:cTn>
                                        <p:tgtEl>
                                          <p:spTgt spid="6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5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8"/>
                                        </p:tgtEl>
                                        <p:attrNameLst>
                                          <p:attrName>style.visibility</p:attrName>
                                        </p:attrNameLst>
                                      </p:cBhvr>
                                      <p:to>
                                        <p:strVal val="visible"/>
                                      </p:to>
                                    </p:set>
                                    <p:animEffect transition="in" filter="fade">
                                      <p:cBhvr>
                                        <p:cTn id="73" dur="500"/>
                                        <p:tgtEl>
                                          <p:spTgt spid="12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29"/>
                                        </p:tgtEl>
                                        <p:attrNameLst>
                                          <p:attrName>style.visibility</p:attrName>
                                        </p:attrNameLst>
                                      </p:cBhvr>
                                      <p:to>
                                        <p:strVal val="visible"/>
                                      </p:to>
                                    </p:set>
                                    <p:animEffect transition="in" filter="fade">
                                      <p:cBhvr>
                                        <p:cTn id="78" dur="500"/>
                                        <p:tgtEl>
                                          <p:spTgt spid="12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0"/>
                                        </p:tgtEl>
                                        <p:attrNameLst>
                                          <p:attrName>style.visibility</p:attrName>
                                        </p:attrNameLst>
                                      </p:cBhvr>
                                      <p:to>
                                        <p:strVal val="visible"/>
                                      </p:to>
                                    </p:set>
                                    <p:animEffect transition="in" filter="fade">
                                      <p:cBhvr>
                                        <p:cTn id="81" dur="500"/>
                                        <p:tgtEl>
                                          <p:spTgt spid="13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22"/>
                                        </p:tgtEl>
                                      </p:cBhvr>
                                    </p:animEffect>
                                    <p:set>
                                      <p:cBhvr>
                                        <p:cTn id="86" dur="1" fill="hold">
                                          <p:stCondLst>
                                            <p:cond delay="499"/>
                                          </p:stCondLst>
                                        </p:cTn>
                                        <p:tgtEl>
                                          <p:spTgt spid="122"/>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28"/>
                                        </p:tgtEl>
                                      </p:cBhvr>
                                    </p:animEffect>
                                    <p:set>
                                      <p:cBhvr>
                                        <p:cTn id="89" dur="1" fill="hold">
                                          <p:stCondLst>
                                            <p:cond delay="499"/>
                                          </p:stCondLst>
                                        </p:cTn>
                                        <p:tgtEl>
                                          <p:spTgt spid="12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29"/>
                                        </p:tgtEl>
                                      </p:cBhvr>
                                    </p:animEffect>
                                    <p:set>
                                      <p:cBhvr>
                                        <p:cTn id="92" dur="1" fill="hold">
                                          <p:stCondLst>
                                            <p:cond delay="499"/>
                                          </p:stCondLst>
                                        </p:cTn>
                                        <p:tgtEl>
                                          <p:spTgt spid="12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30"/>
                                        </p:tgtEl>
                                      </p:cBhvr>
                                    </p:animEffect>
                                    <p:set>
                                      <p:cBhvr>
                                        <p:cTn id="95" dur="1" fill="hold">
                                          <p:stCondLst>
                                            <p:cond delay="499"/>
                                          </p:stCondLst>
                                        </p:cTn>
                                        <p:tgtEl>
                                          <p:spTgt spid="130"/>
                                        </p:tgtEl>
                                        <p:attrNameLst>
                                          <p:attrName>style.visibility</p:attrName>
                                        </p:attrNameLst>
                                      </p:cBhvr>
                                      <p:to>
                                        <p:strVal val="hidden"/>
                                      </p:to>
                                    </p:se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125"/>
                                        </p:tgtEl>
                                        <p:attrNameLst>
                                          <p:attrName>style.visibility</p:attrName>
                                        </p:attrNameLst>
                                      </p:cBhvr>
                                      <p:to>
                                        <p:strVal val="visible"/>
                                      </p:to>
                                    </p:set>
                                    <p:animEffect transition="in" filter="fade">
                                      <p:cBhvr>
                                        <p:cTn id="99" dur="500"/>
                                        <p:tgtEl>
                                          <p:spTgt spid="12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fade">
                                      <p:cBhvr>
                                        <p:cTn id="104" dur="500"/>
                                        <p:tgtEl>
                                          <p:spTgt spid="13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125"/>
                                        </p:tgtEl>
                                      </p:cBhvr>
                                    </p:animEffect>
                                    <p:set>
                                      <p:cBhvr>
                                        <p:cTn id="109" dur="1" fill="hold">
                                          <p:stCondLst>
                                            <p:cond delay="499"/>
                                          </p:stCondLst>
                                        </p:cTn>
                                        <p:tgtEl>
                                          <p:spTgt spid="125"/>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135"/>
                                        </p:tgtEl>
                                      </p:cBhvr>
                                    </p:animEffect>
                                    <p:set>
                                      <p:cBhvr>
                                        <p:cTn id="112" dur="1" fill="hold">
                                          <p:stCondLst>
                                            <p:cond delay="499"/>
                                          </p:stCondLst>
                                        </p:cTn>
                                        <p:tgtEl>
                                          <p:spTgt spid="135"/>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126"/>
                                        </p:tgtEl>
                                        <p:attrNameLst>
                                          <p:attrName>style.visibility</p:attrName>
                                        </p:attrNameLst>
                                      </p:cBhvr>
                                      <p:to>
                                        <p:strVal val="visible"/>
                                      </p:to>
                                    </p:set>
                                    <p:animEffect transition="in" filter="fade">
                                      <p:cBhvr>
                                        <p:cTn id="116" dur="500"/>
                                        <p:tgtEl>
                                          <p:spTgt spid="12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36"/>
                                        </p:tgtEl>
                                        <p:attrNameLst>
                                          <p:attrName>style.visibility</p:attrName>
                                        </p:attrNameLst>
                                      </p:cBhvr>
                                      <p:to>
                                        <p:strVal val="visible"/>
                                      </p:to>
                                    </p:set>
                                    <p:animEffect transition="in" filter="fade">
                                      <p:cBhvr>
                                        <p:cTn id="121" dur="500"/>
                                        <p:tgtEl>
                                          <p:spTgt spid="13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126"/>
                                        </p:tgtEl>
                                      </p:cBhvr>
                                    </p:animEffect>
                                    <p:set>
                                      <p:cBhvr>
                                        <p:cTn id="126" dur="1" fill="hold">
                                          <p:stCondLst>
                                            <p:cond delay="499"/>
                                          </p:stCondLst>
                                        </p:cTn>
                                        <p:tgtEl>
                                          <p:spTgt spid="126"/>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36"/>
                                        </p:tgtEl>
                                      </p:cBhvr>
                                    </p:animEffect>
                                    <p:set>
                                      <p:cBhvr>
                                        <p:cTn id="129" dur="1" fill="hold">
                                          <p:stCondLst>
                                            <p:cond delay="499"/>
                                          </p:stCondLst>
                                        </p:cTn>
                                        <p:tgtEl>
                                          <p:spTgt spid="136"/>
                                        </p:tgtEl>
                                        <p:attrNameLst>
                                          <p:attrName>style.visibility</p:attrName>
                                        </p:attrNameLst>
                                      </p:cBhvr>
                                      <p:to>
                                        <p:strVal val="hidden"/>
                                      </p:to>
                                    </p:se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140"/>
                                        </p:tgtEl>
                                        <p:attrNameLst>
                                          <p:attrName>style.visibility</p:attrName>
                                        </p:attrNameLst>
                                      </p:cBhvr>
                                      <p:to>
                                        <p:strVal val="visible"/>
                                      </p:to>
                                    </p:set>
                                    <p:animEffect transition="in" filter="fade">
                                      <p:cBhvr>
                                        <p:cTn id="133" dur="500"/>
                                        <p:tgtEl>
                                          <p:spTgt spid="14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39"/>
                                        </p:tgtEl>
                                        <p:attrNameLst>
                                          <p:attrName>style.visibility</p:attrName>
                                        </p:attrNameLst>
                                      </p:cBhvr>
                                      <p:to>
                                        <p:strVal val="visible"/>
                                      </p:to>
                                    </p:set>
                                    <p:animEffect transition="in" filter="fade">
                                      <p:cBhvr>
                                        <p:cTn id="136"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122" grpId="0" animBg="1"/>
      <p:bldP spid="122" grpId="1" animBg="1"/>
      <p:bldP spid="125" grpId="0" animBg="1"/>
      <p:bldP spid="125" grpId="1" animBg="1"/>
      <p:bldP spid="126" grpId="0" animBg="1"/>
      <p:bldP spid="126" grpId="1" animBg="1"/>
      <p:bldP spid="4" grpId="0"/>
      <p:bldP spid="5" grpId="0"/>
      <p:bldP spid="31" grpId="1"/>
      <p:bldP spid="32" grpId="1"/>
      <p:bldP spid="33" grpId="1"/>
      <p:bldP spid="34" grpId="1"/>
      <p:bldP spid="45" grpId="0" animBg="1"/>
      <p:bldP spid="45" grpId="1" animBg="1"/>
      <p:bldP spid="46" grpId="0" animBg="1"/>
      <p:bldP spid="46" grpId="1" animBg="1"/>
      <p:bldP spid="128" grpId="0" animBg="1"/>
      <p:bldP spid="128" grpId="1" animBg="1"/>
      <p:bldP spid="129" grpId="0" animBg="1"/>
      <p:bldP spid="129" grpId="1" animBg="1"/>
      <p:bldP spid="130" grpId="0" animBg="1"/>
      <p:bldP spid="130" grpId="1" animBg="1"/>
      <p:bldP spid="135" grpId="0" animBg="1"/>
      <p:bldP spid="135" grpId="1" animBg="1"/>
      <p:bldP spid="136" grpId="0" animBg="1"/>
      <p:bldP spid="136" grpId="1" animBg="1"/>
      <p:bldP spid="139" grpId="0"/>
      <p:bldP spid="140" grpId="0" animBg="1"/>
      <p:bldP spid="62" grpId="1" animBg="1"/>
      <p:bldP spid="62" grpId="2" animBg="1"/>
      <p:bldP spid="123" grpId="0"/>
      <p:bldP spid="1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6302130" y="4264069"/>
            <a:ext cx="365760" cy="365760"/>
          </a:xfrm>
          <a:prstGeom prst="roundRect">
            <a:avLst>
              <a:gd name="adj" fmla="val 8056"/>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630238" algn="l"/>
              </a:tabLst>
            </a:pPr>
            <a:endParaRPr lang="en-US" sz="1600" dirty="0">
              <a:solidFill>
                <a:srgbClr val="00B050"/>
              </a:solidFill>
            </a:endParaRPr>
          </a:p>
        </p:txBody>
      </p:sp>
      <p:sp>
        <p:nvSpPr>
          <p:cNvPr id="57" name="Rounded Rectangle 56"/>
          <p:cNvSpPr/>
          <p:nvPr/>
        </p:nvSpPr>
        <p:spPr>
          <a:xfrm>
            <a:off x="6302130" y="1904181"/>
            <a:ext cx="365760" cy="365760"/>
          </a:xfrm>
          <a:prstGeom prst="roundRect">
            <a:avLst>
              <a:gd name="adj" fmla="val 8056"/>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630238" algn="l"/>
              </a:tabLst>
            </a:pPr>
            <a:endParaRPr lang="en-US" sz="1600" dirty="0">
              <a:solidFill>
                <a:srgbClr val="00B050"/>
              </a:solidFill>
            </a:endParaRPr>
          </a:p>
        </p:txBody>
      </p:sp>
      <p:sp>
        <p:nvSpPr>
          <p:cNvPr id="50" name="Rounded Rectangle 49"/>
          <p:cNvSpPr/>
          <p:nvPr/>
        </p:nvSpPr>
        <p:spPr>
          <a:xfrm>
            <a:off x="5486400" y="1889760"/>
            <a:ext cx="1981200" cy="390032"/>
          </a:xfrm>
          <a:prstGeom prst="roundRect">
            <a:avLst>
              <a:gd name="adj" fmla="val 8056"/>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630238" algn="l"/>
              </a:tabLst>
            </a:pPr>
            <a:endParaRPr lang="en-US" sz="1600" dirty="0">
              <a:solidFill>
                <a:srgbClr val="00B050"/>
              </a:solidFill>
            </a:endParaRPr>
          </a:p>
        </p:txBody>
      </p:sp>
      <p:sp>
        <p:nvSpPr>
          <p:cNvPr id="67" name="Rectangle 66"/>
          <p:cNvSpPr/>
          <p:nvPr/>
        </p:nvSpPr>
        <p:spPr>
          <a:xfrm>
            <a:off x="172490" y="1764650"/>
            <a:ext cx="4247110" cy="2590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pPr>
            <a:r>
              <a:rPr lang="en-US" sz="1900" b="1" dirty="0" smtClean="0">
                <a:solidFill>
                  <a:schemeClr val="tx1"/>
                </a:solidFill>
                <a:latin typeface="Arial Black" pitchFamily="34" charset="0"/>
                <a:sym typeface="Symbol"/>
              </a:rPr>
              <a:t></a:t>
            </a:r>
            <a:r>
              <a:rPr lang="el-GR" sz="1900" b="1" dirty="0" smtClean="0">
                <a:solidFill>
                  <a:schemeClr val="tx1"/>
                </a:solidFill>
                <a:latin typeface="Courier New" pitchFamily="49" charset="0"/>
              </a:rPr>
              <a:t> σ</a:t>
            </a:r>
            <a:r>
              <a:rPr lang="en-US" sz="1900" b="1" baseline="-25000" dirty="0" smtClean="0">
                <a:solidFill>
                  <a:schemeClr val="tx1"/>
                </a:solidFill>
                <a:latin typeface="Courier New" pitchFamily="49" charset="0"/>
              </a:rPr>
              <a:t>1</a:t>
            </a:r>
            <a:r>
              <a:rPr lang="en-US" sz="1900" b="1" dirty="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a:t>
            </a:r>
            <a:endParaRPr lang="en-US" sz="1900" b="1" dirty="0" smtClean="0">
              <a:solidFill>
                <a:schemeClr val="tx1"/>
              </a:solidFill>
              <a:latin typeface="Arial Black" pitchFamily="34" charset="0"/>
            </a:endParaRPr>
          </a:p>
          <a:p>
            <a:pPr lvl="0">
              <a:spcBef>
                <a:spcPts val="1800"/>
              </a:spcBef>
            </a:pPr>
            <a:r>
              <a:rPr lang="en-US" sz="1900" b="1" dirty="0">
                <a:solidFill>
                  <a:schemeClr val="tx1"/>
                </a:solidFill>
                <a:latin typeface="Arial" pitchFamily="34" charset="0"/>
                <a:cs typeface="Arial" pitchFamily="34" charset="0"/>
              </a:rPr>
              <a:t>A</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a:t>
            </a:r>
            <a:r>
              <a:rPr lang="en-US" sz="1900" b="1" dirty="0" smtClean="0">
                <a:solidFill>
                  <a:schemeClr val="tx1"/>
                </a:solidFill>
                <a:latin typeface="Courier New" pitchFamily="49" charset="0"/>
                <a:cs typeface="Courier New" pitchFamily="49" charset="0"/>
              </a:rPr>
              <a:t> ∧</a:t>
            </a:r>
            <a:endParaRPr lang="en-US" sz="1900" b="1" dirty="0" smtClean="0">
              <a:solidFill>
                <a:schemeClr val="tx1"/>
              </a:solidFill>
              <a:latin typeface="Courier New" pitchFamily="49" charset="0"/>
            </a:endParaRPr>
          </a:p>
          <a:p>
            <a:pPr lvl="0">
              <a:spcBef>
                <a:spcPts val="1800"/>
              </a:spcBef>
            </a:pP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I&lt;</a:t>
            </a:r>
            <a:r>
              <a:rPr lang="en-US" sz="1900" b="1" dirty="0" smtClean="0">
                <a:solidFill>
                  <a:schemeClr val="tx1"/>
                </a:solidFill>
                <a:latin typeface="Courier New" pitchFamily="49" charset="0"/>
              </a:rPr>
              <a:t>E)</a:t>
            </a:r>
            <a:r>
              <a:rPr lang="en-US" sz="1900" b="1" dirty="0">
                <a:solidFill>
                  <a:schemeClr val="tx1"/>
                </a:solidFill>
                <a:latin typeface="Courier New" pitchFamily="49" charset="0"/>
                <a:cs typeface="Courier New" pitchFamily="49" charset="0"/>
              </a:rPr>
              <a:t> </a:t>
            </a:r>
            <a:r>
              <a:rPr lang="en-US" sz="1900" b="1" dirty="0" smtClean="0">
                <a:solidFill>
                  <a:schemeClr val="tx1"/>
                </a:solidFill>
                <a:latin typeface="Courier New" pitchFamily="49" charset="0"/>
                <a:cs typeface="Courier New" pitchFamily="49" charset="0"/>
              </a:rPr>
              <a:t>∧</a:t>
            </a:r>
            <a:endParaRPr lang="en-US" sz="1900" b="1" dirty="0" smtClean="0">
              <a:solidFill>
                <a:schemeClr val="tx1"/>
              </a:solidFill>
              <a:latin typeface="Courier New" pitchFamily="49" charset="0"/>
              <a:ea typeface="Batang" pitchFamily="18" charset="-127"/>
              <a:cs typeface="Courier New" pitchFamily="49" charset="0"/>
            </a:endParaRPr>
          </a:p>
          <a:p>
            <a:pPr lvl="0">
              <a:spcBef>
                <a:spcPts val="1800"/>
              </a:spcBef>
            </a:pPr>
            <a:r>
              <a:rPr lang="el-GR" sz="1900" b="1" dirty="0" smtClean="0">
                <a:solidFill>
                  <a:schemeClr val="tx1"/>
                </a:solidFill>
                <a:latin typeface="Courier New" pitchFamily="49" charset="0"/>
              </a:rPr>
              <a:t>σ</a:t>
            </a:r>
            <a:r>
              <a:rPr lang="en-US" sz="1900" b="1" baseline="-25000" dirty="0">
                <a:solidFill>
                  <a:schemeClr val="tx1"/>
                </a:solidFill>
                <a:latin typeface="Courier New" pitchFamily="49" charset="0"/>
              </a:rPr>
              <a:t>2</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a:solidFill>
                  <a:schemeClr val="tx1"/>
                </a:solidFill>
                <a:latin typeface="Courier New" pitchFamily="49" charset="0"/>
              </a:rPr>
              <a:t>2</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a:t>
            </a:r>
            <a:r>
              <a:rPr lang="en-US" sz="1900" b="1" dirty="0" smtClean="0">
                <a:solidFill>
                  <a:schemeClr val="tx1"/>
                </a:solidFill>
                <a:latin typeface="Courier New" pitchFamily="49" charset="0"/>
              </a:rPr>
              <a:t>E-1)</a:t>
            </a:r>
          </a:p>
          <a:p>
            <a:pPr>
              <a:spcBef>
                <a:spcPts val="1800"/>
              </a:spcBef>
            </a:pPr>
            <a:r>
              <a:rPr lang="en-US" sz="1900" b="1" dirty="0" smtClean="0">
                <a:solidFill>
                  <a:schemeClr val="tx1"/>
                </a:solidFill>
                <a:latin typeface="Arial Black" pitchFamily="34" charset="0"/>
                <a:sym typeface="Wingdings 3"/>
              </a:rPr>
              <a:t>  </a:t>
            </a:r>
            <a:r>
              <a:rPr lang="en-US" sz="1900" b="1" dirty="0" smtClean="0">
                <a:solidFill>
                  <a:schemeClr val="tx1"/>
                </a:solidFill>
                <a:latin typeface="Arial Black" pitchFamily="34" charset="0"/>
              </a:rPr>
              <a:t>      </a:t>
            </a:r>
            <a:r>
              <a:rPr lang="en-US" sz="1900" b="1" dirty="0" smtClean="0">
                <a:solidFill>
                  <a:schemeClr val="tx1"/>
                </a:solidFill>
                <a:latin typeface="Arial" pitchFamily="34" charset="0"/>
                <a:cs typeface="Arial" pitchFamily="34" charset="0"/>
              </a:rPr>
              <a:t>B</a:t>
            </a:r>
            <a:r>
              <a:rPr lang="en-US" sz="1900" b="1" dirty="0" smtClean="0">
                <a:solidFill>
                  <a:schemeClr val="tx1"/>
                </a:solidFill>
                <a:latin typeface="Courier New" pitchFamily="49" charset="0"/>
              </a:rPr>
              <a:t>(</a:t>
            </a:r>
            <a:r>
              <a:rPr lang="el-GR" sz="1900" b="1" dirty="0" smtClean="0">
                <a:solidFill>
                  <a:schemeClr val="tx1"/>
                </a:solidFill>
                <a:latin typeface="Courier New" pitchFamily="49" charset="0"/>
              </a:rPr>
              <a:t>σ</a:t>
            </a:r>
            <a:r>
              <a:rPr lang="en-US" sz="1900" b="1" spc="-300" baseline="-25000" dirty="0" smtClean="0">
                <a:solidFill>
                  <a:schemeClr val="tx1"/>
                </a:solidFill>
                <a:latin typeface="Courier New" pitchFamily="49" charset="0"/>
              </a:rPr>
              <a:t>1</a:t>
            </a:r>
            <a:r>
              <a:rPr lang="en-US" sz="1900" b="1" spc="-300" dirty="0" smtClean="0">
                <a:solidFill>
                  <a:schemeClr val="tx1"/>
                </a:solidFill>
                <a:latin typeface="Courier New" pitchFamily="49" charset="0"/>
              </a:rPr>
              <a:t>’,</a:t>
            </a:r>
            <a:r>
              <a:rPr lang="en-US" sz="1900" b="1" dirty="0" smtClean="0">
                <a:solidFill>
                  <a:schemeClr val="tx1"/>
                </a:solidFill>
                <a:latin typeface="Courier New" pitchFamily="49" charset="0"/>
              </a:rPr>
              <a:t> </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spc="-300" dirty="0" smtClean="0">
                <a:solidFill>
                  <a:schemeClr val="tx1"/>
                </a:solidFill>
                <a:latin typeface="Courier New" pitchFamily="49" charset="0"/>
              </a:rPr>
              <a:t>’)</a:t>
            </a:r>
          </a:p>
        </p:txBody>
      </p:sp>
      <p:sp>
        <p:nvSpPr>
          <p:cNvPr id="2" name="Title 1"/>
          <p:cNvSpPr>
            <a:spLocks noGrp="1"/>
          </p:cNvSpPr>
          <p:nvPr>
            <p:ph type="title"/>
          </p:nvPr>
        </p:nvSpPr>
        <p:spPr/>
        <p:txBody>
          <a:bodyPr/>
          <a:lstStyle/>
          <a:p>
            <a:r>
              <a:rPr lang="en-US" dirty="0" smtClean="0"/>
              <a:t>3. Check Invariants</a:t>
            </a:r>
            <a:endParaRPr lang="en-US" dirty="0"/>
          </a:p>
        </p:txBody>
      </p:sp>
      <p:sp>
        <p:nvSpPr>
          <p:cNvPr id="5" name="TextBox 4"/>
          <p:cNvSpPr txBox="1"/>
          <p:nvPr/>
        </p:nvSpPr>
        <p:spPr>
          <a:xfrm>
            <a:off x="5615797" y="4274419"/>
            <a:ext cx="1738426" cy="369332"/>
          </a:xfrm>
          <a:prstGeom prst="rect">
            <a:avLst/>
          </a:prstGeom>
          <a:noFill/>
        </p:spPr>
        <p:txBody>
          <a:bodyPr wrap="square" rtlCol="0">
            <a:spAutoFit/>
          </a:bodyPr>
          <a:lstStyle/>
          <a:p>
            <a:pPr algn="ctr"/>
            <a:r>
              <a:rPr lang="en-US" b="1" dirty="0">
                <a:solidFill>
                  <a:srgbClr val="00B050"/>
                </a:solidFill>
                <a:latin typeface="Arial" pitchFamily="34" charset="0"/>
                <a:cs typeface="Arial" pitchFamily="34" charset="0"/>
              </a:rPr>
              <a:t>B</a:t>
            </a:r>
          </a:p>
        </p:txBody>
      </p:sp>
      <p:cxnSp>
        <p:nvCxnSpPr>
          <p:cNvPr id="7" name="Straight Connector 6"/>
          <p:cNvCxnSpPr/>
          <p:nvPr/>
        </p:nvCxnSpPr>
        <p:spPr>
          <a:xfrm rot="10800000">
            <a:off x="5146404" y="2376274"/>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5146405" y="4141066"/>
            <a:ext cx="2621762"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1" name="TextBox 28"/>
          <p:cNvSpPr txBox="1">
            <a:spLocks noChangeArrowheads="1"/>
          </p:cNvSpPr>
          <p:nvPr/>
        </p:nvSpPr>
        <p:spPr bwMode="auto">
          <a:xfrm>
            <a:off x="5259786"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22" name="Straight Arrow Connector 21"/>
          <p:cNvCxnSpPr>
            <a:stCxn id="23" idx="4"/>
            <a:endCxn id="24" idx="0"/>
          </p:cNvCxnSpPr>
          <p:nvPr/>
        </p:nvCxnSpPr>
        <p:spPr>
          <a:xfrm rot="5400000">
            <a:off x="485430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 22"/>
          <p:cNvSpPr>
            <a:spLocks noChangeAspect="1"/>
          </p:cNvSpPr>
          <p:nvPr/>
        </p:nvSpPr>
        <p:spPr>
          <a:xfrm>
            <a:off x="508239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08239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4"/>
            <a:endCxn id="26" idx="0"/>
          </p:cNvCxnSpPr>
          <p:nvPr/>
        </p:nvCxnSpPr>
        <p:spPr>
          <a:xfrm rot="5400000">
            <a:off x="485430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508239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4"/>
            <a:endCxn id="28" idx="0"/>
          </p:cNvCxnSpPr>
          <p:nvPr/>
        </p:nvCxnSpPr>
        <p:spPr>
          <a:xfrm rot="5400000">
            <a:off x="485430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p:cNvSpPr>
            <a:spLocks noChangeAspect="1"/>
          </p:cNvSpPr>
          <p:nvPr/>
        </p:nvSpPr>
        <p:spPr>
          <a:xfrm>
            <a:off x="508239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a:spLocks noChangeArrowheads="1"/>
          </p:cNvSpPr>
          <p:nvPr/>
        </p:nvSpPr>
        <p:spPr bwMode="auto">
          <a:xfrm>
            <a:off x="5244796" y="2975642"/>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30" name="TextBox 28"/>
          <p:cNvSpPr txBox="1">
            <a:spLocks noChangeArrowheads="1"/>
          </p:cNvSpPr>
          <p:nvPr/>
        </p:nvSpPr>
        <p:spPr bwMode="auto">
          <a:xfrm>
            <a:off x="5244796" y="3563470"/>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11" name="TextBox 28"/>
          <p:cNvSpPr txBox="1">
            <a:spLocks noChangeArrowheads="1"/>
          </p:cNvSpPr>
          <p:nvPr/>
        </p:nvSpPr>
        <p:spPr bwMode="auto">
          <a:xfrm>
            <a:off x="7946790" y="2420470"/>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12" name="Straight Arrow Connector 11"/>
          <p:cNvCxnSpPr>
            <a:stCxn id="13" idx="4"/>
            <a:endCxn id="14" idx="0"/>
          </p:cNvCxnSpPr>
          <p:nvPr/>
        </p:nvCxnSpPr>
        <p:spPr>
          <a:xfrm rot="5400000">
            <a:off x="7540075" y="26683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a:xfrm>
            <a:off x="7768167" y="23442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7768167" y="29284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4" idx="4"/>
            <a:endCxn id="16" idx="0"/>
          </p:cNvCxnSpPr>
          <p:nvPr/>
        </p:nvCxnSpPr>
        <p:spPr>
          <a:xfrm rot="5400000">
            <a:off x="7540075" y="32525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val 15"/>
          <p:cNvSpPr>
            <a:spLocks noChangeAspect="1"/>
          </p:cNvSpPr>
          <p:nvPr/>
        </p:nvSpPr>
        <p:spPr>
          <a:xfrm>
            <a:off x="7768167" y="35126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4"/>
            <a:endCxn id="18" idx="0"/>
          </p:cNvCxnSpPr>
          <p:nvPr/>
        </p:nvCxnSpPr>
        <p:spPr>
          <a:xfrm rot="5400000">
            <a:off x="7540075" y="3836774"/>
            <a:ext cx="520192" cy="158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7768167" y="409687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28"/>
          <p:cNvSpPr txBox="1">
            <a:spLocks noChangeArrowheads="1"/>
          </p:cNvSpPr>
          <p:nvPr/>
        </p:nvSpPr>
        <p:spPr bwMode="auto">
          <a:xfrm>
            <a:off x="7939790" y="2986528"/>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a:t>
            </a:r>
            <a:endParaRPr lang="en-US" b="1" spc="300" dirty="0">
              <a:latin typeface="Courier New" pitchFamily="49" charset="0"/>
              <a:cs typeface="Courier New" pitchFamily="49" charset="0"/>
            </a:endParaRPr>
          </a:p>
        </p:txBody>
      </p:sp>
      <p:sp>
        <p:nvSpPr>
          <p:cNvPr id="20" name="TextBox 19"/>
          <p:cNvSpPr txBox="1">
            <a:spLocks noChangeArrowheads="1"/>
          </p:cNvSpPr>
          <p:nvPr/>
        </p:nvSpPr>
        <p:spPr bwMode="auto">
          <a:xfrm>
            <a:off x="7945263" y="3563470"/>
            <a:ext cx="970137" cy="369332"/>
          </a:xfrm>
          <a:prstGeom prst="rect">
            <a:avLst/>
          </a:prstGeom>
          <a:noFill/>
          <a:ln w="9525">
            <a:noFill/>
            <a:miter lim="800000"/>
            <a:headEnd/>
            <a:tailEnd/>
          </a:ln>
        </p:spPr>
        <p:txBody>
          <a:bodyPr wrap="none">
            <a:spAutoFit/>
          </a:bodyPr>
          <a:lstStyle/>
          <a:p>
            <a:r>
              <a:rPr lang="en-US" b="1" spc="600" dirty="0" smtClean="0">
                <a:latin typeface="Courier New" pitchFamily="49" charset="0"/>
                <a:cs typeface="Courier New" pitchFamily="49" charset="0"/>
              </a:rPr>
              <a:t>I≥</a:t>
            </a:r>
            <a:r>
              <a:rPr lang="en-US" b="1" spc="-150" dirty="0" smtClean="0">
                <a:latin typeface="Courier New" pitchFamily="49" charset="0"/>
                <a:cs typeface="Courier New" pitchFamily="49" charset="0"/>
              </a:rPr>
              <a:t>E-1</a:t>
            </a:r>
            <a:endParaRPr lang="en-US" b="1" spc="-150" dirty="0">
              <a:latin typeface="Courier New" pitchFamily="49" charset="0"/>
              <a:cs typeface="Courier New" pitchFamily="49" charset="0"/>
            </a:endParaRPr>
          </a:p>
        </p:txBody>
      </p:sp>
      <p:sp>
        <p:nvSpPr>
          <p:cNvPr id="31" name="Rectangle 30"/>
          <p:cNvSpPr/>
          <p:nvPr/>
        </p:nvSpPr>
        <p:spPr>
          <a:xfrm>
            <a:off x="4913669" y="1887070"/>
            <a:ext cx="365760" cy="369332"/>
          </a:xfrm>
          <a:prstGeom prst="rect">
            <a:avLst/>
          </a:prstGeom>
        </p:spPr>
        <p:txBody>
          <a:bodyPr wrap="none">
            <a:spAutoFit/>
          </a:bodyPr>
          <a:lstStyle/>
          <a:p>
            <a:r>
              <a:rPr lang="el-GR" b="1" dirty="0" smtClean="0">
                <a:solidFill>
                  <a:srgbClr val="00B050"/>
                </a:solidFill>
                <a:latin typeface="Courier New" pitchFamily="49" charset="0"/>
              </a:rPr>
              <a:t>σ</a:t>
            </a:r>
            <a:r>
              <a:rPr lang="en-US" b="1" baseline="-25000" dirty="0" smtClean="0">
                <a:solidFill>
                  <a:srgbClr val="00B050"/>
                </a:solidFill>
                <a:latin typeface="Courier New" pitchFamily="49" charset="0"/>
              </a:rPr>
              <a:t>1</a:t>
            </a:r>
            <a:endParaRPr lang="en-US" dirty="0"/>
          </a:p>
        </p:txBody>
      </p:sp>
      <p:sp>
        <p:nvSpPr>
          <p:cNvPr id="32" name="Rectangle 31"/>
          <p:cNvSpPr/>
          <p:nvPr/>
        </p:nvSpPr>
        <p:spPr>
          <a:xfrm>
            <a:off x="7590634" y="1887070"/>
            <a:ext cx="365760" cy="369332"/>
          </a:xfrm>
          <a:prstGeom prst="rect">
            <a:avLst/>
          </a:prstGeom>
        </p:spPr>
        <p:txBody>
          <a:bodyPr wrap="none">
            <a:spAutoFit/>
          </a:bodyPr>
          <a:lstStyle/>
          <a:p>
            <a:r>
              <a:rPr lang="el-GR" b="1" dirty="0" smtClean="0">
                <a:solidFill>
                  <a:srgbClr val="00B050"/>
                </a:solidFill>
                <a:latin typeface="Courier New" pitchFamily="49" charset="0"/>
              </a:rPr>
              <a:t>σ</a:t>
            </a:r>
            <a:r>
              <a:rPr lang="en-US" b="1" baseline="-25000" dirty="0">
                <a:solidFill>
                  <a:srgbClr val="00B050"/>
                </a:solidFill>
                <a:latin typeface="Courier New" pitchFamily="49" charset="0"/>
              </a:rPr>
              <a:t>2</a:t>
            </a:r>
            <a:endParaRPr lang="en-US" dirty="0"/>
          </a:p>
        </p:txBody>
      </p:sp>
      <p:sp>
        <p:nvSpPr>
          <p:cNvPr id="33" name="Rectangle 32"/>
          <p:cNvSpPr/>
          <p:nvPr/>
        </p:nvSpPr>
        <p:spPr>
          <a:xfrm>
            <a:off x="4876800" y="4260938"/>
            <a:ext cx="489236" cy="369332"/>
          </a:xfrm>
          <a:prstGeom prst="rect">
            <a:avLst/>
          </a:prstGeom>
        </p:spPr>
        <p:txBody>
          <a:bodyPr wrap="none">
            <a:spAutoFit/>
          </a:bodyPr>
          <a:lstStyle/>
          <a:p>
            <a:r>
              <a:rPr lang="el-GR" b="1" dirty="0" smtClean="0">
                <a:solidFill>
                  <a:srgbClr val="00B050"/>
                </a:solidFill>
                <a:latin typeface="Courier New" pitchFamily="49" charset="0"/>
              </a:rPr>
              <a:t>σ</a:t>
            </a:r>
            <a:r>
              <a:rPr lang="en-US" b="1" spc="-300" baseline="-25000" dirty="0" smtClean="0">
                <a:solidFill>
                  <a:srgbClr val="00B050"/>
                </a:solidFill>
                <a:latin typeface="Courier New" pitchFamily="49" charset="0"/>
              </a:rPr>
              <a:t>1</a:t>
            </a:r>
            <a:r>
              <a:rPr lang="en-US" b="1" spc="-300" dirty="0" smtClean="0">
                <a:solidFill>
                  <a:srgbClr val="00B050"/>
                </a:solidFill>
                <a:latin typeface="Courier New" pitchFamily="49" charset="0"/>
              </a:rPr>
              <a:t>’</a:t>
            </a:r>
            <a:endParaRPr lang="en-US" dirty="0"/>
          </a:p>
        </p:txBody>
      </p:sp>
      <p:sp>
        <p:nvSpPr>
          <p:cNvPr id="34" name="Rectangle 33"/>
          <p:cNvSpPr/>
          <p:nvPr/>
        </p:nvSpPr>
        <p:spPr>
          <a:xfrm>
            <a:off x="7553765" y="4260938"/>
            <a:ext cx="489236" cy="369332"/>
          </a:xfrm>
          <a:prstGeom prst="rect">
            <a:avLst/>
          </a:prstGeom>
        </p:spPr>
        <p:txBody>
          <a:bodyPr wrap="none">
            <a:spAutoFit/>
          </a:bodyPr>
          <a:lstStyle/>
          <a:p>
            <a:r>
              <a:rPr lang="el-GR" b="1" dirty="0" smtClean="0">
                <a:solidFill>
                  <a:srgbClr val="00B050"/>
                </a:solidFill>
                <a:latin typeface="Courier New" pitchFamily="49" charset="0"/>
              </a:rPr>
              <a:t>σ</a:t>
            </a:r>
            <a:r>
              <a:rPr lang="en-US" b="1" spc="-300" baseline="-25000" dirty="0">
                <a:solidFill>
                  <a:srgbClr val="00B050"/>
                </a:solidFill>
                <a:latin typeface="Courier New" pitchFamily="49" charset="0"/>
              </a:rPr>
              <a:t>2</a:t>
            </a:r>
            <a:r>
              <a:rPr lang="en-US" b="1" spc="-300" dirty="0" smtClean="0">
                <a:solidFill>
                  <a:srgbClr val="00B050"/>
                </a:solidFill>
                <a:latin typeface="Courier New" pitchFamily="49" charset="0"/>
              </a:rPr>
              <a:t>’</a:t>
            </a:r>
            <a:endParaRPr lang="en-US" dirty="0"/>
          </a:p>
        </p:txBody>
      </p:sp>
      <p:sp>
        <p:nvSpPr>
          <p:cNvPr id="69" name="Right Arrow 68"/>
          <p:cNvSpPr/>
          <p:nvPr/>
        </p:nvSpPr>
        <p:spPr>
          <a:xfrm>
            <a:off x="314004" y="3962400"/>
            <a:ext cx="365760" cy="228600"/>
          </a:xfrm>
          <a:prstGeom prst="rightArrow">
            <a:avLst/>
          </a:prstGeom>
          <a:solidFill>
            <a:schemeClr val="tx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152400" y="1143000"/>
            <a:ext cx="3200400" cy="461665"/>
          </a:xfrm>
          <a:prstGeom prst="rect">
            <a:avLst/>
          </a:prstGeom>
          <a:noFill/>
        </p:spPr>
        <p:txBody>
          <a:bodyPr wrap="square" rtlCol="0">
            <a:spAutoFit/>
          </a:bodyPr>
          <a:lstStyle/>
          <a:p>
            <a:r>
              <a:rPr lang="en-US" sz="2400" dirty="0" smtClean="0"/>
              <a:t>ATP Query:</a:t>
            </a:r>
            <a:endParaRPr lang="en-US" sz="2400" dirty="0"/>
          </a:p>
        </p:txBody>
      </p:sp>
      <p:sp>
        <p:nvSpPr>
          <p:cNvPr id="137" name="Bent Arrow 136"/>
          <p:cNvSpPr/>
          <p:nvPr/>
        </p:nvSpPr>
        <p:spPr>
          <a:xfrm flipV="1">
            <a:off x="304800" y="4648200"/>
            <a:ext cx="685800" cy="685800"/>
          </a:xfrm>
          <a:prstGeom prst="bentArrow">
            <a:avLst>
              <a:gd name="adj1" fmla="val 33230"/>
              <a:gd name="adj2" fmla="val 38756"/>
              <a:gd name="adj3" fmla="val 34877"/>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ounded Rectangle 137"/>
          <p:cNvSpPr/>
          <p:nvPr/>
        </p:nvSpPr>
        <p:spPr>
          <a:xfrm>
            <a:off x="1066800" y="4572000"/>
            <a:ext cx="1143000" cy="100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ATP</a:t>
            </a:r>
            <a:endParaRPr lang="en-US" sz="4000" b="1" dirty="0"/>
          </a:p>
        </p:txBody>
      </p:sp>
      <p:sp>
        <p:nvSpPr>
          <p:cNvPr id="139" name="Rectangle 138"/>
          <p:cNvSpPr/>
          <p:nvPr/>
        </p:nvSpPr>
        <p:spPr>
          <a:xfrm>
            <a:off x="2819400" y="4514671"/>
            <a:ext cx="910827" cy="1200329"/>
          </a:xfrm>
          <a:prstGeom prst="rect">
            <a:avLst/>
          </a:prstGeom>
        </p:spPr>
        <p:txBody>
          <a:bodyPr wrap="none">
            <a:spAutoFit/>
          </a:bodyPr>
          <a:lstStyle/>
          <a:p>
            <a:pPr algn="ctr"/>
            <a:r>
              <a:rPr lang="en-US" sz="7200" b="1" dirty="0" smtClean="0">
                <a:solidFill>
                  <a:srgbClr val="00B050"/>
                </a:solidFill>
                <a:sym typeface="Wingdings" pitchFamily="2" charset="2"/>
              </a:rPr>
              <a:t></a:t>
            </a:r>
            <a:endParaRPr lang="en-US" sz="7200" b="1" dirty="0">
              <a:solidFill>
                <a:srgbClr val="00B050"/>
              </a:solidFill>
              <a:sym typeface="Wingdings" pitchFamily="2" charset="2"/>
            </a:endParaRPr>
          </a:p>
        </p:txBody>
      </p:sp>
      <p:sp>
        <p:nvSpPr>
          <p:cNvPr id="140" name="Right Arrow 139"/>
          <p:cNvSpPr/>
          <p:nvPr/>
        </p:nvSpPr>
        <p:spPr>
          <a:xfrm>
            <a:off x="2362200" y="4931222"/>
            <a:ext cx="457200" cy="457200"/>
          </a:xfrm>
          <a:prstGeom prst="rightArrow">
            <a:avLst>
              <a:gd name="adj1" fmla="val 40476"/>
              <a:gd name="adj2" fmla="val 42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Table 64"/>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20000"/>
                              <a:lumOff val="8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&lt; E-1)</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40000"/>
                              <a:lumOff val="6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 E-1)</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sp>
        <p:nvSpPr>
          <p:cNvPr id="123" name="Rounded Rectangle 122"/>
          <p:cNvSpPr/>
          <p:nvPr/>
        </p:nvSpPr>
        <p:spPr>
          <a:xfrm>
            <a:off x="4854222" y="1676400"/>
            <a:ext cx="3245812" cy="618632"/>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630238" algn="l"/>
              </a:tabLst>
            </a:pP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dirty="0" smtClean="0">
                <a:solidFill>
                  <a:srgbClr val="00B050"/>
                </a:solidFill>
                <a:latin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	</a:t>
            </a:r>
            <a:r>
              <a:rPr lang="en-US" sz="1600" b="1" dirty="0" smtClean="0">
                <a:solidFill>
                  <a:srgbClr val="00B05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dirty="0" smtClean="0">
                <a:solidFill>
                  <a:srgbClr val="00B050"/>
                </a:solidFill>
                <a:latin typeface="Courier New" pitchFamily="49" charset="0"/>
              </a:rPr>
              <a:t>, I &lt; E)</a:t>
            </a:r>
          </a:p>
          <a:p>
            <a:pPr>
              <a:tabLst>
                <a:tab pos="630238" algn="l"/>
              </a:tabLst>
            </a:pPr>
            <a:r>
              <a:rPr lang="en-US" sz="1600" b="1" dirty="0" smtClean="0">
                <a:solidFill>
                  <a:srgbClr val="00B050"/>
                </a:solidFill>
                <a:latin typeface="Courier New" pitchFamily="49" charset="0"/>
                <a:cs typeface="Courier New" pitchFamily="49" charset="0"/>
              </a:rPr>
              <a:t>	∧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a:t>
            </a:r>
            <a:r>
              <a:rPr lang="en-US" sz="1600" b="1" dirty="0" smtClean="0">
                <a:solidFill>
                  <a:srgbClr val="00B050"/>
                </a:solidFill>
                <a:latin typeface="Courier New" pitchFamily="49" charset="0"/>
              </a:rPr>
              <a:t>, I &lt; E-1)</a:t>
            </a:r>
            <a:endParaRPr lang="en-US" sz="1600" dirty="0">
              <a:solidFill>
                <a:srgbClr val="00B050"/>
              </a:solidFill>
            </a:endParaRPr>
          </a:p>
        </p:txBody>
      </p:sp>
      <p:sp>
        <p:nvSpPr>
          <p:cNvPr id="124" name="Rounded Rectangle 123"/>
          <p:cNvSpPr/>
          <p:nvPr/>
        </p:nvSpPr>
        <p:spPr>
          <a:xfrm>
            <a:off x="4800600" y="4259653"/>
            <a:ext cx="3363686" cy="618632"/>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741363" algn="l"/>
              </a:tabLst>
            </a:pP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spc="-300" dirty="0" smtClean="0">
                <a:solidFill>
                  <a:srgbClr val="00B050"/>
                </a:solidFill>
                <a:latin typeface="Courier New" pitchFamily="49" charset="0"/>
              </a:rPr>
              <a:t>’</a:t>
            </a:r>
            <a:r>
              <a:rPr lang="en-US" sz="1600" b="1" dirty="0" smtClean="0">
                <a:solidFill>
                  <a:srgbClr val="00B050"/>
                </a:solidFill>
                <a:latin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a:t>
            </a:r>
            <a:r>
              <a:rPr lang="en-US" sz="1600" b="1" spc="-300" dirty="0" smtClean="0">
                <a:solidFill>
                  <a:srgbClr val="00B050"/>
                </a:solidFill>
                <a:latin typeface="Courier New" pitchFamily="49" charset="0"/>
              </a:rPr>
              <a:t>’</a:t>
            </a:r>
            <a:r>
              <a:rPr lang="en-US" sz="1600" b="1" baseline="-25000" dirty="0" smtClean="0">
                <a:solidFill>
                  <a:srgbClr val="00B050"/>
                </a:solidFill>
                <a:latin typeface="Courier New" pitchFamily="49" charset="0"/>
              </a:rPr>
              <a:t>	</a:t>
            </a:r>
            <a:r>
              <a:rPr lang="en-US" sz="1600" b="1" dirty="0" smtClean="0">
                <a:solidFill>
                  <a:srgbClr val="00B05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1</a:t>
            </a:r>
            <a:r>
              <a:rPr lang="en-US" sz="1600" b="1" spc="-300" dirty="0" smtClean="0">
                <a:solidFill>
                  <a:srgbClr val="00B050"/>
                </a:solidFill>
                <a:latin typeface="Courier New" pitchFamily="49" charset="0"/>
              </a:rPr>
              <a:t>’</a:t>
            </a:r>
            <a:r>
              <a:rPr lang="en-US" sz="1600" b="1" dirty="0" smtClean="0">
                <a:solidFill>
                  <a:srgbClr val="00B050"/>
                </a:solidFill>
                <a:latin typeface="Courier New" pitchFamily="49" charset="0"/>
              </a:rPr>
              <a:t>, I &lt; E)</a:t>
            </a:r>
          </a:p>
          <a:p>
            <a:pPr>
              <a:tabLst>
                <a:tab pos="741363" algn="l"/>
              </a:tabLst>
            </a:pPr>
            <a:r>
              <a:rPr lang="en-US" sz="1600" b="1" dirty="0" smtClean="0">
                <a:solidFill>
                  <a:srgbClr val="00B050"/>
                </a:solidFill>
                <a:latin typeface="Courier New" pitchFamily="49" charset="0"/>
                <a:cs typeface="Courier New" pitchFamily="49" charset="0"/>
              </a:rPr>
              <a:t>	∧ </a:t>
            </a:r>
            <a:r>
              <a:rPr lang="en-US" sz="1600" b="1" dirty="0" err="1" smtClean="0">
                <a:solidFill>
                  <a:srgbClr val="00B050"/>
                </a:solidFill>
                <a:latin typeface="Courier New" pitchFamily="49" charset="0"/>
                <a:cs typeface="Courier New" pitchFamily="49" charset="0"/>
              </a:rPr>
              <a:t>eval</a:t>
            </a:r>
            <a:r>
              <a:rPr lang="en-US" sz="1600" b="1" dirty="0" smtClean="0">
                <a:solidFill>
                  <a:srgbClr val="00B050"/>
                </a:solidFill>
                <a:latin typeface="Courier New" pitchFamily="49" charset="0"/>
                <a:cs typeface="Courier New" pitchFamily="49" charset="0"/>
              </a:rPr>
              <a:t>(</a:t>
            </a:r>
            <a:r>
              <a:rPr lang="el-GR" sz="1600" b="1" dirty="0" smtClean="0">
                <a:solidFill>
                  <a:srgbClr val="00B050"/>
                </a:solidFill>
                <a:latin typeface="Courier New" pitchFamily="49" charset="0"/>
              </a:rPr>
              <a:t>σ</a:t>
            </a:r>
            <a:r>
              <a:rPr lang="en-US" sz="1600" b="1" baseline="-25000" dirty="0" smtClean="0">
                <a:solidFill>
                  <a:srgbClr val="00B050"/>
                </a:solidFill>
                <a:latin typeface="Courier New" pitchFamily="49" charset="0"/>
              </a:rPr>
              <a:t>2</a:t>
            </a:r>
            <a:r>
              <a:rPr lang="en-US" sz="1600" b="1" spc="-300" dirty="0" smtClean="0">
                <a:solidFill>
                  <a:srgbClr val="00B050"/>
                </a:solidFill>
                <a:latin typeface="Courier New" pitchFamily="49" charset="0"/>
              </a:rPr>
              <a:t>’</a:t>
            </a:r>
            <a:r>
              <a:rPr lang="en-US" sz="1600" b="1" dirty="0" smtClean="0">
                <a:solidFill>
                  <a:srgbClr val="00B050"/>
                </a:solidFill>
                <a:latin typeface="Courier New" pitchFamily="49" charset="0"/>
              </a:rPr>
              <a:t>, I ≥ E-1)</a:t>
            </a:r>
            <a:endParaRPr lang="en-US" sz="1600" dirty="0" smtClean="0">
              <a:solidFill>
                <a:srgbClr val="00B050"/>
              </a:solidFill>
              <a:latin typeface="Arial Black" pitchFamily="34" charset="0"/>
              <a:cs typeface="Courier New" pitchFamily="49" charset="0"/>
            </a:endParaRPr>
          </a:p>
        </p:txBody>
      </p:sp>
      <p:sp>
        <p:nvSpPr>
          <p:cNvPr id="56" name="TextBox 55"/>
          <p:cNvSpPr txBox="1"/>
          <p:nvPr/>
        </p:nvSpPr>
        <p:spPr>
          <a:xfrm>
            <a:off x="5410200" y="1905000"/>
            <a:ext cx="2133600" cy="369332"/>
          </a:xfrm>
          <a:prstGeom prst="rect">
            <a:avLst/>
          </a:prstGeom>
          <a:noFill/>
        </p:spPr>
        <p:txBody>
          <a:bodyPr wrap="square" rtlCol="0">
            <a:spAutoFit/>
          </a:bodyPr>
          <a:lstStyle/>
          <a:p>
            <a:pPr algn="ctr"/>
            <a:r>
              <a:rPr lang="en-US" b="1" dirty="0" smtClean="0">
                <a:solidFill>
                  <a:srgbClr val="00B050"/>
                </a:solidFill>
                <a:latin typeface="Arial" pitchFamily="34" charset="0"/>
                <a:cs typeface="Arial" pitchFamily="34" charset="0"/>
              </a:rPr>
              <a:t>A</a:t>
            </a:r>
            <a:r>
              <a:rPr lang="en-US" b="1" dirty="0" smtClean="0">
                <a:solidFill>
                  <a:srgbClr val="00B050"/>
                </a:solidFill>
                <a:latin typeface="Courier New" pitchFamily="49" charset="0"/>
                <a:cs typeface="Courier New" pitchFamily="49" charset="0"/>
              </a:rPr>
              <a:t> ∧ </a:t>
            </a:r>
            <a:r>
              <a:rPr lang="en-US" b="1" dirty="0" smtClean="0">
                <a:solidFill>
                  <a:srgbClr val="00B050"/>
                </a:solidFill>
                <a:latin typeface="Arial" pitchFamily="34" charset="0"/>
                <a:cs typeface="Arial" pitchFamily="34" charset="0"/>
              </a:rPr>
              <a:t>B</a:t>
            </a:r>
            <a:r>
              <a:rPr lang="en-US" b="1" dirty="0" smtClean="0">
                <a:solidFill>
                  <a:srgbClr val="00B050"/>
                </a:solidFill>
                <a:latin typeface="Courier New" pitchFamily="49" charset="0"/>
              </a:rPr>
              <a:t>(</a:t>
            </a:r>
            <a:r>
              <a:rPr lang="el-GR" b="1" dirty="0" smtClean="0">
                <a:solidFill>
                  <a:srgbClr val="00B050"/>
                </a:solidFill>
                <a:latin typeface="Courier New" pitchFamily="49" charset="0"/>
              </a:rPr>
              <a:t>σ</a:t>
            </a:r>
            <a:r>
              <a:rPr lang="en-US" b="1" spc="-300" baseline="-25000" dirty="0" smtClean="0">
                <a:solidFill>
                  <a:srgbClr val="00B050"/>
                </a:solidFill>
                <a:latin typeface="Courier New" pitchFamily="49" charset="0"/>
              </a:rPr>
              <a:t>1</a:t>
            </a:r>
            <a:r>
              <a:rPr lang="en-US" b="1" spc="-300" dirty="0" smtClean="0">
                <a:solidFill>
                  <a:srgbClr val="00B050"/>
                </a:solidFill>
                <a:latin typeface="Courier New" pitchFamily="49" charset="0"/>
              </a:rPr>
              <a:t>’,</a:t>
            </a:r>
            <a:r>
              <a:rPr lang="en-US" b="1" dirty="0" smtClean="0">
                <a:solidFill>
                  <a:srgbClr val="00B050"/>
                </a:solidFill>
                <a:latin typeface="Courier New" pitchFamily="49" charset="0"/>
              </a:rPr>
              <a:t> </a:t>
            </a:r>
            <a:r>
              <a:rPr lang="el-GR" b="1" dirty="0" smtClean="0">
                <a:solidFill>
                  <a:srgbClr val="00B050"/>
                </a:solidFill>
                <a:latin typeface="Courier New" pitchFamily="49" charset="0"/>
              </a:rPr>
              <a:t>σ</a:t>
            </a:r>
            <a:r>
              <a:rPr lang="en-US" b="1" baseline="-25000" dirty="0" smtClean="0">
                <a:solidFill>
                  <a:srgbClr val="00B050"/>
                </a:solidFill>
                <a:latin typeface="Courier New" pitchFamily="49" charset="0"/>
              </a:rPr>
              <a:t>2</a:t>
            </a:r>
            <a:r>
              <a:rPr lang="en-US" b="1" spc="-300" dirty="0" smtClean="0">
                <a:solidFill>
                  <a:srgbClr val="00B050"/>
                </a:solidFill>
                <a:latin typeface="Courier New" pitchFamily="49" charset="0"/>
              </a:rPr>
              <a:t>’)</a:t>
            </a:r>
            <a:r>
              <a:rPr lang="en-US" b="1" dirty="0" smtClean="0">
                <a:solidFill>
                  <a:srgbClr val="00B050"/>
                </a:solidFill>
                <a:latin typeface="Arial" pitchFamily="34" charset="0"/>
                <a:cs typeface="Arial" pitchFamily="34" charset="0"/>
              </a:rPr>
              <a:t> </a:t>
            </a:r>
            <a:endParaRPr lang="en-US" b="1" dirty="0">
              <a:solidFill>
                <a:srgbClr val="00B050"/>
              </a:solidFill>
              <a:latin typeface="Arial" pitchFamily="34" charset="0"/>
              <a:cs typeface="Arial" pitchFamily="34" charset="0"/>
            </a:endParaRPr>
          </a:p>
        </p:txBody>
      </p:sp>
      <p:sp>
        <p:nvSpPr>
          <p:cNvPr id="48" name="Rounded Rectangle 47"/>
          <p:cNvSpPr/>
          <p:nvPr/>
        </p:nvSpPr>
        <p:spPr>
          <a:xfrm>
            <a:off x="533400" y="5715000"/>
            <a:ext cx="3424989" cy="914400"/>
          </a:xfrm>
          <a:prstGeom prst="roundRect">
            <a:avLst>
              <a:gd name="adj" fmla="val 23615"/>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tabLst>
                <a:tab pos="630238" algn="l"/>
              </a:tabLst>
            </a:pPr>
            <a:r>
              <a:rPr lang="en-US" sz="2800" b="1" dirty="0" smtClean="0">
                <a:solidFill>
                  <a:schemeClr val="tx1"/>
                </a:solidFill>
              </a:rPr>
              <a:t>Strengthen A if the theorem </a:t>
            </a:r>
            <a:r>
              <a:rPr lang="en-US" sz="2800" b="1" dirty="0" err="1" smtClean="0">
                <a:solidFill>
                  <a:schemeClr val="tx1"/>
                </a:solidFill>
              </a:rPr>
              <a:t>prover</a:t>
            </a:r>
            <a:r>
              <a:rPr lang="en-US" sz="2800" b="1" dirty="0" smtClean="0">
                <a:solidFill>
                  <a:schemeClr val="tx1"/>
                </a:solidFill>
              </a:rPr>
              <a:t> fails</a:t>
            </a:r>
            <a:endParaRPr lang="en-US" sz="2800" b="1" dirty="0">
              <a:solidFill>
                <a:schemeClr val="tx1"/>
              </a:solidFill>
            </a:endParaRPr>
          </a:p>
        </p:txBody>
      </p:sp>
      <p:sp>
        <p:nvSpPr>
          <p:cNvPr id="51" name="Rounded Rectangle 50"/>
          <p:cNvSpPr/>
          <p:nvPr/>
        </p:nvSpPr>
        <p:spPr>
          <a:xfrm>
            <a:off x="153440" y="2869962"/>
            <a:ext cx="3885160" cy="3810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lvl="0">
              <a:spcBef>
                <a:spcPts val="1800"/>
              </a:spcBef>
            </a:pP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1</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I&lt;</a:t>
            </a:r>
            <a:r>
              <a:rPr lang="en-US" sz="1900" b="1" dirty="0" smtClean="0">
                <a:solidFill>
                  <a:schemeClr val="tx1"/>
                </a:solidFill>
                <a:latin typeface="Courier New" pitchFamily="49" charset="0"/>
              </a:rPr>
              <a:t>E)</a:t>
            </a:r>
            <a:endParaRPr lang="en-US" sz="1900" b="1" dirty="0" smtClean="0">
              <a:solidFill>
                <a:schemeClr val="tx1"/>
              </a:solidFill>
              <a:latin typeface="Courier New" pitchFamily="49" charset="0"/>
              <a:ea typeface="Batang" pitchFamily="18" charset="-127"/>
              <a:cs typeface="Courier New" pitchFamily="49" charset="0"/>
            </a:endParaRPr>
          </a:p>
        </p:txBody>
      </p:sp>
      <p:sp>
        <p:nvSpPr>
          <p:cNvPr id="52" name="Rounded Rectangle 51"/>
          <p:cNvSpPr/>
          <p:nvPr/>
        </p:nvSpPr>
        <p:spPr>
          <a:xfrm>
            <a:off x="153440" y="3383900"/>
            <a:ext cx="4189960" cy="381000"/>
          </a:xfrm>
          <a:prstGeom prst="roundRect">
            <a:avLst/>
          </a:prstGeom>
          <a:solidFill>
            <a:srgbClr val="FFF3F3"/>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lvl="0">
              <a:spcBef>
                <a:spcPts val="1800"/>
              </a:spcBef>
            </a:pP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 step(</a:t>
            </a:r>
            <a:r>
              <a:rPr lang="el-GR" sz="1900" b="1" dirty="0" smtClean="0">
                <a:solidFill>
                  <a:schemeClr val="tx1"/>
                </a:solidFill>
                <a:latin typeface="Courier New" pitchFamily="49" charset="0"/>
              </a:rPr>
              <a:t>σ</a:t>
            </a:r>
            <a:r>
              <a:rPr lang="en-US" sz="1900" b="1" baseline="-25000" dirty="0" smtClean="0">
                <a:solidFill>
                  <a:schemeClr val="tx1"/>
                </a:solidFill>
                <a:latin typeface="Courier New" pitchFamily="49" charset="0"/>
              </a:rPr>
              <a:t>2</a:t>
            </a:r>
            <a:r>
              <a:rPr lang="en-US" sz="1900" b="1" dirty="0" smtClean="0">
                <a:solidFill>
                  <a:schemeClr val="tx1"/>
                </a:solidFill>
                <a:latin typeface="Courier New" pitchFamily="49" charset="0"/>
              </a:rPr>
              <a:t>, S;I++;</a:t>
            </a:r>
            <a:r>
              <a:rPr lang="en-US" sz="1900" b="1" spc="600" dirty="0" smtClean="0">
                <a:solidFill>
                  <a:schemeClr val="tx1"/>
                </a:solidFill>
                <a:latin typeface="Courier New" pitchFamily="49" charset="0"/>
              </a:rPr>
              <a:t>I≥</a:t>
            </a:r>
            <a:r>
              <a:rPr lang="en-US" sz="1900" b="1" dirty="0" smtClean="0">
                <a:solidFill>
                  <a:schemeClr val="tx1"/>
                </a:solidFill>
                <a:latin typeface="Courier New" pitchFamily="49" charset="0"/>
              </a:rPr>
              <a:t>E-1)</a:t>
            </a:r>
          </a:p>
        </p:txBody>
      </p:sp>
      <p:sp>
        <p:nvSpPr>
          <p:cNvPr id="4" name="TextBox 3"/>
          <p:cNvSpPr txBox="1"/>
          <p:nvPr/>
        </p:nvSpPr>
        <p:spPr>
          <a:xfrm>
            <a:off x="5730097" y="1898765"/>
            <a:ext cx="1509826" cy="369332"/>
          </a:xfrm>
          <a:prstGeom prst="rect">
            <a:avLst/>
          </a:prstGeom>
          <a:noFill/>
        </p:spPr>
        <p:txBody>
          <a:bodyPr wrap="square" rtlCol="0">
            <a:spAutoFit/>
          </a:bodyPr>
          <a:lstStyle/>
          <a:p>
            <a:pPr algn="ctr"/>
            <a:r>
              <a:rPr lang="en-US" b="1" dirty="0" smtClean="0">
                <a:solidFill>
                  <a:srgbClr val="00B050"/>
                </a:solidFill>
                <a:latin typeface="Arial" pitchFamily="34" charset="0"/>
                <a:cs typeface="Arial" pitchFamily="34" charset="0"/>
              </a:rPr>
              <a:t>A</a:t>
            </a:r>
            <a:endParaRPr lang="en-US" b="1" dirty="0">
              <a:solidFill>
                <a:srgbClr val="00B050"/>
              </a:solidFill>
              <a:latin typeface="Arial" pitchFamily="34" charset="0"/>
              <a:cs typeface="Arial" pitchFamily="34" charset="0"/>
            </a:endParaRPr>
          </a:p>
        </p:txBody>
      </p:sp>
      <p:sp>
        <p:nvSpPr>
          <p:cNvPr id="53" name="Multiply 52"/>
          <p:cNvSpPr/>
          <p:nvPr/>
        </p:nvSpPr>
        <p:spPr>
          <a:xfrm>
            <a:off x="5257800" y="5410200"/>
            <a:ext cx="4419600" cy="1371600"/>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2912853" y="4766094"/>
            <a:ext cx="685800" cy="762000"/>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5301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xit" presetSubtype="0" fill="hold" grpId="1" nodeType="afterEffect">
                                  <p:stCondLst>
                                    <p:cond delay="1000"/>
                                  </p:stCondLst>
                                  <p:childTnLst>
                                    <p:animEffect transition="out" filter="fade">
                                      <p:cBhvr>
                                        <p:cTn id="10" dur="500"/>
                                        <p:tgtEl>
                                          <p:spTgt spid="53"/>
                                        </p:tgtEl>
                                      </p:cBhvr>
                                    </p:animEffect>
                                    <p:set>
                                      <p:cBhvr>
                                        <p:cTn id="11" dur="1" fill="hold">
                                          <p:stCondLst>
                                            <p:cond delay="499"/>
                                          </p:stCondLst>
                                        </p:cTn>
                                        <p:tgtEl>
                                          <p:spTgt spid="53"/>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nodeType="afterEffect">
                                  <p:stCondLst>
                                    <p:cond delay="0"/>
                                  </p:stCondLst>
                                  <p:childTnLst>
                                    <p:animEffect transition="out" filter="fade">
                                      <p:cBhvr>
                                        <p:cTn id="14" dur="500"/>
                                        <p:tgtEl>
                                          <p:spTgt spid="65"/>
                                        </p:tgtEl>
                                      </p:cBhvr>
                                    </p:animEffect>
                                    <p:set>
                                      <p:cBhvr>
                                        <p:cTn id="15" dur="1" fill="hold">
                                          <p:stCondLst>
                                            <p:cond delay="499"/>
                                          </p:stCondLst>
                                        </p:cTn>
                                        <p:tgtEl>
                                          <p:spTgt spid="65"/>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23"/>
                                        </p:tgtEl>
                                      </p:cBhvr>
                                    </p:animEffect>
                                    <p:set>
                                      <p:cBhvr>
                                        <p:cTn id="18" dur="1" fill="hold">
                                          <p:stCondLst>
                                            <p:cond delay="499"/>
                                          </p:stCondLst>
                                        </p:cTn>
                                        <p:tgtEl>
                                          <p:spTgt spid="123"/>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24"/>
                                        </p:tgtEl>
                                      </p:cBhvr>
                                    </p:animEffect>
                                    <p:set>
                                      <p:cBhvr>
                                        <p:cTn id="21" dur="1" fill="hold">
                                          <p:stCondLst>
                                            <p:cond delay="499"/>
                                          </p:stCondLst>
                                        </p:cTn>
                                        <p:tgtEl>
                                          <p:spTgt spid="124"/>
                                        </p:tgtEl>
                                        <p:attrNameLst>
                                          <p:attrName>style.visibility</p:attrName>
                                        </p:attrNameLst>
                                      </p:cBhvr>
                                      <p:to>
                                        <p:strVal val="hidden"/>
                                      </p:to>
                                    </p:set>
                                  </p:childTnLst>
                                </p:cTn>
                              </p:par>
                            </p:childTnLst>
                          </p:cTn>
                        </p:par>
                        <p:par>
                          <p:cTn id="22" fill="hold">
                            <p:stCondLst>
                              <p:cond delay="2500"/>
                            </p:stCondLst>
                            <p:childTnLst>
                              <p:par>
                                <p:cTn id="23" presetID="10" presetClass="entr" presetSubtype="0" fill="hold" grpId="0" nodeType="afterEffect">
                                  <p:stCondLst>
                                    <p:cond delay="50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10" presetClass="exit" presetSubtype="0" fill="hold" grpId="0" nodeType="withEffect">
                                  <p:stCondLst>
                                    <p:cond delay="0"/>
                                  </p:stCondLst>
                                  <p:childTnLst>
                                    <p:animEffect transition="out" filter="fade">
                                      <p:cBhvr>
                                        <p:cTn id="53" dur="500"/>
                                        <p:tgtEl>
                                          <p:spTgt spid="139"/>
                                        </p:tgtEl>
                                      </p:cBhvr>
                                    </p:animEffect>
                                    <p:set>
                                      <p:cBhvr>
                                        <p:cTn id="54" dur="1" fill="hold">
                                          <p:stCondLst>
                                            <p:cond delay="499"/>
                                          </p:stCondLst>
                                        </p:cTn>
                                        <p:tgtEl>
                                          <p:spTgt spid="13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par>
                                <p:cTn id="68" presetID="10" presetClass="exit" presetSubtype="0" fill="hold" grpId="1" nodeType="withEffect">
                                  <p:stCondLst>
                                    <p:cond delay="0"/>
                                  </p:stCondLst>
                                  <p:childTnLst>
                                    <p:animEffect transition="out" filter="fade">
                                      <p:cBhvr>
                                        <p:cTn id="69" dur="500"/>
                                        <p:tgtEl>
                                          <p:spTgt spid="4"/>
                                        </p:tgtEl>
                                      </p:cBhvr>
                                    </p:animEffect>
                                    <p:set>
                                      <p:cBhvr>
                                        <p:cTn id="70" dur="1" fill="hold">
                                          <p:stCondLst>
                                            <p:cond delay="499"/>
                                          </p:stCondLst>
                                        </p:cTn>
                                        <p:tgtEl>
                                          <p:spTgt spid="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7" grpId="0" animBg="1"/>
      <p:bldP spid="50" grpId="0" animBg="1"/>
      <p:bldP spid="5" grpId="0"/>
      <p:bldP spid="31" grpId="0"/>
      <p:bldP spid="32" grpId="0"/>
      <p:bldP spid="33" grpId="0"/>
      <p:bldP spid="34" grpId="0"/>
      <p:bldP spid="139" grpId="0"/>
      <p:bldP spid="123" grpId="0"/>
      <p:bldP spid="124" grpId="0"/>
      <p:bldP spid="56" grpId="0"/>
      <p:bldP spid="48" grpId="0" animBg="1"/>
      <p:bldP spid="51" grpId="0" animBg="1"/>
      <p:bldP spid="52" grpId="0" animBg="1"/>
      <p:bldP spid="4" grpId="0"/>
      <p:bldP spid="4" grpId="1"/>
      <p:bldP spid="53" grpId="0" animBg="1"/>
      <p:bldP spid="53" grpId="1" animBg="1"/>
      <p:bldP spid="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Check Invariants</a:t>
            </a:r>
            <a:endParaRPr lang="en-US" dirty="0"/>
          </a:p>
        </p:txBody>
      </p:sp>
      <p:sp>
        <p:nvSpPr>
          <p:cNvPr id="4" name="Oval 3"/>
          <p:cNvSpPr>
            <a:spLocks noChangeAspect="1"/>
          </p:cNvSpPr>
          <p:nvPr/>
        </p:nvSpPr>
        <p:spPr>
          <a:xfrm>
            <a:off x="4187165"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7240522" y="262848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52"/>
          <p:cNvGrpSpPr/>
          <p:nvPr/>
        </p:nvGrpSpPr>
        <p:grpSpPr>
          <a:xfrm>
            <a:off x="3953522" y="1371600"/>
            <a:ext cx="2066278" cy="3276600"/>
            <a:chOff x="3724922" y="1107488"/>
            <a:chExt cx="2066278" cy="3276600"/>
          </a:xfrm>
        </p:grpSpPr>
        <p:sp>
          <p:nvSpPr>
            <p:cNvPr id="7" name="Rectangle 6"/>
            <p:cNvSpPr/>
            <p:nvPr/>
          </p:nvSpPr>
          <p:spPr>
            <a:xfrm>
              <a:off x="3733800" y="1107488"/>
              <a:ext cx="2057400" cy="3276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46"/>
            <p:cNvGrpSpPr/>
            <p:nvPr/>
          </p:nvGrpSpPr>
          <p:grpSpPr>
            <a:xfrm>
              <a:off x="3724922" y="1259888"/>
              <a:ext cx="1750119" cy="2731008"/>
              <a:chOff x="2581922" y="1524000"/>
              <a:chExt cx="1750119" cy="2731008"/>
            </a:xfrm>
          </p:grpSpPr>
          <p:sp>
            <p:nvSpPr>
              <p:cNvPr id="9" name="Oval 8"/>
              <p:cNvSpPr>
                <a:spLocks noChangeAspect="1"/>
              </p:cNvSpPr>
              <p:nvPr/>
            </p:nvSpPr>
            <p:spPr>
              <a:xfrm>
                <a:off x="336385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337055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365089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3044647"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3005782" y="4191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3650894" y="3574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9" idx="4"/>
                <a:endCxn id="10" idx="0"/>
              </p:cNvCxnSpPr>
              <p:nvPr/>
            </p:nvCxnSpPr>
            <p:spPr>
              <a:xfrm rot="16200000" flipH="1">
                <a:off x="304468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12" idx="0"/>
              </p:cNvCxnSpPr>
              <p:nvPr/>
            </p:nvCxnSpPr>
            <p:spPr>
              <a:xfrm rot="5400000">
                <a:off x="2943684" y="2452648"/>
                <a:ext cx="537210" cy="33528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5"/>
                <a:endCxn id="11" idx="0"/>
              </p:cNvCxnSpPr>
              <p:nvPr/>
            </p:nvCxnSpPr>
            <p:spPr>
              <a:xfrm rot="16200000" flipH="1">
                <a:off x="328543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4"/>
                <a:endCxn id="14" idx="0"/>
              </p:cNvCxnSpPr>
              <p:nvPr/>
            </p:nvCxnSpPr>
            <p:spPr>
              <a:xfrm rot="5400000">
                <a:off x="3372002" y="3263798"/>
                <a:ext cx="6217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4"/>
                <a:endCxn id="13" idx="0"/>
              </p:cNvCxnSpPr>
              <p:nvPr/>
            </p:nvCxnSpPr>
            <p:spPr>
              <a:xfrm rot="5400000">
                <a:off x="2390164" y="3536517"/>
                <a:ext cx="1302106" cy="686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hape 19"/>
              <p:cNvCxnSpPr>
                <a:stCxn id="14" idx="4"/>
                <a:endCxn id="10" idx="7"/>
              </p:cNvCxnSpPr>
              <p:nvPr/>
            </p:nvCxnSpPr>
            <p:spPr>
              <a:xfrm rot="5400000" flipH="1">
                <a:off x="2887905" y="2843709"/>
                <a:ext cx="1332278" cy="257708"/>
              </a:xfrm>
              <a:prstGeom prst="curvedConnector5">
                <a:avLst>
                  <a:gd name="adj1" fmla="val -29134"/>
                  <a:gd name="adj2" fmla="val -297658"/>
                  <a:gd name="adj3" fmla="val 9982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8"/>
              <p:cNvSpPr txBox="1">
                <a:spLocks noChangeArrowheads="1"/>
              </p:cNvSpPr>
              <p:nvPr/>
            </p:nvSpPr>
            <p:spPr bwMode="auto">
              <a:xfrm>
                <a:off x="337870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22" name="TextBox 28"/>
              <p:cNvSpPr txBox="1">
                <a:spLocks noChangeArrowheads="1"/>
              </p:cNvSpPr>
              <p:nvPr/>
            </p:nvSpPr>
            <p:spPr bwMode="auto">
              <a:xfrm>
                <a:off x="3505200" y="2338483"/>
                <a:ext cx="713657"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a:t>
                </a:r>
                <a:endParaRPr lang="en-US" b="1" spc="300" dirty="0">
                  <a:latin typeface="Courier New" pitchFamily="49" charset="0"/>
                  <a:cs typeface="Courier New" pitchFamily="49" charset="0"/>
                </a:endParaRPr>
              </a:p>
            </p:txBody>
          </p:sp>
          <p:sp>
            <p:nvSpPr>
              <p:cNvPr id="23" name="TextBox 28"/>
              <p:cNvSpPr txBox="1">
                <a:spLocks noChangeArrowheads="1"/>
              </p:cNvSpPr>
              <p:nvPr/>
            </p:nvSpPr>
            <p:spPr bwMode="auto">
              <a:xfrm>
                <a:off x="2581922" y="2356239"/>
                <a:ext cx="713657"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a:t>
                </a:r>
                <a:endParaRPr lang="en-US" b="1" spc="300" dirty="0">
                  <a:latin typeface="Courier New" pitchFamily="49" charset="0"/>
                  <a:cs typeface="Courier New" pitchFamily="49" charset="0"/>
                </a:endParaRPr>
              </a:p>
            </p:txBody>
          </p:sp>
          <p:sp>
            <p:nvSpPr>
              <p:cNvPr id="24" name="TextBox 28"/>
              <p:cNvSpPr txBox="1">
                <a:spLocks noChangeArrowheads="1"/>
              </p:cNvSpPr>
              <p:nvPr/>
            </p:nvSpPr>
            <p:spPr bwMode="auto">
              <a:xfrm>
                <a:off x="3686482"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25" name="TextBox 28"/>
              <p:cNvSpPr txBox="1">
                <a:spLocks noChangeArrowheads="1"/>
              </p:cNvSpPr>
              <p:nvPr/>
            </p:nvSpPr>
            <p:spPr bwMode="auto">
              <a:xfrm>
                <a:off x="3733800" y="36576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grpSp>
        <p:nvGrpSpPr>
          <p:cNvPr id="8" name="Group 53"/>
          <p:cNvGrpSpPr/>
          <p:nvPr/>
        </p:nvGrpSpPr>
        <p:grpSpPr>
          <a:xfrm>
            <a:off x="6434313" y="1371600"/>
            <a:ext cx="2633487" cy="3657600"/>
            <a:chOff x="6434313" y="1107488"/>
            <a:chExt cx="2633487" cy="3657600"/>
          </a:xfrm>
        </p:grpSpPr>
        <p:sp>
          <p:nvSpPr>
            <p:cNvPr id="27" name="Rectangle 26"/>
            <p:cNvSpPr/>
            <p:nvPr/>
          </p:nvSpPr>
          <p:spPr>
            <a:xfrm>
              <a:off x="6477000" y="1107488"/>
              <a:ext cx="2590800" cy="3657600"/>
            </a:xfrm>
            <a:prstGeom prst="rect">
              <a:avLst/>
            </a:prstGeom>
            <a:solidFill>
              <a:schemeClr val="accent1">
                <a:lumMod val="60000"/>
                <a:lumOff val="4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45"/>
            <p:cNvGrpSpPr/>
            <p:nvPr/>
          </p:nvGrpSpPr>
          <p:grpSpPr>
            <a:xfrm>
              <a:off x="6434313" y="1259888"/>
              <a:ext cx="2328687" cy="3257702"/>
              <a:chOff x="5291313" y="1524000"/>
              <a:chExt cx="2328687" cy="3257702"/>
            </a:xfrm>
          </p:grpSpPr>
          <p:sp>
            <p:nvSpPr>
              <p:cNvPr id="29" name="Oval 28"/>
              <p:cNvSpPr>
                <a:spLocks noChangeAspect="1"/>
              </p:cNvSpPr>
              <p:nvPr/>
            </p:nvSpPr>
            <p:spPr>
              <a:xfrm>
                <a:off x="6421210" y="152400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noChangeAspect="1"/>
              </p:cNvSpPr>
              <p:nvPr/>
            </p:nvSpPr>
            <p:spPr>
              <a:xfrm>
                <a:off x="6427916" y="2297050"/>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a:spLocks noChangeAspect="1"/>
              </p:cNvSpPr>
              <p:nvPr/>
            </p:nvSpPr>
            <p:spPr>
              <a:xfrm>
                <a:off x="6708254" y="2888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noChangeAspect="1"/>
              </p:cNvSpPr>
              <p:nvPr/>
            </p:nvSpPr>
            <p:spPr>
              <a:xfrm>
                <a:off x="6098004" y="2888894"/>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noChangeAspect="1"/>
              </p:cNvSpPr>
              <p:nvPr/>
            </p:nvSpPr>
            <p:spPr>
              <a:xfrm>
                <a:off x="6062492" y="36508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noChangeAspect="1"/>
              </p:cNvSpPr>
              <p:nvPr/>
            </p:nvSpPr>
            <p:spPr>
              <a:xfrm>
                <a:off x="6708254" y="357804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9" idx="4"/>
                <a:endCxn id="30" idx="0"/>
              </p:cNvCxnSpPr>
              <p:nvPr/>
            </p:nvCxnSpPr>
            <p:spPr>
              <a:xfrm rot="16200000" flipH="1">
                <a:off x="6102046" y="1939176"/>
                <a:ext cx="709042" cy="670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3"/>
                <a:endCxn id="32" idx="0"/>
              </p:cNvCxnSpPr>
              <p:nvPr/>
            </p:nvCxnSpPr>
            <p:spPr>
              <a:xfrm rot="5400000">
                <a:off x="5999042" y="2450646"/>
                <a:ext cx="537210" cy="33928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5"/>
                <a:endCxn id="31" idx="0"/>
              </p:cNvCxnSpPr>
              <p:nvPr/>
            </p:nvCxnSpPr>
            <p:spPr>
              <a:xfrm rot="16200000" flipH="1">
                <a:off x="6342799" y="2491435"/>
                <a:ext cx="537210" cy="2577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4"/>
                <a:endCxn id="34" idx="0"/>
              </p:cNvCxnSpPr>
              <p:nvPr/>
            </p:nvCxnSpPr>
            <p:spPr>
              <a:xfrm rot="5400000">
                <a:off x="6427686" y="3265474"/>
                <a:ext cx="625145"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4"/>
                <a:endCxn id="33" idx="0"/>
              </p:cNvCxnSpPr>
              <p:nvPr/>
            </p:nvCxnSpPr>
            <p:spPr>
              <a:xfrm rot="5400000">
                <a:off x="5715250" y="3268140"/>
                <a:ext cx="762000" cy="350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hape 39"/>
              <p:cNvCxnSpPr>
                <a:stCxn id="34" idx="4"/>
                <a:endCxn id="30" idx="7"/>
              </p:cNvCxnSpPr>
              <p:nvPr/>
            </p:nvCxnSpPr>
            <p:spPr>
              <a:xfrm rot="5400000" flipH="1">
                <a:off x="5943588" y="2845386"/>
                <a:ext cx="1335631" cy="257708"/>
              </a:xfrm>
              <a:prstGeom prst="curvedConnector5">
                <a:avLst>
                  <a:gd name="adj1" fmla="val -22486"/>
                  <a:gd name="adj2" fmla="val -408268"/>
                  <a:gd name="adj3" fmla="val 989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28"/>
              <p:cNvSpPr txBox="1">
                <a:spLocks noChangeArrowheads="1"/>
              </p:cNvSpPr>
              <p:nvPr/>
            </p:nvSpPr>
            <p:spPr bwMode="auto">
              <a:xfrm>
                <a:off x="6436061" y="1600200"/>
                <a:ext cx="736099" cy="369332"/>
              </a:xfrm>
              <a:prstGeom prst="rect">
                <a:avLst/>
              </a:prstGeom>
              <a:noFill/>
              <a:ln w="9525">
                <a:noFill/>
                <a:miter lim="800000"/>
                <a:headEnd/>
                <a:tailEnd/>
              </a:ln>
            </p:spPr>
            <p:txBody>
              <a:bodyPr wrap="none">
                <a:spAutoFit/>
              </a:bodyPr>
              <a:lstStyle/>
              <a:p>
                <a:r>
                  <a:rPr lang="en-US" b="1" dirty="0">
                    <a:latin typeface="Courier New" pitchFamily="49" charset="0"/>
                    <a:cs typeface="Courier New" pitchFamily="49" charset="0"/>
                  </a:rPr>
                  <a:t>I:=0</a:t>
                </a:r>
              </a:p>
            </p:txBody>
          </p:sp>
          <p:sp>
            <p:nvSpPr>
              <p:cNvPr id="42" name="TextBox 28"/>
              <p:cNvSpPr txBox="1">
                <a:spLocks noChangeArrowheads="1"/>
              </p:cNvSpPr>
              <p:nvPr/>
            </p:nvSpPr>
            <p:spPr bwMode="auto">
              <a:xfrm>
                <a:off x="6553682" y="2356239"/>
                <a:ext cx="1066318" cy="369332"/>
              </a:xfrm>
              <a:prstGeom prst="rect">
                <a:avLst/>
              </a:prstGeom>
              <a:ln w="38100">
                <a:noFill/>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r>
                  <a:rPr lang="en-US" b="1" spc="300" dirty="0" smtClean="0">
                    <a:latin typeface="Courier New" pitchFamily="49" charset="0"/>
                    <a:cs typeface="Courier New" pitchFamily="49" charset="0"/>
                  </a:rPr>
                  <a:t>I&lt;E-1</a:t>
                </a:r>
                <a:endParaRPr lang="en-US" b="1" spc="300" dirty="0">
                  <a:latin typeface="Courier New" pitchFamily="49" charset="0"/>
                  <a:cs typeface="Courier New" pitchFamily="49" charset="0"/>
                </a:endParaRPr>
              </a:p>
            </p:txBody>
          </p:sp>
          <p:sp>
            <p:nvSpPr>
              <p:cNvPr id="43" name="TextBox 28"/>
              <p:cNvSpPr txBox="1">
                <a:spLocks noChangeArrowheads="1"/>
              </p:cNvSpPr>
              <p:nvPr/>
            </p:nvSpPr>
            <p:spPr bwMode="auto">
              <a:xfrm>
                <a:off x="5291313" y="2357024"/>
                <a:ext cx="1066318"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I≥E-1</a:t>
                </a:r>
                <a:endParaRPr lang="en-US" b="1" spc="300" dirty="0">
                  <a:latin typeface="Courier New" pitchFamily="49" charset="0"/>
                  <a:cs typeface="Courier New" pitchFamily="49" charset="0"/>
                </a:endParaRPr>
              </a:p>
            </p:txBody>
          </p:sp>
          <p:sp>
            <p:nvSpPr>
              <p:cNvPr id="44" name="TextBox 28"/>
              <p:cNvSpPr txBox="1">
                <a:spLocks noChangeArrowheads="1"/>
              </p:cNvSpPr>
              <p:nvPr/>
            </p:nvSpPr>
            <p:spPr bwMode="auto">
              <a:xfrm>
                <a:off x="6782049" y="2998434"/>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sp>
            <p:nvSpPr>
              <p:cNvPr id="45" name="TextBox 28"/>
              <p:cNvSpPr txBox="1">
                <a:spLocks noChangeArrowheads="1"/>
              </p:cNvSpPr>
              <p:nvPr/>
            </p:nvSpPr>
            <p:spPr bwMode="auto">
              <a:xfrm>
                <a:off x="6867360" y="3581400"/>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sp>
            <p:nvSpPr>
              <p:cNvPr id="46" name="TextBox 28"/>
              <p:cNvSpPr txBox="1">
                <a:spLocks noChangeArrowheads="1"/>
              </p:cNvSpPr>
              <p:nvPr/>
            </p:nvSpPr>
            <p:spPr bwMode="auto">
              <a:xfrm>
                <a:off x="6134689" y="3669268"/>
                <a:ext cx="360996" cy="369332"/>
              </a:xfrm>
              <a:prstGeom prst="rect">
                <a:avLst/>
              </a:prstGeom>
              <a:noFill/>
              <a:ln w="9525">
                <a:noFill/>
                <a:miter lim="800000"/>
                <a:headEnd/>
                <a:tailEnd/>
              </a:ln>
            </p:spPr>
            <p:txBody>
              <a:bodyPr wrap="none">
                <a:spAutoFit/>
              </a:bodyPr>
              <a:lstStyle/>
              <a:p>
                <a:r>
                  <a:rPr lang="en-US" b="1" spc="300" dirty="0" smtClean="0">
                    <a:latin typeface="Courier New" pitchFamily="49" charset="0"/>
                    <a:cs typeface="Courier New" pitchFamily="49" charset="0"/>
                  </a:rPr>
                  <a:t>S</a:t>
                </a:r>
                <a:endParaRPr lang="en-US" b="1" spc="300" dirty="0">
                  <a:latin typeface="Courier New" pitchFamily="49" charset="0"/>
                  <a:cs typeface="Courier New" pitchFamily="49" charset="0"/>
                </a:endParaRPr>
              </a:p>
            </p:txBody>
          </p:sp>
          <p:cxnSp>
            <p:nvCxnSpPr>
              <p:cNvPr id="47" name="Straight Arrow Connector 46"/>
              <p:cNvCxnSpPr>
                <a:stCxn id="33" idx="4"/>
                <a:endCxn id="48" idx="0"/>
              </p:cNvCxnSpPr>
              <p:nvPr/>
            </p:nvCxnSpPr>
            <p:spPr>
              <a:xfrm rot="5400000">
                <a:off x="5859800" y="3949598"/>
                <a:ext cx="469392"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062492" y="41842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48" idx="4"/>
                <a:endCxn id="50" idx="0"/>
              </p:cNvCxnSpPr>
              <p:nvPr/>
            </p:nvCxnSpPr>
            <p:spPr>
              <a:xfrm rot="16200000" flipH="1">
                <a:off x="5862237" y="4480560"/>
                <a:ext cx="469392" cy="487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Oval 49"/>
              <p:cNvSpPr>
                <a:spLocks noChangeAspect="1"/>
              </p:cNvSpPr>
              <p:nvPr/>
            </p:nvSpPr>
            <p:spPr>
              <a:xfrm>
                <a:off x="6067367" y="47176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28"/>
              <p:cNvSpPr txBox="1">
                <a:spLocks noChangeArrowheads="1"/>
              </p:cNvSpPr>
              <p:nvPr/>
            </p:nvSpPr>
            <p:spPr bwMode="auto">
              <a:xfrm>
                <a:off x="6128292" y="4278868"/>
                <a:ext cx="598241" cy="369332"/>
              </a:xfrm>
              <a:prstGeom prst="rect">
                <a:avLst/>
              </a:prstGeom>
              <a:noFill/>
              <a:ln w="9525">
                <a:noFill/>
                <a:miter lim="800000"/>
                <a:headEnd/>
                <a:tailEnd/>
              </a:ln>
            </p:spPr>
            <p:txBody>
              <a:bodyPr wrap="none">
                <a:spAutoFit/>
              </a:bodyPr>
              <a:lstStyle/>
              <a:p>
                <a:r>
                  <a:rPr lang="en-US" b="1" dirty="0" smtClean="0">
                    <a:latin typeface="Courier New" pitchFamily="49" charset="0"/>
                    <a:cs typeface="Courier New" pitchFamily="49" charset="0"/>
                  </a:rPr>
                  <a:t>I++</a:t>
                </a:r>
                <a:endParaRPr lang="en-US" b="1" dirty="0">
                  <a:latin typeface="Courier New" pitchFamily="49" charset="0"/>
                  <a:cs typeface="Courier New" pitchFamily="49" charset="0"/>
                </a:endParaRPr>
              </a:p>
            </p:txBody>
          </p:sp>
        </p:grpSp>
      </p:grpSp>
      <p:cxnSp>
        <p:nvCxnSpPr>
          <p:cNvPr id="52" name="Straight Connector 51"/>
          <p:cNvCxnSpPr>
            <a:stCxn id="9" idx="6"/>
          </p:cNvCxnSpPr>
          <p:nvPr/>
        </p:nvCxnSpPr>
        <p:spPr>
          <a:xfrm>
            <a:off x="4799458" y="1556004"/>
            <a:ext cx="2764752" cy="9449"/>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1" idx="6"/>
          </p:cNvCxnSpPr>
          <p:nvPr/>
        </p:nvCxnSpPr>
        <p:spPr>
          <a:xfrm rot="10800000">
            <a:off x="5086502" y="2920898"/>
            <a:ext cx="2764752" cy="944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1" idx="5"/>
          </p:cNvCxnSpPr>
          <p:nvPr/>
        </p:nvCxnSpPr>
        <p:spPr>
          <a:xfrm rot="10800000">
            <a:off x="5077128" y="2943529"/>
            <a:ext cx="2128366" cy="748819"/>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55" name="Oval 54"/>
          <p:cNvSpPr>
            <a:spLocks noChangeAspect="1"/>
          </p:cNvSpPr>
          <p:nvPr/>
        </p:nvSpPr>
        <p:spPr>
          <a:xfrm>
            <a:off x="4187165"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a:spLocks noChangeAspect="1"/>
          </p:cNvSpPr>
          <p:nvPr/>
        </p:nvSpPr>
        <p:spPr>
          <a:xfrm>
            <a:off x="7240522" y="2892596"/>
            <a:ext cx="0" cy="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13" idx="6"/>
            <a:endCxn id="50" idx="2"/>
          </p:cNvCxnSpPr>
          <p:nvPr/>
        </p:nvCxnSpPr>
        <p:spPr>
          <a:xfrm>
            <a:off x="4441390" y="4223004"/>
            <a:ext cx="2768977" cy="526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486400" y="4567535"/>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62" name="TextBox 61"/>
          <p:cNvSpPr txBox="1"/>
          <p:nvPr/>
        </p:nvSpPr>
        <p:spPr>
          <a:xfrm>
            <a:off x="5576050" y="915038"/>
            <a:ext cx="1143000" cy="461665"/>
          </a:xfrm>
          <a:prstGeom prst="rect">
            <a:avLst/>
          </a:prstGeom>
          <a:noFill/>
        </p:spPr>
        <p:txBody>
          <a:bodyPr wrap="square" rtlCol="0">
            <a:spAutoFit/>
          </a:bodyPr>
          <a:lstStyle/>
          <a:p>
            <a:pPr lvl="0" algn="ctr">
              <a:defRPr/>
            </a:pP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1</a:t>
            </a:r>
            <a:r>
              <a:rPr lang="en-US" sz="2400" b="1" dirty="0" smtClean="0">
                <a:solidFill>
                  <a:srgbClr val="00B050"/>
                </a:solidFill>
                <a:latin typeface="Courier New" pitchFamily="49" charset="0"/>
              </a:rPr>
              <a:t>=</a:t>
            </a:r>
            <a:r>
              <a:rPr lang="el-GR" sz="2400" b="1" dirty="0" smtClean="0">
                <a:solidFill>
                  <a:srgbClr val="00B050"/>
                </a:solidFill>
                <a:latin typeface="Courier New" pitchFamily="49" charset="0"/>
              </a:rPr>
              <a:t>σ</a:t>
            </a:r>
            <a:r>
              <a:rPr lang="en-US" sz="2400" b="1" baseline="-25000" dirty="0" smtClean="0">
                <a:solidFill>
                  <a:srgbClr val="00B050"/>
                </a:solidFill>
                <a:latin typeface="Courier New" pitchFamily="49" charset="0"/>
              </a:rPr>
              <a:t>2</a:t>
            </a:r>
            <a:endParaRPr lang="en-US" sz="2400" b="1" dirty="0" smtClean="0">
              <a:solidFill>
                <a:srgbClr val="00B050"/>
              </a:solidFill>
              <a:latin typeface="Courier New" pitchFamily="49" charset="0"/>
              <a:ea typeface="Batang" pitchFamily="18" charset="-127"/>
              <a:cs typeface="Courier New" pitchFamily="49" charset="0"/>
            </a:endParaRPr>
          </a:p>
        </p:txBody>
      </p:sp>
      <p:sp>
        <p:nvSpPr>
          <p:cNvPr id="63" name="TextBox 62"/>
          <p:cNvSpPr txBox="1"/>
          <p:nvPr/>
        </p:nvSpPr>
        <p:spPr>
          <a:xfrm>
            <a:off x="6096000" y="3455313"/>
            <a:ext cx="283028" cy="369332"/>
          </a:xfrm>
          <a:prstGeom prst="rect">
            <a:avLst/>
          </a:prstGeom>
          <a:noFill/>
        </p:spPr>
        <p:txBody>
          <a:bodyPr wrap="square" rtlCol="0">
            <a:spAutoFit/>
          </a:bodyPr>
          <a:lstStyle/>
          <a:p>
            <a:r>
              <a:rPr lang="en-US" b="1" dirty="0" smtClean="0">
                <a:solidFill>
                  <a:srgbClr val="00B050"/>
                </a:solidFill>
                <a:latin typeface="Arial Black" pitchFamily="34" charset="0"/>
                <a:cs typeface="Courier New" pitchFamily="49" charset="0"/>
              </a:rPr>
              <a:t>B</a:t>
            </a:r>
            <a:endParaRPr lang="en-US" b="1" dirty="0">
              <a:solidFill>
                <a:srgbClr val="00B050"/>
              </a:solidFill>
              <a:latin typeface="Arial Black" pitchFamily="34" charset="0"/>
              <a:cs typeface="Courier New" pitchFamily="49" charset="0"/>
            </a:endParaRPr>
          </a:p>
        </p:txBody>
      </p:sp>
      <p:sp>
        <p:nvSpPr>
          <p:cNvPr id="64" name="TextBox 63"/>
          <p:cNvSpPr txBox="1"/>
          <p:nvPr/>
        </p:nvSpPr>
        <p:spPr>
          <a:xfrm>
            <a:off x="6096000" y="2464713"/>
            <a:ext cx="283028" cy="369332"/>
          </a:xfrm>
          <a:prstGeom prst="rect">
            <a:avLst/>
          </a:prstGeom>
          <a:noFill/>
        </p:spPr>
        <p:txBody>
          <a:bodyPr wrap="square" rtlCol="0">
            <a:spAutoFit/>
          </a:bodyPr>
          <a:lstStyle/>
          <a:p>
            <a:r>
              <a:rPr lang="en-US" dirty="0" smtClean="0">
                <a:solidFill>
                  <a:srgbClr val="00B050"/>
                </a:solidFill>
                <a:latin typeface="Arial Black" pitchFamily="34" charset="0"/>
                <a:cs typeface="Courier New" pitchFamily="49" charset="0"/>
              </a:rPr>
              <a:t>A</a:t>
            </a:r>
            <a:endParaRPr lang="en-US" dirty="0">
              <a:solidFill>
                <a:srgbClr val="00B050"/>
              </a:solidFill>
              <a:latin typeface="Arial Black" pitchFamily="34" charset="0"/>
              <a:cs typeface="Courier New" pitchFamily="49" charset="0"/>
            </a:endParaRPr>
          </a:p>
        </p:txBody>
      </p:sp>
      <p:graphicFrame>
        <p:nvGraphicFramePr>
          <p:cNvPr id="149" name="Table 148"/>
          <p:cNvGraphicFramePr>
            <a:graphicFrameLocks noGrp="1"/>
          </p:cNvGraphicFramePr>
          <p:nvPr/>
        </p:nvGraphicFramePr>
        <p:xfrm>
          <a:off x="4876800" y="5486400"/>
          <a:ext cx="4114800" cy="1188720"/>
        </p:xfrm>
        <a:graphic>
          <a:graphicData uri="http://schemas.openxmlformats.org/drawingml/2006/table">
            <a:tbl>
              <a:tblPr firstRow="1" bandRow="1">
                <a:tableStyleId>{69CF1AB2-1976-4502-BF36-3FF5EA218861}</a:tableStyleId>
              </a:tblPr>
              <a:tblGrid>
                <a:gridCol w="1082841"/>
                <a:gridCol w="3031959"/>
              </a:tblGrid>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20000"/>
                              <a:lumOff val="8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&lt; E-1)</a:t>
                      </a:r>
                      <a:endParaRPr lang="en-US" sz="1600" dirty="0" smtClean="0">
                        <a:solidFill>
                          <a:schemeClr val="tx1"/>
                        </a:solidFill>
                        <a:latin typeface="Arial Black" pitchFamily="34" charset="0"/>
                        <a:cs typeface="Courier New" pitchFamily="49" charset="0"/>
                      </a:endParaRPr>
                    </a:p>
                  </a:txBody>
                  <a:tcPr marL="45720" marR="45720" anchor="ctr"/>
                </a:tc>
              </a:tr>
              <a:tr h="594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B</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a:t>
                      </a:r>
                      <a:endParaRPr lang="en-US" sz="1600" b="1" dirty="0" smtClean="0">
                        <a:solidFill>
                          <a:schemeClr val="tx1"/>
                        </a:solidFill>
                        <a:latin typeface="Courier New" pitchFamily="49" charset="0"/>
                        <a:ea typeface="Batang" pitchFamily="18" charset="-127"/>
                        <a:cs typeface="Courier New" pitchFamily="49" charset="0"/>
                      </a:endParaRPr>
                    </a:p>
                  </a:txBody>
                  <a:tcPr marL="45720" marR="45720" anchor="ctr"/>
                </a:tc>
                <a:tc>
                  <a:txBody>
                    <a:bodyPr/>
                    <a:lstStyle/>
                    <a:p>
                      <a:pPr lvl="0">
                        <a:tabLst>
                          <a:tab pos="623888" algn="l"/>
                        </a:tabLst>
                      </a:pP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1</a:t>
                      </a:r>
                      <a:r>
                        <a:rPr lang="en-US" sz="1600" b="1" dirty="0" smtClean="0">
                          <a:solidFill>
                            <a:schemeClr val="tx1"/>
                          </a:solidFill>
                          <a:latin typeface="Courier New" pitchFamily="49" charset="0"/>
                        </a:rPr>
                        <a:t>, I &lt; E)</a:t>
                      </a:r>
                    </a:p>
                    <a:p>
                      <a:pPr>
                        <a:tabLst>
                          <a:tab pos="623888" algn="l"/>
                        </a:tabLst>
                      </a:pPr>
                      <a:r>
                        <a:rPr lang="en-US" sz="1600" b="1" dirty="0" smtClean="0">
                          <a:solidFill>
                            <a:schemeClr val="accent1">
                              <a:lumMod val="40000"/>
                              <a:lumOff val="60000"/>
                            </a:schemeClr>
                          </a:solidFill>
                          <a:latin typeface="Courier New" pitchFamily="49" charset="0"/>
                          <a:cs typeface="+mn-cs"/>
                        </a:rPr>
                        <a:t>	</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eval</a:t>
                      </a:r>
                      <a:r>
                        <a:rPr lang="en-US" sz="1600" b="1" dirty="0" smtClean="0">
                          <a:solidFill>
                            <a:schemeClr val="tx1"/>
                          </a:solidFill>
                          <a:latin typeface="Courier New" pitchFamily="49" charset="0"/>
                          <a:cs typeface="Courier New" pitchFamily="49" charset="0"/>
                        </a:rPr>
                        <a:t>(</a:t>
                      </a:r>
                      <a:r>
                        <a:rPr lang="el-GR" sz="1600" b="1" dirty="0" smtClean="0">
                          <a:solidFill>
                            <a:schemeClr val="tx1"/>
                          </a:solidFill>
                          <a:latin typeface="Courier New" pitchFamily="49" charset="0"/>
                        </a:rPr>
                        <a:t>σ</a:t>
                      </a:r>
                      <a:r>
                        <a:rPr lang="en-US" sz="1600" b="1" baseline="-25000" dirty="0" smtClean="0">
                          <a:solidFill>
                            <a:schemeClr val="tx1"/>
                          </a:solidFill>
                          <a:latin typeface="Courier New" pitchFamily="49" charset="0"/>
                        </a:rPr>
                        <a:t>2</a:t>
                      </a:r>
                      <a:r>
                        <a:rPr lang="en-US" sz="1600" b="1" dirty="0" smtClean="0">
                          <a:solidFill>
                            <a:schemeClr val="tx1"/>
                          </a:solidFill>
                          <a:latin typeface="Courier New" pitchFamily="49" charset="0"/>
                        </a:rPr>
                        <a:t>, I ≥ E-1)</a:t>
                      </a:r>
                      <a:endParaRPr lang="en-US" sz="1600" dirty="0" smtClean="0">
                        <a:solidFill>
                          <a:schemeClr val="tx1"/>
                        </a:solidFill>
                        <a:latin typeface="Arial Black" pitchFamily="34" charset="0"/>
                        <a:cs typeface="Courier New" pitchFamily="49" charset="0"/>
                      </a:endParaRPr>
                    </a:p>
                  </a:txBody>
                  <a:tcPr marL="45720" marR="45720" anchor="ctr"/>
                </a:tc>
              </a:tr>
            </a:tbl>
          </a:graphicData>
        </a:graphic>
      </p:graphicFrame>
      <p:sp>
        <p:nvSpPr>
          <p:cNvPr id="98" name="Content Placeholder 3"/>
          <p:cNvSpPr txBox="1">
            <a:spLocks/>
          </p:cNvSpPr>
          <p:nvPr/>
        </p:nvSpPr>
        <p:spPr>
          <a:xfrm>
            <a:off x="0" y="1447800"/>
            <a:ext cx="3962400" cy="3810000"/>
          </a:xfrm>
          <a:prstGeom prst="rect">
            <a:avLst/>
          </a:prstGeom>
        </p:spPr>
        <p:txBody>
          <a:bodyPr vert="horz">
            <a:normAutofit/>
          </a:bodyPr>
          <a:lstStyle/>
          <a:p>
            <a:pPr marL="320040" indent="-320040">
              <a:spcBef>
                <a:spcPts val="1800"/>
              </a:spcBef>
              <a:buClr>
                <a:schemeClr val="accent2"/>
              </a:buClr>
              <a:buSzPct val="60000"/>
              <a:buFont typeface="Wingdings"/>
              <a:buChar char=""/>
              <a:defRPr/>
            </a:pPr>
            <a:r>
              <a:rPr lang="en-US" sz="2400" dirty="0" smtClean="0"/>
              <a:t>Each invariant must imply successor invariants</a:t>
            </a:r>
          </a:p>
          <a:p>
            <a:pPr marL="320040" indent="-320040">
              <a:spcBef>
                <a:spcPts val="1800"/>
              </a:spcBef>
              <a:buClr>
                <a:schemeClr val="accent2"/>
              </a:buClr>
              <a:buSzPct val="60000"/>
              <a:buFont typeface="Wingdings"/>
              <a:buChar char=""/>
              <a:defRPr/>
            </a:pPr>
            <a:endParaRPr lang="en-US" sz="2400" dirty="0" smtClean="0"/>
          </a:p>
          <a:p>
            <a:pPr marL="320040" indent="-320040">
              <a:spcBef>
                <a:spcPts val="1800"/>
              </a:spcBef>
              <a:buClr>
                <a:schemeClr val="accent2"/>
              </a:buClr>
              <a:buSzPct val="60000"/>
              <a:buFont typeface="Wingdings"/>
              <a:buChar char=""/>
              <a:defRPr/>
            </a:pPr>
            <a:r>
              <a:rPr lang="en-US" sz="2400" dirty="0" smtClean="0"/>
              <a:t>Query Auto Theorem </a:t>
            </a:r>
            <a:r>
              <a:rPr lang="en-US" sz="2400" dirty="0" err="1" smtClean="0"/>
              <a:t>Prover</a:t>
            </a:r>
            <a:endParaRPr lang="en-US" sz="2400" dirty="0" smtClean="0"/>
          </a:p>
          <a:p>
            <a:pPr marL="320040" indent="-320040">
              <a:spcBef>
                <a:spcPts val="1800"/>
              </a:spcBef>
              <a:buClr>
                <a:schemeClr val="accent2"/>
              </a:buClr>
              <a:buSzPct val="60000"/>
              <a:defRPr/>
            </a:pPr>
            <a:endParaRPr lang="en-US" sz="2400" dirty="0" smtClean="0"/>
          </a:p>
        </p:txBody>
      </p:sp>
      <p:graphicFrame>
        <p:nvGraphicFramePr>
          <p:cNvPr id="99" name="Table 98"/>
          <p:cNvGraphicFramePr>
            <a:graphicFrameLocks noGrp="1"/>
          </p:cNvGraphicFramePr>
          <p:nvPr/>
        </p:nvGraphicFramePr>
        <p:xfrm>
          <a:off x="685800" y="4040669"/>
          <a:ext cx="2438400" cy="2286000"/>
        </p:xfrm>
        <a:graphic>
          <a:graphicData uri="http://schemas.openxmlformats.org/drawingml/2006/table">
            <a:tbl>
              <a:tblPr firstRow="1" bandRow="1">
                <a:tableStyleId>{8A107856-5554-42FB-B03E-39F5DBC370BA}</a:tableStyleId>
              </a:tblPr>
              <a:tblGrid>
                <a:gridCol w="2438400"/>
              </a:tblGrid>
              <a:tr h="370840">
                <a:tc>
                  <a:txBody>
                    <a:bodyPr/>
                    <a:lstStyle/>
                    <a:p>
                      <a:pPr>
                        <a:tabLst/>
                      </a:pPr>
                      <a:r>
                        <a:rPr lang="en-US" sz="2400" b="1" dirty="0" smtClean="0"/>
                        <a:t> Entry	</a:t>
                      </a:r>
                      <a:r>
                        <a:rPr lang="en-US" sz="2400" b="1" baseline="0" dirty="0" smtClean="0">
                          <a:sym typeface="Wingdings" pitchFamily="2" charset="2"/>
                        </a:rPr>
                        <a:t>     A</a:t>
                      </a:r>
                      <a:endParaRPr lang="en-US" sz="24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 Entry 	</a:t>
                      </a:r>
                      <a:r>
                        <a:rPr lang="en-US" sz="2400" b="1" dirty="0" smtClean="0">
                          <a:sym typeface="Wingdings" pitchFamily="2" charset="2"/>
                        </a:rPr>
                        <a:t>     B</a:t>
                      </a:r>
                      <a:endParaRPr lang="en-US" sz="2400" b="1" dirty="0" smtClean="0"/>
                    </a:p>
                  </a:txBody>
                  <a:tcPr/>
                </a:tc>
              </a:tr>
              <a:tr h="370840">
                <a:tc>
                  <a:txBody>
                    <a:bodyPr/>
                    <a:lstStyle/>
                    <a:p>
                      <a:pPr>
                        <a:tabLst>
                          <a:tab pos="577850" algn="l"/>
                        </a:tabLst>
                      </a:pPr>
                      <a:r>
                        <a:rPr lang="en-US" sz="2400" b="1" dirty="0" smtClean="0"/>
                        <a:t>   A 		</a:t>
                      </a:r>
                      <a:r>
                        <a:rPr lang="en-US" sz="2400" b="1" dirty="0" smtClean="0">
                          <a:sym typeface="Wingdings" pitchFamily="2" charset="2"/>
                        </a:rPr>
                        <a:t>     B</a:t>
                      </a:r>
                      <a:endParaRPr lang="en-US" sz="2400" b="1" dirty="0"/>
                    </a:p>
                  </a:txBody>
                  <a:tcPr/>
                </a:tc>
              </a:tr>
              <a:tr h="370840">
                <a:tc>
                  <a:txBody>
                    <a:bodyPr/>
                    <a:lstStyle/>
                    <a:p>
                      <a:pPr>
                        <a:tabLst/>
                      </a:pPr>
                      <a:r>
                        <a:rPr lang="en-US" sz="2400" b="1" dirty="0" smtClean="0"/>
                        <a:t>   A 	</a:t>
                      </a:r>
                      <a:r>
                        <a:rPr lang="en-US" sz="2400" b="1" dirty="0" smtClean="0">
                          <a:sym typeface="Wingdings" pitchFamily="2" charset="2"/>
                        </a:rPr>
                        <a:t>     A</a:t>
                      </a:r>
                      <a:endParaRPr lang="en-US" sz="24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   B	</a:t>
                      </a:r>
                      <a:r>
                        <a:rPr lang="en-US" sz="2400" b="1" dirty="0" smtClean="0">
                          <a:sym typeface="Wingdings" pitchFamily="2" charset="2"/>
                        </a:rPr>
                        <a:t>   Exit</a:t>
                      </a:r>
                      <a:endParaRPr lang="en-US" sz="2400" b="1" dirty="0" smtClean="0"/>
                    </a:p>
                  </a:txBody>
                  <a:tcPr/>
                </a:tc>
              </a:tr>
            </a:tbl>
          </a:graphicData>
        </a:graphic>
      </p:graphicFrame>
      <p:sp>
        <p:nvSpPr>
          <p:cNvPr id="100" name="Rounded Rectangle 99"/>
          <p:cNvSpPr/>
          <p:nvPr/>
        </p:nvSpPr>
        <p:spPr>
          <a:xfrm>
            <a:off x="685800" y="4955069"/>
            <a:ext cx="2438400" cy="4572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124200" y="4953000"/>
            <a:ext cx="506870" cy="584775"/>
          </a:xfrm>
          <a:prstGeom prst="rect">
            <a:avLst/>
          </a:prstGeom>
        </p:spPr>
        <p:txBody>
          <a:bodyPr wrap="none">
            <a:spAutoFit/>
          </a:bodyPr>
          <a:lstStyle/>
          <a:p>
            <a:pPr algn="ctr"/>
            <a:r>
              <a:rPr lang="en-US" sz="3200" b="1" dirty="0" smtClean="0">
                <a:solidFill>
                  <a:srgbClr val="00B050"/>
                </a:solidFill>
                <a:sym typeface="Wingdings" pitchFamily="2" charset="2"/>
              </a:rPr>
              <a:t></a:t>
            </a:r>
            <a:endParaRPr lang="en-US" sz="3200" b="1" dirty="0">
              <a:solidFill>
                <a:srgbClr val="00B050"/>
              </a:solidFill>
              <a:sym typeface="Wingdings" pitchFamily="2" charset="2"/>
            </a:endParaRPr>
          </a:p>
        </p:txBody>
      </p:sp>
      <p:sp>
        <p:nvSpPr>
          <p:cNvPr id="105" name="Rectangle 104"/>
          <p:cNvSpPr/>
          <p:nvPr/>
        </p:nvSpPr>
        <p:spPr>
          <a:xfrm>
            <a:off x="3124200" y="5410200"/>
            <a:ext cx="506870" cy="584775"/>
          </a:xfrm>
          <a:prstGeom prst="rect">
            <a:avLst/>
          </a:prstGeom>
        </p:spPr>
        <p:txBody>
          <a:bodyPr wrap="none">
            <a:spAutoFit/>
          </a:bodyPr>
          <a:lstStyle/>
          <a:p>
            <a:pPr algn="ctr"/>
            <a:r>
              <a:rPr lang="en-US" sz="3200" b="1" dirty="0" smtClean="0">
                <a:solidFill>
                  <a:srgbClr val="00B050"/>
                </a:solidFill>
                <a:sym typeface="Wingdings" pitchFamily="2" charset="2"/>
              </a:rPr>
              <a:t></a:t>
            </a:r>
            <a:endParaRPr lang="en-US" sz="3200" b="1" dirty="0">
              <a:solidFill>
                <a:srgbClr val="00B050"/>
              </a:solidFill>
              <a:sym typeface="Wingdings" pitchFamily="2" charset="2"/>
            </a:endParaRPr>
          </a:p>
        </p:txBody>
      </p:sp>
      <p:sp>
        <p:nvSpPr>
          <p:cNvPr id="108" name="Rectangle 107"/>
          <p:cNvSpPr/>
          <p:nvPr/>
        </p:nvSpPr>
        <p:spPr>
          <a:xfrm>
            <a:off x="3124200" y="5867400"/>
            <a:ext cx="506870" cy="584775"/>
          </a:xfrm>
          <a:prstGeom prst="rect">
            <a:avLst/>
          </a:prstGeom>
        </p:spPr>
        <p:txBody>
          <a:bodyPr wrap="none">
            <a:spAutoFit/>
          </a:bodyPr>
          <a:lstStyle/>
          <a:p>
            <a:pPr algn="ctr"/>
            <a:r>
              <a:rPr lang="en-US" sz="3200" b="1" dirty="0" smtClean="0">
                <a:solidFill>
                  <a:srgbClr val="00B050"/>
                </a:solidFill>
                <a:sym typeface="Wingdings" pitchFamily="2" charset="2"/>
              </a:rPr>
              <a:t></a:t>
            </a:r>
            <a:endParaRPr lang="en-US" sz="3200" b="1" dirty="0">
              <a:solidFill>
                <a:srgbClr val="00B050"/>
              </a:solidFill>
              <a:sym typeface="Wingdings" pitchFamily="2" charset="2"/>
            </a:endParaRPr>
          </a:p>
        </p:txBody>
      </p:sp>
      <p:sp>
        <p:nvSpPr>
          <p:cNvPr id="111" name="Rectangle 110"/>
          <p:cNvSpPr/>
          <p:nvPr/>
        </p:nvSpPr>
        <p:spPr>
          <a:xfrm>
            <a:off x="3124200" y="4038600"/>
            <a:ext cx="506870" cy="584775"/>
          </a:xfrm>
          <a:prstGeom prst="rect">
            <a:avLst/>
          </a:prstGeom>
        </p:spPr>
        <p:txBody>
          <a:bodyPr wrap="none">
            <a:spAutoFit/>
          </a:bodyPr>
          <a:lstStyle/>
          <a:p>
            <a:pPr algn="ctr"/>
            <a:r>
              <a:rPr lang="en-US" sz="3200" b="1" dirty="0" smtClean="0">
                <a:solidFill>
                  <a:srgbClr val="00B050"/>
                </a:solidFill>
                <a:sym typeface="Wingdings" pitchFamily="2" charset="2"/>
              </a:rPr>
              <a:t></a:t>
            </a:r>
            <a:endParaRPr lang="en-US" sz="3200" b="1" dirty="0">
              <a:solidFill>
                <a:srgbClr val="00B050"/>
              </a:solidFill>
              <a:sym typeface="Wingdings" pitchFamily="2" charset="2"/>
            </a:endParaRPr>
          </a:p>
        </p:txBody>
      </p:sp>
      <p:sp>
        <p:nvSpPr>
          <p:cNvPr id="143" name="Rectangle 142"/>
          <p:cNvSpPr/>
          <p:nvPr/>
        </p:nvSpPr>
        <p:spPr>
          <a:xfrm>
            <a:off x="3124200" y="4495800"/>
            <a:ext cx="506870" cy="584775"/>
          </a:xfrm>
          <a:prstGeom prst="rect">
            <a:avLst/>
          </a:prstGeom>
        </p:spPr>
        <p:txBody>
          <a:bodyPr wrap="none">
            <a:spAutoFit/>
          </a:bodyPr>
          <a:lstStyle/>
          <a:p>
            <a:pPr algn="ctr"/>
            <a:r>
              <a:rPr lang="en-US" sz="3200" b="1" dirty="0" smtClean="0">
                <a:solidFill>
                  <a:srgbClr val="00B050"/>
                </a:solidFill>
                <a:sym typeface="Wingdings" pitchFamily="2" charset="2"/>
              </a:rPr>
              <a:t></a:t>
            </a:r>
            <a:endParaRPr lang="en-US" sz="3200" b="1" dirty="0">
              <a:solidFill>
                <a:srgbClr val="00B050"/>
              </a:solidFill>
              <a:sym typeface="Wingdings" pitchFamily="2" charset="2"/>
            </a:endParaRPr>
          </a:p>
        </p:txBody>
      </p:sp>
    </p:spTree>
    <p:custDataLst>
      <p:tags r:id="rId1"/>
    </p:custDataLst>
  </p:cSld>
  <p:clrMapOvr>
    <a:masterClrMapping/>
  </p:clrMapOvr>
  <p:transition advTm="320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0"/>
                                        </p:tgtEl>
                                      </p:cBhvr>
                                    </p:animEffect>
                                    <p:set>
                                      <p:cBhvr>
                                        <p:cTn id="7" dur="1" fill="hold">
                                          <p:stCondLst>
                                            <p:cond delay="499"/>
                                          </p:stCondLst>
                                        </p:cTn>
                                        <p:tgtEl>
                                          <p:spTgt spid="10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
                                        </p:tgtEl>
                                        <p:attrNameLst>
                                          <p:attrName>style.visibility</p:attrName>
                                        </p:attrNameLst>
                                      </p:cBhvr>
                                      <p:to>
                                        <p:strVal val="visible"/>
                                      </p:to>
                                    </p:set>
                                    <p:animEffect transition="in" filter="fade">
                                      <p:cBhvr>
                                        <p:cTn id="11" dur="500"/>
                                        <p:tgtEl>
                                          <p:spTgt spid="14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1"/>
                                        </p:tgtEl>
                                        <p:attrNameLst>
                                          <p:attrName>style.visibility</p:attrName>
                                        </p:attrNameLst>
                                      </p:cBhvr>
                                      <p:to>
                                        <p:strVal val="visible"/>
                                      </p:to>
                                    </p:set>
                                    <p:animEffect transition="in" filter="fade">
                                      <p:cBhvr>
                                        <p:cTn id="14" dur="500"/>
                                        <p:tgtEl>
                                          <p:spTgt spid="1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500"/>
                                        <p:tgtEl>
                                          <p:spTgt spid="10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5" grpId="0"/>
      <p:bldP spid="108" grpId="0"/>
      <p:bldP spid="111" grpId="0"/>
      <p:bldP spid="1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6858000" y="3979587"/>
            <a:ext cx="64008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eform 36"/>
          <p:cNvSpPr>
            <a:spLocks/>
          </p:cNvSpPr>
          <p:nvPr/>
        </p:nvSpPr>
        <p:spPr bwMode="auto">
          <a:xfrm>
            <a:off x="7543800" y="2964540"/>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9" name="AutoShape 35"/>
          <p:cNvSpPr>
            <a:spLocks noChangeAspect="1" noChangeArrowheads="1"/>
          </p:cNvSpPr>
          <p:nvPr/>
        </p:nvSpPr>
        <p:spPr bwMode="auto">
          <a:xfrm rot="2700000">
            <a:off x="7562521" y="426264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10" name="Straight Arrow Connector 9"/>
          <p:cNvCxnSpPr/>
          <p:nvPr/>
        </p:nvCxnSpPr>
        <p:spPr>
          <a:xfrm flipV="1">
            <a:off x="6858000" y="3293787"/>
            <a:ext cx="64008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olded Corner 19"/>
          <p:cNvSpPr/>
          <p:nvPr/>
        </p:nvSpPr>
        <p:spPr>
          <a:xfrm>
            <a:off x="762000" y="3314700"/>
            <a:ext cx="838200" cy="1066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OPT</a:t>
            </a:r>
            <a:endParaRPr lang="en-US" sz="2400" b="1" dirty="0">
              <a:solidFill>
                <a:schemeClr val="tx1"/>
              </a:solidFill>
            </a:endParaRPr>
          </a:p>
        </p:txBody>
      </p:sp>
      <p:cxnSp>
        <p:nvCxnSpPr>
          <p:cNvPr id="27" name="Straight Arrow Connector 26"/>
          <p:cNvCxnSpPr>
            <a:stCxn id="20" idx="3"/>
            <a:endCxn id="26" idx="1"/>
          </p:cNvCxnSpPr>
          <p:nvPr/>
        </p:nvCxnSpPr>
        <p:spPr>
          <a:xfrm>
            <a:off x="1600200" y="3848100"/>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362200" y="1600200"/>
            <a:ext cx="4510314" cy="4495800"/>
          </a:xfrm>
          <a:prstGeom prst="roundRect">
            <a:avLst/>
          </a:prstGeom>
          <a:solidFill>
            <a:schemeClr val="bg1"/>
          </a:solidFill>
          <a:ln w="5715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dirty="0"/>
          </a:p>
        </p:txBody>
      </p:sp>
      <p:cxnSp>
        <p:nvCxnSpPr>
          <p:cNvPr id="45" name="Straight Arrow Connector 44"/>
          <p:cNvCxnSpPr>
            <a:stCxn id="26" idx="1"/>
            <a:endCxn id="11" idx="1"/>
          </p:cNvCxnSpPr>
          <p:nvPr/>
        </p:nvCxnSpPr>
        <p:spPr>
          <a:xfrm rot="10800000" flipH="1">
            <a:off x="2362199" y="3046548"/>
            <a:ext cx="1381841" cy="801552"/>
          </a:xfrm>
          <a:prstGeom prst="bentConnector3">
            <a:avLst>
              <a:gd name="adj1" fmla="val 4542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4"/>
          <p:cNvCxnSpPr>
            <a:stCxn id="26" idx="1"/>
            <a:endCxn id="14" idx="1"/>
          </p:cNvCxnSpPr>
          <p:nvPr/>
        </p:nvCxnSpPr>
        <p:spPr>
          <a:xfrm rot="10800000" flipH="1" flipV="1">
            <a:off x="2362199" y="3848100"/>
            <a:ext cx="1366601" cy="776562"/>
          </a:xfrm>
          <a:prstGeom prst="bentConnector3">
            <a:avLst>
              <a:gd name="adj1" fmla="val 45934"/>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t>Checking Correctness</a:t>
            </a:r>
            <a:endParaRPr lang="en-US" dirty="0"/>
          </a:p>
        </p:txBody>
      </p:sp>
      <p:sp>
        <p:nvSpPr>
          <p:cNvPr id="22" name="TextBox 21"/>
          <p:cNvSpPr txBox="1"/>
          <p:nvPr/>
        </p:nvSpPr>
        <p:spPr>
          <a:xfrm>
            <a:off x="3652601" y="1781628"/>
            <a:ext cx="2138599" cy="707886"/>
          </a:xfrm>
          <a:prstGeom prst="rect">
            <a:avLst/>
          </a:prstGeom>
          <a:noFill/>
        </p:spPr>
        <p:txBody>
          <a:bodyPr wrap="none" rtlCol="0">
            <a:spAutoFit/>
          </a:bodyPr>
          <a:lstStyle/>
          <a:p>
            <a:pPr algn="ctr"/>
            <a:r>
              <a:rPr lang="en-US" sz="2000" b="1" dirty="0" smtClean="0"/>
              <a:t>Generalization of </a:t>
            </a:r>
          </a:p>
          <a:p>
            <a:pPr algn="ctr"/>
            <a:r>
              <a:rPr lang="en-US" sz="2000" b="1" dirty="0" smtClean="0"/>
              <a:t>[ </a:t>
            </a:r>
            <a:r>
              <a:rPr lang="en-US" sz="2000" b="1" dirty="0" err="1" smtClean="0"/>
              <a:t>Necula</a:t>
            </a:r>
            <a:r>
              <a:rPr lang="en-US" sz="2000" b="1" dirty="0" smtClean="0"/>
              <a:t> 00 ]</a:t>
            </a:r>
            <a:endParaRPr lang="en-US" sz="2000" b="1" dirty="0"/>
          </a:p>
        </p:txBody>
      </p:sp>
      <p:sp>
        <p:nvSpPr>
          <p:cNvPr id="23" name="TextBox 22"/>
          <p:cNvSpPr txBox="1"/>
          <p:nvPr/>
        </p:nvSpPr>
        <p:spPr>
          <a:xfrm>
            <a:off x="3596830" y="5112342"/>
            <a:ext cx="2098651" cy="707886"/>
          </a:xfrm>
          <a:prstGeom prst="rect">
            <a:avLst/>
          </a:prstGeom>
          <a:noFill/>
        </p:spPr>
        <p:txBody>
          <a:bodyPr wrap="none" rtlCol="0">
            <a:spAutoFit/>
          </a:bodyPr>
          <a:lstStyle/>
          <a:p>
            <a:pPr algn="ctr"/>
            <a:r>
              <a:rPr lang="en-US" sz="2000" b="1" dirty="0" smtClean="0"/>
              <a:t>Generalization of</a:t>
            </a:r>
          </a:p>
          <a:p>
            <a:pPr algn="ctr"/>
            <a:r>
              <a:rPr lang="en-US" sz="2000" b="1" dirty="0" smtClean="0"/>
              <a:t>[ </a:t>
            </a:r>
            <a:r>
              <a:rPr lang="en-US" sz="2000" b="1" dirty="0" err="1" smtClean="0"/>
              <a:t>Zuck</a:t>
            </a:r>
            <a:r>
              <a:rPr lang="en-US" sz="2000" b="1" dirty="0" smtClean="0"/>
              <a:t> et al. 04]</a:t>
            </a:r>
            <a:endParaRPr lang="en-US" sz="2000" b="1" dirty="0"/>
          </a:p>
        </p:txBody>
      </p:sp>
      <p:grpSp>
        <p:nvGrpSpPr>
          <p:cNvPr id="4" name="Group 46"/>
          <p:cNvGrpSpPr/>
          <p:nvPr/>
        </p:nvGrpSpPr>
        <p:grpSpPr>
          <a:xfrm>
            <a:off x="5466881" y="3046548"/>
            <a:ext cx="1358461" cy="1578114"/>
            <a:chOff x="5466881" y="3046548"/>
            <a:chExt cx="1358461" cy="1578114"/>
          </a:xfrm>
        </p:grpSpPr>
        <p:sp>
          <p:nvSpPr>
            <p:cNvPr id="16" name="Oval 15"/>
            <p:cNvSpPr/>
            <p:nvPr/>
          </p:nvSpPr>
          <p:spPr>
            <a:xfrm>
              <a:off x="5682342" y="355237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smtClean="0">
                  <a:solidFill>
                    <a:schemeClr val="tx1"/>
                  </a:solidFill>
                </a:rPr>
                <a:t>OR</a:t>
              </a:r>
              <a:endParaRPr lang="en-US" sz="2400" b="1" dirty="0">
                <a:solidFill>
                  <a:schemeClr val="tx1"/>
                </a:solidFill>
              </a:endParaRPr>
            </a:p>
          </p:txBody>
        </p:sp>
        <p:cxnSp>
          <p:nvCxnSpPr>
            <p:cNvPr id="17" name="Straight Arrow Connector 16"/>
            <p:cNvCxnSpPr>
              <a:stCxn id="11" idx="3"/>
              <a:endCxn id="16" idx="0"/>
            </p:cNvCxnSpPr>
            <p:nvPr/>
          </p:nvCxnSpPr>
          <p:spPr>
            <a:xfrm>
              <a:off x="5481401" y="3046548"/>
              <a:ext cx="505741" cy="505824"/>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3"/>
              <a:endCxn id="16" idx="4"/>
            </p:cNvCxnSpPr>
            <p:nvPr/>
          </p:nvCxnSpPr>
          <p:spPr>
            <a:xfrm flipV="1">
              <a:off x="5466881" y="4161972"/>
              <a:ext cx="520261" cy="46269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6" idx="6"/>
            </p:cNvCxnSpPr>
            <p:nvPr/>
          </p:nvCxnSpPr>
          <p:spPr>
            <a:xfrm>
              <a:off x="6291942" y="3857172"/>
              <a:ext cx="5334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Rounded Rectangle 10"/>
          <p:cNvSpPr/>
          <p:nvPr/>
        </p:nvSpPr>
        <p:spPr>
          <a:xfrm>
            <a:off x="3744041" y="2543628"/>
            <a:ext cx="1737360" cy="10058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Relate</a:t>
            </a:r>
            <a:endParaRPr lang="en-US" sz="2400" b="1" dirty="0"/>
          </a:p>
        </p:txBody>
      </p:sp>
      <p:sp>
        <p:nvSpPr>
          <p:cNvPr id="14" name="Rounded Rectangle 13"/>
          <p:cNvSpPr/>
          <p:nvPr/>
        </p:nvSpPr>
        <p:spPr>
          <a:xfrm>
            <a:off x="3728801" y="4121742"/>
            <a:ext cx="1738080" cy="10058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Permute</a:t>
            </a:r>
            <a:endParaRPr lang="en-US" sz="2400" b="1" dirty="0"/>
          </a:p>
        </p:txBody>
      </p:sp>
      <p:sp>
        <p:nvSpPr>
          <p:cNvPr id="21" name="Rounded Rectangle 20"/>
          <p:cNvSpPr/>
          <p:nvPr/>
        </p:nvSpPr>
        <p:spPr>
          <a:xfrm>
            <a:off x="3744041" y="2543628"/>
            <a:ext cx="1737360" cy="1005840"/>
          </a:xfrm>
          <a:prstGeom prst="roundRect">
            <a:avLst/>
          </a:prstGeom>
          <a:ln w="76200">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Relate</a:t>
            </a:r>
            <a:endParaRPr lang="en-US" sz="2400" b="1" dirty="0"/>
          </a:p>
        </p:txBody>
      </p:sp>
      <p:sp>
        <p:nvSpPr>
          <p:cNvPr id="35" name="Rounded Rectangle 34"/>
          <p:cNvSpPr/>
          <p:nvPr/>
        </p:nvSpPr>
        <p:spPr>
          <a:xfrm>
            <a:off x="3729000" y="4121941"/>
            <a:ext cx="1738080" cy="1005840"/>
          </a:xfrm>
          <a:prstGeom prst="roundRect">
            <a:avLst/>
          </a:prstGeom>
          <a:solidFill>
            <a:schemeClr val="accent2">
              <a:tint val="50000"/>
            </a:schemeClr>
          </a:solidFill>
          <a:ln w="76200">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Permute</a:t>
            </a:r>
            <a:endParaRPr lang="en-US" sz="2400" b="1" dirty="0"/>
          </a:p>
        </p:txBody>
      </p:sp>
      <p:sp>
        <p:nvSpPr>
          <p:cNvPr id="36" name="Rounded Rectangular Callout 35"/>
          <p:cNvSpPr/>
          <p:nvPr/>
        </p:nvSpPr>
        <p:spPr>
          <a:xfrm>
            <a:off x="762000" y="1219200"/>
            <a:ext cx="2895599" cy="1219200"/>
          </a:xfrm>
          <a:prstGeom prst="wedgeRoundRectCallout">
            <a:avLst>
              <a:gd name="adj1" fmla="val 57282"/>
              <a:gd name="adj2" fmla="val 82369"/>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r>
              <a:rPr lang="en-US" sz="2400" b="1" dirty="0" smtClean="0"/>
              <a:t>Works well for structure-preserving optimizations</a:t>
            </a:r>
          </a:p>
        </p:txBody>
      </p:sp>
      <p:sp>
        <p:nvSpPr>
          <p:cNvPr id="37" name="Rounded Rectangular Callout 36"/>
          <p:cNvSpPr/>
          <p:nvPr/>
        </p:nvSpPr>
        <p:spPr>
          <a:xfrm>
            <a:off x="685800" y="5257800"/>
            <a:ext cx="2895600" cy="1219200"/>
          </a:xfrm>
          <a:prstGeom prst="wedgeRoundRectCallout">
            <a:avLst>
              <a:gd name="adj1" fmla="val 57068"/>
              <a:gd name="adj2" fmla="val -81024"/>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r>
              <a:rPr lang="en-US" sz="2400" b="1" dirty="0" smtClean="0"/>
              <a:t>Works well for non structure-preserving optimizations</a:t>
            </a:r>
          </a:p>
        </p:txBody>
      </p:sp>
    </p:spTree>
    <p:custDataLst>
      <p:tags r:id="rId1"/>
    </p:custDataLst>
  </p:cSld>
  <p:clrMapOvr>
    <a:masterClrMapping/>
  </p:clrMapOvr>
  <p:transition advTm="2728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5" grpId="0" animBg="1"/>
      <p:bldP spid="36" grpId="0" animBg="1"/>
      <p:bldP spid="36" grpId="1"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Permute Module</a:t>
            </a:r>
            <a:endParaRPr lang="en-US" dirty="0"/>
          </a:p>
        </p:txBody>
      </p:sp>
      <p:sp>
        <p:nvSpPr>
          <p:cNvPr id="5" name="TextBox 4"/>
          <p:cNvSpPr txBox="1"/>
          <p:nvPr/>
        </p:nvSpPr>
        <p:spPr>
          <a:xfrm>
            <a:off x="533400" y="1786235"/>
            <a:ext cx="350520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b="1" dirty="0" smtClean="0">
                <a:latin typeface="Courier New" pitchFamily="49" charset="0"/>
                <a:cs typeface="Courier New" pitchFamily="49" charset="0"/>
              </a:rPr>
              <a:t>for (I in R1){</a:t>
            </a:r>
          </a:p>
          <a:p>
            <a:r>
              <a:rPr lang="en-US" sz="2000" b="1" dirty="0" smtClean="0">
                <a:latin typeface="Courier New" pitchFamily="49" charset="0"/>
                <a:cs typeface="Courier New" pitchFamily="49" charset="0"/>
              </a:rPr>
              <a:t>  for (J in R2){</a:t>
            </a:r>
          </a:p>
          <a:p>
            <a:pPr lvl="1"/>
            <a:r>
              <a:rPr lang="en-US" sz="2000" b="1" dirty="0" smtClean="0">
                <a:latin typeface="Courier New" pitchFamily="49" charset="0"/>
                <a:cs typeface="Courier New" pitchFamily="49" charset="0"/>
              </a:rPr>
              <a:t> S[I, J];</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9" name="TextBox 8"/>
          <p:cNvSpPr txBox="1"/>
          <p:nvPr/>
        </p:nvSpPr>
        <p:spPr>
          <a:xfrm>
            <a:off x="5105400" y="1786235"/>
            <a:ext cx="350520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b="1" dirty="0" smtClean="0">
                <a:latin typeface="Courier New" pitchFamily="49" charset="0"/>
                <a:cs typeface="Courier New" pitchFamily="49" charset="0"/>
              </a:rPr>
              <a:t>for (N in R2){</a:t>
            </a:r>
          </a:p>
          <a:p>
            <a:r>
              <a:rPr lang="en-US" sz="2000" b="1" dirty="0" smtClean="0">
                <a:latin typeface="Courier New" pitchFamily="49" charset="0"/>
                <a:cs typeface="Courier New" pitchFamily="49" charset="0"/>
              </a:rPr>
              <a:t>  for (M in R1){</a:t>
            </a:r>
          </a:p>
          <a:p>
            <a:pPr lvl="1"/>
            <a:r>
              <a:rPr lang="en-US" sz="2000" b="1" dirty="0" smtClean="0">
                <a:latin typeface="Courier New" pitchFamily="49" charset="0"/>
                <a:cs typeface="Courier New" pitchFamily="49" charset="0"/>
              </a:rPr>
              <a:t> S[M, N];</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8" name="Right Arrow 7"/>
          <p:cNvSpPr/>
          <p:nvPr/>
        </p:nvSpPr>
        <p:spPr>
          <a:xfrm>
            <a:off x="4267200" y="2373243"/>
            <a:ext cx="609600" cy="457200"/>
          </a:xfrm>
          <a:prstGeom prst="rightArrow">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TextBox 9"/>
          <p:cNvSpPr txBox="1"/>
          <p:nvPr/>
        </p:nvSpPr>
        <p:spPr>
          <a:xfrm>
            <a:off x="457200" y="3500735"/>
            <a:ext cx="3962400" cy="461665"/>
          </a:xfrm>
          <a:prstGeom prst="rect">
            <a:avLst/>
          </a:prstGeom>
          <a:noFill/>
        </p:spPr>
        <p:txBody>
          <a:bodyPr wrap="square" rtlCol="0">
            <a:spAutoFit/>
          </a:bodyPr>
          <a:lstStyle/>
          <a:p>
            <a:r>
              <a:rPr lang="en-US" sz="2400" b="1" dirty="0" smtClean="0"/>
              <a:t>where:</a:t>
            </a:r>
            <a:r>
              <a:rPr lang="en-US" sz="2400" dirty="0" smtClean="0"/>
              <a:t>  </a:t>
            </a:r>
            <a:r>
              <a:rPr lang="en-US" sz="2000" b="1" dirty="0" smtClean="0">
                <a:latin typeface="Cambria Math"/>
                <a:ea typeface="Cambria Math"/>
              </a:rPr>
              <a:t>⟨</a:t>
            </a:r>
            <a:r>
              <a:rPr lang="en-US" sz="2000" b="1" dirty="0" smtClean="0">
                <a:latin typeface="Courier New" pitchFamily="49" charset="0"/>
                <a:cs typeface="Courier New" pitchFamily="49" charset="0"/>
              </a:rPr>
              <a:t>side condition</a:t>
            </a:r>
            <a:r>
              <a:rPr lang="en-US" sz="2000" b="1" dirty="0" smtClean="0">
                <a:latin typeface="Cambria Math"/>
                <a:ea typeface="Cambria Math"/>
              </a:rPr>
              <a:t>⟩</a:t>
            </a:r>
            <a:endParaRPr lang="en-US" sz="2000" b="1" dirty="0" smtClean="0"/>
          </a:p>
        </p:txBody>
      </p:sp>
      <p:sp>
        <p:nvSpPr>
          <p:cNvPr id="11" name="Rounded Rectangle 10"/>
          <p:cNvSpPr/>
          <p:nvPr/>
        </p:nvSpPr>
        <p:spPr>
          <a:xfrm>
            <a:off x="533400" y="4114800"/>
            <a:ext cx="8458200" cy="2362200"/>
          </a:xfrm>
          <a:prstGeom prst="roundRect">
            <a:avLst>
              <a:gd name="adj" fmla="val 7517"/>
            </a:avLst>
          </a:prstGeom>
          <a:solidFill>
            <a:schemeClr val="bg1">
              <a:lumMod val="95000"/>
            </a:schemeClr>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marL="515938" indent="-271463">
              <a:buFont typeface="Arial" pitchFamily="34" charset="0"/>
              <a:buChar char="•"/>
            </a:pPr>
            <a:r>
              <a:rPr lang="en-US" sz="2800" dirty="0" smtClean="0"/>
              <a:t>Generate correspondence between loop indices</a:t>
            </a:r>
          </a:p>
          <a:p>
            <a:pPr marL="515938" indent="-271463">
              <a:buFont typeface="Arial" pitchFamily="34" charset="0"/>
              <a:buChar char="•"/>
            </a:pPr>
            <a:r>
              <a:rPr lang="en-US" sz="2800" dirty="0" smtClean="0"/>
              <a:t>Ask ATP to show that </a:t>
            </a:r>
            <a:r>
              <a:rPr lang="en-US" sz="2400" b="1" dirty="0" smtClean="0">
                <a:solidFill>
                  <a:prstClr val="black"/>
                </a:solidFill>
                <a:latin typeface="Cambria Math"/>
                <a:ea typeface="Cambria Math"/>
              </a:rPr>
              <a:t>⟨</a:t>
            </a:r>
            <a:r>
              <a:rPr lang="en-US" sz="2400" b="1" dirty="0" smtClean="0">
                <a:solidFill>
                  <a:prstClr val="black"/>
                </a:solidFill>
                <a:latin typeface="Courier New" pitchFamily="49" charset="0"/>
                <a:cs typeface="Courier New" pitchFamily="49" charset="0"/>
              </a:rPr>
              <a:t>side condition</a:t>
            </a:r>
            <a:r>
              <a:rPr lang="en-US" sz="2400" b="1" dirty="0" smtClean="0">
                <a:solidFill>
                  <a:prstClr val="black"/>
                </a:solidFill>
                <a:latin typeface="Cambria Math"/>
                <a:ea typeface="Cambria Math"/>
              </a:rPr>
              <a:t>⟩ </a:t>
            </a:r>
            <a:r>
              <a:rPr lang="en-US" sz="2800" dirty="0" smtClean="0"/>
              <a:t>implies:</a:t>
            </a:r>
          </a:p>
          <a:p>
            <a:pPr marL="973138" lvl="1" indent="-271463">
              <a:buFont typeface="Arial" pitchFamily="34" charset="0"/>
              <a:buChar char="•"/>
            </a:pPr>
            <a:r>
              <a:rPr lang="en-US" sz="2800" dirty="0" smtClean="0"/>
              <a:t>correspondence is one-to-one</a:t>
            </a:r>
          </a:p>
          <a:p>
            <a:pPr marL="973138" lvl="1" indent="-271463">
              <a:buFont typeface="Arial" pitchFamily="34" charset="0"/>
              <a:buChar char="•"/>
            </a:pPr>
            <a:r>
              <a:rPr lang="en-US" sz="2800" dirty="0" smtClean="0"/>
              <a:t>For all I, I’ </a:t>
            </a:r>
            <a:r>
              <a:rPr lang="en-US" sz="2800" dirty="0" smtClean="0">
                <a:latin typeface="Cambria Math"/>
                <a:ea typeface="Cambria Math"/>
              </a:rPr>
              <a:t>∊ R</a:t>
            </a:r>
            <a:r>
              <a:rPr lang="en-US" sz="2800" baseline="-25000" dirty="0" smtClean="0">
                <a:latin typeface="Cambria Math"/>
                <a:ea typeface="Cambria Math"/>
              </a:rPr>
              <a:t>1</a:t>
            </a:r>
            <a:r>
              <a:rPr lang="en-US" sz="2800" dirty="0" smtClean="0">
                <a:latin typeface="Cambria Math"/>
                <a:ea typeface="Cambria Math"/>
              </a:rPr>
              <a:t> and </a:t>
            </a:r>
            <a:r>
              <a:rPr lang="en-US" sz="2800" dirty="0" smtClean="0"/>
              <a:t>J, J’ </a:t>
            </a:r>
            <a:r>
              <a:rPr lang="en-US" sz="2800" dirty="0" smtClean="0">
                <a:latin typeface="Cambria Math"/>
                <a:ea typeface="Cambria Math"/>
              </a:rPr>
              <a:t>∊ R</a:t>
            </a:r>
            <a:r>
              <a:rPr lang="en-US" sz="2800" baseline="-25000" dirty="0" smtClean="0">
                <a:latin typeface="Cambria Math"/>
                <a:ea typeface="Cambria Math"/>
              </a:rPr>
              <a:t>2</a:t>
            </a:r>
            <a:r>
              <a:rPr lang="en-US" sz="2800" baseline="-25000" dirty="0" smtClean="0"/>
              <a:t> </a:t>
            </a:r>
            <a:r>
              <a:rPr lang="en-US" sz="2800" dirty="0" smtClean="0"/>
              <a:t> </a:t>
            </a:r>
          </a:p>
          <a:p>
            <a:pPr marL="515938" indent="-271463"/>
            <a:r>
              <a:rPr lang="en-US" sz="2800" dirty="0" smtClean="0"/>
              <a:t>			S[I, J] commutes with S[I’, J’]</a:t>
            </a:r>
            <a:endParaRPr lang="en-US" sz="2800" dirty="0" smtClean="0">
              <a:latin typeface="Cambria Math"/>
              <a:ea typeface="Cambria Math"/>
            </a:endParaRPr>
          </a:p>
        </p:txBody>
      </p:sp>
      <p:sp>
        <p:nvSpPr>
          <p:cNvPr id="12" name="TextBox 11"/>
          <p:cNvSpPr txBox="1"/>
          <p:nvPr/>
        </p:nvSpPr>
        <p:spPr>
          <a:xfrm>
            <a:off x="533400" y="1066800"/>
            <a:ext cx="3962400" cy="584775"/>
          </a:xfrm>
          <a:prstGeom prst="rect">
            <a:avLst/>
          </a:prstGeom>
          <a:noFill/>
        </p:spPr>
        <p:txBody>
          <a:bodyPr wrap="square" rtlCol="0">
            <a:spAutoFit/>
          </a:bodyPr>
          <a:lstStyle/>
          <a:p>
            <a:r>
              <a:rPr lang="en-US" sz="3200" b="1" dirty="0" smtClean="0"/>
              <a:t>Loop Interchange</a:t>
            </a:r>
          </a:p>
        </p:txBody>
      </p:sp>
      <p:sp>
        <p:nvSpPr>
          <p:cNvPr id="13" name="Rounded Rectangle 12"/>
          <p:cNvSpPr/>
          <p:nvPr/>
        </p:nvSpPr>
        <p:spPr>
          <a:xfrm>
            <a:off x="1252450" y="1828800"/>
            <a:ext cx="1371600" cy="304800"/>
          </a:xfrm>
          <a:prstGeom prst="roundRect">
            <a:avLst/>
          </a:prstGeom>
          <a:solidFill>
            <a:srgbClr val="FF0000">
              <a:alpha val="10196"/>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122325" y="2133600"/>
            <a:ext cx="1371600" cy="304800"/>
          </a:xfrm>
          <a:prstGeom prst="roundRect">
            <a:avLst/>
          </a:prstGeom>
          <a:solidFill>
            <a:srgbClr val="FF0000">
              <a:alpha val="10196"/>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825850" y="1828800"/>
            <a:ext cx="1371600" cy="304800"/>
          </a:xfrm>
          <a:prstGeom prst="roundRect">
            <a:avLst/>
          </a:prstGeom>
          <a:solidFill>
            <a:srgbClr val="00B050">
              <a:alpha val="10196"/>
            </a:srgb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557250" y="2133600"/>
            <a:ext cx="1371600" cy="304800"/>
          </a:xfrm>
          <a:prstGeom prst="roundRect">
            <a:avLst/>
          </a:prstGeom>
          <a:solidFill>
            <a:srgbClr val="00B050">
              <a:alpha val="10196"/>
            </a:srgb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3" idx="3"/>
            <a:endCxn id="14" idx="1"/>
          </p:cNvCxnSpPr>
          <p:nvPr/>
        </p:nvCxnSpPr>
        <p:spPr>
          <a:xfrm>
            <a:off x="2624050" y="1981200"/>
            <a:ext cx="3498275" cy="30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5" idx="1"/>
          </p:cNvCxnSpPr>
          <p:nvPr/>
        </p:nvCxnSpPr>
        <p:spPr>
          <a:xfrm flipV="1">
            <a:off x="2928850" y="1981200"/>
            <a:ext cx="2897000" cy="3048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5525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bg/>
                                          </p:spTgt>
                                        </p:tgtEl>
                                        <p:attrNameLst>
                                          <p:attrName>style.visibility</p:attrName>
                                        </p:attrNameLst>
                                      </p:cBhvr>
                                      <p:to>
                                        <p:strVal val="visible"/>
                                      </p:to>
                                    </p:set>
                                    <p:animEffect transition="in" filter="fade">
                                      <p:cBhvr>
                                        <p:cTn id="32" dur="500"/>
                                        <p:tgtEl>
                                          <p:spTgt spid="11">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fade">
                                      <p:cBhvr>
                                        <p:cTn id="40" dur="500"/>
                                        <p:tgtEl>
                                          <p:spTgt spid="11">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Effect transition="in" filter="fade">
                                      <p:cBhvr>
                                        <p:cTn id="43" dur="500"/>
                                        <p:tgtEl>
                                          <p:spTgt spid="11">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xEl>
                                              <p:pRg st="3" end="3"/>
                                            </p:txEl>
                                          </p:spTgt>
                                        </p:tgtEl>
                                        <p:attrNameLst>
                                          <p:attrName>style.visibility</p:attrName>
                                        </p:attrNameLst>
                                      </p:cBhvr>
                                      <p:to>
                                        <p:strVal val="visible"/>
                                      </p:to>
                                    </p:set>
                                    <p:animEffect transition="in" filter="fade">
                                      <p:cBhvr>
                                        <p:cTn id="48" dur="500"/>
                                        <p:tgtEl>
                                          <p:spTgt spid="11">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animEffect transition="in" filter="fade">
                                      <p:cBhvr>
                                        <p:cTn id="51"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P spid="13" grpId="0" animBg="1"/>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141384" y="1203960"/>
            <a:ext cx="3135216" cy="1920240"/>
          </a:xfrm>
          <a:prstGeom prst="roundRect">
            <a:avLst>
              <a:gd name="adj" fmla="val 11808"/>
            </a:avLst>
          </a:prstGeom>
          <a:solidFill>
            <a:srgbClr val="BFD3E4">
              <a:alpha val="40000"/>
            </a:srgb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40688"/>
            <a:ext cx="8531352" cy="990600"/>
          </a:xfrm>
        </p:spPr>
        <p:txBody>
          <a:bodyPr>
            <a:normAutofit/>
          </a:bodyPr>
          <a:lstStyle/>
          <a:p>
            <a:r>
              <a:rPr lang="en-US" dirty="0" smtClean="0"/>
              <a:t>Contributions</a:t>
            </a:r>
            <a:endParaRPr lang="en-US" dirty="0"/>
          </a:p>
        </p:txBody>
      </p:sp>
      <p:sp>
        <p:nvSpPr>
          <p:cNvPr id="22" name="Right Arrow 21"/>
          <p:cNvSpPr/>
          <p:nvPr/>
        </p:nvSpPr>
        <p:spPr>
          <a:xfrm>
            <a:off x="3394494" y="1925647"/>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80"/>
          <p:cNvGrpSpPr/>
          <p:nvPr/>
        </p:nvGrpSpPr>
        <p:grpSpPr>
          <a:xfrm>
            <a:off x="4537494" y="1371600"/>
            <a:ext cx="3294528" cy="1409372"/>
            <a:chOff x="4343400" y="1516232"/>
            <a:chExt cx="3294528" cy="1409372"/>
          </a:xfrm>
        </p:grpSpPr>
        <p:cxnSp>
          <p:nvCxnSpPr>
            <p:cNvPr id="24" name="Straight Arrow Connector 23"/>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26"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27" name="Straight Arrow Connector 26"/>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Parameterized</a:t>
              </a:r>
            </a:p>
            <a:p>
              <a:pPr algn="ctr"/>
              <a:r>
                <a:rPr lang="en-US" sz="2400" b="1" dirty="0" smtClean="0"/>
                <a:t>Equivalence</a:t>
              </a:r>
            </a:p>
            <a:p>
              <a:pPr algn="ctr"/>
              <a:r>
                <a:rPr lang="en-US" sz="2400" b="1" dirty="0" smtClean="0"/>
                <a:t>Checking</a:t>
              </a:r>
              <a:endParaRPr lang="en-US" sz="2400" b="1" dirty="0"/>
            </a:p>
          </p:txBody>
        </p:sp>
      </p:grpSp>
      <p:sp>
        <p:nvSpPr>
          <p:cNvPr id="29" name="Content Placeholder 3"/>
          <p:cNvSpPr>
            <a:spLocks noGrp="1"/>
          </p:cNvSpPr>
          <p:nvPr>
            <p:ph sz="quarter" idx="1"/>
          </p:nvPr>
        </p:nvSpPr>
        <p:spPr>
          <a:xfrm>
            <a:off x="609600" y="3505200"/>
            <a:ext cx="8153400" cy="3276600"/>
          </a:xfrm>
        </p:spPr>
        <p:txBody>
          <a:bodyPr>
            <a:normAutofit/>
          </a:bodyPr>
          <a:lstStyle/>
          <a:p>
            <a:r>
              <a:rPr lang="en-US" dirty="0" smtClean="0"/>
              <a:t>Parameterized Equivalence Checking (PEC)</a:t>
            </a:r>
          </a:p>
          <a:p>
            <a:pPr lvl="1"/>
            <a:r>
              <a:rPr lang="en-US" dirty="0" smtClean="0"/>
              <a:t>proves opts correct statically and automatically</a:t>
            </a:r>
          </a:p>
          <a:p>
            <a:pPr lvl="1"/>
            <a:r>
              <a:rPr lang="en-US" dirty="0" smtClean="0"/>
              <a:t>can reason about many-to-many opts</a:t>
            </a:r>
          </a:p>
          <a:p>
            <a:r>
              <a:rPr lang="en-US" dirty="0" smtClean="0"/>
              <a:t>Expressed and proved a variety of opts correct</a:t>
            </a:r>
          </a:p>
          <a:p>
            <a:pPr lvl="1"/>
            <a:r>
              <a:rPr lang="en-US" dirty="0" smtClean="0"/>
              <a:t>which Rhodium could not have proven correct</a:t>
            </a:r>
          </a:p>
          <a:p>
            <a:pPr lvl="1"/>
            <a:r>
              <a:rPr lang="en-US" dirty="0" smtClean="0"/>
              <a:t>software pipelining and other complex loop opts</a:t>
            </a:r>
          </a:p>
        </p:txBody>
      </p:sp>
      <p:sp>
        <p:nvSpPr>
          <p:cNvPr id="30" name="Oval 29"/>
          <p:cNvSpPr/>
          <p:nvPr/>
        </p:nvSpPr>
        <p:spPr>
          <a:xfrm>
            <a:off x="356559" y="1066800"/>
            <a:ext cx="567690" cy="533400"/>
          </a:xfrm>
          <a:prstGeom prst="ellipse">
            <a:avLst/>
          </a:prstGeom>
          <a:solidFill>
            <a:srgbClr val="B4E1B1"/>
          </a:solidFill>
          <a:ln w="19050">
            <a:solidFill>
              <a:srgbClr val="00B050"/>
            </a:solidFill>
          </a:ln>
        </p:spPr>
        <p:style>
          <a:lnRef idx="1">
            <a:schemeClr val="accent2"/>
          </a:lnRef>
          <a:fillRef idx="2">
            <a:schemeClr val="accent2"/>
          </a:fillRef>
          <a:effectRef idx="1">
            <a:schemeClr val="accent2"/>
          </a:effectRef>
          <a:fontRef idx="minor">
            <a:schemeClr val="dk1"/>
          </a:fontRef>
        </p:style>
        <p:txBody>
          <a:bodyPr lIns="91440" tIns="91440" bIns="91440" rtlCol="0" anchor="ctr"/>
          <a:lstStyle/>
          <a:p>
            <a:pPr algn="ctr"/>
            <a:r>
              <a:rPr lang="en-US" sz="3200" b="1" dirty="0" smtClean="0">
                <a:solidFill>
                  <a:schemeClr val="tx1"/>
                </a:solidFill>
                <a:latin typeface="Times New Roman" pitchFamily="18" charset="0"/>
                <a:cs typeface="Times New Roman" pitchFamily="18" charset="0"/>
              </a:rPr>
              <a:t>1</a:t>
            </a:r>
            <a:endParaRPr lang="en-US" sz="3200" b="1" dirty="0">
              <a:solidFill>
                <a:schemeClr val="tx1"/>
              </a:solidFill>
              <a:latin typeface="Times New Roman" pitchFamily="18" charset="0"/>
              <a:cs typeface="Times New Roman" pitchFamily="18" charset="0"/>
            </a:endParaRPr>
          </a:p>
        </p:txBody>
      </p:sp>
      <p:sp>
        <p:nvSpPr>
          <p:cNvPr id="31" name="Oval 30"/>
          <p:cNvSpPr/>
          <p:nvPr/>
        </p:nvSpPr>
        <p:spPr>
          <a:xfrm>
            <a:off x="373704" y="3505200"/>
            <a:ext cx="533400" cy="533400"/>
          </a:xfrm>
          <a:prstGeom prst="ellipse">
            <a:avLst/>
          </a:prstGeom>
          <a:solidFill>
            <a:srgbClr val="B4E1B1"/>
          </a:solidFill>
          <a:ln w="1905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smtClean="0">
                <a:solidFill>
                  <a:schemeClr val="tx1"/>
                </a:solidFill>
                <a:latin typeface="Times New Roman" pitchFamily="18" charset="0"/>
                <a:cs typeface="Times New Roman" pitchFamily="18" charset="0"/>
              </a:rPr>
              <a:t>2</a:t>
            </a:r>
            <a:endParaRPr lang="en-US" sz="3200" b="1" dirty="0">
              <a:solidFill>
                <a:schemeClr val="tx1"/>
              </a:solidFill>
              <a:latin typeface="Times New Roman" pitchFamily="18" charset="0"/>
              <a:cs typeface="Times New Roman" pitchFamily="18" charset="0"/>
            </a:endParaRPr>
          </a:p>
        </p:txBody>
      </p:sp>
      <p:sp>
        <p:nvSpPr>
          <p:cNvPr id="32" name="Oval 31"/>
          <p:cNvSpPr/>
          <p:nvPr/>
        </p:nvSpPr>
        <p:spPr>
          <a:xfrm>
            <a:off x="356559" y="5011947"/>
            <a:ext cx="567690" cy="533400"/>
          </a:xfrm>
          <a:prstGeom prst="ellipse">
            <a:avLst/>
          </a:prstGeom>
          <a:solidFill>
            <a:srgbClr val="B4E1B1"/>
          </a:solidFill>
          <a:ln w="19050">
            <a:solidFill>
              <a:srgbClr val="00B050"/>
            </a:solidFill>
          </a:ln>
        </p:spPr>
        <p:style>
          <a:lnRef idx="1">
            <a:schemeClr val="accent2"/>
          </a:lnRef>
          <a:fillRef idx="2">
            <a:schemeClr val="accent2"/>
          </a:fillRef>
          <a:effectRef idx="1">
            <a:schemeClr val="accent2"/>
          </a:effectRef>
          <a:fontRef idx="minor">
            <a:schemeClr val="dk1"/>
          </a:fontRef>
        </p:style>
        <p:txBody>
          <a:bodyPr tIns="91440" bIns="91440" rtlCol="0" anchor="ctr"/>
          <a:lstStyle/>
          <a:p>
            <a:pPr algn="ctr"/>
            <a:r>
              <a:rPr lang="en-US" sz="3200" b="1" dirty="0" smtClean="0">
                <a:solidFill>
                  <a:schemeClr val="tx1"/>
                </a:solidFill>
                <a:latin typeface="Times New Roman" pitchFamily="18" charset="0"/>
                <a:cs typeface="Times New Roman" pitchFamily="18" charset="0"/>
              </a:rPr>
              <a:t>3</a:t>
            </a:r>
            <a:endParaRPr lang="en-US" sz="3200" b="1" dirty="0">
              <a:solidFill>
                <a:schemeClr val="tx1"/>
              </a:solidFill>
              <a:latin typeface="Times New Roman" pitchFamily="18" charset="0"/>
              <a:cs typeface="Times New Roman" pitchFamily="18" charset="0"/>
            </a:endParaRPr>
          </a:p>
        </p:txBody>
      </p:sp>
      <p:sp>
        <p:nvSpPr>
          <p:cNvPr id="34" name="TextBox 33"/>
          <p:cNvSpPr txBox="1"/>
          <p:nvPr/>
        </p:nvSpPr>
        <p:spPr>
          <a:xfrm>
            <a:off x="152400" y="1828800"/>
            <a:ext cx="2133600" cy="461665"/>
          </a:xfrm>
          <a:prstGeom prst="rect">
            <a:avLst/>
          </a:prstGeom>
          <a:noFill/>
        </p:spPr>
        <p:txBody>
          <a:bodyPr wrap="square" rtlCol="0">
            <a:spAutoFit/>
          </a:bodyPr>
          <a:lstStyle/>
          <a:p>
            <a:r>
              <a:rPr lang="en-US" sz="2400" b="1" dirty="0" smtClean="0"/>
              <a:t>Optimization</a:t>
            </a:r>
            <a:endParaRPr lang="en-US" sz="2400" b="1" dirty="0"/>
          </a:p>
        </p:txBody>
      </p:sp>
      <p:sp>
        <p:nvSpPr>
          <p:cNvPr id="19" name="Rectangle 18"/>
          <p:cNvSpPr/>
          <p:nvPr/>
        </p:nvSpPr>
        <p:spPr>
          <a:xfrm>
            <a:off x="2022894" y="22098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0" name="Rectangle 19"/>
          <p:cNvSpPr/>
          <p:nvPr/>
        </p:nvSpPr>
        <p:spPr>
          <a:xfrm>
            <a:off x="2022894" y="12954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1" name="Rectangle 20"/>
          <p:cNvSpPr/>
          <p:nvPr/>
        </p:nvSpPr>
        <p:spPr>
          <a:xfrm>
            <a:off x="3352800" y="1143000"/>
            <a:ext cx="4724400" cy="23622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1049547"/>
            <a:ext cx="3352800" cy="2286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3429000"/>
            <a:ext cx="7848600" cy="1524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4315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Proved Correct</a:t>
            </a:r>
            <a:endParaRPr lang="en-US" dirty="0"/>
          </a:p>
        </p:txBody>
      </p:sp>
      <p:graphicFrame>
        <p:nvGraphicFramePr>
          <p:cNvPr id="4" name="Table 3"/>
          <p:cNvGraphicFramePr>
            <a:graphicFrameLocks noGrp="1"/>
          </p:cNvGraphicFramePr>
          <p:nvPr/>
        </p:nvGraphicFramePr>
        <p:xfrm>
          <a:off x="457200" y="1341120"/>
          <a:ext cx="8382000" cy="5212080"/>
        </p:xfrm>
        <a:graphic>
          <a:graphicData uri="http://schemas.openxmlformats.org/drawingml/2006/table">
            <a:tbl>
              <a:tblPr>
                <a:tableStyleId>{69CF1AB2-1976-4502-BF36-3FF5EA218861}</a:tableStyleId>
              </a:tblPr>
              <a:tblGrid>
                <a:gridCol w="4313068"/>
                <a:gridCol w="4068932"/>
              </a:tblGrid>
              <a:tr h="1051132">
                <a:tc>
                  <a:txBody>
                    <a:bodyPr/>
                    <a:lstStyle/>
                    <a:p>
                      <a:r>
                        <a:rPr lang="en-US" sz="2000" b="1" dirty="0" smtClean="0"/>
                        <a:t>Category</a:t>
                      </a:r>
                      <a:r>
                        <a:rPr lang="en-US" sz="2000" b="1" baseline="0" dirty="0" smtClean="0"/>
                        <a:t> 1: </a:t>
                      </a:r>
                    </a:p>
                    <a:p>
                      <a:r>
                        <a:rPr lang="en-US" sz="2000" b="0" baseline="0" dirty="0" smtClean="0"/>
                        <a:t>PEC and Rhodium formulation equivalent</a:t>
                      </a:r>
                      <a:endParaRPr lang="en-US" sz="2000" b="0" dirty="0"/>
                    </a:p>
                  </a:txBody>
                  <a:tcPr/>
                </a:tc>
                <a:tc>
                  <a:txBody>
                    <a:bodyPr/>
                    <a:lstStyle/>
                    <a:p>
                      <a:r>
                        <a:rPr lang="en-US" sz="1800" b="1" dirty="0" smtClean="0"/>
                        <a:t>Copy propagation</a:t>
                      </a:r>
                      <a:endParaRPr lang="en-US" sz="1800" b="1" dirty="0"/>
                    </a:p>
                    <a:p>
                      <a:r>
                        <a:rPr lang="fr-FR" sz="1800" b="1" dirty="0" smtClean="0"/>
                        <a:t>Constant propagation</a:t>
                      </a:r>
                      <a:endParaRPr lang="en-US" sz="1800" b="1" dirty="0"/>
                    </a:p>
                    <a:p>
                      <a:r>
                        <a:rPr lang="en-US" sz="1800" b="1" dirty="0" smtClean="0"/>
                        <a:t>Common sub-expression </a:t>
                      </a:r>
                      <a:r>
                        <a:rPr lang="en-US" sz="1800" b="1" dirty="0" err="1" smtClean="0"/>
                        <a:t>elim</a:t>
                      </a:r>
                      <a:endParaRPr lang="en-US" sz="1800" b="1" dirty="0"/>
                    </a:p>
                    <a:p>
                      <a:r>
                        <a:rPr lang="en-US" sz="1800" b="1" dirty="0" smtClean="0"/>
                        <a:t>Partial redundancy</a:t>
                      </a:r>
                      <a:r>
                        <a:rPr lang="en-US" sz="1800" b="1" baseline="0" dirty="0" smtClean="0"/>
                        <a:t> </a:t>
                      </a:r>
                      <a:r>
                        <a:rPr lang="en-US" sz="1800" b="1" baseline="0" dirty="0" err="1" smtClean="0"/>
                        <a:t>elim</a:t>
                      </a:r>
                      <a:endParaRPr lang="en-US" sz="1800" b="1" dirty="0"/>
                    </a:p>
                  </a:txBody>
                  <a:tcPr/>
                </a:tc>
              </a:tr>
              <a:tr h="788349">
                <a:tc>
                  <a:txBody>
                    <a:bodyPr/>
                    <a:lstStyle/>
                    <a:p>
                      <a:r>
                        <a:rPr lang="en-US" sz="2000" b="1" dirty="0" smtClean="0"/>
                        <a:t>Category</a:t>
                      </a:r>
                      <a:r>
                        <a:rPr lang="en-US" sz="2000" b="1" baseline="0" dirty="0" smtClean="0"/>
                        <a:t> 2: </a:t>
                      </a:r>
                    </a:p>
                    <a:p>
                      <a:r>
                        <a:rPr lang="en-US" sz="2000" b="0" baseline="0" dirty="0" smtClean="0"/>
                        <a:t>PEC formulation easier, more general</a:t>
                      </a:r>
                      <a:endParaRPr lang="en-US" sz="2000" b="0" dirty="0"/>
                    </a:p>
                  </a:txBody>
                  <a:tcPr/>
                </a:tc>
                <a:tc>
                  <a:txBody>
                    <a:bodyPr/>
                    <a:lstStyle/>
                    <a:p>
                      <a:r>
                        <a:rPr lang="nl-NL" sz="1800" b="1" dirty="0" smtClean="0"/>
                        <a:t>Loop invariant code hoisting </a:t>
                      </a:r>
                      <a:endParaRPr lang="en-US" sz="1800" b="1" dirty="0"/>
                    </a:p>
                    <a:p>
                      <a:r>
                        <a:rPr lang="en-US" sz="1800" b="1" dirty="0" smtClean="0"/>
                        <a:t>Conditional speculation </a:t>
                      </a:r>
                      <a:endParaRPr lang="en-US" sz="1800" b="1" dirty="0"/>
                    </a:p>
                    <a:p>
                      <a:r>
                        <a:rPr lang="en-US" sz="1800" b="1" dirty="0" smtClean="0"/>
                        <a:t>Speculation</a:t>
                      </a:r>
                      <a:endParaRPr lang="en-US" sz="1800" b="1" dirty="0"/>
                    </a:p>
                  </a:txBody>
                  <a:tcPr/>
                </a:tc>
              </a:tr>
              <a:tr h="2890613">
                <a:tc>
                  <a:txBody>
                    <a:bodyPr/>
                    <a:lstStyle/>
                    <a:p>
                      <a:r>
                        <a:rPr lang="en-US" sz="2000" b="1" dirty="0" smtClean="0"/>
                        <a:t>Category 3:</a:t>
                      </a:r>
                    </a:p>
                    <a:p>
                      <a:r>
                        <a:rPr lang="en-US" sz="2000" b="0" dirty="0" smtClean="0"/>
                        <a:t>Expressible</a:t>
                      </a:r>
                      <a:r>
                        <a:rPr lang="en-US" sz="2000" b="0" baseline="0" dirty="0" smtClean="0"/>
                        <a:t> in PEC</a:t>
                      </a:r>
                    </a:p>
                    <a:p>
                      <a:r>
                        <a:rPr lang="en-US" sz="2000" b="0" dirty="0" smtClean="0"/>
                        <a:t>No Rhodium formulation</a:t>
                      </a:r>
                      <a:r>
                        <a:rPr lang="en-US" sz="2000" b="0" baseline="0" dirty="0" smtClean="0"/>
                        <a:t> possible</a:t>
                      </a:r>
                      <a:endParaRPr lang="en-US" sz="2000" b="0" dirty="0"/>
                    </a:p>
                  </a:txBody>
                  <a:tcPr/>
                </a:tc>
                <a:tc>
                  <a:txBody>
                    <a:bodyPr/>
                    <a:lstStyle/>
                    <a:p>
                      <a:r>
                        <a:rPr lang="nn-NO" sz="1800" b="1" dirty="0" smtClean="0"/>
                        <a:t>Software pipelining </a:t>
                      </a:r>
                      <a:endParaRPr lang="en-US" sz="1800" b="1" dirty="0"/>
                    </a:p>
                    <a:p>
                      <a:r>
                        <a:rPr lang="en-US" sz="1800" b="1" dirty="0" smtClean="0"/>
                        <a:t>Loop </a:t>
                      </a:r>
                      <a:r>
                        <a:rPr lang="en-US" sz="1800" b="1" dirty="0" err="1" smtClean="0"/>
                        <a:t>unswitching</a:t>
                      </a:r>
                      <a:r>
                        <a:rPr lang="en-US" sz="1800" b="1" dirty="0" smtClean="0"/>
                        <a:t> </a:t>
                      </a:r>
                      <a:endParaRPr lang="en-US" sz="1800" b="1" dirty="0"/>
                    </a:p>
                    <a:p>
                      <a:r>
                        <a:rPr lang="en-US" sz="1800" b="1" dirty="0" smtClean="0"/>
                        <a:t>Loop unrolling </a:t>
                      </a:r>
                      <a:endParaRPr lang="en-US" sz="1800" b="1" dirty="0"/>
                    </a:p>
                    <a:p>
                      <a:r>
                        <a:rPr lang="nl-NL" sz="1800" b="1" dirty="0" smtClean="0"/>
                        <a:t>Loop peeling</a:t>
                      </a:r>
                      <a:endParaRPr lang="en-US" sz="1800" b="1" dirty="0"/>
                    </a:p>
                    <a:p>
                      <a:r>
                        <a:rPr lang="en-US" sz="1800" b="1" dirty="0" smtClean="0"/>
                        <a:t>Loop splitting </a:t>
                      </a:r>
                      <a:endParaRPr lang="en-US" sz="1800" b="1" dirty="0"/>
                    </a:p>
                    <a:p>
                      <a:r>
                        <a:rPr lang="en-US" sz="1800" b="1" dirty="0" smtClean="0"/>
                        <a:t>Loop alignment </a:t>
                      </a:r>
                      <a:endParaRPr lang="en-US" sz="1800" b="1" dirty="0"/>
                    </a:p>
                    <a:p>
                      <a:r>
                        <a:rPr lang="en-US" sz="1800" b="1" dirty="0" smtClean="0"/>
                        <a:t>Loop interchange </a:t>
                      </a:r>
                      <a:endParaRPr lang="en-US" sz="1800" b="1" dirty="0"/>
                    </a:p>
                    <a:p>
                      <a:r>
                        <a:rPr lang="en-US" sz="1800" b="1" dirty="0" smtClean="0"/>
                        <a:t>Loop reversal </a:t>
                      </a:r>
                      <a:endParaRPr lang="en-US" sz="1800" b="1" dirty="0"/>
                    </a:p>
                    <a:p>
                      <a:r>
                        <a:rPr lang="en-US" sz="1800" b="1" dirty="0" smtClean="0"/>
                        <a:t>Loop skewing </a:t>
                      </a:r>
                      <a:endParaRPr lang="en-US" sz="1800" b="1" dirty="0"/>
                    </a:p>
                    <a:p>
                      <a:r>
                        <a:rPr lang="en-US" sz="1800" b="1" dirty="0" smtClean="0"/>
                        <a:t>Loop fusion </a:t>
                      </a:r>
                      <a:endParaRPr lang="en-US" sz="1800" b="1" dirty="0"/>
                    </a:p>
                    <a:p>
                      <a:r>
                        <a:rPr lang="en-US" sz="1800" b="1" dirty="0" smtClean="0"/>
                        <a:t>Loop distribution </a:t>
                      </a:r>
                      <a:endParaRPr lang="en-US" sz="1800" b="1" dirty="0"/>
                    </a:p>
                  </a:txBody>
                  <a:tcPr/>
                </a:tc>
              </a:tr>
            </a:tbl>
          </a:graphicData>
        </a:graphic>
      </p:graphicFrame>
      <p:sp>
        <p:nvSpPr>
          <p:cNvPr id="5" name="Rounded Rectangle 4"/>
          <p:cNvSpPr/>
          <p:nvPr/>
        </p:nvSpPr>
        <p:spPr>
          <a:xfrm>
            <a:off x="457200" y="1371600"/>
            <a:ext cx="8382000" cy="1188720"/>
          </a:xfrm>
          <a:prstGeom prst="roundRect">
            <a:avLst>
              <a:gd name="adj" fmla="val 0"/>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57200" y="2545080"/>
            <a:ext cx="8382000" cy="883920"/>
          </a:xfrm>
          <a:prstGeom prst="roundRect">
            <a:avLst>
              <a:gd name="adj" fmla="val 0"/>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57200" y="3429000"/>
            <a:ext cx="8382000" cy="3124200"/>
          </a:xfrm>
          <a:prstGeom prst="roundRect">
            <a:avLst>
              <a:gd name="adj" fmla="val 0"/>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6671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762000" y="1280160"/>
            <a:ext cx="3135216" cy="1920240"/>
          </a:xfrm>
          <a:prstGeom prst="roundRect">
            <a:avLst>
              <a:gd name="adj" fmla="val 11808"/>
            </a:avLst>
          </a:prstGeom>
          <a:solidFill>
            <a:srgbClr val="BFD3E4">
              <a:alpha val="40000"/>
            </a:srgb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40688"/>
            <a:ext cx="8531352" cy="990600"/>
          </a:xfrm>
        </p:spPr>
        <p:txBody>
          <a:bodyPr>
            <a:normAutofit/>
          </a:bodyPr>
          <a:lstStyle/>
          <a:p>
            <a:r>
              <a:rPr lang="en-US" dirty="0" smtClean="0"/>
              <a:t>Conclusion</a:t>
            </a:r>
            <a:endParaRPr lang="en-US" dirty="0"/>
          </a:p>
        </p:txBody>
      </p:sp>
      <p:sp>
        <p:nvSpPr>
          <p:cNvPr id="22" name="Right Arrow 21"/>
          <p:cNvSpPr/>
          <p:nvPr/>
        </p:nvSpPr>
        <p:spPr>
          <a:xfrm>
            <a:off x="4015110" y="2001847"/>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80"/>
          <p:cNvGrpSpPr/>
          <p:nvPr/>
        </p:nvGrpSpPr>
        <p:grpSpPr>
          <a:xfrm>
            <a:off x="5158110" y="1447800"/>
            <a:ext cx="3294528" cy="1409372"/>
            <a:chOff x="4343400" y="1516232"/>
            <a:chExt cx="3294528" cy="1409372"/>
          </a:xfrm>
        </p:grpSpPr>
        <p:cxnSp>
          <p:nvCxnSpPr>
            <p:cNvPr id="24" name="Straight Arrow Connector 23"/>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26"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27" name="Straight Arrow Connector 26"/>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Parameterized</a:t>
              </a:r>
            </a:p>
            <a:p>
              <a:pPr algn="ctr"/>
              <a:r>
                <a:rPr lang="en-US" sz="2400" b="1" dirty="0" smtClean="0"/>
                <a:t>Equivalence</a:t>
              </a:r>
            </a:p>
            <a:p>
              <a:pPr algn="ctr"/>
              <a:r>
                <a:rPr lang="en-US" sz="2400" b="1" dirty="0" smtClean="0"/>
                <a:t>Checking</a:t>
              </a:r>
              <a:endParaRPr lang="en-US" sz="2400" b="1" dirty="0"/>
            </a:p>
          </p:txBody>
        </p:sp>
      </p:grpSp>
      <p:sp>
        <p:nvSpPr>
          <p:cNvPr id="29" name="Content Placeholder 3"/>
          <p:cNvSpPr>
            <a:spLocks noGrp="1"/>
          </p:cNvSpPr>
          <p:nvPr>
            <p:ph sz="quarter" idx="1"/>
          </p:nvPr>
        </p:nvSpPr>
        <p:spPr>
          <a:xfrm>
            <a:off x="609600" y="3505200"/>
            <a:ext cx="8153400" cy="3276600"/>
          </a:xfrm>
        </p:spPr>
        <p:txBody>
          <a:bodyPr>
            <a:normAutofit/>
          </a:bodyPr>
          <a:lstStyle/>
          <a:p>
            <a:r>
              <a:rPr lang="en-US" dirty="0" smtClean="0"/>
              <a:t>Parameterized Equivalence Checking (PEC)</a:t>
            </a:r>
          </a:p>
          <a:p>
            <a:pPr lvl="1"/>
            <a:r>
              <a:rPr lang="en-US" dirty="0" smtClean="0"/>
              <a:t>proves opts correct statically and automatically</a:t>
            </a:r>
          </a:p>
          <a:p>
            <a:pPr lvl="1"/>
            <a:r>
              <a:rPr lang="en-US" dirty="0" smtClean="0"/>
              <a:t>can reason about many-to-many opts</a:t>
            </a:r>
          </a:p>
          <a:p>
            <a:r>
              <a:rPr lang="en-US" dirty="0" smtClean="0"/>
              <a:t>Expressed and proved a variety of opts correct</a:t>
            </a:r>
          </a:p>
          <a:p>
            <a:pPr lvl="1"/>
            <a:r>
              <a:rPr lang="en-US" dirty="0" smtClean="0"/>
              <a:t>which Rhodium could not have proven correct</a:t>
            </a:r>
          </a:p>
          <a:p>
            <a:pPr lvl="1"/>
            <a:r>
              <a:rPr lang="en-US" dirty="0" smtClean="0"/>
              <a:t>software pipelining and other complex loop opts</a:t>
            </a:r>
          </a:p>
        </p:txBody>
      </p:sp>
      <p:sp>
        <p:nvSpPr>
          <p:cNvPr id="34" name="TextBox 33"/>
          <p:cNvSpPr txBox="1"/>
          <p:nvPr/>
        </p:nvSpPr>
        <p:spPr>
          <a:xfrm>
            <a:off x="773016" y="1905000"/>
            <a:ext cx="2133600" cy="461665"/>
          </a:xfrm>
          <a:prstGeom prst="rect">
            <a:avLst/>
          </a:prstGeom>
          <a:noFill/>
        </p:spPr>
        <p:txBody>
          <a:bodyPr wrap="square" rtlCol="0">
            <a:spAutoFit/>
          </a:bodyPr>
          <a:lstStyle/>
          <a:p>
            <a:r>
              <a:rPr lang="en-US" sz="2400" b="1" dirty="0" smtClean="0"/>
              <a:t>Optimization</a:t>
            </a:r>
            <a:endParaRPr lang="en-US" sz="2400" b="1" dirty="0"/>
          </a:p>
        </p:txBody>
      </p:sp>
      <p:sp>
        <p:nvSpPr>
          <p:cNvPr id="19" name="Rectangle 18"/>
          <p:cNvSpPr/>
          <p:nvPr/>
        </p:nvSpPr>
        <p:spPr>
          <a:xfrm>
            <a:off x="2643510" y="22860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0" name="Rectangle 19"/>
          <p:cNvSpPr/>
          <p:nvPr/>
        </p:nvSpPr>
        <p:spPr>
          <a:xfrm>
            <a:off x="2643510" y="13716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Tree>
    <p:custDataLst>
      <p:tags r:id="rId1"/>
    </p:custDataLst>
  </p:cSld>
  <p:clrMapOvr>
    <a:masterClrMapping/>
  </p:clrMapOvr>
  <p:transition advTm="43157">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0688"/>
            <a:ext cx="8153400" cy="990600"/>
          </a:xfrm>
        </p:spPr>
        <p:txBody>
          <a:bodyPr/>
          <a:lstStyle/>
          <a:p>
            <a:r>
              <a:rPr lang="en-US" dirty="0" smtClean="0"/>
              <a:t>Existing Techniques</a:t>
            </a:r>
            <a:endParaRPr lang="en-US" dirty="0"/>
          </a:p>
        </p:txBody>
      </p:sp>
      <p:sp>
        <p:nvSpPr>
          <p:cNvPr id="12" name="Content Placeholder 3"/>
          <p:cNvSpPr>
            <a:spLocks noGrp="1"/>
          </p:cNvSpPr>
          <p:nvPr>
            <p:ph sz="quarter" idx="1"/>
          </p:nvPr>
        </p:nvSpPr>
        <p:spPr>
          <a:xfrm>
            <a:off x="457200" y="1295400"/>
            <a:ext cx="4264152" cy="3581400"/>
          </a:xfrm>
        </p:spPr>
        <p:txBody>
          <a:bodyPr/>
          <a:lstStyle/>
          <a:p>
            <a:r>
              <a:rPr lang="en-US" dirty="0" smtClean="0"/>
              <a:t>Translation Validation</a:t>
            </a:r>
          </a:p>
          <a:p>
            <a:pPr lvl="1"/>
            <a:r>
              <a:rPr lang="en-US" dirty="0" smtClean="0"/>
              <a:t>prove equivalence</a:t>
            </a:r>
          </a:p>
          <a:p>
            <a:pPr lvl="1"/>
            <a:r>
              <a:rPr lang="en-US" dirty="0" smtClean="0"/>
              <a:t>for each transformation</a:t>
            </a:r>
          </a:p>
          <a:p>
            <a:pPr lvl="1"/>
            <a:r>
              <a:rPr lang="en-US" dirty="0" smtClean="0"/>
              <a:t>every compiler execution</a:t>
            </a:r>
            <a:endParaRPr lang="en-US" dirty="0"/>
          </a:p>
        </p:txBody>
      </p:sp>
      <p:sp>
        <p:nvSpPr>
          <p:cNvPr id="15" name="Content Placeholder 3"/>
          <p:cNvSpPr txBox="1">
            <a:spLocks/>
          </p:cNvSpPr>
          <p:nvPr/>
        </p:nvSpPr>
        <p:spPr>
          <a:xfrm>
            <a:off x="4879848" y="1295400"/>
            <a:ext cx="4264152" cy="35814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2900" i="1" dirty="0" smtClean="0"/>
              <a:t>a</a:t>
            </a:r>
            <a:r>
              <a:rPr kumimoji="0" lang="en-US" sz="2900" b="0" i="1" u="none" strike="noStrike" kern="1200" cap="none" spc="0" normalizeH="0" baseline="0" noProof="0" dirty="0" smtClean="0">
                <a:ln>
                  <a:noFill/>
                </a:ln>
                <a:solidFill>
                  <a:schemeClr val="tx1"/>
                </a:solidFill>
                <a:effectLst/>
                <a:uLnTx/>
                <a:uFillTx/>
                <a:latin typeface="+mn-lt"/>
                <a:ea typeface="+mn-ea"/>
                <a:cs typeface="+mn-cs"/>
              </a:rPr>
              <a:t> priori</a:t>
            </a:r>
            <a:r>
              <a:rPr kumimoji="0" lang="en-US" sz="2900" b="0" i="1" u="none" strike="noStrike" kern="1200" cap="none" spc="0" normalizeH="0" noProof="0" dirty="0" smtClean="0">
                <a:ln>
                  <a:noFill/>
                </a:ln>
                <a:solidFill>
                  <a:schemeClr val="tx1"/>
                </a:solidFill>
                <a:effectLst/>
                <a:uLnTx/>
                <a:uFillTx/>
                <a:latin typeface="+mn-lt"/>
                <a:ea typeface="+mn-ea"/>
                <a:cs typeface="+mn-cs"/>
              </a:rPr>
              <a:t> </a:t>
            </a:r>
            <a:r>
              <a:rPr lang="en-US" sz="2900" dirty="0" smtClean="0"/>
              <a:t>C</a:t>
            </a:r>
            <a:r>
              <a:rPr kumimoji="0" lang="en-US" sz="2900" b="0" i="0" u="none" strike="noStrike" kern="1200" cap="none" spc="0" normalizeH="0" noProof="0" dirty="0" err="1" smtClean="0">
                <a:ln>
                  <a:noFill/>
                </a:ln>
                <a:solidFill>
                  <a:schemeClr val="tx1"/>
                </a:solidFill>
                <a:effectLst/>
                <a:uLnTx/>
                <a:uFillTx/>
                <a:latin typeface="+mn-lt"/>
                <a:ea typeface="+mn-ea"/>
                <a:cs typeface="+mn-cs"/>
              </a:rPr>
              <a:t>orrectness</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prove correctness</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US" sz="2600" dirty="0" smtClean="0"/>
              <a:t>before compiler runs</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once and for all</a:t>
            </a:r>
          </a:p>
        </p:txBody>
      </p:sp>
      <p:cxnSp>
        <p:nvCxnSpPr>
          <p:cNvPr id="16" name="Straight Connector 15"/>
          <p:cNvCxnSpPr/>
          <p:nvPr/>
        </p:nvCxnSpPr>
        <p:spPr>
          <a:xfrm rot="5400000">
            <a:off x="2592401" y="3427400"/>
            <a:ext cx="4267202" cy="320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447800" y="4411017"/>
            <a:ext cx="1524000" cy="939084"/>
            <a:chOff x="1066800" y="4411017"/>
            <a:chExt cx="1676400" cy="939084"/>
          </a:xfrm>
        </p:grpSpPr>
        <p:sp>
          <p:nvSpPr>
            <p:cNvPr id="21" name="Cloud 20"/>
            <p:cNvSpPr/>
            <p:nvPr/>
          </p:nvSpPr>
          <p:spPr>
            <a:xfrm>
              <a:off x="1066800" y="4411017"/>
              <a:ext cx="1676400" cy="9390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3" name="Rectangle 22"/>
            <p:cNvSpPr/>
            <p:nvPr/>
          </p:nvSpPr>
          <p:spPr>
            <a:xfrm>
              <a:off x="1150620" y="4513053"/>
              <a:ext cx="1453316" cy="646331"/>
            </a:xfrm>
            <a:prstGeom prst="rect">
              <a:avLst/>
            </a:prstGeom>
          </p:spPr>
          <p:txBody>
            <a:bodyPr wrap="none">
              <a:spAutoFit/>
            </a:bodyPr>
            <a:lstStyle/>
            <a:p>
              <a:pPr algn="ctr"/>
              <a:r>
                <a:rPr lang="en-US" b="1" dirty="0" smtClean="0"/>
                <a:t>TVOC </a:t>
              </a:r>
            </a:p>
            <a:p>
              <a:pPr algn="ctr"/>
              <a:r>
                <a:rPr lang="en-US" b="1" dirty="0" smtClean="0"/>
                <a:t>[</a:t>
              </a:r>
              <a:r>
                <a:rPr lang="en-US" b="1" dirty="0" err="1" smtClean="0"/>
                <a:t>Zuck</a:t>
              </a:r>
              <a:r>
                <a:rPr lang="en-US" b="1" dirty="0" smtClean="0"/>
                <a:t> et al.]</a:t>
              </a:r>
              <a:endParaRPr lang="en-US" b="1" dirty="0"/>
            </a:p>
          </p:txBody>
        </p:sp>
      </p:grpSp>
      <p:grpSp>
        <p:nvGrpSpPr>
          <p:cNvPr id="38" name="Group 37"/>
          <p:cNvGrpSpPr/>
          <p:nvPr/>
        </p:nvGrpSpPr>
        <p:grpSpPr>
          <a:xfrm>
            <a:off x="5880279" y="4769480"/>
            <a:ext cx="1524000" cy="843561"/>
            <a:chOff x="5880279" y="4769480"/>
            <a:chExt cx="1524000" cy="843561"/>
          </a:xfrm>
        </p:grpSpPr>
        <p:sp>
          <p:nvSpPr>
            <p:cNvPr id="19" name="Cloud 18"/>
            <p:cNvSpPr/>
            <p:nvPr/>
          </p:nvSpPr>
          <p:spPr>
            <a:xfrm>
              <a:off x="5880279" y="4769480"/>
              <a:ext cx="1524000" cy="84356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5918916" y="4794165"/>
              <a:ext cx="1448474" cy="646331"/>
            </a:xfrm>
            <a:prstGeom prst="rect">
              <a:avLst/>
            </a:prstGeom>
          </p:spPr>
          <p:txBody>
            <a:bodyPr wrap="none">
              <a:spAutoFit/>
            </a:bodyPr>
            <a:lstStyle/>
            <a:p>
              <a:pPr algn="ctr"/>
              <a:r>
                <a:rPr lang="en-US" b="1" dirty="0" smtClean="0"/>
                <a:t>Rhodium</a:t>
              </a:r>
            </a:p>
            <a:p>
              <a:pPr algn="ctr"/>
              <a:r>
                <a:rPr lang="en-US" b="1" dirty="0" smtClean="0"/>
                <a:t>[Lerner et al.]</a:t>
              </a:r>
              <a:endParaRPr lang="en-US" b="1" dirty="0"/>
            </a:p>
          </p:txBody>
        </p:sp>
      </p:grpSp>
      <p:grpSp>
        <p:nvGrpSpPr>
          <p:cNvPr id="40" name="Group 39"/>
          <p:cNvGrpSpPr/>
          <p:nvPr/>
        </p:nvGrpSpPr>
        <p:grpSpPr>
          <a:xfrm>
            <a:off x="6705600" y="3558864"/>
            <a:ext cx="1600200" cy="914400"/>
            <a:chOff x="7032936" y="3558864"/>
            <a:chExt cx="1600200" cy="914400"/>
          </a:xfrm>
        </p:grpSpPr>
        <p:sp>
          <p:nvSpPr>
            <p:cNvPr id="22" name="Cloud 21"/>
            <p:cNvSpPr/>
            <p:nvPr/>
          </p:nvSpPr>
          <p:spPr>
            <a:xfrm>
              <a:off x="7032936" y="3558864"/>
              <a:ext cx="16002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109136" y="3635064"/>
              <a:ext cx="1378455" cy="646331"/>
            </a:xfrm>
            <a:prstGeom prst="rect">
              <a:avLst/>
            </a:prstGeom>
          </p:spPr>
          <p:txBody>
            <a:bodyPr wrap="none">
              <a:spAutoFit/>
            </a:bodyPr>
            <a:lstStyle/>
            <a:p>
              <a:pPr algn="ctr"/>
              <a:r>
                <a:rPr lang="en-US" b="1" dirty="0" err="1" smtClean="0"/>
                <a:t>Compcert</a:t>
              </a:r>
              <a:endParaRPr lang="en-US" b="1" dirty="0" smtClean="0"/>
            </a:p>
            <a:p>
              <a:pPr algn="ctr"/>
              <a:r>
                <a:rPr lang="en-US" b="1" dirty="0" smtClean="0"/>
                <a:t>[Leroy et al.]</a:t>
              </a:r>
              <a:endParaRPr lang="en-US" b="1" dirty="0"/>
            </a:p>
          </p:txBody>
        </p:sp>
      </p:grpSp>
      <p:grpSp>
        <p:nvGrpSpPr>
          <p:cNvPr id="36" name="Group 35"/>
          <p:cNvGrpSpPr/>
          <p:nvPr/>
        </p:nvGrpSpPr>
        <p:grpSpPr>
          <a:xfrm>
            <a:off x="2514600" y="3505200"/>
            <a:ext cx="1447800" cy="837126"/>
            <a:chOff x="2438400" y="3277674"/>
            <a:chExt cx="1447800" cy="837126"/>
          </a:xfrm>
        </p:grpSpPr>
        <p:sp>
          <p:nvSpPr>
            <p:cNvPr id="20" name="Cloud 19"/>
            <p:cNvSpPr/>
            <p:nvPr/>
          </p:nvSpPr>
          <p:spPr>
            <a:xfrm>
              <a:off x="2438400" y="3277674"/>
              <a:ext cx="1447800" cy="83712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Rectangle 25"/>
            <p:cNvSpPr/>
            <p:nvPr/>
          </p:nvSpPr>
          <p:spPr>
            <a:xfrm>
              <a:off x="2538210" y="3480516"/>
              <a:ext cx="1298753" cy="369332"/>
            </a:xfrm>
            <a:prstGeom prst="rect">
              <a:avLst/>
            </a:prstGeom>
          </p:spPr>
          <p:txBody>
            <a:bodyPr wrap="none">
              <a:spAutoFit/>
            </a:bodyPr>
            <a:lstStyle/>
            <a:p>
              <a:pPr algn="ctr"/>
              <a:r>
                <a:rPr lang="en-US" b="1" dirty="0" smtClean="0"/>
                <a:t>[</a:t>
              </a:r>
              <a:r>
                <a:rPr lang="en-US" b="1" dirty="0" err="1" smtClean="0"/>
                <a:t>Necula</a:t>
              </a:r>
              <a:r>
                <a:rPr lang="en-US" b="1" dirty="0" smtClean="0"/>
                <a:t> 00]</a:t>
              </a:r>
            </a:p>
          </p:txBody>
        </p:sp>
      </p:grpSp>
      <p:sp>
        <p:nvSpPr>
          <p:cNvPr id="45" name="Title 1"/>
          <p:cNvSpPr txBox="1">
            <a:spLocks/>
          </p:cNvSpPr>
          <p:nvPr/>
        </p:nvSpPr>
        <p:spPr>
          <a:xfrm>
            <a:off x="609600" y="-40688"/>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Focus on Automated Techniques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grpSp>
        <p:nvGrpSpPr>
          <p:cNvPr id="27" name="Group 26"/>
          <p:cNvGrpSpPr/>
          <p:nvPr/>
        </p:nvGrpSpPr>
        <p:grpSpPr>
          <a:xfrm>
            <a:off x="3317305" y="4343400"/>
            <a:ext cx="1559496" cy="939084"/>
            <a:chOff x="1027755" y="4411017"/>
            <a:chExt cx="1715445" cy="939084"/>
          </a:xfrm>
        </p:grpSpPr>
        <p:sp>
          <p:nvSpPr>
            <p:cNvPr id="28" name="Cloud 27"/>
            <p:cNvSpPr/>
            <p:nvPr/>
          </p:nvSpPr>
          <p:spPr>
            <a:xfrm>
              <a:off x="1066800" y="4411017"/>
              <a:ext cx="1676400" cy="9390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9" name="Rectangle 28"/>
            <p:cNvSpPr/>
            <p:nvPr/>
          </p:nvSpPr>
          <p:spPr>
            <a:xfrm>
              <a:off x="1027755" y="4495800"/>
              <a:ext cx="1699049" cy="646331"/>
            </a:xfrm>
            <a:prstGeom prst="rect">
              <a:avLst/>
            </a:prstGeom>
          </p:spPr>
          <p:txBody>
            <a:bodyPr wrap="none">
              <a:spAutoFit/>
            </a:bodyPr>
            <a:lstStyle/>
            <a:p>
              <a:pPr algn="ctr"/>
              <a:r>
                <a:rPr lang="en-US" b="1" dirty="0" smtClean="0"/>
                <a:t>    Verified TV </a:t>
              </a:r>
            </a:p>
            <a:p>
              <a:pPr algn="ctr"/>
              <a:r>
                <a:rPr lang="en-US" b="1" dirty="0" smtClean="0"/>
                <a:t>[Tristan et al.]</a:t>
              </a:r>
              <a:endParaRPr lang="en-US" b="1" dirty="0"/>
            </a:p>
          </p:txBody>
        </p:sp>
      </p:grpSp>
      <p:grpSp>
        <p:nvGrpSpPr>
          <p:cNvPr id="30" name="Group 29"/>
          <p:cNvGrpSpPr/>
          <p:nvPr/>
        </p:nvGrpSpPr>
        <p:grpSpPr>
          <a:xfrm>
            <a:off x="774862" y="3429000"/>
            <a:ext cx="1524000" cy="939084"/>
            <a:chOff x="1066800" y="4411017"/>
            <a:chExt cx="1676400" cy="939084"/>
          </a:xfrm>
        </p:grpSpPr>
        <p:sp>
          <p:nvSpPr>
            <p:cNvPr id="31" name="Cloud 30"/>
            <p:cNvSpPr/>
            <p:nvPr/>
          </p:nvSpPr>
          <p:spPr>
            <a:xfrm>
              <a:off x="1066800" y="4411017"/>
              <a:ext cx="1676400" cy="9390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32" name="Rectangle 31"/>
            <p:cNvSpPr/>
            <p:nvPr/>
          </p:nvSpPr>
          <p:spPr>
            <a:xfrm>
              <a:off x="1127619" y="4651285"/>
              <a:ext cx="1601433" cy="369332"/>
            </a:xfrm>
            <a:prstGeom prst="rect">
              <a:avLst/>
            </a:prstGeom>
          </p:spPr>
          <p:txBody>
            <a:bodyPr wrap="none">
              <a:spAutoFit/>
            </a:bodyPr>
            <a:lstStyle/>
            <a:p>
              <a:pPr algn="ctr"/>
              <a:r>
                <a:rPr lang="en-US" b="1" dirty="0" smtClean="0"/>
                <a:t>[</a:t>
              </a:r>
              <a:r>
                <a:rPr lang="en-US" b="1" dirty="0" err="1" smtClean="0"/>
                <a:t>Pnueli</a:t>
              </a:r>
              <a:r>
                <a:rPr lang="en-US" b="1" dirty="0" smtClean="0"/>
                <a:t> et al.]</a:t>
              </a:r>
              <a:endParaRPr lang="en-US" b="1" dirty="0"/>
            </a:p>
          </p:txBody>
        </p:sp>
      </p:grpSp>
    </p:spTree>
    <p:custDataLst>
      <p:tags r:id="rId1"/>
    </p:custDataLst>
  </p:cSld>
  <p:clrMapOvr>
    <a:masterClrMapping/>
  </p:clrMapOvr>
  <p:transition advTm="7864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Effect transition="in" filter="fade">
                                      <p:cBhvr>
                                        <p:cTn id="13" dur="500"/>
                                        <p:tgtEl>
                                          <p:spTgt spid="1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fade">
                                      <p:cBhvr>
                                        <p:cTn id="32" dur="500"/>
                                        <p:tgtEl>
                                          <p:spTgt spid="15">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xEl>
                                              <p:pRg st="2" end="2"/>
                                            </p:txEl>
                                          </p:spTgt>
                                        </p:tgtEl>
                                        <p:attrNameLst>
                                          <p:attrName>style.visibility</p:attrName>
                                        </p:attrNameLst>
                                      </p:cBhvr>
                                      <p:to>
                                        <p:strVal val="visible"/>
                                      </p:to>
                                    </p:set>
                                    <p:animEffect transition="in" filter="fade">
                                      <p:cBhvr>
                                        <p:cTn id="35" dur="500"/>
                                        <p:tgtEl>
                                          <p:spTgt spid="15">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xEl>
                                              <p:pRg st="3" end="3"/>
                                            </p:txEl>
                                          </p:spTgt>
                                        </p:tgtEl>
                                        <p:attrNameLst>
                                          <p:attrName>style.visibility</p:attrName>
                                        </p:attrNameLst>
                                      </p:cBhvr>
                                      <p:to>
                                        <p:strVal val="visible"/>
                                      </p:to>
                                    </p:set>
                                    <p:animEffect transition="in" filter="fade">
                                      <p:cBhvr>
                                        <p:cTn id="38" dur="500"/>
                                        <p:tgtEl>
                                          <p:spTgt spid="1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2"/>
                                        </p:tgtEl>
                                      </p:cBhvr>
                                    </p:animEffect>
                                    <p:set>
                                      <p:cBhvr>
                                        <p:cTn id="51" dur="1" fill="hold">
                                          <p:stCondLst>
                                            <p:cond delay="499"/>
                                          </p:stCondLst>
                                        </p:cTn>
                                        <p:tgtEl>
                                          <p:spTgt spid="2"/>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12">
                                            <p:txEl>
                                              <p:pRg st="0" end="0"/>
                                            </p:txEl>
                                          </p:spTgt>
                                        </p:tgtEl>
                                      </p:cBhvr>
                                    </p:animEffect>
                                    <p:set>
                                      <p:cBhvr>
                                        <p:cTn id="60" dur="1" fill="hold">
                                          <p:stCondLst>
                                            <p:cond delay="499"/>
                                          </p:stCondLst>
                                        </p:cTn>
                                        <p:tgtEl>
                                          <p:spTgt spid="12">
                                            <p:txEl>
                                              <p:pRg st="0" end="0"/>
                                            </p:txEl>
                                          </p:spTgt>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12">
                                            <p:txEl>
                                              <p:pRg st="1" end="1"/>
                                            </p:txEl>
                                          </p:spTgt>
                                        </p:tgtEl>
                                      </p:cBhvr>
                                    </p:animEffect>
                                    <p:set>
                                      <p:cBhvr>
                                        <p:cTn id="63" dur="1" fill="hold">
                                          <p:stCondLst>
                                            <p:cond delay="499"/>
                                          </p:stCondLst>
                                        </p:cTn>
                                        <p:tgtEl>
                                          <p:spTgt spid="12">
                                            <p:txEl>
                                              <p:pRg st="1" end="1"/>
                                            </p:txEl>
                                          </p:spTgt>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12">
                                            <p:txEl>
                                              <p:pRg st="2" end="2"/>
                                            </p:txEl>
                                          </p:spTgt>
                                        </p:tgtEl>
                                      </p:cBhvr>
                                    </p:animEffect>
                                    <p:set>
                                      <p:cBhvr>
                                        <p:cTn id="66" dur="1" fill="hold">
                                          <p:stCondLst>
                                            <p:cond delay="499"/>
                                          </p:stCondLst>
                                        </p:cTn>
                                        <p:tgtEl>
                                          <p:spTgt spid="12">
                                            <p:txEl>
                                              <p:pRg st="2" end="2"/>
                                            </p:txEl>
                                          </p:spTgt>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12">
                                            <p:txEl>
                                              <p:pRg st="3" end="3"/>
                                            </p:txEl>
                                          </p:spTgt>
                                        </p:tgtEl>
                                      </p:cBhvr>
                                    </p:animEffect>
                                    <p:set>
                                      <p:cBhvr>
                                        <p:cTn id="69" dur="1" fill="hold">
                                          <p:stCondLst>
                                            <p:cond delay="499"/>
                                          </p:stCondLst>
                                        </p:cTn>
                                        <p:tgtEl>
                                          <p:spTgt spid="12">
                                            <p:txEl>
                                              <p:pRg st="3" end="3"/>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5">
                                            <p:txEl>
                                              <p:pRg st="0" end="0"/>
                                            </p:txEl>
                                          </p:spTgt>
                                        </p:tgtEl>
                                      </p:cBhvr>
                                    </p:animEffect>
                                    <p:set>
                                      <p:cBhvr>
                                        <p:cTn id="72" dur="1" fill="hold">
                                          <p:stCondLst>
                                            <p:cond delay="499"/>
                                          </p:stCondLst>
                                        </p:cTn>
                                        <p:tgtEl>
                                          <p:spTgt spid="15">
                                            <p:txEl>
                                              <p:pRg st="0" end="0"/>
                                            </p:txEl>
                                          </p:spTgt>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5">
                                            <p:txEl>
                                              <p:pRg st="1" end="1"/>
                                            </p:txEl>
                                          </p:spTgt>
                                        </p:tgtEl>
                                      </p:cBhvr>
                                    </p:animEffect>
                                    <p:set>
                                      <p:cBhvr>
                                        <p:cTn id="75" dur="1" fill="hold">
                                          <p:stCondLst>
                                            <p:cond delay="499"/>
                                          </p:stCondLst>
                                        </p:cTn>
                                        <p:tgtEl>
                                          <p:spTgt spid="15">
                                            <p:txEl>
                                              <p:pRg st="1" end="1"/>
                                            </p:txEl>
                                          </p:spTgt>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5">
                                            <p:txEl>
                                              <p:pRg st="2" end="2"/>
                                            </p:txEl>
                                          </p:spTgt>
                                        </p:tgtEl>
                                      </p:cBhvr>
                                    </p:animEffect>
                                    <p:set>
                                      <p:cBhvr>
                                        <p:cTn id="78" dur="1" fill="hold">
                                          <p:stCondLst>
                                            <p:cond delay="499"/>
                                          </p:stCondLst>
                                        </p:cTn>
                                        <p:tgtEl>
                                          <p:spTgt spid="15">
                                            <p:txEl>
                                              <p:pRg st="2" end="2"/>
                                            </p:txEl>
                                          </p:spTgt>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5">
                                            <p:txEl>
                                              <p:pRg st="3" end="3"/>
                                            </p:txEl>
                                          </p:spTgt>
                                        </p:tgtEl>
                                      </p:cBhvr>
                                    </p:animEffect>
                                    <p:set>
                                      <p:cBhvr>
                                        <p:cTn id="81" dur="1" fill="hold">
                                          <p:stCondLst>
                                            <p:cond delay="499"/>
                                          </p:stCondLst>
                                        </p:cTn>
                                        <p:tgtEl>
                                          <p:spTgt spid="15">
                                            <p:txEl>
                                              <p:pRg st="3" end="3"/>
                                            </p:txEl>
                                          </p:spTgt>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40"/>
                                        </p:tgtEl>
                                      </p:cBhvr>
                                    </p:animEffect>
                                    <p:set>
                                      <p:cBhvr>
                                        <p:cTn id="84" dur="1" fill="hold">
                                          <p:stCondLst>
                                            <p:cond delay="499"/>
                                          </p:stCondLst>
                                        </p:cTn>
                                        <p:tgtEl>
                                          <p:spTgt spid="40"/>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6"/>
                                        </p:tgtEl>
                                      </p:cBhvr>
                                    </p:animEffect>
                                    <p:set>
                                      <p:cBhvr>
                                        <p:cTn id="87" dur="1" fill="hold">
                                          <p:stCondLst>
                                            <p:cond delay="499"/>
                                          </p:stCondLst>
                                        </p:cTn>
                                        <p:tgtEl>
                                          <p:spTgt spid="1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7"/>
                                        </p:tgtEl>
                                      </p:cBhvr>
                                    </p:animEffect>
                                    <p:set>
                                      <p:cBhvr>
                                        <p:cTn id="95"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P spid="12" grpId="1" uiExpand="1" build="p"/>
      <p:bldP spid="15" grpId="0" build="allAtOnce"/>
      <p:bldP spid="15" grpId="1" build="allAtOnce"/>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V="1">
            <a:off x="1358721" y="5943600"/>
            <a:ext cx="716280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00" y="5159514"/>
            <a:ext cx="1524000" cy="707886"/>
          </a:xfrm>
          <a:prstGeom prst="rect">
            <a:avLst/>
          </a:prstGeom>
          <a:noFill/>
        </p:spPr>
        <p:txBody>
          <a:bodyPr wrap="square" rtlCol="0">
            <a:spAutoFit/>
          </a:bodyPr>
          <a:lstStyle/>
          <a:p>
            <a:r>
              <a:rPr lang="en-US" sz="2000" b="1" i="1" dirty="0" smtClean="0"/>
              <a:t>Scope of Guarantee</a:t>
            </a:r>
            <a:endParaRPr lang="en-US" sz="2000" b="1" i="1" dirty="0"/>
          </a:p>
        </p:txBody>
      </p:sp>
      <p:sp>
        <p:nvSpPr>
          <p:cNvPr id="8" name="TextBox 7"/>
          <p:cNvSpPr txBox="1"/>
          <p:nvPr/>
        </p:nvSpPr>
        <p:spPr>
          <a:xfrm>
            <a:off x="1676400" y="6076890"/>
            <a:ext cx="2438400" cy="400110"/>
          </a:xfrm>
          <a:prstGeom prst="rect">
            <a:avLst/>
          </a:prstGeom>
          <a:noFill/>
        </p:spPr>
        <p:txBody>
          <a:bodyPr wrap="square" rtlCol="0">
            <a:spAutoFit/>
          </a:bodyPr>
          <a:lstStyle/>
          <a:p>
            <a:r>
              <a:rPr lang="en-US" sz="2000" b="1" dirty="0" smtClean="0"/>
              <a:t>Verify Compiler Run</a:t>
            </a:r>
            <a:endParaRPr lang="en-US" sz="2000" b="1" dirty="0"/>
          </a:p>
        </p:txBody>
      </p:sp>
      <p:sp>
        <p:nvSpPr>
          <p:cNvPr id="9" name="TextBox 8"/>
          <p:cNvSpPr txBox="1"/>
          <p:nvPr/>
        </p:nvSpPr>
        <p:spPr>
          <a:xfrm>
            <a:off x="5638800" y="6076890"/>
            <a:ext cx="2286000" cy="400110"/>
          </a:xfrm>
          <a:prstGeom prst="rect">
            <a:avLst/>
          </a:prstGeom>
          <a:noFill/>
        </p:spPr>
        <p:txBody>
          <a:bodyPr wrap="square" rtlCol="0">
            <a:spAutoFit/>
          </a:bodyPr>
          <a:lstStyle/>
          <a:p>
            <a:r>
              <a:rPr lang="en-US" sz="2000" b="1" dirty="0" smtClean="0"/>
              <a:t>Verify Compiler</a:t>
            </a:r>
            <a:endParaRPr lang="en-US" sz="2000" b="1" dirty="0"/>
          </a:p>
        </p:txBody>
      </p:sp>
      <p:grpSp>
        <p:nvGrpSpPr>
          <p:cNvPr id="3" name="Group 34"/>
          <p:cNvGrpSpPr/>
          <p:nvPr/>
        </p:nvGrpSpPr>
        <p:grpSpPr>
          <a:xfrm>
            <a:off x="1447800" y="4411017"/>
            <a:ext cx="1524000" cy="939084"/>
            <a:chOff x="1066800" y="4411017"/>
            <a:chExt cx="1676400" cy="939084"/>
          </a:xfrm>
        </p:grpSpPr>
        <p:sp>
          <p:nvSpPr>
            <p:cNvPr id="21" name="Cloud 20"/>
            <p:cNvSpPr/>
            <p:nvPr/>
          </p:nvSpPr>
          <p:spPr>
            <a:xfrm>
              <a:off x="1066800" y="4411017"/>
              <a:ext cx="1676400" cy="9390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3" name="Rectangle 22"/>
            <p:cNvSpPr/>
            <p:nvPr/>
          </p:nvSpPr>
          <p:spPr>
            <a:xfrm>
              <a:off x="1150620" y="4495800"/>
              <a:ext cx="1453316" cy="646331"/>
            </a:xfrm>
            <a:prstGeom prst="rect">
              <a:avLst/>
            </a:prstGeom>
          </p:spPr>
          <p:txBody>
            <a:bodyPr wrap="none">
              <a:spAutoFit/>
            </a:bodyPr>
            <a:lstStyle/>
            <a:p>
              <a:pPr algn="ctr"/>
              <a:r>
                <a:rPr lang="en-US" b="1" dirty="0" smtClean="0"/>
                <a:t>TVOC </a:t>
              </a:r>
            </a:p>
            <a:p>
              <a:pPr algn="ctr"/>
              <a:r>
                <a:rPr lang="en-US" b="1" dirty="0" smtClean="0"/>
                <a:t>[</a:t>
              </a:r>
              <a:r>
                <a:rPr lang="en-US" b="1" dirty="0" err="1" smtClean="0"/>
                <a:t>Zuck</a:t>
              </a:r>
              <a:r>
                <a:rPr lang="en-US" b="1" dirty="0" smtClean="0"/>
                <a:t> et al.]</a:t>
              </a:r>
              <a:endParaRPr lang="en-US" b="1" dirty="0"/>
            </a:p>
          </p:txBody>
        </p:sp>
      </p:grpSp>
      <p:grpSp>
        <p:nvGrpSpPr>
          <p:cNvPr id="4" name="Group 37"/>
          <p:cNvGrpSpPr/>
          <p:nvPr/>
        </p:nvGrpSpPr>
        <p:grpSpPr>
          <a:xfrm>
            <a:off x="5880279" y="4769480"/>
            <a:ext cx="1524000" cy="843561"/>
            <a:chOff x="5880279" y="4769480"/>
            <a:chExt cx="1524000" cy="843561"/>
          </a:xfrm>
        </p:grpSpPr>
        <p:sp>
          <p:nvSpPr>
            <p:cNvPr id="19" name="Cloud 18"/>
            <p:cNvSpPr/>
            <p:nvPr/>
          </p:nvSpPr>
          <p:spPr>
            <a:xfrm>
              <a:off x="5880279" y="4769480"/>
              <a:ext cx="1524000" cy="84356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5918916" y="4794165"/>
              <a:ext cx="1448474" cy="646331"/>
            </a:xfrm>
            <a:prstGeom prst="rect">
              <a:avLst/>
            </a:prstGeom>
          </p:spPr>
          <p:txBody>
            <a:bodyPr wrap="none">
              <a:spAutoFit/>
            </a:bodyPr>
            <a:lstStyle/>
            <a:p>
              <a:pPr algn="ctr"/>
              <a:r>
                <a:rPr lang="en-US" b="1" dirty="0" smtClean="0"/>
                <a:t>Rhodium</a:t>
              </a:r>
            </a:p>
            <a:p>
              <a:pPr algn="ctr"/>
              <a:r>
                <a:rPr lang="en-US" b="1" dirty="0" smtClean="0"/>
                <a:t>[Lerner et al.]</a:t>
              </a:r>
              <a:endParaRPr lang="en-US" b="1" dirty="0"/>
            </a:p>
          </p:txBody>
        </p:sp>
      </p:grpSp>
      <p:grpSp>
        <p:nvGrpSpPr>
          <p:cNvPr id="10" name="Group 35"/>
          <p:cNvGrpSpPr/>
          <p:nvPr/>
        </p:nvGrpSpPr>
        <p:grpSpPr>
          <a:xfrm>
            <a:off x="2514600" y="3505200"/>
            <a:ext cx="1447800" cy="837126"/>
            <a:chOff x="2438400" y="3277674"/>
            <a:chExt cx="1447800" cy="837126"/>
          </a:xfrm>
        </p:grpSpPr>
        <p:sp>
          <p:nvSpPr>
            <p:cNvPr id="20" name="Cloud 19"/>
            <p:cNvSpPr/>
            <p:nvPr/>
          </p:nvSpPr>
          <p:spPr>
            <a:xfrm>
              <a:off x="2438400" y="3277674"/>
              <a:ext cx="1447800" cy="83712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Rectangle 25"/>
            <p:cNvSpPr/>
            <p:nvPr/>
          </p:nvSpPr>
          <p:spPr>
            <a:xfrm>
              <a:off x="2538210" y="3480516"/>
              <a:ext cx="1298753" cy="369332"/>
            </a:xfrm>
            <a:prstGeom prst="rect">
              <a:avLst/>
            </a:prstGeom>
          </p:spPr>
          <p:txBody>
            <a:bodyPr wrap="none">
              <a:spAutoFit/>
            </a:bodyPr>
            <a:lstStyle/>
            <a:p>
              <a:pPr algn="ctr"/>
              <a:r>
                <a:rPr lang="en-US" b="1" dirty="0" smtClean="0"/>
                <a:t>[</a:t>
              </a:r>
              <a:r>
                <a:rPr lang="en-US" b="1" dirty="0" err="1" smtClean="0"/>
                <a:t>Necula</a:t>
              </a:r>
              <a:r>
                <a:rPr lang="en-US" b="1" dirty="0" smtClean="0"/>
                <a:t> 00]</a:t>
              </a:r>
            </a:p>
          </p:txBody>
        </p:sp>
      </p:grpSp>
      <p:cxnSp>
        <p:nvCxnSpPr>
          <p:cNvPr id="28" name="Straight Arrow Connector 27"/>
          <p:cNvCxnSpPr/>
          <p:nvPr/>
        </p:nvCxnSpPr>
        <p:spPr>
          <a:xfrm rot="5400000" flipH="1" flipV="1">
            <a:off x="-877094" y="3695700"/>
            <a:ext cx="4496594"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4457" y="1044714"/>
            <a:ext cx="1514343" cy="707886"/>
          </a:xfrm>
          <a:prstGeom prst="rect">
            <a:avLst/>
          </a:prstGeom>
          <a:noFill/>
        </p:spPr>
        <p:txBody>
          <a:bodyPr wrap="square" rtlCol="0">
            <a:spAutoFit/>
          </a:bodyPr>
          <a:lstStyle/>
          <a:p>
            <a:r>
              <a:rPr lang="en-US" sz="2000" b="1" i="1" dirty="0" smtClean="0"/>
              <a:t>Expressive Power</a:t>
            </a:r>
            <a:endParaRPr lang="en-US" sz="2000" b="1" i="1" dirty="0"/>
          </a:p>
        </p:txBody>
      </p:sp>
      <p:sp>
        <p:nvSpPr>
          <p:cNvPr id="34" name="TextBox 33"/>
          <p:cNvSpPr txBox="1"/>
          <p:nvPr/>
        </p:nvSpPr>
        <p:spPr>
          <a:xfrm>
            <a:off x="0" y="2209800"/>
            <a:ext cx="1676400" cy="707886"/>
          </a:xfrm>
          <a:prstGeom prst="rect">
            <a:avLst/>
          </a:prstGeom>
          <a:noFill/>
        </p:spPr>
        <p:txBody>
          <a:bodyPr wrap="square" rtlCol="0">
            <a:spAutoFit/>
          </a:bodyPr>
          <a:lstStyle/>
          <a:p>
            <a:r>
              <a:rPr lang="en-US" sz="2000" b="1" dirty="0" smtClean="0"/>
              <a:t>Complex</a:t>
            </a:r>
          </a:p>
          <a:p>
            <a:r>
              <a:rPr lang="en-US" sz="2000" b="1" dirty="0" smtClean="0"/>
              <a:t>Loop Opts</a:t>
            </a:r>
            <a:endParaRPr lang="en-US" sz="2000" b="1" dirty="0"/>
          </a:p>
        </p:txBody>
      </p:sp>
      <p:sp>
        <p:nvSpPr>
          <p:cNvPr id="39" name="TextBox 38"/>
          <p:cNvSpPr txBox="1"/>
          <p:nvPr/>
        </p:nvSpPr>
        <p:spPr>
          <a:xfrm>
            <a:off x="0" y="4800600"/>
            <a:ext cx="1524000" cy="707886"/>
          </a:xfrm>
          <a:prstGeom prst="rect">
            <a:avLst/>
          </a:prstGeom>
          <a:noFill/>
        </p:spPr>
        <p:txBody>
          <a:bodyPr wrap="square" rtlCol="0">
            <a:spAutoFit/>
          </a:bodyPr>
          <a:lstStyle/>
          <a:p>
            <a:r>
              <a:rPr lang="en-US" sz="2000" b="1" dirty="0" smtClean="0"/>
              <a:t>One-to-one Rewrites</a:t>
            </a:r>
            <a:endParaRPr lang="en-US" sz="2000" b="1" dirty="0"/>
          </a:p>
        </p:txBody>
      </p:sp>
      <p:sp>
        <p:nvSpPr>
          <p:cNvPr id="43" name="Curved Up Arrow 42"/>
          <p:cNvSpPr/>
          <p:nvPr/>
        </p:nvSpPr>
        <p:spPr>
          <a:xfrm rot="219517">
            <a:off x="3331593" y="3220673"/>
            <a:ext cx="3048000" cy="762000"/>
          </a:xfrm>
          <a:prstGeom prst="curvedUpArrow">
            <a:avLst>
              <a:gd name="adj1" fmla="val 30094"/>
              <a:gd name="adj2" fmla="val 57383"/>
              <a:gd name="adj3" fmla="val 32243"/>
            </a:avLst>
          </a:prstGeom>
          <a:solidFill>
            <a:srgbClr val="B4E1B1"/>
          </a:solidFill>
          <a:ln>
            <a:solidFill>
              <a:schemeClr val="accent5">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45" name="Title 1"/>
          <p:cNvSpPr txBox="1">
            <a:spLocks/>
          </p:cNvSpPr>
          <p:nvPr/>
        </p:nvSpPr>
        <p:spPr>
          <a:xfrm>
            <a:off x="609600" y="-40688"/>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Focus on Automated Techniques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grpSp>
        <p:nvGrpSpPr>
          <p:cNvPr id="11" name="Group 45"/>
          <p:cNvGrpSpPr/>
          <p:nvPr/>
        </p:nvGrpSpPr>
        <p:grpSpPr>
          <a:xfrm>
            <a:off x="5486400" y="1066800"/>
            <a:ext cx="2819400" cy="2133600"/>
            <a:chOff x="5422488" y="945372"/>
            <a:chExt cx="2819400" cy="2133600"/>
          </a:xfrm>
        </p:grpSpPr>
        <p:grpSp>
          <p:nvGrpSpPr>
            <p:cNvPr id="13" name="Group 49"/>
            <p:cNvGrpSpPr/>
            <p:nvPr/>
          </p:nvGrpSpPr>
          <p:grpSpPr>
            <a:xfrm>
              <a:off x="5422488" y="1433052"/>
              <a:ext cx="2743200" cy="1645920"/>
              <a:chOff x="5816367" y="4602332"/>
              <a:chExt cx="2743200" cy="1645920"/>
            </a:xfrm>
          </p:grpSpPr>
          <p:sp>
            <p:nvSpPr>
              <p:cNvPr id="51" name="Cloud 50"/>
              <p:cNvSpPr/>
              <p:nvPr/>
            </p:nvSpPr>
            <p:spPr>
              <a:xfrm>
                <a:off x="5995221" y="4602332"/>
                <a:ext cx="2377440" cy="164592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2" name="Rectangle 51"/>
              <p:cNvSpPr/>
              <p:nvPr/>
            </p:nvSpPr>
            <p:spPr>
              <a:xfrm>
                <a:off x="5816367" y="4830932"/>
                <a:ext cx="2743200" cy="1200329"/>
              </a:xfrm>
              <a:prstGeom prst="rect">
                <a:avLst/>
              </a:prstGeom>
            </p:spPr>
            <p:txBody>
              <a:bodyPr wrap="square">
                <a:spAutoFit/>
              </a:bodyPr>
              <a:lstStyle/>
              <a:p>
                <a:pPr algn="ctr"/>
                <a:r>
                  <a:rPr lang="en-US" b="1" dirty="0" smtClean="0"/>
                  <a:t>complex loop opts</a:t>
                </a:r>
              </a:p>
              <a:p>
                <a:pPr algn="ctr"/>
                <a:r>
                  <a:rPr lang="en-US" b="1" dirty="0" smtClean="0"/>
                  <a:t>+</a:t>
                </a:r>
              </a:p>
              <a:p>
                <a:pPr algn="ctr"/>
                <a:r>
                  <a:rPr lang="en-US" b="1" dirty="0" smtClean="0"/>
                  <a:t>once-and-for-all</a:t>
                </a:r>
              </a:p>
              <a:p>
                <a:pPr algn="ctr"/>
                <a:r>
                  <a:rPr lang="en-US" b="1" dirty="0" smtClean="0"/>
                  <a:t>correctness</a:t>
                </a:r>
              </a:p>
            </p:txBody>
          </p:sp>
        </p:grpSp>
        <p:sp>
          <p:nvSpPr>
            <p:cNvPr id="44" name="TextBox 43"/>
            <p:cNvSpPr txBox="1"/>
            <p:nvPr/>
          </p:nvSpPr>
          <p:spPr>
            <a:xfrm>
              <a:off x="5574888" y="945372"/>
              <a:ext cx="2667000" cy="523220"/>
            </a:xfrm>
            <a:prstGeom prst="rect">
              <a:avLst/>
            </a:prstGeom>
            <a:noFill/>
          </p:spPr>
          <p:txBody>
            <a:bodyPr wrap="square" rtlCol="0">
              <a:spAutoFit/>
            </a:bodyPr>
            <a:lstStyle/>
            <a:p>
              <a:r>
                <a:rPr lang="en-US" sz="2800" b="1" dirty="0" smtClean="0"/>
                <a:t>Our Approach:</a:t>
              </a:r>
              <a:endParaRPr lang="en-US" sz="2800" b="1" dirty="0"/>
            </a:p>
          </p:txBody>
        </p:sp>
      </p:grpSp>
      <p:grpSp>
        <p:nvGrpSpPr>
          <p:cNvPr id="14" name="Group 47"/>
          <p:cNvGrpSpPr/>
          <p:nvPr/>
        </p:nvGrpSpPr>
        <p:grpSpPr>
          <a:xfrm>
            <a:off x="1600200" y="3733800"/>
            <a:ext cx="3753856" cy="1492536"/>
            <a:chOff x="1656344" y="3810000"/>
            <a:chExt cx="3753856" cy="1492536"/>
          </a:xfrm>
        </p:grpSpPr>
        <p:sp>
          <p:nvSpPr>
            <p:cNvPr id="42" name="TextBox 41"/>
            <p:cNvSpPr txBox="1"/>
            <p:nvPr/>
          </p:nvSpPr>
          <p:spPr>
            <a:xfrm>
              <a:off x="1752600" y="4296696"/>
              <a:ext cx="3657600" cy="1005840"/>
            </a:xfrm>
            <a:prstGeom prst="roundRect">
              <a:avLst/>
            </a:prstGeom>
            <a:solidFill>
              <a:srgbClr val="B4E1B1"/>
            </a:solidFill>
            <a:ln w="28575">
              <a:solidFill>
                <a:schemeClr val="accent5">
                  <a:lumMod val="50000"/>
                </a:schemeClr>
              </a:solidFill>
            </a:ln>
          </p:spPr>
          <p:style>
            <a:lnRef idx="1">
              <a:schemeClr val="dk1"/>
            </a:lnRef>
            <a:fillRef idx="2">
              <a:schemeClr val="dk1"/>
            </a:fillRef>
            <a:effectRef idx="1">
              <a:schemeClr val="dk1"/>
            </a:effectRef>
            <a:fontRef idx="minor">
              <a:schemeClr val="dk1"/>
            </a:fontRef>
          </p:style>
          <p:txBody>
            <a:bodyPr wrap="square" lIns="182880" tIns="91440" rIns="182880" bIns="91440" rtlCol="0" anchor="ctr">
              <a:spAutoFit/>
            </a:bodyPr>
            <a:lstStyle/>
            <a:p>
              <a:pPr algn="ctr">
                <a:spcBef>
                  <a:spcPts val="1800"/>
                </a:spcBef>
                <a:spcAft>
                  <a:spcPts val="1800"/>
                </a:spcAft>
              </a:pPr>
              <a:r>
                <a:rPr lang="en-US" sz="2000" b="1" dirty="0" smtClean="0"/>
                <a:t>Adapt Translation Validation to once-and-for-all setting</a:t>
              </a:r>
            </a:p>
          </p:txBody>
        </p:sp>
        <p:sp>
          <p:nvSpPr>
            <p:cNvPr id="47" name="TextBox 46"/>
            <p:cNvSpPr txBox="1"/>
            <p:nvPr/>
          </p:nvSpPr>
          <p:spPr>
            <a:xfrm>
              <a:off x="1656344" y="3810000"/>
              <a:ext cx="2438400" cy="523220"/>
            </a:xfrm>
            <a:prstGeom prst="rect">
              <a:avLst/>
            </a:prstGeom>
            <a:noFill/>
          </p:spPr>
          <p:txBody>
            <a:bodyPr wrap="square" rtlCol="0">
              <a:spAutoFit/>
            </a:bodyPr>
            <a:lstStyle/>
            <a:p>
              <a:r>
                <a:rPr lang="en-US" sz="2800" b="1" dirty="0" smtClean="0"/>
                <a:t>Key Insight:</a:t>
              </a:r>
            </a:p>
          </p:txBody>
        </p:sp>
      </p:grpSp>
    </p:spTree>
    <p:custDataLst>
      <p:tags r:id="rId1"/>
    </p:custDataLst>
  </p:cSld>
  <p:clrMapOvr>
    <a:masterClrMapping/>
  </p:clrMapOvr>
  <p:transition advTm="585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nodeType="clickEffect">
                                  <p:stCondLst>
                                    <p:cond delay="0"/>
                                  </p:stCondLst>
                                  <p:childTnLst>
                                    <p:animMotion origin="layout" path="M 3.33333E-6 4.18131E-6 L 0.00833 -0.34459 " pathEditMode="relative" rAng="0" ptsTypes="AA">
                                      <p:cBhvr>
                                        <p:cTn id="28" dur="2000" fill="hold"/>
                                        <p:tgtEl>
                                          <p:spTgt spid="3"/>
                                        </p:tgtEl>
                                        <p:attrNameLst>
                                          <p:attrName>ppt_x</p:attrName>
                                          <p:attrName>ppt_y</p:attrName>
                                        </p:attrNameLst>
                                      </p:cBhvr>
                                      <p:rCtr x="400" y="-17200"/>
                                    </p:animMotion>
                                  </p:childTnLst>
                                </p:cTn>
                              </p:par>
                              <p:par>
                                <p:cTn id="29" presetID="64" presetClass="path" presetSubtype="0" accel="50000" decel="50000" fill="hold" nodeType="withEffect">
                                  <p:stCondLst>
                                    <p:cond delay="0"/>
                                  </p:stCondLst>
                                  <p:childTnLst>
                                    <p:animMotion origin="layout" path="M 3.33333E-6 -1.60962E-6 L 0.0625 -0.20513 " pathEditMode="relative" rAng="0" ptsTypes="AA">
                                      <p:cBhvr>
                                        <p:cTn id="30" dur="2000" fill="hold"/>
                                        <p:tgtEl>
                                          <p:spTgt spid="10"/>
                                        </p:tgtEl>
                                        <p:attrNameLst>
                                          <p:attrName>ppt_x</p:attrName>
                                          <p:attrName>ppt_y</p:attrName>
                                        </p:attrNameLst>
                                      </p:cBhvr>
                                      <p:rCtr x="3100" y="-10300"/>
                                    </p:animMotion>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1" grpId="0"/>
      <p:bldP spid="34" grpId="0"/>
      <p:bldP spid="39" grpId="0"/>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0688"/>
            <a:ext cx="8531352" cy="990600"/>
          </a:xfrm>
        </p:spPr>
        <p:txBody>
          <a:bodyPr>
            <a:normAutofit/>
          </a:bodyPr>
          <a:lstStyle/>
          <a:p>
            <a:r>
              <a:rPr lang="en-US" dirty="0" smtClean="0"/>
              <a:t>Generalize to Parameterized </a:t>
            </a:r>
            <a:r>
              <a:rPr lang="en-US" dirty="0" err="1" smtClean="0"/>
              <a:t>Progs</a:t>
            </a:r>
            <a:endParaRPr lang="en-US" dirty="0"/>
          </a:p>
        </p:txBody>
      </p:sp>
      <p:sp>
        <p:nvSpPr>
          <p:cNvPr id="51" name="Right Arrow 50"/>
          <p:cNvSpPr/>
          <p:nvPr/>
        </p:nvSpPr>
        <p:spPr>
          <a:xfrm>
            <a:off x="3394494" y="5575479"/>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80"/>
          <p:cNvGrpSpPr/>
          <p:nvPr/>
        </p:nvGrpSpPr>
        <p:grpSpPr>
          <a:xfrm>
            <a:off x="4537494" y="5021432"/>
            <a:ext cx="3294528" cy="1409372"/>
            <a:chOff x="4343400" y="1516232"/>
            <a:chExt cx="3294528" cy="1409372"/>
          </a:xfrm>
        </p:grpSpPr>
        <p:cxnSp>
          <p:nvCxnSpPr>
            <p:cNvPr id="60" name="Straight Arrow Connector 59"/>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62"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63" name="Straight Arrow Connector 62"/>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Equivalence</a:t>
              </a:r>
            </a:p>
            <a:p>
              <a:pPr algn="ctr"/>
              <a:r>
                <a:rPr lang="en-US" sz="2400" b="1" dirty="0" smtClean="0"/>
                <a:t>Checking</a:t>
              </a:r>
              <a:endParaRPr lang="en-US" sz="2400" b="1" dirty="0"/>
            </a:p>
          </p:txBody>
        </p:sp>
      </p:grpSp>
      <p:sp>
        <p:nvSpPr>
          <p:cNvPr id="13" name="TextBox 12"/>
          <p:cNvSpPr txBox="1"/>
          <p:nvPr/>
        </p:nvSpPr>
        <p:spPr>
          <a:xfrm>
            <a:off x="76200" y="3387306"/>
            <a:ext cx="2133600" cy="1200329"/>
          </a:xfrm>
          <a:prstGeom prst="rect">
            <a:avLst/>
          </a:prstGeom>
          <a:noFill/>
        </p:spPr>
        <p:txBody>
          <a:bodyPr wrap="square" rtlCol="0">
            <a:spAutoFit/>
          </a:bodyPr>
          <a:lstStyle/>
          <a:p>
            <a:r>
              <a:rPr lang="en-US" sz="2400" b="1" dirty="0" smtClean="0"/>
              <a:t>Generalize  to Parameterized Programs</a:t>
            </a:r>
            <a:endParaRPr lang="en-US" sz="2400" b="1" dirty="0"/>
          </a:p>
        </p:txBody>
      </p:sp>
      <p:sp>
        <p:nvSpPr>
          <p:cNvPr id="24" name="Up Arrow 23"/>
          <p:cNvSpPr/>
          <p:nvPr/>
        </p:nvSpPr>
        <p:spPr>
          <a:xfrm>
            <a:off x="2133600" y="3352800"/>
            <a:ext cx="914400" cy="1295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022894" y="58674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26" name="Rectangle 25"/>
          <p:cNvSpPr/>
          <p:nvPr/>
        </p:nvSpPr>
        <p:spPr>
          <a:xfrm>
            <a:off x="2022894" y="49530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27" name="Rectangle 26"/>
          <p:cNvSpPr/>
          <p:nvPr/>
        </p:nvSpPr>
        <p:spPr>
          <a:xfrm>
            <a:off x="2022894" y="22098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8" name="Rectangle 27"/>
          <p:cNvSpPr/>
          <p:nvPr/>
        </p:nvSpPr>
        <p:spPr>
          <a:xfrm>
            <a:off x="2022894" y="12954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16" name="Rectangle 15"/>
          <p:cNvSpPr/>
          <p:nvPr/>
        </p:nvSpPr>
        <p:spPr>
          <a:xfrm>
            <a:off x="3276600" y="4572000"/>
            <a:ext cx="5181600" cy="2209800"/>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txBox="1">
            <a:spLocks/>
          </p:cNvSpPr>
          <p:nvPr/>
        </p:nvSpPr>
        <p:spPr>
          <a:xfrm>
            <a:off x="609600" y="-17253"/>
            <a:ext cx="60960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Translation Validation</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17" name="Rectangle 16"/>
          <p:cNvSpPr/>
          <p:nvPr/>
        </p:nvSpPr>
        <p:spPr>
          <a:xfrm>
            <a:off x="5604294" y="2286000"/>
            <a:ext cx="2209800" cy="182880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spcBef>
                <a:spcPts val="600"/>
              </a:spcBef>
            </a:pPr>
            <a:r>
              <a:rPr lang="en-US" b="1" dirty="0" smtClean="0">
                <a:solidFill>
                  <a:schemeClr val="tx1"/>
                </a:solidFill>
                <a:latin typeface="Courier New" pitchFamily="49" charset="0"/>
                <a:cs typeface="Courier New" pitchFamily="49" charset="0"/>
              </a:rPr>
              <a:t>k := 0</a:t>
            </a:r>
          </a:p>
          <a:p>
            <a:pPr>
              <a:spcBef>
                <a:spcPts val="600"/>
              </a:spcBef>
            </a:pPr>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k&lt;</a:t>
            </a:r>
            <a:r>
              <a:rPr lang="en-US" b="1" dirty="0" smtClean="0">
                <a:solidFill>
                  <a:schemeClr val="tx1"/>
                </a:solidFill>
                <a:latin typeface="Courier New" pitchFamily="49" charset="0"/>
                <a:cs typeface="Courier New" pitchFamily="49" charset="0"/>
              </a:rPr>
              <a:t>100){</a:t>
            </a:r>
          </a:p>
          <a:p>
            <a:pPr>
              <a:spcBef>
                <a:spcPts val="600"/>
              </a:spcBef>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a[k] += k</a:t>
            </a:r>
          </a:p>
          <a:p>
            <a:pPr>
              <a:spcBef>
                <a:spcPts val="600"/>
              </a:spcBef>
            </a:pPr>
            <a:r>
              <a:rPr lang="en-US" b="1" dirty="0" smtClean="0">
                <a:solidFill>
                  <a:schemeClr val="tx1"/>
                </a:solidFill>
                <a:latin typeface="Courier New" pitchFamily="49" charset="0"/>
                <a:cs typeface="Courier New" pitchFamily="49" charset="0"/>
              </a:rPr>
              <a:t>  k++</a:t>
            </a:r>
          </a:p>
          <a:p>
            <a:pPr>
              <a:spcBef>
                <a:spcPts val="600"/>
              </a:spcBef>
            </a:pPr>
            <a:r>
              <a:rPr lang="en-US" b="1" dirty="0" smtClean="0">
                <a:solidFill>
                  <a:schemeClr val="tx1"/>
                </a:solidFill>
                <a:latin typeface="Courier New" pitchFamily="49" charset="0"/>
                <a:cs typeface="Courier New" pitchFamily="49" charset="0"/>
              </a:rPr>
              <a:t>}</a:t>
            </a:r>
          </a:p>
        </p:txBody>
      </p:sp>
      <p:sp>
        <p:nvSpPr>
          <p:cNvPr id="18" name="Rounded Rectangle 17"/>
          <p:cNvSpPr/>
          <p:nvPr/>
        </p:nvSpPr>
        <p:spPr>
          <a:xfrm>
            <a:off x="5697747" y="2337759"/>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549174" y="2708694"/>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081140" y="3043974"/>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968041" y="3400533"/>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5510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xit" presetSubtype="0" fill="hold" grpId="0" nodeType="withEffect">
                                  <p:stCondLst>
                                    <p:cond delay="0"/>
                                  </p:stCondLst>
                                  <p:childTnLst>
                                    <p:animEffect transition="out" filter="fade">
                                      <p:cBhvr>
                                        <p:cTn id="29" dur="500"/>
                                        <p:tgtEl>
                                          <p:spTgt spid="29"/>
                                        </p:tgtEl>
                                      </p:cBhvr>
                                    </p:animEffect>
                                    <p:set>
                                      <p:cBhvr>
                                        <p:cTn id="30" dur="1" fill="hold">
                                          <p:stCondLst>
                                            <p:cond delay="499"/>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56" presetClass="path" presetSubtype="0" accel="50000" decel="50000" fill="hold" grpId="1" nodeType="withEffect">
                                  <p:stCondLst>
                                    <p:cond delay="0"/>
                                  </p:stCondLst>
                                  <p:childTnLst>
                                    <p:animMotion origin="layout" path="M -0.43212 0.32222 L 0.00087 3.33333E-6 " pathEditMode="relative" rAng="0" ptsTypes="AA">
                                      <p:cBhvr>
                                        <p:cTn id="52" dur="1000" fill="hold"/>
                                        <p:tgtEl>
                                          <p:spTgt spid="17"/>
                                        </p:tgtEl>
                                        <p:attrNameLst>
                                          <p:attrName>ppt_x</p:attrName>
                                          <p:attrName>ppt_y</p:attrName>
                                        </p:attrNameLst>
                                      </p:cBhvr>
                                      <p:rCtr x="21600" y="-16100"/>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animBg="1"/>
      <p:bldP spid="13" grpId="0"/>
      <p:bldP spid="24" grpId="0" animBg="1"/>
      <p:bldP spid="25" grpId="0" animBg="1"/>
      <p:bldP spid="26" grpId="0" animBg="1"/>
      <p:bldP spid="27" grpId="0" animBg="1"/>
      <p:bldP spid="28" grpId="0" animBg="1"/>
      <p:bldP spid="16" grpId="0" animBg="1"/>
      <p:bldP spid="29" grpId="0"/>
      <p:bldP spid="17" grpId="0" animBg="1"/>
      <p:bldP spid="17" grpId="1" animBg="1"/>
      <p:bldP spid="18"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0688"/>
            <a:ext cx="8531352" cy="990600"/>
          </a:xfrm>
        </p:spPr>
        <p:txBody>
          <a:bodyPr>
            <a:normAutofit/>
          </a:bodyPr>
          <a:lstStyle/>
          <a:p>
            <a:r>
              <a:rPr lang="en-US" dirty="0" smtClean="0"/>
              <a:t>Generalize to Parameterized </a:t>
            </a:r>
            <a:r>
              <a:rPr lang="en-US" dirty="0" err="1" smtClean="0"/>
              <a:t>Progs</a:t>
            </a:r>
            <a:endParaRPr lang="en-US" dirty="0"/>
          </a:p>
        </p:txBody>
      </p:sp>
      <p:sp>
        <p:nvSpPr>
          <p:cNvPr id="51" name="Right Arrow 50"/>
          <p:cNvSpPr/>
          <p:nvPr/>
        </p:nvSpPr>
        <p:spPr>
          <a:xfrm>
            <a:off x="3394494" y="5575479"/>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80"/>
          <p:cNvGrpSpPr/>
          <p:nvPr/>
        </p:nvGrpSpPr>
        <p:grpSpPr>
          <a:xfrm>
            <a:off x="4537494" y="5021432"/>
            <a:ext cx="3294528" cy="1409372"/>
            <a:chOff x="4343400" y="1516232"/>
            <a:chExt cx="3294528" cy="1409372"/>
          </a:xfrm>
        </p:grpSpPr>
        <p:cxnSp>
          <p:nvCxnSpPr>
            <p:cNvPr id="60" name="Straight Arrow Connector 59"/>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62"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63" name="Straight Arrow Connector 62"/>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Equivalence</a:t>
              </a:r>
            </a:p>
            <a:p>
              <a:pPr algn="ctr"/>
              <a:r>
                <a:rPr lang="en-US" sz="2400" b="1" dirty="0" smtClean="0"/>
                <a:t>Checking</a:t>
              </a:r>
              <a:endParaRPr lang="en-US" sz="2400" b="1" dirty="0"/>
            </a:p>
          </p:txBody>
        </p:sp>
      </p:grpSp>
      <p:sp>
        <p:nvSpPr>
          <p:cNvPr id="13" name="TextBox 12"/>
          <p:cNvSpPr txBox="1"/>
          <p:nvPr/>
        </p:nvSpPr>
        <p:spPr>
          <a:xfrm>
            <a:off x="76200" y="3387306"/>
            <a:ext cx="2133600" cy="1200329"/>
          </a:xfrm>
          <a:prstGeom prst="rect">
            <a:avLst/>
          </a:prstGeom>
          <a:noFill/>
        </p:spPr>
        <p:txBody>
          <a:bodyPr wrap="square" rtlCol="0">
            <a:spAutoFit/>
          </a:bodyPr>
          <a:lstStyle/>
          <a:p>
            <a:r>
              <a:rPr lang="en-US" sz="2400" b="1" dirty="0" smtClean="0"/>
              <a:t>Generalize  to Parameterized Programs</a:t>
            </a:r>
            <a:endParaRPr lang="en-US" sz="2400" b="1" dirty="0"/>
          </a:p>
        </p:txBody>
      </p:sp>
      <p:sp>
        <p:nvSpPr>
          <p:cNvPr id="16" name="Rectangle 15"/>
          <p:cNvSpPr/>
          <p:nvPr/>
        </p:nvSpPr>
        <p:spPr>
          <a:xfrm>
            <a:off x="3276600" y="4572000"/>
            <a:ext cx="5181600" cy="2209800"/>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04294" y="2286000"/>
            <a:ext cx="2209800" cy="182880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spcBef>
                <a:spcPts val="600"/>
              </a:spcBef>
            </a:pPr>
            <a:r>
              <a:rPr lang="en-US" b="1" dirty="0" smtClean="0">
                <a:solidFill>
                  <a:schemeClr val="tx1"/>
                </a:solidFill>
                <a:latin typeface="Courier New" pitchFamily="49" charset="0"/>
                <a:cs typeface="Courier New" pitchFamily="49" charset="0"/>
              </a:rPr>
              <a:t>I := 0</a:t>
            </a:r>
          </a:p>
          <a:p>
            <a:pPr>
              <a:spcBef>
                <a:spcPts val="600"/>
              </a:spcBef>
            </a:pPr>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I&lt;</a:t>
            </a:r>
            <a:r>
              <a:rPr lang="en-US" b="1" dirty="0" smtClean="0">
                <a:solidFill>
                  <a:schemeClr val="tx1"/>
                </a:solidFill>
                <a:latin typeface="Courier New" pitchFamily="49" charset="0"/>
                <a:cs typeface="Courier New" pitchFamily="49" charset="0"/>
              </a:rPr>
              <a:t>100){</a:t>
            </a:r>
          </a:p>
          <a:p>
            <a:pPr>
              <a:spcBef>
                <a:spcPts val="600"/>
              </a:spcBef>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a[k] += I</a:t>
            </a:r>
          </a:p>
          <a:p>
            <a:pPr>
              <a:spcBef>
                <a:spcPts val="600"/>
              </a:spcBef>
            </a:pPr>
            <a:r>
              <a:rPr lang="en-US" b="1" dirty="0" smtClean="0">
                <a:solidFill>
                  <a:schemeClr val="tx1"/>
                </a:solidFill>
                <a:latin typeface="Courier New" pitchFamily="49" charset="0"/>
                <a:cs typeface="Courier New" pitchFamily="49" charset="0"/>
              </a:rPr>
              <a:t>  I++</a:t>
            </a:r>
          </a:p>
          <a:p>
            <a:pPr>
              <a:spcBef>
                <a:spcPts val="600"/>
              </a:spcBef>
            </a:pPr>
            <a:r>
              <a:rPr lang="en-US" b="1" dirty="0" smtClean="0">
                <a:solidFill>
                  <a:schemeClr val="tx1"/>
                </a:solidFill>
                <a:latin typeface="Courier New" pitchFamily="49" charset="0"/>
                <a:cs typeface="Courier New" pitchFamily="49" charset="0"/>
              </a:rPr>
              <a:t>}</a:t>
            </a:r>
          </a:p>
        </p:txBody>
      </p:sp>
      <p:sp>
        <p:nvSpPr>
          <p:cNvPr id="18" name="Rounded Rectangle 17"/>
          <p:cNvSpPr/>
          <p:nvPr/>
        </p:nvSpPr>
        <p:spPr>
          <a:xfrm>
            <a:off x="5697747" y="2337759"/>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549174" y="2708694"/>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081140" y="3043974"/>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968041" y="3400533"/>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6993147" y="2697480"/>
            <a:ext cx="45720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a:off x="2133600" y="3352800"/>
            <a:ext cx="914400" cy="1295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022894" y="58674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27" name="Rectangle 26"/>
          <p:cNvSpPr/>
          <p:nvPr/>
        </p:nvSpPr>
        <p:spPr>
          <a:xfrm>
            <a:off x="2022894" y="49530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28" name="Rectangle 27"/>
          <p:cNvSpPr/>
          <p:nvPr/>
        </p:nvSpPr>
        <p:spPr>
          <a:xfrm>
            <a:off x="2022894" y="22098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9" name="Rectangle 28"/>
          <p:cNvSpPr/>
          <p:nvPr/>
        </p:nvSpPr>
        <p:spPr>
          <a:xfrm>
            <a:off x="2022894" y="12954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Tree>
    <p:custDataLst>
      <p:tags r:id="rId1"/>
    </p:custDataLst>
  </p:cSld>
  <p:clrMapOvr>
    <a:masterClrMapping/>
  </p:clrMapOvr>
  <p:transition advTm="439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0688"/>
            <a:ext cx="8531352" cy="990600"/>
          </a:xfrm>
        </p:spPr>
        <p:txBody>
          <a:bodyPr>
            <a:normAutofit/>
          </a:bodyPr>
          <a:lstStyle/>
          <a:p>
            <a:r>
              <a:rPr lang="en-US" dirty="0" smtClean="0"/>
              <a:t>Generalize to Parameterized </a:t>
            </a:r>
            <a:r>
              <a:rPr lang="en-US" dirty="0" err="1" smtClean="0"/>
              <a:t>Progs</a:t>
            </a:r>
            <a:endParaRPr lang="en-US" dirty="0"/>
          </a:p>
        </p:txBody>
      </p:sp>
      <p:sp>
        <p:nvSpPr>
          <p:cNvPr id="51" name="Right Arrow 50"/>
          <p:cNvSpPr/>
          <p:nvPr/>
        </p:nvSpPr>
        <p:spPr>
          <a:xfrm>
            <a:off x="3394494" y="5575479"/>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80"/>
          <p:cNvGrpSpPr/>
          <p:nvPr/>
        </p:nvGrpSpPr>
        <p:grpSpPr>
          <a:xfrm>
            <a:off x="4537494" y="5021432"/>
            <a:ext cx="3294528" cy="1409372"/>
            <a:chOff x="4343400" y="1516232"/>
            <a:chExt cx="3294528" cy="1409372"/>
          </a:xfrm>
        </p:grpSpPr>
        <p:cxnSp>
          <p:nvCxnSpPr>
            <p:cNvPr id="60" name="Straight Arrow Connector 59"/>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62"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63" name="Straight Arrow Connector 62"/>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Equivalence</a:t>
              </a:r>
            </a:p>
            <a:p>
              <a:pPr algn="ctr"/>
              <a:r>
                <a:rPr lang="en-US" sz="2400" b="1" dirty="0" smtClean="0"/>
                <a:t>Checking</a:t>
              </a:r>
              <a:endParaRPr lang="en-US" sz="2400" b="1" dirty="0"/>
            </a:p>
          </p:txBody>
        </p:sp>
      </p:grpSp>
      <p:sp>
        <p:nvSpPr>
          <p:cNvPr id="12" name="Up Arrow 11"/>
          <p:cNvSpPr/>
          <p:nvPr/>
        </p:nvSpPr>
        <p:spPr>
          <a:xfrm>
            <a:off x="2133600" y="3352800"/>
            <a:ext cx="914400" cy="1295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200" y="3387306"/>
            <a:ext cx="2133600" cy="1200329"/>
          </a:xfrm>
          <a:prstGeom prst="rect">
            <a:avLst/>
          </a:prstGeom>
          <a:noFill/>
        </p:spPr>
        <p:txBody>
          <a:bodyPr wrap="square" rtlCol="0">
            <a:spAutoFit/>
          </a:bodyPr>
          <a:lstStyle/>
          <a:p>
            <a:r>
              <a:rPr lang="en-US" sz="2400" b="1" dirty="0" smtClean="0"/>
              <a:t>Generalize  to Parameterized Programs</a:t>
            </a:r>
            <a:endParaRPr lang="en-US" sz="2400" b="1" dirty="0"/>
          </a:p>
        </p:txBody>
      </p:sp>
      <p:sp>
        <p:nvSpPr>
          <p:cNvPr id="16" name="Rectangle 15"/>
          <p:cNvSpPr/>
          <p:nvPr/>
        </p:nvSpPr>
        <p:spPr>
          <a:xfrm>
            <a:off x="3276600" y="4572000"/>
            <a:ext cx="5181600" cy="2209800"/>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04294" y="2286000"/>
            <a:ext cx="2209800" cy="182880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spcBef>
                <a:spcPts val="600"/>
              </a:spcBef>
            </a:pPr>
            <a:r>
              <a:rPr lang="en-US" b="1" dirty="0" smtClean="0">
                <a:solidFill>
                  <a:schemeClr val="tx1"/>
                </a:solidFill>
                <a:latin typeface="Courier New" pitchFamily="49" charset="0"/>
                <a:cs typeface="Courier New" pitchFamily="49" charset="0"/>
              </a:rPr>
              <a:t>I := 0</a:t>
            </a:r>
          </a:p>
          <a:p>
            <a:pPr>
              <a:spcBef>
                <a:spcPts val="600"/>
              </a:spcBef>
            </a:pPr>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I&lt;</a:t>
            </a:r>
            <a:r>
              <a:rPr lang="en-US" b="1" dirty="0" smtClean="0">
                <a:solidFill>
                  <a:schemeClr val="tx1"/>
                </a:solidFill>
                <a:latin typeface="Courier New" pitchFamily="49" charset="0"/>
                <a:cs typeface="Courier New" pitchFamily="49" charset="0"/>
              </a:rPr>
              <a:t>E){</a:t>
            </a:r>
          </a:p>
          <a:p>
            <a:pPr>
              <a:spcBef>
                <a:spcPts val="600"/>
              </a:spcBef>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a[k] += I</a:t>
            </a:r>
          </a:p>
          <a:p>
            <a:pPr>
              <a:spcBef>
                <a:spcPts val="600"/>
              </a:spcBef>
            </a:pPr>
            <a:r>
              <a:rPr lang="en-US" b="1" dirty="0" smtClean="0">
                <a:solidFill>
                  <a:schemeClr val="tx1"/>
                </a:solidFill>
                <a:latin typeface="Courier New" pitchFamily="49" charset="0"/>
                <a:cs typeface="Courier New" pitchFamily="49" charset="0"/>
              </a:rPr>
              <a:t>  I++</a:t>
            </a:r>
          </a:p>
          <a:p>
            <a:pPr>
              <a:spcBef>
                <a:spcPts val="600"/>
              </a:spcBef>
            </a:pPr>
            <a:r>
              <a:rPr lang="en-US" b="1" dirty="0" smtClean="0">
                <a:solidFill>
                  <a:schemeClr val="tx1"/>
                </a:solidFill>
                <a:latin typeface="Courier New" pitchFamily="49" charset="0"/>
                <a:cs typeface="Courier New" pitchFamily="49" charset="0"/>
              </a:rPr>
              <a:t>}</a:t>
            </a:r>
          </a:p>
        </p:txBody>
      </p:sp>
      <p:sp>
        <p:nvSpPr>
          <p:cNvPr id="21" name="Rounded Rectangle 20"/>
          <p:cNvSpPr/>
          <p:nvPr/>
        </p:nvSpPr>
        <p:spPr>
          <a:xfrm>
            <a:off x="6975894" y="2697480"/>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985294" y="3061227"/>
            <a:ext cx="137160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022894" y="58674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24" name="Rectangle 23"/>
          <p:cNvSpPr/>
          <p:nvPr/>
        </p:nvSpPr>
        <p:spPr>
          <a:xfrm>
            <a:off x="2022894" y="49530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25" name="Rectangle 24"/>
          <p:cNvSpPr/>
          <p:nvPr/>
        </p:nvSpPr>
        <p:spPr>
          <a:xfrm>
            <a:off x="2022894" y="22098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6" name="Rectangle 25"/>
          <p:cNvSpPr/>
          <p:nvPr/>
        </p:nvSpPr>
        <p:spPr>
          <a:xfrm>
            <a:off x="2022894" y="12954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Tree>
    <p:custDataLst>
      <p:tags r:id="rId1"/>
    </p:custDataLst>
  </p:cSld>
  <p:clrMapOvr>
    <a:masterClrMapping/>
  </p:clrMapOvr>
  <p:transition advTm="41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ight Arrow 50"/>
          <p:cNvSpPr/>
          <p:nvPr/>
        </p:nvSpPr>
        <p:spPr>
          <a:xfrm>
            <a:off x="3394494" y="5575479"/>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80"/>
          <p:cNvGrpSpPr/>
          <p:nvPr/>
        </p:nvGrpSpPr>
        <p:grpSpPr>
          <a:xfrm>
            <a:off x="4537494" y="5021432"/>
            <a:ext cx="3294528" cy="1409372"/>
            <a:chOff x="4343400" y="1516232"/>
            <a:chExt cx="3294528" cy="1409372"/>
          </a:xfrm>
        </p:grpSpPr>
        <p:cxnSp>
          <p:nvCxnSpPr>
            <p:cNvPr id="60" name="Straight Arrow Connector 59"/>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62"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63" name="Straight Arrow Connector 62"/>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Equivalence</a:t>
              </a:r>
            </a:p>
            <a:p>
              <a:pPr algn="ctr"/>
              <a:r>
                <a:rPr lang="en-US" sz="2400" b="1" dirty="0" smtClean="0"/>
                <a:t>Checking</a:t>
              </a:r>
              <a:endParaRPr lang="en-US" sz="2400" b="1" dirty="0"/>
            </a:p>
          </p:txBody>
        </p:sp>
      </p:grpSp>
      <p:sp>
        <p:nvSpPr>
          <p:cNvPr id="16" name="Rectangle 15"/>
          <p:cNvSpPr/>
          <p:nvPr/>
        </p:nvSpPr>
        <p:spPr>
          <a:xfrm>
            <a:off x="3276600" y="4572000"/>
            <a:ext cx="5181600" cy="2209800"/>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15535" y="4852359"/>
            <a:ext cx="3108960" cy="1920240"/>
          </a:xfrm>
          <a:prstGeom prst="roundRect">
            <a:avLst>
              <a:gd name="adj" fmla="val 8892"/>
            </a:avLst>
          </a:prstGeom>
          <a:solidFill>
            <a:srgbClr val="EFE0BE">
              <a:alpha val="40000"/>
            </a:srgb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04294" y="2286000"/>
            <a:ext cx="2209800" cy="182880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spcBef>
                <a:spcPts val="600"/>
              </a:spcBef>
            </a:pPr>
            <a:r>
              <a:rPr lang="en-US" b="1" dirty="0" smtClean="0">
                <a:solidFill>
                  <a:schemeClr val="tx1"/>
                </a:solidFill>
                <a:latin typeface="Courier New" pitchFamily="49" charset="0"/>
                <a:cs typeface="Courier New" pitchFamily="49" charset="0"/>
              </a:rPr>
              <a:t>I := 0</a:t>
            </a:r>
          </a:p>
          <a:p>
            <a:pPr>
              <a:spcBef>
                <a:spcPts val="600"/>
              </a:spcBef>
            </a:pPr>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I&lt;</a:t>
            </a:r>
            <a:r>
              <a:rPr lang="en-US" b="1" dirty="0" smtClean="0">
                <a:solidFill>
                  <a:schemeClr val="tx1"/>
                </a:solidFill>
                <a:latin typeface="Courier New" pitchFamily="49" charset="0"/>
                <a:cs typeface="Courier New" pitchFamily="49" charset="0"/>
              </a:rPr>
              <a:t>E){</a:t>
            </a:r>
          </a:p>
          <a:p>
            <a:pPr>
              <a:spcBef>
                <a:spcPts val="600"/>
              </a:spcBef>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p>
          <a:p>
            <a:pPr>
              <a:spcBef>
                <a:spcPts val="600"/>
              </a:spcBef>
            </a:pPr>
            <a:r>
              <a:rPr lang="en-US" b="1" dirty="0" smtClean="0">
                <a:solidFill>
                  <a:schemeClr val="tx1"/>
                </a:solidFill>
                <a:latin typeface="Courier New" pitchFamily="49" charset="0"/>
                <a:cs typeface="Courier New" pitchFamily="49" charset="0"/>
              </a:rPr>
              <a:t>  I++</a:t>
            </a:r>
          </a:p>
          <a:p>
            <a:pPr>
              <a:spcBef>
                <a:spcPts val="600"/>
              </a:spcBef>
            </a:pPr>
            <a:r>
              <a:rPr lang="en-US" b="1" dirty="0" smtClean="0">
                <a:solidFill>
                  <a:schemeClr val="tx1"/>
                </a:solidFill>
                <a:latin typeface="Courier New" pitchFamily="49" charset="0"/>
                <a:cs typeface="Courier New" pitchFamily="49" charset="0"/>
              </a:rPr>
              <a:t>}</a:t>
            </a:r>
          </a:p>
        </p:txBody>
      </p:sp>
      <p:sp>
        <p:nvSpPr>
          <p:cNvPr id="26" name="Rectangle 25"/>
          <p:cNvSpPr/>
          <p:nvPr/>
        </p:nvSpPr>
        <p:spPr>
          <a:xfrm>
            <a:off x="5604294" y="2286000"/>
            <a:ext cx="2209800" cy="182880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spcBef>
                <a:spcPts val="600"/>
              </a:spcBef>
            </a:pPr>
            <a:r>
              <a:rPr lang="en-US" b="1" dirty="0" smtClean="0">
                <a:solidFill>
                  <a:schemeClr val="tx1"/>
                </a:solidFill>
                <a:latin typeface="Courier New" pitchFamily="49" charset="0"/>
                <a:cs typeface="Courier New" pitchFamily="49" charset="0"/>
              </a:rPr>
              <a:t>I := 0</a:t>
            </a:r>
          </a:p>
          <a:p>
            <a:pPr>
              <a:spcBef>
                <a:spcPts val="600"/>
              </a:spcBef>
            </a:pPr>
            <a:r>
              <a:rPr lang="en-US" b="1" dirty="0" smtClean="0">
                <a:solidFill>
                  <a:schemeClr val="tx1"/>
                </a:solidFill>
                <a:latin typeface="Courier New" pitchFamily="49" charset="0"/>
                <a:cs typeface="Courier New" pitchFamily="49" charset="0"/>
              </a:rPr>
              <a:t>while(</a:t>
            </a:r>
            <a:r>
              <a:rPr lang="en-US" b="1" spc="600" dirty="0" smtClean="0">
                <a:solidFill>
                  <a:schemeClr val="tx1"/>
                </a:solidFill>
                <a:latin typeface="Courier New" pitchFamily="49" charset="0"/>
                <a:cs typeface="Courier New" pitchFamily="49" charset="0"/>
              </a:rPr>
              <a:t>I&lt;</a:t>
            </a:r>
            <a:r>
              <a:rPr lang="en-US" b="1" dirty="0" smtClean="0">
                <a:solidFill>
                  <a:schemeClr val="tx1"/>
                </a:solidFill>
                <a:latin typeface="Courier New" pitchFamily="49" charset="0"/>
                <a:cs typeface="Courier New" pitchFamily="49" charset="0"/>
              </a:rPr>
              <a:t>E){</a:t>
            </a:r>
          </a:p>
          <a:p>
            <a:pPr>
              <a:spcBef>
                <a:spcPts val="600"/>
              </a:spcBef>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a:t>
            </a:r>
          </a:p>
          <a:p>
            <a:pPr>
              <a:spcBef>
                <a:spcPts val="600"/>
              </a:spcBef>
            </a:pPr>
            <a:r>
              <a:rPr lang="en-US" b="1" dirty="0" smtClean="0">
                <a:solidFill>
                  <a:schemeClr val="tx1"/>
                </a:solidFill>
                <a:latin typeface="Courier New" pitchFamily="49" charset="0"/>
                <a:cs typeface="Courier New" pitchFamily="49" charset="0"/>
              </a:rPr>
              <a:t>  I++</a:t>
            </a:r>
          </a:p>
          <a:p>
            <a:pPr>
              <a:spcBef>
                <a:spcPts val="600"/>
              </a:spcBef>
            </a:pPr>
            <a:r>
              <a:rPr lang="en-US" b="1" dirty="0" smtClean="0">
                <a:solidFill>
                  <a:schemeClr val="tx1"/>
                </a:solidFill>
                <a:latin typeface="Courier New" pitchFamily="49" charset="0"/>
                <a:cs typeface="Courier New" pitchFamily="49" charset="0"/>
              </a:rPr>
              <a:t>}</a:t>
            </a:r>
          </a:p>
        </p:txBody>
      </p:sp>
      <p:sp>
        <p:nvSpPr>
          <p:cNvPr id="20" name="Rounded Rectangle 19"/>
          <p:cNvSpPr/>
          <p:nvPr/>
        </p:nvSpPr>
        <p:spPr>
          <a:xfrm>
            <a:off x="141384" y="1203960"/>
            <a:ext cx="3135216" cy="1920240"/>
          </a:xfrm>
          <a:prstGeom prst="roundRect">
            <a:avLst>
              <a:gd name="adj" fmla="val 11808"/>
            </a:avLst>
          </a:prstGeom>
          <a:solidFill>
            <a:srgbClr val="BFD3E4">
              <a:alpha val="40000"/>
            </a:srgb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40688"/>
            <a:ext cx="8531352" cy="990600"/>
          </a:xfrm>
        </p:spPr>
        <p:txBody>
          <a:bodyPr>
            <a:normAutofit/>
          </a:bodyPr>
          <a:lstStyle/>
          <a:p>
            <a:r>
              <a:rPr lang="en-US" dirty="0" smtClean="0"/>
              <a:t>Generalize to Parameterized </a:t>
            </a:r>
            <a:r>
              <a:rPr lang="en-US" dirty="0" err="1" smtClean="0"/>
              <a:t>Progs</a:t>
            </a:r>
            <a:endParaRPr lang="en-US" dirty="0"/>
          </a:p>
        </p:txBody>
      </p:sp>
      <p:sp>
        <p:nvSpPr>
          <p:cNvPr id="50" name="Rectangle 49"/>
          <p:cNvSpPr/>
          <p:nvPr/>
        </p:nvSpPr>
        <p:spPr>
          <a:xfrm>
            <a:off x="2022894" y="58674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19" name="Rectangle 18"/>
          <p:cNvSpPr/>
          <p:nvPr/>
        </p:nvSpPr>
        <p:spPr>
          <a:xfrm>
            <a:off x="2022894" y="49530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12" name="Up Arrow 11"/>
          <p:cNvSpPr/>
          <p:nvPr/>
        </p:nvSpPr>
        <p:spPr>
          <a:xfrm>
            <a:off x="2133600" y="3352800"/>
            <a:ext cx="914400" cy="1295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200" y="3387306"/>
            <a:ext cx="2133600" cy="1200329"/>
          </a:xfrm>
          <a:prstGeom prst="rect">
            <a:avLst/>
          </a:prstGeom>
          <a:noFill/>
        </p:spPr>
        <p:txBody>
          <a:bodyPr wrap="square" rtlCol="0">
            <a:spAutoFit/>
          </a:bodyPr>
          <a:lstStyle/>
          <a:p>
            <a:r>
              <a:rPr lang="en-US" sz="2400" b="1" dirty="0" smtClean="0"/>
              <a:t>Generalize  to Parameterized Programs</a:t>
            </a:r>
            <a:endParaRPr lang="en-US" sz="2400" b="1" dirty="0"/>
          </a:p>
        </p:txBody>
      </p:sp>
      <p:sp>
        <p:nvSpPr>
          <p:cNvPr id="14" name="Rectangle 13"/>
          <p:cNvSpPr/>
          <p:nvPr/>
        </p:nvSpPr>
        <p:spPr>
          <a:xfrm>
            <a:off x="2022894" y="22098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15" name="Rectangle 14"/>
          <p:cNvSpPr/>
          <p:nvPr/>
        </p:nvSpPr>
        <p:spPr>
          <a:xfrm>
            <a:off x="2022894" y="12954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21" name="Rounded Rectangle 20"/>
          <p:cNvSpPr/>
          <p:nvPr/>
        </p:nvSpPr>
        <p:spPr>
          <a:xfrm>
            <a:off x="5985294" y="3061227"/>
            <a:ext cx="274320" cy="2743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52400" y="5276671"/>
            <a:ext cx="2133600" cy="830997"/>
          </a:xfrm>
          <a:prstGeom prst="rect">
            <a:avLst/>
          </a:prstGeom>
          <a:noFill/>
        </p:spPr>
        <p:txBody>
          <a:bodyPr wrap="square" rtlCol="0">
            <a:spAutoFit/>
          </a:bodyPr>
          <a:lstStyle/>
          <a:p>
            <a:r>
              <a:rPr lang="en-US" sz="2400" b="1" dirty="0" smtClean="0"/>
              <a:t>Optimization</a:t>
            </a:r>
          </a:p>
          <a:p>
            <a:r>
              <a:rPr lang="en-US" sz="2400" b="1" dirty="0" smtClean="0"/>
              <a:t>Instance</a:t>
            </a:r>
            <a:endParaRPr lang="en-US" sz="2400" b="1" dirty="0"/>
          </a:p>
        </p:txBody>
      </p:sp>
      <p:sp>
        <p:nvSpPr>
          <p:cNvPr id="25" name="TextBox 24"/>
          <p:cNvSpPr txBox="1"/>
          <p:nvPr/>
        </p:nvSpPr>
        <p:spPr>
          <a:xfrm>
            <a:off x="152400" y="1828800"/>
            <a:ext cx="2133600" cy="461665"/>
          </a:xfrm>
          <a:prstGeom prst="rect">
            <a:avLst/>
          </a:prstGeom>
          <a:noFill/>
        </p:spPr>
        <p:txBody>
          <a:bodyPr wrap="square" rtlCol="0">
            <a:spAutoFit/>
          </a:bodyPr>
          <a:lstStyle/>
          <a:p>
            <a:r>
              <a:rPr lang="en-US" sz="2400" b="1" dirty="0" smtClean="0"/>
              <a:t>Optimization</a:t>
            </a:r>
            <a:endParaRPr lang="en-US" sz="2400" b="1" dirty="0"/>
          </a:p>
        </p:txBody>
      </p:sp>
    </p:spTree>
    <p:custDataLst>
      <p:tags r:id="rId1"/>
    </p:custDataLst>
  </p:cSld>
  <p:clrMapOvr>
    <a:masterClrMapping/>
  </p:clrMapOvr>
  <p:transition advTm="2842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xit" presetSubtype="0" fill="hold" grpId="0" nodeType="withEffect">
                                  <p:stCondLst>
                                    <p:cond delay="0"/>
                                  </p:stCondLst>
                                  <p:childTnLst>
                                    <p:animEffect transition="out" filter="fade">
                                      <p:cBhvr>
                                        <p:cTn id="13" dur="500"/>
                                        <p:tgtEl>
                                          <p:spTgt spid="17"/>
                                        </p:tgtEl>
                                      </p:cBhvr>
                                    </p:animEffect>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2" nodeType="clickEffect">
                                  <p:stCondLst>
                                    <p:cond delay="0"/>
                                  </p:stCondLst>
                                  <p:childTnLst>
                                    <p:animScale>
                                      <p:cBhvr>
                                        <p:cTn id="18" dur="1000" fill="hold"/>
                                        <p:tgtEl>
                                          <p:spTgt spid="26"/>
                                        </p:tgtEl>
                                      </p:cBhvr>
                                      <p:by x="25000" y="25000"/>
                                    </p:animScale>
                                  </p:childTnLst>
                                </p:cTn>
                              </p:par>
                              <p:par>
                                <p:cTn id="19" presetID="0" presetClass="path" presetSubtype="0" accel="50000" decel="50000" fill="hold" grpId="3" nodeType="withEffect">
                                  <p:stCondLst>
                                    <p:cond delay="0"/>
                                  </p:stCondLst>
                                  <p:childTnLst>
                                    <p:animMotion origin="layout" path="M 0 0 L -0.44167 -0.19977 " pathEditMode="relative" ptsTypes="AA">
                                      <p:cBhvr>
                                        <p:cTn id="20" dur="1000" fill="hold"/>
                                        <p:tgtEl>
                                          <p:spTgt spid="26"/>
                                        </p:tgtEl>
                                        <p:attrNameLst>
                                          <p:attrName>ppt_x</p:attrName>
                                          <p:attrName>ppt_y</p:attrName>
                                        </p:attrNameLst>
                                      </p:cBhvr>
                                    </p:animMotion>
                                  </p:childTnLst>
                                </p:cTn>
                              </p:par>
                              <p:par>
                                <p:cTn id="21" presetID="10" presetClass="exit" presetSubtype="0"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childTnLst>
                          </p:cTn>
                        </p:par>
                        <p:par>
                          <p:cTn id="24" fill="hold">
                            <p:stCondLst>
                              <p:cond delay="1000"/>
                            </p:stCondLst>
                            <p:childTnLst>
                              <p:par>
                                <p:cTn id="25" presetID="10" presetClass="exit" presetSubtype="0" fill="hold" grpId="1" nodeType="afterEffect">
                                  <p:stCondLst>
                                    <p:cond delay="0"/>
                                  </p:stCondLst>
                                  <p:childTnLst>
                                    <p:animEffect transition="out" filter="fad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animBg="1"/>
      <p:bldP spid="26" grpId="0" animBg="1"/>
      <p:bldP spid="26" grpId="1" animBg="1"/>
      <p:bldP spid="26" grpId="2" animBg="1"/>
      <p:bldP spid="26" grpId="3" animBg="1"/>
      <p:bldP spid="20" grpId="0" animBg="1"/>
      <p:bldP spid="21" grpId="0" animBg="1"/>
      <p:bldP spid="21" grpId="1" animBg="1"/>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15535" y="4852359"/>
            <a:ext cx="3108960" cy="1920240"/>
          </a:xfrm>
          <a:prstGeom prst="roundRect">
            <a:avLst>
              <a:gd name="adj" fmla="val 8892"/>
            </a:avLst>
          </a:prstGeom>
          <a:solidFill>
            <a:srgbClr val="EFE0BE">
              <a:alpha val="40000"/>
            </a:srgb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41384" y="1203960"/>
            <a:ext cx="3135216" cy="1920240"/>
          </a:xfrm>
          <a:prstGeom prst="roundRect">
            <a:avLst>
              <a:gd name="adj" fmla="val 11808"/>
            </a:avLst>
          </a:prstGeom>
          <a:solidFill>
            <a:srgbClr val="BFD3E4">
              <a:alpha val="40000"/>
            </a:srgb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40688"/>
            <a:ext cx="8531352" cy="990600"/>
          </a:xfrm>
        </p:spPr>
        <p:txBody>
          <a:bodyPr>
            <a:normAutofit/>
          </a:bodyPr>
          <a:lstStyle/>
          <a:p>
            <a:r>
              <a:rPr lang="en-US" dirty="0" smtClean="0"/>
              <a:t>Generalize to Parameterized </a:t>
            </a:r>
            <a:r>
              <a:rPr lang="en-US" dirty="0" err="1" smtClean="0"/>
              <a:t>Progs</a:t>
            </a:r>
            <a:endParaRPr lang="en-US" dirty="0"/>
          </a:p>
        </p:txBody>
      </p:sp>
      <p:sp>
        <p:nvSpPr>
          <p:cNvPr id="51" name="Right Arrow 50"/>
          <p:cNvSpPr/>
          <p:nvPr/>
        </p:nvSpPr>
        <p:spPr>
          <a:xfrm>
            <a:off x="3394494" y="5575479"/>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80"/>
          <p:cNvGrpSpPr/>
          <p:nvPr/>
        </p:nvGrpSpPr>
        <p:grpSpPr>
          <a:xfrm>
            <a:off x="4537494" y="5021432"/>
            <a:ext cx="3294528" cy="1409372"/>
            <a:chOff x="4343400" y="1516232"/>
            <a:chExt cx="3294528" cy="1409372"/>
          </a:xfrm>
        </p:grpSpPr>
        <p:cxnSp>
          <p:nvCxnSpPr>
            <p:cNvPr id="60" name="Straight Arrow Connector 59"/>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62"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63" name="Straight Arrow Connector 62"/>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Equivalence</a:t>
              </a:r>
            </a:p>
            <a:p>
              <a:pPr algn="ctr"/>
              <a:r>
                <a:rPr lang="en-US" sz="2400" b="1" dirty="0" smtClean="0"/>
                <a:t>Checking</a:t>
              </a:r>
              <a:endParaRPr lang="en-US" sz="2400" b="1" dirty="0"/>
            </a:p>
          </p:txBody>
        </p:sp>
      </p:grpSp>
      <p:sp>
        <p:nvSpPr>
          <p:cNvPr id="18" name="Up Arrow 17"/>
          <p:cNvSpPr/>
          <p:nvPr/>
        </p:nvSpPr>
        <p:spPr>
          <a:xfrm>
            <a:off x="5105400" y="3276600"/>
            <a:ext cx="914400" cy="1295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324600" y="3354418"/>
            <a:ext cx="2133600" cy="1200329"/>
          </a:xfrm>
          <a:prstGeom prst="rect">
            <a:avLst/>
          </a:prstGeom>
          <a:noFill/>
        </p:spPr>
        <p:txBody>
          <a:bodyPr wrap="square" rtlCol="0">
            <a:spAutoFit/>
          </a:bodyPr>
          <a:lstStyle/>
          <a:p>
            <a:r>
              <a:rPr lang="en-US" sz="2400" b="1" dirty="0" smtClean="0"/>
              <a:t>Generalize  to Parameterized Programs</a:t>
            </a:r>
            <a:endParaRPr lang="en-US" sz="2400" b="1" dirty="0"/>
          </a:p>
        </p:txBody>
      </p:sp>
      <p:sp>
        <p:nvSpPr>
          <p:cNvPr id="22" name="Right Arrow 21"/>
          <p:cNvSpPr/>
          <p:nvPr/>
        </p:nvSpPr>
        <p:spPr>
          <a:xfrm>
            <a:off x="3394494" y="1925647"/>
            <a:ext cx="990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3" name="Group 80"/>
          <p:cNvGrpSpPr/>
          <p:nvPr/>
        </p:nvGrpSpPr>
        <p:grpSpPr>
          <a:xfrm>
            <a:off x="4537494" y="1371600"/>
            <a:ext cx="3294528" cy="1409372"/>
            <a:chOff x="4343400" y="1516232"/>
            <a:chExt cx="3294528" cy="1409372"/>
          </a:xfrm>
        </p:grpSpPr>
        <p:cxnSp>
          <p:nvCxnSpPr>
            <p:cNvPr id="24" name="Straight Arrow Connector 23"/>
            <p:cNvCxnSpPr/>
            <p:nvPr/>
          </p:nvCxnSpPr>
          <p:spPr>
            <a:xfrm>
              <a:off x="6477000" y="2378879"/>
              <a:ext cx="609600" cy="3009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Freeform 36"/>
            <p:cNvSpPr>
              <a:spLocks/>
            </p:cNvSpPr>
            <p:nvPr/>
          </p:nvSpPr>
          <p:spPr bwMode="auto">
            <a:xfrm>
              <a:off x="7162800" y="1516232"/>
              <a:ext cx="450850" cy="477837"/>
            </a:xfrm>
            <a:custGeom>
              <a:avLst/>
              <a:gdLst/>
              <a:ahLst/>
              <a:cxnLst>
                <a:cxn ang="0">
                  <a:pos x="0" y="175"/>
                </a:cxn>
                <a:cxn ang="0">
                  <a:pos x="18" y="175"/>
                </a:cxn>
                <a:cxn ang="0">
                  <a:pos x="59" y="301"/>
                </a:cxn>
                <a:cxn ang="0">
                  <a:pos x="135" y="301"/>
                </a:cxn>
                <a:cxn ang="0">
                  <a:pos x="284" y="0"/>
                </a:cxn>
                <a:cxn ang="0">
                  <a:pos x="213" y="0"/>
                </a:cxn>
                <a:cxn ang="0">
                  <a:pos x="98" y="228"/>
                </a:cxn>
                <a:cxn ang="0">
                  <a:pos x="69" y="142"/>
                </a:cxn>
                <a:cxn ang="0">
                  <a:pos x="0" y="142"/>
                </a:cxn>
                <a:cxn ang="0">
                  <a:pos x="0" y="175"/>
                </a:cxn>
              </a:cxnLst>
              <a:rect l="0" t="0" r="r" b="b"/>
              <a:pathLst>
                <a:path w="284" h="301">
                  <a:moveTo>
                    <a:pt x="0" y="175"/>
                  </a:moveTo>
                  <a:lnTo>
                    <a:pt x="18" y="175"/>
                  </a:lnTo>
                  <a:lnTo>
                    <a:pt x="59" y="301"/>
                  </a:lnTo>
                  <a:lnTo>
                    <a:pt x="135" y="301"/>
                  </a:lnTo>
                  <a:lnTo>
                    <a:pt x="284" y="0"/>
                  </a:lnTo>
                  <a:lnTo>
                    <a:pt x="213" y="0"/>
                  </a:lnTo>
                  <a:lnTo>
                    <a:pt x="98" y="228"/>
                  </a:lnTo>
                  <a:lnTo>
                    <a:pt x="69" y="142"/>
                  </a:lnTo>
                  <a:lnTo>
                    <a:pt x="0" y="142"/>
                  </a:lnTo>
                  <a:lnTo>
                    <a:pt x="0" y="175"/>
                  </a:lnTo>
                  <a:close/>
                </a:path>
              </a:pathLst>
            </a:custGeom>
            <a:solidFill>
              <a:srgbClr val="00B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en-US"/>
            </a:p>
          </p:txBody>
        </p:sp>
        <p:sp>
          <p:nvSpPr>
            <p:cNvPr id="26" name="AutoShape 35"/>
            <p:cNvSpPr>
              <a:spLocks noChangeAspect="1" noChangeArrowheads="1"/>
            </p:cNvSpPr>
            <p:nvPr/>
          </p:nvSpPr>
          <p:spPr bwMode="auto">
            <a:xfrm rot="2700000">
              <a:off x="7181521" y="2469198"/>
              <a:ext cx="455613" cy="457200"/>
            </a:xfrm>
            <a:prstGeom prst="plus">
              <a:avLst>
                <a:gd name="adj" fmla="val 39403"/>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rot="10800000" vert="eaVert" wrap="none" anchor="ctr"/>
            <a:lstStyle/>
            <a:p>
              <a:pPr fontAlgn="auto">
                <a:spcBef>
                  <a:spcPts val="0"/>
                </a:spcBef>
                <a:spcAft>
                  <a:spcPts val="0"/>
                </a:spcAft>
                <a:defRPr/>
              </a:pPr>
              <a:endParaRPr lang="en-US">
                <a:solidFill>
                  <a:schemeClr val="dk1"/>
                </a:solidFill>
                <a:latin typeface="+mn-lt"/>
                <a:cs typeface="+mn-cs"/>
              </a:endParaRPr>
            </a:p>
          </p:txBody>
        </p:sp>
        <p:cxnSp>
          <p:nvCxnSpPr>
            <p:cNvPr id="27" name="Straight Arrow Connector 26"/>
            <p:cNvCxnSpPr/>
            <p:nvPr/>
          </p:nvCxnSpPr>
          <p:spPr>
            <a:xfrm flipV="1">
              <a:off x="6477000" y="1841669"/>
              <a:ext cx="609600" cy="3086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343400" y="1592432"/>
              <a:ext cx="2209800" cy="12953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Parameterized</a:t>
              </a:r>
            </a:p>
            <a:p>
              <a:pPr algn="ctr"/>
              <a:r>
                <a:rPr lang="en-US" sz="2400" b="1" dirty="0" smtClean="0"/>
                <a:t>Equivalence</a:t>
              </a:r>
            </a:p>
            <a:p>
              <a:pPr algn="ctr"/>
              <a:r>
                <a:rPr lang="en-US" sz="2400" b="1" dirty="0" smtClean="0"/>
                <a:t>Checking</a:t>
              </a:r>
              <a:endParaRPr lang="en-US" sz="2400" b="1" dirty="0"/>
            </a:p>
          </p:txBody>
        </p:sp>
      </p:grpSp>
      <p:sp>
        <p:nvSpPr>
          <p:cNvPr id="29" name="TextBox 28"/>
          <p:cNvSpPr txBox="1"/>
          <p:nvPr/>
        </p:nvSpPr>
        <p:spPr>
          <a:xfrm>
            <a:off x="152400" y="5276671"/>
            <a:ext cx="2133600" cy="830997"/>
          </a:xfrm>
          <a:prstGeom prst="rect">
            <a:avLst/>
          </a:prstGeom>
          <a:noFill/>
        </p:spPr>
        <p:txBody>
          <a:bodyPr wrap="square" rtlCol="0">
            <a:spAutoFit/>
          </a:bodyPr>
          <a:lstStyle/>
          <a:p>
            <a:r>
              <a:rPr lang="en-US" sz="2400" b="1" dirty="0" smtClean="0"/>
              <a:t>Optimization</a:t>
            </a:r>
          </a:p>
          <a:p>
            <a:r>
              <a:rPr lang="en-US" sz="2400" b="1" dirty="0" smtClean="0"/>
              <a:t>Instance</a:t>
            </a:r>
            <a:endParaRPr lang="en-US" sz="2400" b="1" dirty="0"/>
          </a:p>
        </p:txBody>
      </p:sp>
      <p:sp>
        <p:nvSpPr>
          <p:cNvPr id="30" name="TextBox 29"/>
          <p:cNvSpPr txBox="1"/>
          <p:nvPr/>
        </p:nvSpPr>
        <p:spPr>
          <a:xfrm>
            <a:off x="152400" y="1828800"/>
            <a:ext cx="2133600" cy="461665"/>
          </a:xfrm>
          <a:prstGeom prst="rect">
            <a:avLst/>
          </a:prstGeom>
          <a:noFill/>
        </p:spPr>
        <p:txBody>
          <a:bodyPr wrap="square" rtlCol="0">
            <a:spAutoFit/>
          </a:bodyPr>
          <a:lstStyle/>
          <a:p>
            <a:r>
              <a:rPr lang="en-US" sz="2400" b="1" dirty="0" smtClean="0"/>
              <a:t>Optimization</a:t>
            </a:r>
            <a:endParaRPr lang="en-US" sz="2400" b="1" dirty="0"/>
          </a:p>
        </p:txBody>
      </p:sp>
      <p:sp>
        <p:nvSpPr>
          <p:cNvPr id="31" name="Rectangle 30"/>
          <p:cNvSpPr/>
          <p:nvPr/>
        </p:nvSpPr>
        <p:spPr>
          <a:xfrm>
            <a:off x="2022894" y="58674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32" name="Rectangle 31"/>
          <p:cNvSpPr/>
          <p:nvPr/>
        </p:nvSpPr>
        <p:spPr>
          <a:xfrm>
            <a:off x="2022894" y="4953000"/>
            <a:ext cx="1097280" cy="82296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Prog</a:t>
            </a:r>
            <a:endParaRPr lang="en-US" sz="2400" b="1" dirty="0">
              <a:solidFill>
                <a:schemeClr val="tx1"/>
              </a:solidFill>
              <a:cs typeface="Courier New" pitchFamily="49" charset="0"/>
            </a:endParaRPr>
          </a:p>
        </p:txBody>
      </p:sp>
      <p:sp>
        <p:nvSpPr>
          <p:cNvPr id="33" name="Rectangle 32"/>
          <p:cNvSpPr/>
          <p:nvPr/>
        </p:nvSpPr>
        <p:spPr>
          <a:xfrm>
            <a:off x="2022894" y="22098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Output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
        <p:nvSpPr>
          <p:cNvPr id="34" name="Rectangle 33"/>
          <p:cNvSpPr/>
          <p:nvPr/>
        </p:nvSpPr>
        <p:spPr>
          <a:xfrm>
            <a:off x="2022894" y="1295400"/>
            <a:ext cx="1097280" cy="82296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spcBef>
                <a:spcPts val="600"/>
              </a:spcBef>
            </a:pPr>
            <a:r>
              <a:rPr lang="en-US" sz="2400" b="1" dirty="0" smtClean="0">
                <a:solidFill>
                  <a:schemeClr val="tx1"/>
                </a:solidFill>
                <a:cs typeface="Courier New" pitchFamily="49" charset="0"/>
              </a:rPr>
              <a:t>Input</a:t>
            </a:r>
          </a:p>
          <a:p>
            <a:pPr>
              <a:spcBef>
                <a:spcPts val="600"/>
              </a:spcBef>
            </a:pPr>
            <a:r>
              <a:rPr lang="en-US" sz="2400" b="1" dirty="0" err="1" smtClean="0">
                <a:solidFill>
                  <a:schemeClr val="tx1"/>
                </a:solidFill>
                <a:cs typeface="Courier New" pitchFamily="49" charset="0"/>
              </a:rPr>
              <a:t>PProg</a:t>
            </a:r>
            <a:endParaRPr lang="en-US" sz="2400" b="1" dirty="0">
              <a:solidFill>
                <a:schemeClr val="tx1"/>
              </a:solidFill>
              <a:cs typeface="Courier New" pitchFamily="49" charset="0"/>
            </a:endParaRPr>
          </a:p>
        </p:txBody>
      </p:sp>
    </p:spTree>
    <p:custDataLst>
      <p:tags r:id="rId1"/>
    </p:custDataLst>
  </p:cSld>
  <p:clrMapOvr>
    <a:masterClrMapping/>
  </p:clrMapOvr>
  <p:transition advTm="1893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2|14.7"/>
</p:tagLst>
</file>

<file path=ppt/tags/tag10.xml><?xml version="1.0" encoding="utf-8"?>
<p:tagLst xmlns:a="http://schemas.openxmlformats.org/drawingml/2006/main" xmlns:r="http://schemas.openxmlformats.org/officeDocument/2006/relationships" xmlns:p="http://schemas.openxmlformats.org/presentationml/2006/main">
  <p:tag name="TIMING" val="|9.9|4.2|17.7|7.2"/>
</p:tagLst>
</file>

<file path=ppt/tags/tag11.xml><?xml version="1.0" encoding="utf-8"?>
<p:tagLst xmlns:a="http://schemas.openxmlformats.org/drawingml/2006/main" xmlns:r="http://schemas.openxmlformats.org/officeDocument/2006/relationships" xmlns:p="http://schemas.openxmlformats.org/presentationml/2006/main">
  <p:tag name="TIMING" val="|6.1|3.2|8|3.3|10.8|7.1|9.7"/>
</p:tagLst>
</file>

<file path=ppt/tags/tag12.xml><?xml version="1.0" encoding="utf-8"?>
<p:tagLst xmlns:a="http://schemas.openxmlformats.org/drawingml/2006/main" xmlns:r="http://schemas.openxmlformats.org/officeDocument/2006/relationships" xmlns:p="http://schemas.openxmlformats.org/presentationml/2006/main">
  <p:tag name="TIMING" val="|17.1|4.7|4.2|6.9|4.4"/>
</p:tagLst>
</file>

<file path=ppt/tags/tag13.xml><?xml version="1.0" encoding="utf-8"?>
<p:tagLst xmlns:a="http://schemas.openxmlformats.org/drawingml/2006/main" xmlns:r="http://schemas.openxmlformats.org/officeDocument/2006/relationships" xmlns:p="http://schemas.openxmlformats.org/presentationml/2006/main">
  <p:tag name="TIMING" val="|2.7|2.1|1.9|1.4"/>
</p:tagLst>
</file>

<file path=ppt/tags/tag14.xml><?xml version="1.0" encoding="utf-8"?>
<p:tagLst xmlns:a="http://schemas.openxmlformats.org/drawingml/2006/main" xmlns:r="http://schemas.openxmlformats.org/officeDocument/2006/relationships" xmlns:p="http://schemas.openxmlformats.org/presentationml/2006/main">
  <p:tag name="TIMING" val="|13|5.6|2.9|11.9|21.1|17.4|18.7"/>
</p:tagLst>
</file>

<file path=ppt/tags/tag15.xml><?xml version="1.0" encoding="utf-8"?>
<p:tagLst xmlns:a="http://schemas.openxmlformats.org/drawingml/2006/main" xmlns:r="http://schemas.openxmlformats.org/officeDocument/2006/relationships" xmlns:p="http://schemas.openxmlformats.org/presentationml/2006/main">
  <p:tag name="TIMING" val="|3|4.4|6.9|6.3|7.8|6|5.1|2|4|3.8|4.3|4.7|1.5"/>
</p:tagLst>
</file>

<file path=ppt/tags/tag16.xml><?xml version="1.0" encoding="utf-8"?>
<p:tagLst xmlns:a="http://schemas.openxmlformats.org/drawingml/2006/main" xmlns:r="http://schemas.openxmlformats.org/officeDocument/2006/relationships" xmlns:p="http://schemas.openxmlformats.org/presentationml/2006/main">
  <p:tag name="TIMING" val="|2.8|4.8|6|15.2|1.2|2.9|16.3|14.8|10.9|3.5|4.9|5.7"/>
</p:tagLst>
</file>

<file path=ppt/tags/tag17.xml><?xml version="1.0" encoding="utf-8"?>
<p:tagLst xmlns:a="http://schemas.openxmlformats.org/drawingml/2006/main" xmlns:r="http://schemas.openxmlformats.org/officeDocument/2006/relationships" xmlns:p="http://schemas.openxmlformats.org/presentationml/2006/main">
  <p:tag name="TIMING" val="|6.4|12.8|3.8|8.3"/>
</p:tagLst>
</file>

<file path=ppt/tags/tag18.xml><?xml version="1.0" encoding="utf-8"?>
<p:tagLst xmlns:a="http://schemas.openxmlformats.org/drawingml/2006/main" xmlns:r="http://schemas.openxmlformats.org/officeDocument/2006/relationships" xmlns:p="http://schemas.openxmlformats.org/presentationml/2006/main">
  <p:tag name="TIMING" val="|2.5|5.3|2.9|6.2|13.8|5.8"/>
</p:tagLst>
</file>

<file path=ppt/tags/tag19.xml><?xml version="1.0" encoding="utf-8"?>
<p:tagLst xmlns:a="http://schemas.openxmlformats.org/drawingml/2006/main" xmlns:r="http://schemas.openxmlformats.org/officeDocument/2006/relationships" xmlns:p="http://schemas.openxmlformats.org/presentationml/2006/main">
  <p:tag name="TIMING" val="|2.6|2.5|3.6|2.7|4.3|2.1|2.4|3.5|4.5|5.3|5.9"/>
</p:tagLst>
</file>

<file path=ppt/tags/tag2.xml><?xml version="1.0" encoding="utf-8"?>
<p:tagLst xmlns:a="http://schemas.openxmlformats.org/drawingml/2006/main" xmlns:r="http://schemas.openxmlformats.org/officeDocument/2006/relationships" xmlns:p="http://schemas.openxmlformats.org/presentationml/2006/main">
  <p:tag name="TIMING" val="|8.6|12.8|20.5|6.5|12.1|5.5"/>
</p:tagLst>
</file>

<file path=ppt/tags/tag20.xml><?xml version="1.0" encoding="utf-8"?>
<p:tagLst xmlns:a="http://schemas.openxmlformats.org/drawingml/2006/main" xmlns:r="http://schemas.openxmlformats.org/officeDocument/2006/relationships" xmlns:p="http://schemas.openxmlformats.org/presentationml/2006/main">
  <p:tag name="TIMING" val="|3.1|4.7|3|4.2|8.1"/>
</p:tagLst>
</file>

<file path=ppt/tags/tag21.xml><?xml version="1.0" encoding="utf-8"?>
<p:tagLst xmlns:a="http://schemas.openxmlformats.org/drawingml/2006/main" xmlns:r="http://schemas.openxmlformats.org/officeDocument/2006/relationships" xmlns:p="http://schemas.openxmlformats.org/presentationml/2006/main">
  <p:tag name="TIMING" val="|6.3"/>
</p:tagLst>
</file>

<file path=ppt/tags/tag22.xml><?xml version="1.0" encoding="utf-8"?>
<p:tagLst xmlns:a="http://schemas.openxmlformats.org/drawingml/2006/main" xmlns:r="http://schemas.openxmlformats.org/officeDocument/2006/relationships" xmlns:p="http://schemas.openxmlformats.org/presentationml/2006/main">
  <p:tag name="TIMING" val="|9.5|9"/>
</p:tagLst>
</file>

<file path=ppt/tags/tag23.xml><?xml version="1.0" encoding="utf-8"?>
<p:tagLst xmlns:a="http://schemas.openxmlformats.org/drawingml/2006/main" xmlns:r="http://schemas.openxmlformats.org/officeDocument/2006/relationships" xmlns:p="http://schemas.openxmlformats.org/presentationml/2006/main">
  <p:tag name="TIMING" val="|7.3|10.4|15.4|12.6"/>
</p:tagLst>
</file>

<file path=ppt/tags/tag24.xml><?xml version="1.0" encoding="utf-8"?>
<p:tagLst xmlns:a="http://schemas.openxmlformats.org/drawingml/2006/main" xmlns:r="http://schemas.openxmlformats.org/officeDocument/2006/relationships" xmlns:p="http://schemas.openxmlformats.org/presentationml/2006/main">
  <p:tag name="TIMING" val="|3.5|2"/>
</p:tagLst>
</file>

<file path=ppt/tags/tag25.xml><?xml version="1.0" encoding="utf-8"?>
<p:tagLst xmlns:a="http://schemas.openxmlformats.org/drawingml/2006/main" xmlns:r="http://schemas.openxmlformats.org/officeDocument/2006/relationships" xmlns:p="http://schemas.openxmlformats.org/presentationml/2006/main">
  <p:tag name="TIMING" val="|4.9|14.9|31.5"/>
</p:tagLst>
</file>

<file path=ppt/tags/tag26.xml><?xml version="1.0" encoding="utf-8"?>
<p:tagLst xmlns:a="http://schemas.openxmlformats.org/drawingml/2006/main" xmlns:r="http://schemas.openxmlformats.org/officeDocument/2006/relationships" xmlns:p="http://schemas.openxmlformats.org/presentationml/2006/main">
  <p:tag name="TIMING" val="|3.5|2"/>
</p:tagLst>
</file>

<file path=ppt/tags/tag3.xml><?xml version="1.0" encoding="utf-8"?>
<p:tagLst xmlns:a="http://schemas.openxmlformats.org/drawingml/2006/main" xmlns:r="http://schemas.openxmlformats.org/officeDocument/2006/relationships" xmlns:p="http://schemas.openxmlformats.org/presentationml/2006/main">
  <p:tag name="TIMING" val="|0|21.3|4.9|12.3|6.9"/>
</p:tagLst>
</file>

<file path=ppt/tags/tag4.xml><?xml version="1.0" encoding="utf-8"?>
<p:tagLst xmlns:a="http://schemas.openxmlformats.org/drawingml/2006/main" xmlns:r="http://schemas.openxmlformats.org/officeDocument/2006/relationships" xmlns:p="http://schemas.openxmlformats.org/presentationml/2006/main">
  <p:tag name="TIMING" val="|2.1|6.8|14.6|4.2|4.3|4.5"/>
</p:tagLst>
</file>

<file path=ppt/tags/tag5.xml><?xml version="1.0" encoding="utf-8"?>
<p:tagLst xmlns:a="http://schemas.openxmlformats.org/drawingml/2006/main" xmlns:r="http://schemas.openxmlformats.org/officeDocument/2006/relationships" xmlns:p="http://schemas.openxmlformats.org/presentationml/2006/main">
  <p:tag name="TIMING" val="|2.5"/>
</p:tagLst>
</file>

<file path=ppt/tags/tag6.xml><?xml version="1.0" encoding="utf-8"?>
<p:tagLst xmlns:a="http://schemas.openxmlformats.org/drawingml/2006/main" xmlns:r="http://schemas.openxmlformats.org/officeDocument/2006/relationships" xmlns:p="http://schemas.openxmlformats.org/presentationml/2006/main">
  <p:tag name="TIMING" val="|2"/>
</p:tagLst>
</file>

<file path=ppt/tags/tag7.xml><?xml version="1.0" encoding="utf-8"?>
<p:tagLst xmlns:a="http://schemas.openxmlformats.org/drawingml/2006/main" xmlns:r="http://schemas.openxmlformats.org/officeDocument/2006/relationships" xmlns:p="http://schemas.openxmlformats.org/presentationml/2006/main">
  <p:tag name="TIMING" val="|1.2|7.6|2.7|5.4"/>
</p:tagLst>
</file>

<file path=ppt/tags/tag8.xml><?xml version="1.0" encoding="utf-8"?>
<p:tagLst xmlns:a="http://schemas.openxmlformats.org/drawingml/2006/main" xmlns:r="http://schemas.openxmlformats.org/officeDocument/2006/relationships" xmlns:p="http://schemas.openxmlformats.org/presentationml/2006/main">
  <p:tag name="TIMING" val="|7.9"/>
</p:tagLst>
</file>

<file path=ppt/tags/tag9.xml><?xml version="1.0" encoding="utf-8"?>
<p:tagLst xmlns:a="http://schemas.openxmlformats.org/drawingml/2006/main" xmlns:r="http://schemas.openxmlformats.org/officeDocument/2006/relationships" xmlns:p="http://schemas.openxmlformats.org/presentationml/2006/main">
  <p:tag name="TIMING" val="|20.2|10.7|5.1|3.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7751</TotalTime>
  <Words>5776</Words>
  <Application>Microsoft Office PowerPoint</Application>
  <PresentationFormat>On-screen Show (4:3)</PresentationFormat>
  <Paragraphs>823</Paragraphs>
  <Slides>29</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Arial</vt:lpstr>
      <vt:lpstr>Times New Roman</vt:lpstr>
      <vt:lpstr>Batang</vt:lpstr>
      <vt:lpstr>Courier New</vt:lpstr>
      <vt:lpstr>Symbol</vt:lpstr>
      <vt:lpstr>Wingdings 2</vt:lpstr>
      <vt:lpstr>Wingdings</vt:lpstr>
      <vt:lpstr>Wingdings 3</vt:lpstr>
      <vt:lpstr>Arial Black</vt:lpstr>
      <vt:lpstr>Tw Cen MT</vt:lpstr>
      <vt:lpstr>Cambria Math</vt:lpstr>
      <vt:lpstr>Calibri</vt:lpstr>
      <vt:lpstr>Median</vt:lpstr>
      <vt:lpstr>Proving Optimizations Correct using Parameterized Program Equivalence</vt:lpstr>
      <vt:lpstr>Compiler Correctness</vt:lpstr>
      <vt:lpstr>Existing Techniques</vt:lpstr>
      <vt:lpstr>PowerPoint Presentation</vt:lpstr>
      <vt:lpstr>Generalize to Parameterized Progs</vt:lpstr>
      <vt:lpstr>Generalize to Parameterized Progs</vt:lpstr>
      <vt:lpstr>Generalize to Parameterized Progs</vt:lpstr>
      <vt:lpstr>Generalize to Parameterized Progs</vt:lpstr>
      <vt:lpstr>Generalize to Parameterized Progs</vt:lpstr>
      <vt:lpstr>Contributions</vt:lpstr>
      <vt:lpstr>Parameterized Rewrite Rules</vt:lpstr>
      <vt:lpstr>Applying Rewrite Rules</vt:lpstr>
      <vt:lpstr>Checking Correctness</vt:lpstr>
      <vt:lpstr>Checking Correctness</vt:lpstr>
      <vt:lpstr>Checking Rewrite Rules</vt:lpstr>
      <vt:lpstr>Checking Rewrite Rules</vt:lpstr>
      <vt:lpstr>1. Find Synchronization Points</vt:lpstr>
      <vt:lpstr>2. Generate Invariants</vt:lpstr>
      <vt:lpstr>3. Check Invariants</vt:lpstr>
      <vt:lpstr>3. Check Invariants</vt:lpstr>
      <vt:lpstr>3. Check Invariants</vt:lpstr>
      <vt:lpstr>3. Check Invariants</vt:lpstr>
      <vt:lpstr>3. Check Invariants</vt:lpstr>
      <vt:lpstr>Checking Correctness</vt:lpstr>
      <vt:lpstr>Permute Module</vt:lpstr>
      <vt:lpstr>Contributions</vt:lpstr>
      <vt:lpstr>Optimizations Proved Correct</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ztatlock</dc:creator>
  <cp:lastModifiedBy>Zachary Tatlock</cp:lastModifiedBy>
  <cp:revision>521</cp:revision>
  <dcterms:created xsi:type="dcterms:W3CDTF">2009-05-30T14:23:57Z</dcterms:created>
  <dcterms:modified xsi:type="dcterms:W3CDTF">2010-07-08T08:36:00Z</dcterms:modified>
</cp:coreProperties>
</file>