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db706234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db706234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41c3ab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41c3ab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540da0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540da0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db706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db706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db706234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db706234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b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industries are dominated by certain demographics of people?</a:t>
            </a:r>
            <a:endParaRPr b="1"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certain industry male or female dominated?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more young people in tech positions?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races tend to hold certain occupations or have jobs in specific industries?</a:t>
            </a:r>
            <a:endParaRPr b="1"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b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Answering this question provides stronger insights into an evolving workplace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Aids many of us who are preparing to find new careers after graduation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understand the push towards more equality in hiring practices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there still needs to be change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200"/>
              <a:buFont typeface="Times New Roman"/>
              <a:buChar char="◦"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industries are showcasing diverse and equal hiring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41c3ab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41c3ab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41c3ab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41c3ab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41c3ab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41c3ab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db706234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db706234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db706234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db706234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540da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540da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8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-12656" y="1423414"/>
            <a:ext cx="9155848" cy="3718952"/>
            <a:chOff x="1669785" y="210240"/>
            <a:chExt cx="3861435" cy="1568450"/>
          </a:xfrm>
        </p:grpSpPr>
        <p:sp>
          <p:nvSpPr>
            <p:cNvPr id="94" name="Google Shape;94;p15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12688" y="3585323"/>
            <a:ext cx="9155848" cy="1557000"/>
            <a:chOff x="1669785" y="210240"/>
            <a:chExt cx="3861435" cy="1568450"/>
          </a:xfrm>
        </p:grpSpPr>
        <p:sp>
          <p:nvSpPr>
            <p:cNvPr id="25" name="Google Shape;25;p4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372"/>
                  </a:srgbClr>
                </a:gs>
                <a:gs pos="100000">
                  <a:srgbClr val="FF6A00">
                    <a:alpha val="7137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078"/>
                  </a:srgbClr>
                </a:gs>
                <a:gs pos="100000">
                  <a:srgbClr val="CC0000">
                    <a:alpha val="5686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43" name="Google Shape;43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i="0" sz="96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372"/>
                </a:srgbClr>
              </a:gs>
              <a:gs pos="100000">
                <a:srgbClr val="FF6A00">
                  <a:alpha val="7137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078"/>
                </a:srgbClr>
              </a:gs>
              <a:gs pos="100000">
                <a:srgbClr val="CC0000">
                  <a:alpha val="56862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b="0" i="0" sz="3000" u="none" cap="none" strike="noStrik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412625" y="47357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California’s Industry Landscape 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-370000" y="3293325"/>
            <a:ext cx="466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Presented By: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Victoria Capobianco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Karen Tafa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John Lehne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May 6, 2021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Limitations: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Missing Data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ACS takes a long time to process survey responses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Data is not as up-to-date as it could be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Benefits: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Our insights are strong jumping off point for further research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Basic analytics go a long way!</a:t>
            </a:r>
            <a:endParaRPr sz="1600"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Takeaways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100">
                <a:latin typeface="Lato"/>
                <a:ea typeface="Lato"/>
                <a:cs typeface="Lato"/>
                <a:sym typeface="Lato"/>
              </a:rPr>
              <a:t>Thank You!!</a:t>
            </a:r>
            <a:endParaRPr b="1" sz="4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122200" y="673475"/>
            <a:ext cx="1191600" cy="6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974525" y="603975"/>
            <a:ext cx="14613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86050" y="354700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37850" y="1475700"/>
            <a:ext cx="6564000" cy="34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Intro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Research Question-John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ACS-Victoria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Data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Race Data Tables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Education Data Tables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Industry Data Tables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9900"/>
                </a:solidFill>
              </a:rPr>
              <a:t>III.</a:t>
            </a:r>
            <a:r>
              <a:rPr lang="en" sz="2100"/>
              <a:t> Visuals</a:t>
            </a:r>
            <a:endParaRPr sz="2100">
              <a:solidFill>
                <a:srgbClr val="FF9F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9F00"/>
                </a:solidFill>
              </a:rPr>
              <a:t>I</a:t>
            </a:r>
            <a:r>
              <a:rPr lang="en" sz="2100">
                <a:solidFill>
                  <a:srgbClr val="FF9F00"/>
                </a:solidFill>
              </a:rPr>
              <a:t>V. </a:t>
            </a:r>
            <a:r>
              <a:rPr lang="en" sz="2100"/>
              <a:t>Insights &amp; Takeaways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&amp; Relevance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37850" y="1475700"/>
            <a:ext cx="66099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Which industries are dominated by certain demographics of people?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Is a certain industry male or female dominated?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Are there certain education levels tied to specific industries?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What is the relationship between race and the professional landscape?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Answering this question provides stronger insights into an evolving workplace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American Community Survey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Audience: Government &amp; local public officials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Aid in present &amp; future </a:t>
            </a:r>
            <a:r>
              <a:rPr lang="en" sz="1600"/>
              <a:t>community</a:t>
            </a:r>
            <a:r>
              <a:rPr lang="en" sz="1600"/>
              <a:t> 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Population 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◦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Educational Attainment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◦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Earnings &amp; Income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◦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Industry &amp; Occupation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Race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Sex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50" y="2301625"/>
            <a:ext cx="4578575" cy="28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by Race Tables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Table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B19301: Per Capita Income by Race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White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Black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Asian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Native Hawaiian Pacific Islander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Indian Native Alaskan Native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Hispanic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Other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Analyze Trend over 5 years (2015-2019)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Filtered to County Level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Conducted 35 table joins in Excel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Attainment Tables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14700" y="1417750"/>
            <a:ext cx="7397700" cy="33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Lato"/>
              <a:buChar char="◦"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Education Attainment by Age and Race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displays the type of education </a:t>
            </a:r>
            <a:r>
              <a:rPr lang="en" sz="1900"/>
              <a:t>attained</a:t>
            </a:r>
            <a:r>
              <a:rPr lang="en" sz="1900"/>
              <a:t> by different </a:t>
            </a:r>
            <a:r>
              <a:rPr lang="en" sz="1900"/>
              <a:t>age groups and races</a:t>
            </a:r>
            <a:r>
              <a:rPr lang="en" sz="1900"/>
              <a:t> by 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Zip Code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It contains 5 years of data (2015-2019)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◦"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Data Cleaning in Python 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removed </a:t>
            </a:r>
            <a:r>
              <a:rPr lang="en" sz="1900"/>
              <a:t>repetitive columns, renamed columns, 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checked for null values &amp; duplicates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◦"/>
            </a:pPr>
            <a:r>
              <a:rPr lang="en" sz="1900"/>
              <a:t>created calculated fields in Tableau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37850" y="517525"/>
            <a:ext cx="72222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and </a:t>
            </a:r>
            <a:r>
              <a:rPr lang="en"/>
              <a:t>Median Earnings</a:t>
            </a:r>
            <a:r>
              <a:rPr lang="en"/>
              <a:t> Table</a:t>
            </a:r>
            <a:r>
              <a:rPr lang="en"/>
              <a:t>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37850" y="1475700"/>
            <a:ext cx="62694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Industry Table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Outlines the population by industry and then breaks down the percentage of the population by occupation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Median Earnings Table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Outlines the median earnings of each gender by industry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Cleaning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Deleting columns, rename columns, check data types, clean extra characters, manage null values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1034250" y="121397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People are very concentrated in the Bay Area &amp; Los Angeles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The Income differences due to Education attainments are clear cut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Female Earnings less than Male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◦"/>
            </a:pPr>
            <a:r>
              <a:rPr lang="en" sz="2100"/>
              <a:t>Discrepancy in Income by Race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</a:t>
            </a:r>
            <a:r>
              <a:rPr lang="en"/>
              <a:t> Takeaways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