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57" r:id="rId4"/>
    <p:sldId id="262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3/26/2017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ML/HTML5/HTML5_element_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64368"/>
            <a:ext cx="9604310" cy="1095457"/>
          </a:xfrm>
        </p:spPr>
        <p:txBody>
          <a:bodyPr>
            <a:noAutofit/>
          </a:bodyPr>
          <a:lstStyle/>
          <a:p>
            <a:r>
              <a:rPr lang="en-US" dirty="0" err="1"/>
              <a:t>Conceitos</a:t>
            </a:r>
            <a:r>
              <a:rPr lang="en-US" dirty="0"/>
              <a:t> e </a:t>
            </a:r>
            <a:r>
              <a:rPr lang="en-US" dirty="0" err="1"/>
              <a:t>exemplos</a:t>
            </a:r>
            <a:endParaRPr lang="en-US" dirty="0"/>
          </a:p>
          <a:p>
            <a:endParaRPr lang="en-US" dirty="0"/>
          </a:p>
          <a:p>
            <a:r>
              <a:rPr lang="en-US" dirty="0"/>
              <a:t>Vitor de </a:t>
            </a:r>
            <a:r>
              <a:rPr lang="en-US" dirty="0" err="1"/>
              <a:t>Aguiar</a:t>
            </a:r>
            <a:r>
              <a:rPr lang="en-US" dirty="0"/>
              <a:t> Carazza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r>
              <a:rPr lang="pt-BR" dirty="0"/>
              <a:t>Define ‘como’ os elementos de HTML devem ser visualizados:</a:t>
            </a:r>
          </a:p>
          <a:p>
            <a:pPr lvl="1"/>
            <a:r>
              <a:rPr lang="pt-BR" dirty="0"/>
              <a:t>Cor, tamanho, estilo, fonte, posição, etc...</a:t>
            </a:r>
          </a:p>
          <a:p>
            <a:r>
              <a:rPr lang="pt-BR" dirty="0"/>
              <a:t>Podem ser adicionados de três formas:</a:t>
            </a:r>
          </a:p>
          <a:p>
            <a:pPr lvl="1"/>
            <a:r>
              <a:rPr lang="pt-BR" b="1" dirty="0" err="1"/>
              <a:t>Inline</a:t>
            </a:r>
            <a:r>
              <a:rPr lang="pt-BR" b="1" dirty="0"/>
              <a:t>: </a:t>
            </a:r>
            <a:r>
              <a:rPr lang="pt-BR" dirty="0"/>
              <a:t>usando o atributo ‘</a:t>
            </a:r>
            <a:r>
              <a:rPr lang="pt-BR" dirty="0" err="1"/>
              <a:t>style</a:t>
            </a:r>
            <a:r>
              <a:rPr lang="pt-BR" dirty="0"/>
              <a:t>’ dentro de cada elemento HTML.</a:t>
            </a:r>
          </a:p>
          <a:p>
            <a:pPr lvl="1"/>
            <a:r>
              <a:rPr lang="pt-BR" b="1" dirty="0" err="1"/>
              <a:t>Internal</a:t>
            </a:r>
            <a:r>
              <a:rPr lang="pt-BR" b="1" dirty="0"/>
              <a:t>: </a:t>
            </a:r>
            <a:r>
              <a:rPr lang="pt-BR" dirty="0"/>
              <a:t>usando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style</a:t>
            </a:r>
            <a:r>
              <a:rPr lang="pt-BR" dirty="0"/>
              <a:t>&gt; na sessão &lt;</a:t>
            </a:r>
            <a:r>
              <a:rPr lang="pt-BR" dirty="0" err="1"/>
              <a:t>head</a:t>
            </a:r>
            <a:r>
              <a:rPr lang="pt-BR" dirty="0"/>
              <a:t>&gt; do arquivo HTML.</a:t>
            </a:r>
          </a:p>
          <a:p>
            <a:pPr lvl="1"/>
            <a:r>
              <a:rPr lang="pt-BR" b="1" dirty="0" err="1"/>
              <a:t>External</a:t>
            </a:r>
            <a:r>
              <a:rPr lang="pt-BR" b="1" dirty="0"/>
              <a:t>: </a:t>
            </a:r>
            <a:r>
              <a:rPr lang="pt-BR" dirty="0"/>
              <a:t>usando um arquivo CSS externo. </a:t>
            </a:r>
          </a:p>
          <a:p>
            <a:pPr lvl="1"/>
            <a:endParaRPr lang="pt-BR" b="1" dirty="0"/>
          </a:p>
          <a:p>
            <a:pPr lvl="1"/>
            <a:r>
              <a:rPr lang="pt-BR" b="1" dirty="0" err="1"/>
              <a:t>Inline</a:t>
            </a:r>
            <a:r>
              <a:rPr lang="pt-BR" b="1" dirty="0"/>
              <a:t>: </a:t>
            </a:r>
            <a:r>
              <a:rPr lang="pt-BR" dirty="0"/>
              <a:t>exemplo4.html</a:t>
            </a:r>
            <a:endParaRPr lang="pt-BR" b="1" dirty="0"/>
          </a:p>
          <a:p>
            <a:pPr lvl="1"/>
            <a:endParaRPr lang="pt-BR" b="1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566590"/>
              </p:ext>
            </p:extLst>
          </p:nvPr>
        </p:nvGraphicFramePr>
        <p:xfrm>
          <a:off x="3321780" y="4231930"/>
          <a:ext cx="822007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3" imgW="6105600" imgH="1581120" progId="Word.OpenDocumentText.12">
                  <p:embed/>
                </p:oleObj>
              </mc:Choice>
              <mc:Fallback>
                <p:oleObj name="Document" r:id="rId3" imgW="6105600" imgH="1581120" progId="Word.OpenDocumentText.12">
                  <p:embed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1780" y="4231930"/>
                        <a:ext cx="8220075" cy="212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56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Referência para atributos: https://www.w3schools.com/cssref/</a:t>
            </a:r>
          </a:p>
          <a:p>
            <a:pPr lvl="1"/>
            <a:r>
              <a:rPr lang="pt-BR" dirty="0"/>
              <a:t>Exemplos: </a:t>
            </a:r>
          </a:p>
          <a:p>
            <a:pPr lvl="2"/>
            <a:r>
              <a:rPr lang="pt-BR" dirty="0" err="1"/>
              <a:t>Font-size</a:t>
            </a:r>
            <a:r>
              <a:rPr lang="pt-BR" dirty="0"/>
              <a:t>, </a:t>
            </a:r>
            <a:r>
              <a:rPr lang="pt-BR" dirty="0" err="1"/>
              <a:t>font-family</a:t>
            </a:r>
            <a:r>
              <a:rPr lang="pt-BR" dirty="0"/>
              <a:t>, </a:t>
            </a:r>
            <a:r>
              <a:rPr lang="pt-BR" dirty="0" err="1"/>
              <a:t>font</a:t>
            </a:r>
            <a:r>
              <a:rPr lang="pt-BR" dirty="0"/>
              <a:t>-color, </a:t>
            </a:r>
            <a:r>
              <a:rPr lang="pt-BR" dirty="0" err="1"/>
              <a:t>font-weight</a:t>
            </a:r>
            <a:r>
              <a:rPr lang="pt-BR" dirty="0"/>
              <a:t>, </a:t>
            </a:r>
            <a:r>
              <a:rPr lang="pt-BR" dirty="0" err="1"/>
              <a:t>text-align</a:t>
            </a:r>
            <a:r>
              <a:rPr lang="pt-BR" dirty="0"/>
              <a:t>, ...</a:t>
            </a:r>
          </a:p>
          <a:p>
            <a:pPr lvl="2"/>
            <a:r>
              <a:rPr lang="pt-BR" dirty="0" err="1"/>
              <a:t>Height</a:t>
            </a:r>
            <a:r>
              <a:rPr lang="pt-BR" dirty="0"/>
              <a:t>, 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margin</a:t>
            </a:r>
            <a:r>
              <a:rPr lang="pt-BR" dirty="0"/>
              <a:t>, </a:t>
            </a:r>
            <a:r>
              <a:rPr lang="pt-BR" dirty="0" err="1"/>
              <a:t>padding</a:t>
            </a:r>
            <a:r>
              <a:rPr lang="pt-BR" dirty="0"/>
              <a:t>, </a:t>
            </a:r>
            <a:r>
              <a:rPr lang="pt-BR" dirty="0" err="1"/>
              <a:t>align</a:t>
            </a:r>
            <a:r>
              <a:rPr lang="pt-BR" dirty="0"/>
              <a:t>, background-color, etc...</a:t>
            </a:r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349688"/>
              </p:ext>
            </p:extLst>
          </p:nvPr>
        </p:nvGraphicFramePr>
        <p:xfrm>
          <a:off x="755650" y="3187700"/>
          <a:ext cx="9839325" cy="31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3" imgW="6875640" imgH="2239920" progId="Word.OpenDocumentText.12">
                  <p:embed/>
                </p:oleObj>
              </mc:Choice>
              <mc:Fallback>
                <p:oleObj name="Document" r:id="rId3" imgW="6875640" imgH="2239920" progId="Word.OpenDocumentText.12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187700"/>
                        <a:ext cx="9839325" cy="319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3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Exemplo de código </a:t>
            </a:r>
            <a:r>
              <a:rPr lang="pt-BR" b="1" dirty="0" err="1"/>
              <a:t>Internal</a:t>
            </a:r>
            <a:endParaRPr lang="pt-BR" dirty="0"/>
          </a:p>
          <a:p>
            <a:pPr lvl="1"/>
            <a:r>
              <a:rPr lang="pt-BR" dirty="0"/>
              <a:t>Mais organizado, evita repetições e poluição no arquivo...</a:t>
            </a:r>
          </a:p>
          <a:p>
            <a:pPr lvl="1"/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738188" y="2441575"/>
          <a:ext cx="9805987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3" imgW="6875640" imgH="2581920" progId="Word.OpenDocumentText.12">
                  <p:embed/>
                </p:oleObj>
              </mc:Choice>
              <mc:Fallback>
                <p:oleObj name="Document" r:id="rId3" imgW="6875640" imgH="2581920" progId="Word.OpenDocumentText.12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188" y="2441575"/>
                        <a:ext cx="9805987" cy="368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1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CSS </a:t>
            </a:r>
            <a:r>
              <a:rPr lang="pt-BR" dirty="0" err="1"/>
              <a:t>Selectors</a:t>
            </a:r>
            <a:endParaRPr lang="pt-BR" dirty="0"/>
          </a:p>
          <a:p>
            <a:pPr lvl="2"/>
            <a:r>
              <a:rPr lang="pt-BR" dirty="0"/>
              <a:t>A referência do elemento HTML pode ser feita de algumas formas:</a:t>
            </a:r>
          </a:p>
          <a:p>
            <a:pPr lvl="3"/>
            <a:r>
              <a:rPr lang="pt-BR" dirty="0"/>
              <a:t>Por </a:t>
            </a:r>
            <a:r>
              <a:rPr lang="pt-BR" dirty="0" err="1"/>
              <a:t>tag</a:t>
            </a:r>
            <a:r>
              <a:rPr lang="pt-BR" dirty="0"/>
              <a:t> ( </a:t>
            </a:r>
            <a:r>
              <a:rPr lang="pt-BR" dirty="0" err="1"/>
              <a:t>body</a:t>
            </a:r>
            <a:r>
              <a:rPr lang="pt-BR" dirty="0"/>
              <a:t>, h1, p, </a:t>
            </a:r>
            <a:r>
              <a:rPr lang="pt-BR" dirty="0" err="1"/>
              <a:t>etc</a:t>
            </a:r>
            <a:r>
              <a:rPr lang="pt-BR" dirty="0"/>
              <a:t>). De forma que qualquer </a:t>
            </a:r>
            <a:r>
              <a:rPr lang="pt-BR" dirty="0" err="1"/>
              <a:t>tag</a:t>
            </a:r>
            <a:r>
              <a:rPr lang="pt-BR" dirty="0"/>
              <a:t> nesta página receberá as características definidas.</a:t>
            </a:r>
          </a:p>
          <a:p>
            <a:pPr lvl="3"/>
            <a:r>
              <a:rPr lang="pt-BR" dirty="0"/>
              <a:t>Por id: seleciona um elemento HTML </a:t>
            </a:r>
            <a:r>
              <a:rPr lang="pt-BR" dirty="0">
                <a:solidFill>
                  <a:srgbClr val="FF0000"/>
                </a:solidFill>
              </a:rPr>
              <a:t>único</a:t>
            </a:r>
            <a:r>
              <a:rPr lang="pt-BR" dirty="0"/>
              <a:t>. No CSS, usamos o identificador (#). No HTML, definimos o id do elemento como id=‘nome’</a:t>
            </a:r>
          </a:p>
          <a:p>
            <a:pPr lvl="3"/>
            <a:r>
              <a:rPr lang="pt-BR" dirty="0"/>
              <a:t>Por classe: seleciona todos os elementos HTML dessa classe. No CSS, usamos o identificador (.). No HTML, definimos a classe como </a:t>
            </a:r>
            <a:r>
              <a:rPr lang="pt-BR" dirty="0" err="1"/>
              <a:t>class</a:t>
            </a:r>
            <a:r>
              <a:rPr lang="pt-BR" dirty="0"/>
              <a:t>=‘nome’ 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2439464" y="2722336"/>
          <a:ext cx="9801225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Document" r:id="rId3" imgW="6875640" imgH="2239920" progId="Word.OpenDocumentText.12">
                  <p:embed/>
                </p:oleObj>
              </mc:Choice>
              <mc:Fallback>
                <p:oleObj name="Document" r:id="rId3" imgW="6875640" imgH="2239920" progId="Word.OpenDocumentText.12">
                  <p:embed/>
                  <p:pic>
                    <p:nvPicPr>
                      <p:cNvPr id="9" name="Objeto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464" y="2722336"/>
                        <a:ext cx="9801225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286722"/>
              </p:ext>
            </p:extLst>
          </p:nvPr>
        </p:nvGraphicFramePr>
        <p:xfrm>
          <a:off x="827598" y="3161913"/>
          <a:ext cx="5410200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Document" r:id="rId5" imgW="3576240" imgH="2580480" progId="Word.OpenDocumentText.12">
                  <p:embed/>
                </p:oleObj>
              </mc:Choice>
              <mc:Fallback>
                <p:oleObj name="Document" r:id="rId5" imgW="3576240" imgH="2580480" progId="Word.OpenDocumentText.12">
                  <p:embed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98" y="3161913"/>
                        <a:ext cx="5410200" cy="347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264661"/>
              </p:ext>
            </p:extLst>
          </p:nvPr>
        </p:nvGraphicFramePr>
        <p:xfrm>
          <a:off x="7094841" y="3424196"/>
          <a:ext cx="4967288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Document" r:id="rId7" imgW="4517280" imgH="2788560" progId="Word.OpenDocumentText.12">
                  <p:embed/>
                </p:oleObj>
              </mc:Choice>
              <mc:Fallback>
                <p:oleObj name="Document" r:id="rId7" imgW="4517280" imgH="2788560" progId="Word.OpenDocumentText.12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4841" y="3424196"/>
                        <a:ext cx="4967288" cy="307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1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Exemplo de código </a:t>
            </a:r>
            <a:r>
              <a:rPr lang="pt-BR" b="1" dirty="0" err="1"/>
              <a:t>External</a:t>
            </a:r>
            <a:endParaRPr lang="pt-BR" dirty="0"/>
          </a:p>
          <a:p>
            <a:pPr lvl="1"/>
            <a:r>
              <a:rPr lang="pt-BR" dirty="0"/>
              <a:t>Muito mais organizado e quase obrigatório em um sistema mais complexo ( muitas páginas, arquivos,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708693"/>
              </p:ext>
            </p:extLst>
          </p:nvPr>
        </p:nvGraphicFramePr>
        <p:xfrm>
          <a:off x="815652" y="2169173"/>
          <a:ext cx="6968150" cy="3849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3" imgW="6875640" imgH="3800520" progId="Word.OpenDocumentText.12">
                  <p:embed/>
                </p:oleObj>
              </mc:Choice>
              <mc:Fallback>
                <p:oleObj name="Document" r:id="rId3" imgW="6875640" imgH="3800520" progId="Word.OpenDocumentText.12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652" y="2169173"/>
                        <a:ext cx="6968150" cy="3849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22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	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Replicar o exemplo http://localhost/exercise.html</a:t>
            </a:r>
          </a:p>
        </p:txBody>
      </p:sp>
    </p:spTree>
    <p:extLst>
      <p:ext uri="{BB962C8B-B14F-4D97-AF65-F5344CB8AC3E}">
        <p14:creationId xmlns:p14="http://schemas.microsoft.com/office/powerpoint/2010/main" val="27553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Apresentar</a:t>
            </a:r>
            <a:r>
              <a:rPr lang="en-US" dirty="0"/>
              <a:t> as ferramentas </a:t>
            </a:r>
            <a:r>
              <a:rPr lang="en-US" dirty="0" err="1"/>
              <a:t>necessárias</a:t>
            </a:r>
            <a:r>
              <a:rPr lang="en-US" dirty="0"/>
              <a:t> para o </a:t>
            </a:r>
            <a:r>
              <a:rPr lang="en-US" dirty="0" err="1"/>
              <a:t>funcionamento</a:t>
            </a:r>
            <a:r>
              <a:rPr lang="en-US" dirty="0"/>
              <a:t> de um web server.</a:t>
            </a:r>
          </a:p>
          <a:p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das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web.</a:t>
            </a:r>
          </a:p>
          <a:p>
            <a:r>
              <a:rPr lang="en-US" dirty="0" err="1"/>
              <a:t>Construção</a:t>
            </a:r>
            <a:r>
              <a:rPr lang="en-US" dirty="0"/>
              <a:t> de um </a:t>
            </a:r>
            <a:r>
              <a:rPr lang="en-US" dirty="0" err="1"/>
              <a:t>sistema</a:t>
            </a:r>
            <a:r>
              <a:rPr lang="en-US" dirty="0"/>
              <a:t> Web com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Ferramentas </a:t>
            </a:r>
            <a:r>
              <a:rPr lang="en-US" dirty="0" err="1"/>
              <a:t>necessárias</a:t>
            </a:r>
            <a:r>
              <a:rPr lang="en-US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233779"/>
            <a:ext cx="10146527" cy="478535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Servidor Web ( Apache, IIS ( Internet </a:t>
            </a:r>
            <a:r>
              <a:rPr lang="pt-BR" dirty="0" err="1"/>
              <a:t>Information</a:t>
            </a:r>
            <a:r>
              <a:rPr lang="pt-BR" dirty="0"/>
              <a:t> Services), ...)</a:t>
            </a:r>
          </a:p>
          <a:p>
            <a:pPr lvl="1"/>
            <a:r>
              <a:rPr lang="pt-BR" dirty="0"/>
              <a:t>“Programa de computador responsável por aceitar pedidos HTTP de clientes, geralmente os navegadores, e servi-los com respostas HTTP, incluindo opcionalmente dados, que geralmente são páginas web, tais como documentos HTML ....” – </a:t>
            </a:r>
            <a:r>
              <a:rPr lang="pt-BR" dirty="0" err="1"/>
              <a:t>Wikipedia</a:t>
            </a:r>
            <a:endParaRPr lang="pt-BR" dirty="0"/>
          </a:p>
          <a:p>
            <a:r>
              <a:rPr lang="pt-BR" dirty="0"/>
              <a:t>Banco de dados ( </a:t>
            </a:r>
            <a:r>
              <a:rPr lang="pt-BR" dirty="0" err="1"/>
              <a:t>MySql</a:t>
            </a:r>
            <a:r>
              <a:rPr lang="pt-BR" dirty="0"/>
              <a:t>, </a:t>
            </a:r>
            <a:r>
              <a:rPr lang="pt-BR" dirty="0" err="1"/>
              <a:t>MongoDB</a:t>
            </a:r>
            <a:r>
              <a:rPr lang="pt-BR" dirty="0"/>
              <a:t>, SQL Server, PostgreSQL, ...)</a:t>
            </a:r>
          </a:p>
          <a:p>
            <a:pPr lvl="1"/>
            <a:r>
              <a:rPr lang="pt-BR" dirty="0"/>
              <a:t>“São coleções organizadas de dados que se relacionam de forma a criar algum sentido (Informação) e dar mais eficiência durante uma pesquisa ou estudo...” – </a:t>
            </a:r>
            <a:r>
              <a:rPr lang="pt-BR" dirty="0" err="1"/>
              <a:t>Wikipedia</a:t>
            </a:r>
            <a:endParaRPr lang="pt-BR" dirty="0"/>
          </a:p>
          <a:p>
            <a:r>
              <a:rPr lang="pt-BR" dirty="0"/>
              <a:t>Linguagens para comunicação entre Cliente </a:t>
            </a:r>
            <a:r>
              <a:rPr lang="pt-BR" dirty="0">
                <a:sym typeface="Wingdings" panose="05000000000000000000" pitchFamily="2" charset="2"/>
              </a:rPr>
              <a:t> Servidor Web  Banco de dados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HTML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PHP</a:t>
            </a:r>
          </a:p>
          <a:p>
            <a:pPr lvl="1"/>
            <a:r>
              <a:rPr lang="pt-BR" dirty="0" err="1">
                <a:sym typeface="Wingdings" panose="05000000000000000000" pitchFamily="2" charset="2"/>
              </a:rPr>
              <a:t>JavaScript</a:t>
            </a:r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dirty="0"/>
              <a:t>SQL</a:t>
            </a:r>
          </a:p>
          <a:p>
            <a:r>
              <a:rPr lang="pt-BR" dirty="0"/>
              <a:t>Editor de texto!! ( </a:t>
            </a:r>
            <a:r>
              <a:rPr lang="pt-BR" dirty="0" err="1">
                <a:solidFill>
                  <a:srgbClr val="00B050"/>
                </a:solidFill>
              </a:rPr>
              <a:t>Atom</a:t>
            </a:r>
            <a:r>
              <a:rPr lang="pt-BR" dirty="0"/>
              <a:t>, </a:t>
            </a:r>
            <a:r>
              <a:rPr lang="pt-BR" dirty="0" err="1">
                <a:solidFill>
                  <a:srgbClr val="00B050"/>
                </a:solidFill>
              </a:rPr>
              <a:t>Notepad</a:t>
            </a:r>
            <a:r>
              <a:rPr lang="pt-BR" dirty="0">
                <a:solidFill>
                  <a:srgbClr val="00B050"/>
                </a:solidFill>
              </a:rPr>
              <a:t>++, </a:t>
            </a:r>
            <a:r>
              <a:rPr lang="pt-BR" dirty="0" err="1">
                <a:solidFill>
                  <a:srgbClr val="FF0000"/>
                </a:solidFill>
              </a:rPr>
              <a:t>Notepad</a:t>
            </a:r>
            <a:r>
              <a:rPr lang="pt-BR" dirty="0">
                <a:solidFill>
                  <a:srgbClr val="FF0000"/>
                </a:solidFill>
              </a:rPr>
              <a:t> ( Bloco de Notas), Microsoft Word....)</a:t>
            </a:r>
          </a:p>
          <a:p>
            <a:r>
              <a:rPr lang="pt-BR" sz="2100" dirty="0"/>
              <a:t>Compartilhamento de projetos: GitHub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Ferramentas </a:t>
            </a:r>
            <a:r>
              <a:rPr lang="en-US" dirty="0" err="1"/>
              <a:t>necessárias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233779"/>
            <a:ext cx="7299959" cy="4785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ambiente</a:t>
            </a:r>
            <a:r>
              <a:rPr lang="en-US" dirty="0"/>
              <a:t>:</a:t>
            </a:r>
            <a:endParaRPr lang="pt-BR" dirty="0"/>
          </a:p>
          <a:p>
            <a:r>
              <a:rPr lang="pt-BR" dirty="0"/>
              <a:t>WAMP Server</a:t>
            </a:r>
          </a:p>
          <a:p>
            <a:pPr lvl="1"/>
            <a:r>
              <a:rPr lang="pt-BR" dirty="0"/>
              <a:t>Servidor Web: Apache</a:t>
            </a:r>
          </a:p>
          <a:p>
            <a:pPr lvl="1"/>
            <a:r>
              <a:rPr lang="pt-BR" dirty="0"/>
              <a:t>Banco de dados: </a:t>
            </a:r>
            <a:r>
              <a:rPr lang="pt-BR" dirty="0" err="1"/>
              <a:t>MySql</a:t>
            </a:r>
            <a:endParaRPr lang="pt-BR" dirty="0"/>
          </a:p>
          <a:p>
            <a:pPr lvl="1"/>
            <a:r>
              <a:rPr lang="pt-BR" dirty="0"/>
              <a:t>PHP </a:t>
            </a:r>
          </a:p>
          <a:p>
            <a:r>
              <a:rPr lang="pt-BR" dirty="0"/>
              <a:t>Sistema operacional: Windows</a:t>
            </a:r>
          </a:p>
          <a:p>
            <a:r>
              <a:rPr lang="pt-BR" dirty="0"/>
              <a:t>Editor de texto: Mínimo </a:t>
            </a:r>
            <a:r>
              <a:rPr lang="pt-BR" dirty="0" err="1"/>
              <a:t>Notepad</a:t>
            </a:r>
            <a:r>
              <a:rPr lang="pt-BR" dirty="0"/>
              <a:t>++</a:t>
            </a:r>
          </a:p>
          <a:p>
            <a:r>
              <a:rPr lang="pt-BR" dirty="0"/>
              <a:t>GitHub!</a:t>
            </a:r>
          </a:p>
          <a:p>
            <a:r>
              <a:rPr lang="pt-BR" dirty="0">
                <a:solidFill>
                  <a:srgbClr val="FF0000"/>
                </a:solidFill>
              </a:rPr>
              <a:t>https://github.com/vcarazza/ExemplosProjTransversal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Projetos mais recentes:</a:t>
            </a:r>
          </a:p>
          <a:p>
            <a:pPr lvl="1"/>
            <a:r>
              <a:rPr lang="pt-BR" dirty="0"/>
              <a:t>Servidor Web: Apache / </a:t>
            </a:r>
            <a:r>
              <a:rPr lang="pt-BR" dirty="0" err="1"/>
              <a:t>NodeJS</a:t>
            </a:r>
            <a:endParaRPr lang="pt-BR" dirty="0"/>
          </a:p>
          <a:p>
            <a:pPr lvl="1"/>
            <a:r>
              <a:rPr lang="pt-BR" dirty="0"/>
              <a:t>Banco de dados: </a:t>
            </a:r>
            <a:r>
              <a:rPr lang="pt-BR" dirty="0" err="1"/>
              <a:t>MongoDB</a:t>
            </a:r>
            <a:endParaRPr lang="pt-BR" dirty="0"/>
          </a:p>
          <a:p>
            <a:pPr lvl="1"/>
            <a:r>
              <a:rPr lang="pt-BR" dirty="0"/>
              <a:t>Editor de texto: </a:t>
            </a:r>
            <a:r>
              <a:rPr lang="pt-BR" dirty="0" err="1"/>
              <a:t>Atom</a:t>
            </a:r>
            <a:endParaRPr lang="pt-BR" dirty="0"/>
          </a:p>
          <a:p>
            <a:pPr lvl="1"/>
            <a:r>
              <a:rPr lang="pt-BR" dirty="0"/>
              <a:t>Sistema operacional: Linux </a:t>
            </a:r>
          </a:p>
          <a:p>
            <a:pPr lvl="1"/>
            <a:r>
              <a:rPr lang="pt-BR" dirty="0"/>
              <a:t>GitHub! Muito GitHub....</a:t>
            </a:r>
          </a:p>
        </p:txBody>
      </p:sp>
    </p:spTree>
    <p:extLst>
      <p:ext uri="{BB962C8B-B14F-4D97-AF65-F5344CB8AC3E}">
        <p14:creationId xmlns:p14="http://schemas.microsoft.com/office/powerpoint/2010/main" val="33795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010" y="209791"/>
            <a:ext cx="9601200" cy="609330"/>
          </a:xfrm>
        </p:spPr>
        <p:txBody>
          <a:bodyPr/>
          <a:lstStyle/>
          <a:p>
            <a:r>
              <a:rPr lang="en-US" dirty="0"/>
              <a:t>Ferramentas </a:t>
            </a:r>
            <a:r>
              <a:rPr lang="en-US" dirty="0" err="1"/>
              <a:t>necessárias</a:t>
            </a:r>
            <a:r>
              <a:rPr lang="en-US" dirty="0"/>
              <a:t> –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ambiente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14947" y="899405"/>
            <a:ext cx="9391152" cy="4785358"/>
          </a:xfrm>
        </p:spPr>
        <p:txBody>
          <a:bodyPr>
            <a:normAutofit/>
          </a:bodyPr>
          <a:lstStyle/>
          <a:p>
            <a:r>
              <a:rPr lang="pt-BR" dirty="0"/>
              <a:t>WAMP Server</a:t>
            </a:r>
          </a:p>
          <a:p>
            <a:pPr lvl="1"/>
            <a:r>
              <a:rPr lang="pt-BR" dirty="0"/>
              <a:t>http://www.wampserver.com/en/#wampserver-64-bits-php-5-6-25-php-7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76" y="1716961"/>
            <a:ext cx="8776914" cy="4930157"/>
          </a:xfrm>
          <a:prstGeom prst="rect">
            <a:avLst/>
          </a:prstGeom>
        </p:spPr>
      </p:pic>
      <p:sp>
        <p:nvSpPr>
          <p:cNvPr id="8" name="Retângulo: Cantos Arredondados 7"/>
          <p:cNvSpPr/>
          <p:nvPr/>
        </p:nvSpPr>
        <p:spPr>
          <a:xfrm>
            <a:off x="2029573" y="1900917"/>
            <a:ext cx="1097280" cy="2941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8978348" y="6019137"/>
            <a:ext cx="1351061" cy="40816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741461" y="1289993"/>
            <a:ext cx="1176793" cy="61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9915278" y="4685969"/>
            <a:ext cx="1240403" cy="124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8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Client x Server side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50" y="1233779"/>
            <a:ext cx="4842343" cy="4785358"/>
          </a:xfrm>
        </p:spPr>
        <p:txBody>
          <a:bodyPr>
            <a:normAutofit/>
          </a:bodyPr>
          <a:lstStyle/>
          <a:p>
            <a:r>
              <a:rPr lang="pt-BR" dirty="0"/>
              <a:t>1) Requisição HTTP/HTTPS: </a:t>
            </a:r>
            <a:r>
              <a:rPr lang="pt-BR" dirty="0">
                <a:solidFill>
                  <a:srgbClr val="FF0000"/>
                </a:solidFill>
              </a:rPr>
              <a:t>Cliente</a:t>
            </a:r>
            <a:br>
              <a:rPr lang="pt-BR" dirty="0"/>
            </a:br>
            <a:r>
              <a:rPr lang="pt-BR" dirty="0"/>
              <a:t>(http://meusite.com.br)</a:t>
            </a:r>
          </a:p>
          <a:p>
            <a:r>
              <a:rPr lang="pt-BR" dirty="0"/>
              <a:t>2) PHP: Processado no </a:t>
            </a:r>
            <a:r>
              <a:rPr lang="pt-BR" dirty="0">
                <a:solidFill>
                  <a:srgbClr val="FF0000"/>
                </a:solidFill>
              </a:rPr>
              <a:t>servidor.</a:t>
            </a:r>
          </a:p>
          <a:p>
            <a:r>
              <a:rPr lang="pt-BR" dirty="0"/>
              <a:t>3) SQL: Processado no </a:t>
            </a:r>
            <a:r>
              <a:rPr lang="pt-BR" dirty="0">
                <a:solidFill>
                  <a:srgbClr val="FF0000"/>
                </a:solidFill>
              </a:rPr>
              <a:t>servidor.</a:t>
            </a:r>
          </a:p>
          <a:p>
            <a:r>
              <a:rPr lang="pt-BR" dirty="0"/>
              <a:t>4) Criação da página HTML: </a:t>
            </a:r>
            <a:r>
              <a:rPr lang="pt-BR" dirty="0">
                <a:solidFill>
                  <a:srgbClr val="FF0000"/>
                </a:solidFill>
              </a:rPr>
              <a:t>servidor</a:t>
            </a:r>
          </a:p>
          <a:p>
            <a:r>
              <a:rPr lang="pt-BR" dirty="0"/>
              <a:t>5) HTML + CSS: Processado no </a:t>
            </a:r>
            <a:r>
              <a:rPr lang="pt-BR" dirty="0">
                <a:solidFill>
                  <a:srgbClr val="FF0000"/>
                </a:solidFill>
              </a:rPr>
              <a:t>browser do cliente.</a:t>
            </a:r>
          </a:p>
          <a:p>
            <a:r>
              <a:rPr lang="pt-BR" dirty="0"/>
              <a:t>6) </a:t>
            </a:r>
            <a:r>
              <a:rPr lang="pt-BR" dirty="0" err="1"/>
              <a:t>JavaScript</a:t>
            </a:r>
            <a:r>
              <a:rPr lang="pt-BR" dirty="0"/>
              <a:t>/</a:t>
            </a:r>
            <a:r>
              <a:rPr lang="pt-BR" dirty="0" err="1"/>
              <a:t>Jquery</a:t>
            </a:r>
            <a:r>
              <a:rPr lang="pt-BR" dirty="0"/>
              <a:t>: processado no </a:t>
            </a:r>
            <a:r>
              <a:rPr lang="pt-BR" dirty="0">
                <a:solidFill>
                  <a:srgbClr val="FF0000"/>
                </a:solidFill>
              </a:rPr>
              <a:t>browser do cliente.</a:t>
            </a:r>
          </a:p>
          <a:p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2052" name="Picture 4" descr="Resultado de imagem para cliente servidor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41" y="1368951"/>
            <a:ext cx="6363377" cy="31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8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- </a:t>
            </a:r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r>
              <a:rPr lang="pt-BR" dirty="0"/>
              <a:t>HTML:</a:t>
            </a:r>
          </a:p>
          <a:p>
            <a:pPr lvl="1"/>
            <a:r>
              <a:rPr lang="pt-BR" dirty="0"/>
              <a:t>HTML não é uma linguagem de programação, é uma linguagem de marcação. </a:t>
            </a:r>
            <a:br>
              <a:rPr lang="pt-BR" dirty="0"/>
            </a:br>
            <a:r>
              <a:rPr lang="pt-BR" dirty="0"/>
              <a:t>Bem resumidamente, linguagem de marcação é um conjunto de regras e códigos que define como os elementos da página são exibidos.</a:t>
            </a:r>
          </a:p>
          <a:p>
            <a:r>
              <a:rPr lang="pt-BR" dirty="0"/>
              <a:t>CSS:</a:t>
            </a:r>
          </a:p>
          <a:p>
            <a:pPr lvl="1"/>
            <a:r>
              <a:rPr lang="pt-BR" altLang="pt-BR" dirty="0"/>
              <a:t>O CSS é utilizado em conjunto com o HTML. É uma linguagem utilizada para definição de estilos,  para definir o layout de documentos HTML. Enquanto o HTML é usado para estruturar conteúdos, o CSS é usado para formatar conteúdos estruturados.</a:t>
            </a:r>
          </a:p>
          <a:p>
            <a:r>
              <a:rPr lang="pt-BR" altLang="pt-BR" dirty="0"/>
              <a:t>PHP:</a:t>
            </a:r>
          </a:p>
          <a:p>
            <a:pPr lvl="1"/>
            <a:r>
              <a:rPr lang="pt-BR" dirty="0"/>
              <a:t>O PHP é uma linguagem de script em que o código é normalmente </a:t>
            </a:r>
            <a:r>
              <a:rPr lang="pt-BR" dirty="0">
                <a:solidFill>
                  <a:srgbClr val="FF0000"/>
                </a:solidFill>
              </a:rPr>
              <a:t>embutido no próprio HTML</a:t>
            </a:r>
            <a:r>
              <a:rPr lang="pt-BR" dirty="0"/>
              <a:t>. No caso do PHP, o código é executado do lado do servidor e é enviado para o </a:t>
            </a:r>
            <a:r>
              <a:rPr lang="pt-BR" dirty="0">
                <a:solidFill>
                  <a:srgbClr val="FF0000"/>
                </a:solidFill>
              </a:rPr>
              <a:t>cliente apenas o resultando em HTML </a:t>
            </a:r>
            <a:r>
              <a:rPr lang="pt-BR" dirty="0"/>
              <a:t>puro. Com isso é possível a interação com banco de dados, outras aplicações e o código não fica exposto.</a:t>
            </a:r>
            <a:endParaRPr lang="pt-BR" altLang="pt-BR" dirty="0"/>
          </a:p>
          <a:p>
            <a:pPr lvl="1"/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r>
              <a:rPr lang="pt-BR" dirty="0"/>
              <a:t>HTML:</a:t>
            </a:r>
          </a:p>
          <a:p>
            <a:pPr lvl="1"/>
            <a:r>
              <a:rPr lang="pt-BR" sz="1600" dirty="0" err="1"/>
              <a:t>Tags</a:t>
            </a:r>
            <a:r>
              <a:rPr lang="pt-BR" sz="1600" dirty="0"/>
              <a:t> são rótulos usados para informar ao navegador como deve ser apresentado o website.</a:t>
            </a:r>
          </a:p>
          <a:p>
            <a:pPr lvl="1"/>
            <a:r>
              <a:rPr lang="pt-BR" sz="1600" dirty="0"/>
              <a:t>Todas as </a:t>
            </a:r>
            <a:r>
              <a:rPr lang="pt-BR" sz="1600" dirty="0" err="1"/>
              <a:t>tags</a:t>
            </a:r>
            <a:r>
              <a:rPr lang="pt-BR" sz="1600" dirty="0"/>
              <a:t> têm o mesmo formato: começam com um sinal de menor "&lt;" e acabam com um sinal de maior "&gt;".</a:t>
            </a:r>
          </a:p>
          <a:p>
            <a:pPr lvl="1"/>
            <a:r>
              <a:rPr lang="pt-BR" sz="1600" dirty="0"/>
              <a:t>Arquivo: example1.html</a:t>
            </a:r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marL="274320" lvl="1" indent="0">
              <a:buNone/>
            </a:pPr>
            <a:endParaRPr lang="pt-BR" sz="1600" dirty="0"/>
          </a:p>
          <a:p>
            <a:pPr lvl="1"/>
            <a:r>
              <a:rPr lang="pt-BR" sz="1600" dirty="0"/>
              <a:t>Salvar no diretório em: C:/wamp64/</a:t>
            </a:r>
            <a:r>
              <a:rPr lang="pt-BR" sz="1600" dirty="0">
                <a:solidFill>
                  <a:srgbClr val="FF0000"/>
                </a:solidFill>
              </a:rPr>
              <a:t>www/</a:t>
            </a:r>
            <a:r>
              <a:rPr lang="pt-BR" sz="1600" dirty="0"/>
              <a:t>example1.html ( Tudo que estiver dentro do </a:t>
            </a:r>
            <a:r>
              <a:rPr lang="pt-BR" sz="1600" dirty="0" err="1"/>
              <a:t>www</a:t>
            </a:r>
            <a:r>
              <a:rPr lang="pt-BR" sz="1600" dirty="0"/>
              <a:t> é acessível via </a:t>
            </a:r>
            <a:r>
              <a:rPr lang="pt-BR" sz="1600" dirty="0" err="1"/>
              <a:t>url</a:t>
            </a:r>
            <a:r>
              <a:rPr lang="pt-BR" sz="1600" dirty="0"/>
              <a:t>!)</a:t>
            </a:r>
          </a:p>
          <a:p>
            <a:pPr lvl="1"/>
            <a:r>
              <a:rPr lang="pt-BR" sz="1600" dirty="0"/>
              <a:t>Acessar: http://localhost/example1.html</a:t>
            </a:r>
          </a:p>
          <a:p>
            <a:pPr lvl="1"/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472094"/>
              </p:ext>
            </p:extLst>
          </p:nvPr>
        </p:nvGraphicFramePr>
        <p:xfrm>
          <a:off x="792329" y="2919426"/>
          <a:ext cx="8229600" cy="171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3" imgW="6105600" imgH="1580400" progId="Word.OpenDocumentText.12">
                  <p:embed/>
                </p:oleObj>
              </mc:Choice>
              <mc:Fallback>
                <p:oleObj name="Document" r:id="rId3" imgW="6105600" imgH="15804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329" y="2919426"/>
                        <a:ext cx="8229600" cy="171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09330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49" y="1233779"/>
            <a:ext cx="11759980" cy="4785358"/>
          </a:xfrm>
        </p:spPr>
        <p:txBody>
          <a:bodyPr>
            <a:normAutofit/>
          </a:bodyPr>
          <a:lstStyle/>
          <a:p>
            <a:r>
              <a:rPr lang="pt-BR" dirty="0"/>
              <a:t>Principais </a:t>
            </a:r>
            <a:r>
              <a:rPr lang="pt-BR" dirty="0" err="1"/>
              <a:t>tags</a:t>
            </a:r>
            <a:endParaRPr lang="pt-BR" dirty="0"/>
          </a:p>
          <a:p>
            <a:pPr lvl="1"/>
            <a:r>
              <a:rPr lang="pt-BR" sz="1600" dirty="0"/>
              <a:t>Acessar: </a:t>
            </a:r>
            <a:r>
              <a:rPr lang="pt-BR" sz="1600" dirty="0">
                <a:hlinkClick r:id="rId2"/>
              </a:rPr>
              <a:t>https://developer.mozilla.org/pt-BR/docs/Web/HTML/HTML5/HTML5_element_list</a:t>
            </a:r>
            <a:endParaRPr lang="pt-BR" sz="1600" dirty="0"/>
          </a:p>
          <a:p>
            <a:pPr lvl="1"/>
            <a:r>
              <a:rPr lang="pt-BR" sz="1600" dirty="0"/>
              <a:t>Mais importantes: </a:t>
            </a:r>
          </a:p>
          <a:p>
            <a:pPr marL="274320" lvl="1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html</a:t>
            </a:r>
            <a:r>
              <a:rPr lang="pt-BR" sz="1600" dirty="0"/>
              <a:t>&gt; , &lt;</a:t>
            </a:r>
            <a:r>
              <a:rPr lang="pt-BR" sz="1600" dirty="0" err="1"/>
              <a:t>head</a:t>
            </a:r>
            <a:r>
              <a:rPr lang="pt-BR" sz="1600" dirty="0"/>
              <a:t>&gt;, &lt;</a:t>
            </a:r>
            <a:r>
              <a:rPr lang="pt-BR" sz="1600" dirty="0" err="1"/>
              <a:t>body</a:t>
            </a:r>
            <a:r>
              <a:rPr lang="pt-BR" sz="1600" dirty="0"/>
              <a:t>&gt;, &lt;p&gt;, &lt;h1&gt;-&lt;h6&gt;, &lt;a&gt; , &lt;</a:t>
            </a:r>
            <a:r>
              <a:rPr lang="pt-BR" sz="1600" dirty="0" err="1"/>
              <a:t>table</a:t>
            </a:r>
            <a:r>
              <a:rPr lang="pt-BR" sz="1600" dirty="0"/>
              <a:t>&gt;, &lt;</a:t>
            </a:r>
            <a:r>
              <a:rPr lang="pt-BR" sz="1600" dirty="0" err="1"/>
              <a:t>thead</a:t>
            </a:r>
            <a:r>
              <a:rPr lang="pt-BR" sz="1600" dirty="0"/>
              <a:t>&gt;, &lt;</a:t>
            </a:r>
            <a:r>
              <a:rPr lang="pt-BR" sz="1600" dirty="0" err="1"/>
              <a:t>tbody</a:t>
            </a:r>
            <a:r>
              <a:rPr lang="pt-BR" sz="1600" dirty="0"/>
              <a:t>&gt;, &lt;</a:t>
            </a:r>
            <a:r>
              <a:rPr lang="pt-BR" sz="1600" dirty="0" err="1"/>
              <a:t>tr</a:t>
            </a:r>
            <a:r>
              <a:rPr lang="pt-BR" sz="1600" dirty="0"/>
              <a:t>&gt;, &lt;</a:t>
            </a:r>
            <a:r>
              <a:rPr lang="pt-BR" sz="1600" dirty="0" err="1"/>
              <a:t>th</a:t>
            </a:r>
            <a:r>
              <a:rPr lang="pt-BR" sz="1600" dirty="0"/>
              <a:t>&gt;, &lt;</a:t>
            </a:r>
            <a:r>
              <a:rPr lang="pt-BR" sz="1600" dirty="0" err="1"/>
              <a:t>td</a:t>
            </a:r>
            <a:r>
              <a:rPr lang="pt-BR" sz="1600" dirty="0"/>
              <a:t>&gt;, &lt;/</a:t>
            </a:r>
            <a:r>
              <a:rPr lang="pt-BR" sz="1600" dirty="0" err="1"/>
              <a:t>br</a:t>
            </a:r>
            <a:r>
              <a:rPr lang="pt-BR" sz="1600" dirty="0"/>
              <a:t>&gt;, &lt;</a:t>
            </a:r>
            <a:r>
              <a:rPr lang="pt-BR" sz="1600" dirty="0" err="1"/>
              <a:t>form</a:t>
            </a:r>
            <a:r>
              <a:rPr lang="pt-BR" sz="1600" dirty="0"/>
              <a:t>&gt;, &lt;input&gt;, &lt;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pPr lvl="1"/>
            <a:r>
              <a:rPr lang="pt-BR" dirty="0"/>
              <a:t>Ver exemplos:</a:t>
            </a:r>
          </a:p>
          <a:p>
            <a:pPr lvl="2"/>
            <a:r>
              <a:rPr lang="pt-BR" dirty="0"/>
              <a:t>Example2.html</a:t>
            </a:r>
          </a:p>
          <a:p>
            <a:pPr lvl="2"/>
            <a:r>
              <a:rPr lang="pt-BR" dirty="0"/>
              <a:t>Example3.html</a:t>
            </a:r>
          </a:p>
          <a:p>
            <a:pPr marL="506412" lvl="2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07821" y="1233779"/>
            <a:ext cx="4421588" cy="47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730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Wingdings</vt:lpstr>
      <vt:lpstr>Diamond Grid 16x9</vt:lpstr>
      <vt:lpstr>Document</vt:lpstr>
      <vt:lpstr>Programação WEB</vt:lpstr>
      <vt:lpstr>Objetivos </vt:lpstr>
      <vt:lpstr>Ferramentas necessárias </vt:lpstr>
      <vt:lpstr>Ferramentas necessárias</vt:lpstr>
      <vt:lpstr>Ferramentas necessárias – nosso ambiente</vt:lpstr>
      <vt:lpstr>Client x Server side</vt:lpstr>
      <vt:lpstr>Visão geral - Funcionamento</vt:lpstr>
      <vt:lpstr>HTML</vt:lpstr>
      <vt:lpstr>HTML</vt:lpstr>
      <vt:lpstr>CSS</vt:lpstr>
      <vt:lpstr>CSS</vt:lpstr>
      <vt:lpstr>CSS</vt:lpstr>
      <vt:lpstr>CSS</vt:lpstr>
      <vt:lpstr>CSS</vt:lpstr>
      <vt:lpstr>Exercício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2017-03-25T18:42:31Z</dcterms:created>
  <dcterms:modified xsi:type="dcterms:W3CDTF">2017-03-26T21:01:05Z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