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84" r:id="rId4"/>
    <p:sldId id="285" r:id="rId5"/>
    <p:sldId id="287" r:id="rId6"/>
    <p:sldId id="288" r:id="rId7"/>
    <p:sldId id="290" r:id="rId8"/>
    <p:sldId id="291" r:id="rId9"/>
    <p:sldId id="292" r:id="rId10"/>
    <p:sldId id="286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arrays_multi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WEB</a:t>
            </a:r>
            <a:br>
              <a:rPr lang="en-US" dirty="0"/>
            </a:br>
            <a:r>
              <a:rPr lang="en-US" dirty="0"/>
              <a:t>PHP e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64368"/>
            <a:ext cx="9604310" cy="1095457"/>
          </a:xfrm>
        </p:spPr>
        <p:txBody>
          <a:bodyPr>
            <a:noAutofit/>
          </a:bodyPr>
          <a:lstStyle/>
          <a:p>
            <a:r>
              <a:rPr lang="en-US" dirty="0" err="1"/>
              <a:t>Conceitos</a:t>
            </a:r>
            <a:r>
              <a:rPr lang="en-US" dirty="0"/>
              <a:t> e </a:t>
            </a:r>
            <a:r>
              <a:rPr lang="en-US" dirty="0" err="1"/>
              <a:t>exemplos</a:t>
            </a:r>
            <a:endParaRPr lang="en-US" dirty="0"/>
          </a:p>
          <a:p>
            <a:endParaRPr lang="en-US" dirty="0"/>
          </a:p>
          <a:p>
            <a:r>
              <a:rPr lang="en-US" dirty="0"/>
              <a:t>Vitor de </a:t>
            </a:r>
            <a:r>
              <a:rPr lang="en-US" dirty="0" err="1"/>
              <a:t>Aguiar</a:t>
            </a:r>
            <a:r>
              <a:rPr lang="en-US" dirty="0"/>
              <a:t> Carazza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pt-BR" dirty="0"/>
              <a:t>Criando tabela com colunas ID, nome, </a:t>
            </a:r>
            <a:r>
              <a:rPr lang="pt-BR" dirty="0" err="1"/>
              <a:t>email</a:t>
            </a:r>
            <a:r>
              <a:rPr lang="pt-BR" dirty="0"/>
              <a:t>, senha e idade.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6" y="1617036"/>
            <a:ext cx="10658475" cy="2619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6" y="4475409"/>
            <a:ext cx="10001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1" y="1233779"/>
            <a:ext cx="59626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9" y="4326174"/>
            <a:ext cx="11497003" cy="1562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53" y="6009027"/>
            <a:ext cx="5718891" cy="7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21582"/>
              </p:ext>
            </p:extLst>
          </p:nvPr>
        </p:nvGraphicFramePr>
        <p:xfrm>
          <a:off x="535188" y="1761813"/>
          <a:ext cx="10550525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188" y="1761813"/>
                        <a:ext cx="10550525" cy="582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 &amp; MySQL – Example14.php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82085"/>
              </p:ext>
            </p:extLst>
          </p:nvPr>
        </p:nvGraphicFramePr>
        <p:xfrm>
          <a:off x="346075" y="1233779"/>
          <a:ext cx="10550525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9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" y="1233779"/>
                        <a:ext cx="10550525" cy="582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8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Criar uma página com um formulário.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Obter dados de um formulário via PHP.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 partir de um arquivo PHP, fazer queries de INSERT, SELECT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Desafio:</a:t>
            </a:r>
          </a:p>
          <a:p>
            <a:pPr marL="274320" lvl="1" indent="0">
              <a:buNone/>
            </a:pPr>
            <a:r>
              <a:rPr lang="pt-BR" dirty="0"/>
              <a:t>1)Criar uma página que contenha um formulário ( nome, </a:t>
            </a:r>
            <a:r>
              <a:rPr lang="pt-BR" dirty="0" err="1"/>
              <a:t>email</a:t>
            </a:r>
            <a:r>
              <a:rPr lang="pt-BR" dirty="0"/>
              <a:t>, senha e idade) e ao clicar em enviar, os dados são salvos servidor. </a:t>
            </a:r>
          </a:p>
          <a:p>
            <a:pPr marL="274320" lvl="1" indent="0">
              <a:buNone/>
            </a:pPr>
            <a:r>
              <a:rPr lang="pt-BR" dirty="0"/>
              <a:t>2) Criar uma página que liste todos os usuários cadastrados em forma de </a:t>
            </a:r>
            <a:r>
              <a:rPr lang="pt-BR"/>
              <a:t>tabela!</a:t>
            </a: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última</a:t>
            </a:r>
            <a:r>
              <a:rPr lang="en-US" dirty="0"/>
              <a:t> aula…	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144543"/>
            <a:ext cx="11963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altLang="pt-BR" dirty="0">
                <a:solidFill>
                  <a:srgbClr val="333333"/>
                </a:solidFill>
                <a:latin typeface="Fira Sans"/>
              </a:rPr>
              <a:t>O </a:t>
            </a:r>
            <a:r>
              <a:rPr lang="pt-BR" altLang="pt-BR" sz="1600" dirty="0"/>
              <a:t>PHP</a:t>
            </a:r>
            <a:r>
              <a:rPr lang="pt-BR" altLang="pt-BR" dirty="0">
                <a:solidFill>
                  <a:srgbClr val="333333"/>
                </a:solidFill>
                <a:latin typeface="Fira Sans"/>
              </a:rPr>
              <a:t> (um acrônimo recursivo para </a:t>
            </a:r>
            <a:r>
              <a:rPr lang="pt-BR" altLang="pt-BR" i="1" dirty="0">
                <a:solidFill>
                  <a:srgbClr val="333333"/>
                </a:solidFill>
                <a:latin typeface="Fira Sans"/>
              </a:rPr>
              <a:t>PHP: Hypertext </a:t>
            </a:r>
            <a:r>
              <a:rPr lang="pt-BR" altLang="pt-BR" i="1" dirty="0" err="1">
                <a:solidFill>
                  <a:srgbClr val="333333"/>
                </a:solidFill>
                <a:latin typeface="Fira Sans"/>
              </a:rPr>
              <a:t>Preprocessor</a:t>
            </a:r>
            <a:r>
              <a:rPr lang="pt-BR" altLang="pt-BR" dirty="0">
                <a:solidFill>
                  <a:srgbClr val="333333"/>
                </a:solidFill>
                <a:latin typeface="Fira Sans"/>
              </a:rPr>
              <a:t>) é uma linguagem de script open </a:t>
            </a:r>
            <a:r>
              <a:rPr lang="pt-BR" altLang="pt-BR" dirty="0" err="1">
                <a:solidFill>
                  <a:srgbClr val="333333"/>
                </a:solidFill>
                <a:latin typeface="Fira Sans"/>
              </a:rPr>
              <a:t>source</a:t>
            </a:r>
            <a:r>
              <a:rPr lang="pt-BR" altLang="pt-BR" dirty="0">
                <a:solidFill>
                  <a:srgbClr val="333333"/>
                </a:solidFill>
                <a:latin typeface="Fira Sans"/>
              </a:rPr>
              <a:t> de uso geral, muito utilizada, e especialmente adequada para o desenvolvimento web e que pode ser embutida dentro do HTML.</a:t>
            </a:r>
            <a:r>
              <a:rPr lang="pt-BR" altLang="pt-BR" sz="1600" dirty="0"/>
              <a:t> </a:t>
            </a:r>
            <a:endParaRPr lang="pt-BR" altLang="pt-BR" sz="2800" dirty="0">
              <a:latin typeface="Arial" panose="020B0604020202020204" pitchFamily="34" charset="0"/>
            </a:endParaRPr>
          </a:p>
          <a:p>
            <a:pPr lvl="1"/>
            <a:endParaRPr lang="pt-BR" dirty="0">
              <a:solidFill>
                <a:srgbClr val="333333"/>
              </a:solidFill>
              <a:latin typeface="Fira Sans"/>
            </a:endParaRPr>
          </a:p>
          <a:p>
            <a:pPr lvl="1"/>
            <a:r>
              <a:rPr lang="pt-BR" dirty="0">
                <a:solidFill>
                  <a:srgbClr val="333333"/>
                </a:solidFill>
                <a:latin typeface="Fira Sans"/>
              </a:rPr>
              <a:t>Trata-se de uma linguagem de programação! </a:t>
            </a:r>
          </a:p>
          <a:p>
            <a:pPr lvl="1"/>
            <a:r>
              <a:rPr lang="pt-BR" dirty="0">
                <a:solidFill>
                  <a:srgbClr val="333333"/>
                </a:solidFill>
                <a:latin typeface="Fira Sans"/>
              </a:rPr>
              <a:t>Example8.php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79331"/>
              </p:ext>
            </p:extLst>
          </p:nvPr>
        </p:nvGraphicFramePr>
        <p:xfrm>
          <a:off x="777851" y="3626458"/>
          <a:ext cx="679450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851" y="3626458"/>
                        <a:ext cx="6794500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0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 - </a:t>
            </a:r>
            <a:r>
              <a:rPr lang="en-US" dirty="0" err="1"/>
              <a:t>Comentários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77373"/>
              </p:ext>
            </p:extLst>
          </p:nvPr>
        </p:nvGraphicFramePr>
        <p:xfrm>
          <a:off x="622450" y="1233779"/>
          <a:ext cx="10570741" cy="584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12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450" y="1233779"/>
                        <a:ext cx="10570741" cy="5841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4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 – Case Sensitivity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05103"/>
              </p:ext>
            </p:extLst>
          </p:nvPr>
        </p:nvGraphicFramePr>
        <p:xfrm>
          <a:off x="728371" y="1233779"/>
          <a:ext cx="10550525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71" y="1233779"/>
                        <a:ext cx="10550525" cy="582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6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PHP - Variables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com o </a:t>
            </a:r>
            <a:r>
              <a:rPr lang="en-US" dirty="0" err="1"/>
              <a:t>símbolo</a:t>
            </a:r>
            <a:r>
              <a:rPr lang="en-US" dirty="0"/>
              <a:t> $.</a:t>
            </a:r>
          </a:p>
          <a:p>
            <a:r>
              <a:rPr lang="en-US" dirty="0"/>
              <a:t>Uma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curto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x e y,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r>
              <a:rPr lang="en-US" dirty="0" err="1"/>
              <a:t>Regras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underline _ .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com um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 alpha-</a:t>
            </a:r>
            <a:r>
              <a:rPr lang="en-US" dirty="0" err="1"/>
              <a:t>numericos</a:t>
            </a:r>
            <a:r>
              <a:rPr lang="en-US" dirty="0"/>
              <a:t> e underscores ( A-z, 0-9, _ )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can-sensitive.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>
            <a:normAutofit/>
          </a:bodyPr>
          <a:lstStyle/>
          <a:p>
            <a:r>
              <a:rPr lang="en-US" dirty="0"/>
              <a:t>PHP – </a:t>
            </a:r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13508"/>
              </p:ext>
            </p:extLst>
          </p:nvPr>
        </p:nvGraphicFramePr>
        <p:xfrm>
          <a:off x="731838" y="1238250"/>
          <a:ext cx="10550525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1238250"/>
                        <a:ext cx="10550525" cy="582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53419" y="2497359"/>
            <a:ext cx="544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https://www.w3schools.com/php/php_operators.asp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653419" y="3257126"/>
            <a:ext cx="5134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https://www.w3schools.com/php/php_if_else.asp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656864" y="3887687"/>
            <a:ext cx="521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https://www.w3schools.com/php/php_looping.asp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653419" y="4462788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https://www.w3schools.com/php/php_arrays.asp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>
            <a:normAutofit/>
          </a:bodyPr>
          <a:lstStyle/>
          <a:p>
            <a:r>
              <a:rPr lang="en-US" dirty="0"/>
              <a:t>PHP – Forms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494" y="1737506"/>
            <a:ext cx="504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https://www.w3schools.com/php/php_forms.asp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701494" y="2425899"/>
            <a:ext cx="603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https://www.w3schools.com/php/php_form_validation.asp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701494" y="3114292"/>
            <a:ext cx="7667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https://www.w3schools.com/php/php_arrays_multi.asp</a:t>
            </a:r>
            <a:r>
              <a:rPr lang="pt-BR" dirty="0"/>
              <a:t> -&gt; Example12.php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7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Acessem </a:t>
            </a:r>
            <a:r>
              <a:rPr lang="pt-BR" dirty="0" err="1"/>
              <a:t>localhost</a:t>
            </a:r>
            <a:r>
              <a:rPr lang="pt-BR" dirty="0"/>
              <a:t>/</a:t>
            </a:r>
            <a:r>
              <a:rPr lang="pt-BR" dirty="0" err="1"/>
              <a:t>phpmyadmin</a:t>
            </a:r>
            <a:endParaRPr lang="pt-BR" dirty="0"/>
          </a:p>
          <a:p>
            <a:pPr lvl="1"/>
            <a:r>
              <a:rPr lang="pt-BR" dirty="0"/>
              <a:t>Login: root </a:t>
            </a:r>
            <a:br>
              <a:rPr lang="pt-BR" dirty="0"/>
            </a:br>
            <a:r>
              <a:rPr lang="pt-BR" dirty="0"/>
              <a:t>Senha:  (vazio)</a:t>
            </a:r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0" y="2775464"/>
            <a:ext cx="4819650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3" y="2775464"/>
            <a:ext cx="5991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333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Fira Sans</vt:lpstr>
      <vt:lpstr>Wingdings</vt:lpstr>
      <vt:lpstr>Diamond Grid 16x9</vt:lpstr>
      <vt:lpstr>OpenDocument Text</vt:lpstr>
      <vt:lpstr>Programação WEB PHP e MySQL</vt:lpstr>
      <vt:lpstr>Na última aula… </vt:lpstr>
      <vt:lpstr>PHP</vt:lpstr>
      <vt:lpstr>PHP - Comentários</vt:lpstr>
      <vt:lpstr>PHP – Case Sensitivity</vt:lpstr>
      <vt:lpstr>PHP - Variables</vt:lpstr>
      <vt:lpstr>PHP – Referências importantes</vt:lpstr>
      <vt:lpstr>PHP – Forms</vt:lpstr>
      <vt:lpstr>SQL</vt:lpstr>
      <vt:lpstr>SQL</vt:lpstr>
      <vt:lpstr>SQL</vt:lpstr>
      <vt:lpstr>PHP &amp; MySQL</vt:lpstr>
      <vt:lpstr>PHP &amp; MySQL – Example14.php</vt:lpstr>
      <vt:lpstr>Desafio!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2017-03-25T18:42:31Z</dcterms:created>
  <dcterms:modified xsi:type="dcterms:W3CDTF">2017-04-01T22:58:40Z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