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2" r:id="rId2"/>
  </p:sldMasterIdLst>
  <p:sldIdLst>
    <p:sldId id="256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26" autoAdjust="0"/>
  </p:normalViewPr>
  <p:slideViewPr>
    <p:cSldViewPr snapToGrid="0">
      <p:cViewPr varScale="1">
        <p:scale>
          <a:sx n="62" d="100"/>
          <a:sy n="62" d="100"/>
        </p:scale>
        <p:origin x="1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to\Documents\Analytics%20Projects\Bible%20Text%20Analysis\Data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Polarity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Sheet1!$C$2:$C$18</c:f>
              <c:numCache>
                <c:formatCode>General</c:formatCode>
                <c:ptCount val="17"/>
                <c:pt idx="0">
                  <c:v>0.529490510183106</c:v>
                </c:pt>
                <c:pt idx="1">
                  <c:v>0.532603302391219</c:v>
                </c:pt>
                <c:pt idx="2">
                  <c:v>0.51226432694289803</c:v>
                </c:pt>
                <c:pt idx="3">
                  <c:v>0.460700288327764</c:v>
                </c:pt>
                <c:pt idx="4">
                  <c:v>0.54594798832603697</c:v>
                </c:pt>
                <c:pt idx="5">
                  <c:v>0.51678661010875704</c:v>
                </c:pt>
                <c:pt idx="6">
                  <c:v>0.540984991639753</c:v>
                </c:pt>
                <c:pt idx="7">
                  <c:v>0.57303529118343899</c:v>
                </c:pt>
                <c:pt idx="8">
                  <c:v>0.60452380952380902</c:v>
                </c:pt>
                <c:pt idx="9">
                  <c:v>0.68521471088435304</c:v>
                </c:pt>
                <c:pt idx="10">
                  <c:v>0.592915032679738</c:v>
                </c:pt>
                <c:pt idx="11">
                  <c:v>0.50169590643274797</c:v>
                </c:pt>
                <c:pt idx="12">
                  <c:v>0.56449835280023897</c:v>
                </c:pt>
                <c:pt idx="13">
                  <c:v>0.51853703703703602</c:v>
                </c:pt>
                <c:pt idx="14">
                  <c:v>0.369107744107744</c:v>
                </c:pt>
                <c:pt idx="15">
                  <c:v>0.47437002224295</c:v>
                </c:pt>
                <c:pt idx="16">
                  <c:v>0.63824721377912796</c:v>
                </c:pt>
              </c:numCache>
            </c:numRef>
          </c:xVal>
          <c:yVal>
            <c:numRef>
              <c:f>Sheet1!$D$2:$D$18</c:f>
              <c:numCache>
                <c:formatCode>General</c:formatCode>
                <c:ptCount val="17"/>
                <c:pt idx="0">
                  <c:v>6.6748434593692299E-2</c:v>
                </c:pt>
                <c:pt idx="1">
                  <c:v>-1.52836980214871E-2</c:v>
                </c:pt>
                <c:pt idx="2">
                  <c:v>-1.63017934446506E-3</c:v>
                </c:pt>
                <c:pt idx="3">
                  <c:v>6.3830412583953403E-2</c:v>
                </c:pt>
                <c:pt idx="4">
                  <c:v>0.22275148631855901</c:v>
                </c:pt>
                <c:pt idx="5">
                  <c:v>8.3817586216915096E-2</c:v>
                </c:pt>
                <c:pt idx="6">
                  <c:v>7.9157046657046606E-2</c:v>
                </c:pt>
                <c:pt idx="7">
                  <c:v>0.19803404414515499</c:v>
                </c:pt>
                <c:pt idx="8">
                  <c:v>0.171666666666666</c:v>
                </c:pt>
                <c:pt idx="9">
                  <c:v>5.3180078849721701E-2</c:v>
                </c:pt>
                <c:pt idx="10">
                  <c:v>2.02625413801884E-2</c:v>
                </c:pt>
                <c:pt idx="11">
                  <c:v>3.9152046783625702E-2</c:v>
                </c:pt>
                <c:pt idx="12">
                  <c:v>-2.5544801110838799E-2</c:v>
                </c:pt>
                <c:pt idx="13">
                  <c:v>-4.8255050505050502E-2</c:v>
                </c:pt>
                <c:pt idx="14">
                  <c:v>8.21443602693602E-2</c:v>
                </c:pt>
                <c:pt idx="15">
                  <c:v>0.101514314414866</c:v>
                </c:pt>
                <c:pt idx="16">
                  <c:v>0.101469098277608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276-4B3B-BFEC-D04BC7FE8A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0260960"/>
        <c:axId val="1510261376"/>
      </c:scatterChart>
      <c:valAx>
        <c:axId val="1510260960"/>
        <c:scaling>
          <c:orientation val="minMax"/>
          <c:max val="0.70000000000000007"/>
          <c:min val="0.3000000000000000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Subjectivity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261376"/>
        <c:crosses val="autoZero"/>
        <c:crossBetween val="midCat"/>
      </c:valAx>
      <c:valAx>
        <c:axId val="15102613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Polarity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260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Sheet1!$C$23</c:f>
              <c:strCache>
                <c:ptCount val="1"/>
                <c:pt idx="0">
                  <c:v>Polarity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Sheet1!$B$24:$B$44</c:f>
              <c:numCache>
                <c:formatCode>General</c:formatCode>
                <c:ptCount val="21"/>
                <c:pt idx="0">
                  <c:v>0.53172724645413605</c:v>
                </c:pt>
                <c:pt idx="1">
                  <c:v>0.50946846713892202</c:v>
                </c:pt>
                <c:pt idx="2">
                  <c:v>0.55932879044539097</c:v>
                </c:pt>
                <c:pt idx="3">
                  <c:v>0.53116372621089603</c:v>
                </c:pt>
                <c:pt idx="4">
                  <c:v>0.59785618085618097</c:v>
                </c:pt>
                <c:pt idx="5">
                  <c:v>0.604563953488372</c:v>
                </c:pt>
                <c:pt idx="6">
                  <c:v>0.54504184704184599</c:v>
                </c:pt>
                <c:pt idx="7">
                  <c:v>0.51162935323382996</c:v>
                </c:pt>
                <c:pt idx="8">
                  <c:v>0.65517598343685302</c:v>
                </c:pt>
                <c:pt idx="9">
                  <c:v>0.56253419549637995</c:v>
                </c:pt>
                <c:pt idx="10">
                  <c:v>0.52204131652661001</c:v>
                </c:pt>
                <c:pt idx="11">
                  <c:v>0.56948514448514398</c:v>
                </c:pt>
                <c:pt idx="12">
                  <c:v>0.53611111111111098</c:v>
                </c:pt>
                <c:pt idx="13">
                  <c:v>0.52890199172807795</c:v>
                </c:pt>
                <c:pt idx="14">
                  <c:v>0.58372488839285697</c:v>
                </c:pt>
                <c:pt idx="15">
                  <c:v>0.56493855606758803</c:v>
                </c:pt>
                <c:pt idx="16">
                  <c:v>0.56656247980874797</c:v>
                </c:pt>
                <c:pt idx="17">
                  <c:v>0.63474121748458001</c:v>
                </c:pt>
                <c:pt idx="18">
                  <c:v>0.61363636363636298</c:v>
                </c:pt>
                <c:pt idx="19">
                  <c:v>0.70701754385964899</c:v>
                </c:pt>
                <c:pt idx="20">
                  <c:v>0.574302134646962</c:v>
                </c:pt>
              </c:numCache>
            </c:numRef>
          </c:xVal>
          <c:yVal>
            <c:numRef>
              <c:f>Sheet1!$C$24:$C$44</c:f>
              <c:numCache>
                <c:formatCode>General</c:formatCode>
                <c:ptCount val="21"/>
                <c:pt idx="0">
                  <c:v>0.16447709386785</c:v>
                </c:pt>
                <c:pt idx="1">
                  <c:v>0.175357727026761</c:v>
                </c:pt>
                <c:pt idx="2">
                  <c:v>0.15387189227110101</c:v>
                </c:pt>
                <c:pt idx="3">
                  <c:v>0.167457935146614</c:v>
                </c:pt>
                <c:pt idx="4">
                  <c:v>0.23325432900432799</c:v>
                </c:pt>
                <c:pt idx="5">
                  <c:v>0.22807157958320701</c:v>
                </c:pt>
                <c:pt idx="6">
                  <c:v>0.190001443001443</c:v>
                </c:pt>
                <c:pt idx="7">
                  <c:v>0.21097354138398899</c:v>
                </c:pt>
                <c:pt idx="8">
                  <c:v>0.197204968944099</c:v>
                </c:pt>
                <c:pt idx="9">
                  <c:v>0.25617192331478</c:v>
                </c:pt>
                <c:pt idx="10">
                  <c:v>0.18951489686783701</c:v>
                </c:pt>
                <c:pt idx="11">
                  <c:v>0.208105254533825</c:v>
                </c:pt>
                <c:pt idx="12">
                  <c:v>0.43055555555555503</c:v>
                </c:pt>
                <c:pt idx="13">
                  <c:v>0.204683323922454</c:v>
                </c:pt>
                <c:pt idx="14">
                  <c:v>0.129370772456709</c:v>
                </c:pt>
                <c:pt idx="15">
                  <c:v>0.12702747521295901</c:v>
                </c:pt>
                <c:pt idx="16">
                  <c:v>0.147204723137558</c:v>
                </c:pt>
                <c:pt idx="17">
                  <c:v>0.255627226755545</c:v>
                </c:pt>
                <c:pt idx="18">
                  <c:v>0.41575757575757499</c:v>
                </c:pt>
                <c:pt idx="19">
                  <c:v>0.407017543859649</c:v>
                </c:pt>
                <c:pt idx="20">
                  <c:v>0.26572249589490898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2E-42BA-8A8B-6DBF25D39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0089376"/>
        <c:axId val="1010086048"/>
      </c:scatterChart>
      <c:valAx>
        <c:axId val="1010089376"/>
        <c:scaling>
          <c:orientation val="minMax"/>
          <c:min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Subjectivity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086048"/>
        <c:crosses val="autoZero"/>
        <c:crossBetween val="midCat"/>
      </c:valAx>
      <c:valAx>
        <c:axId val="10100860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Polarity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089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6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3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43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750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943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793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803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85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7BA9-027E-D735-CCE8-F191ABDD2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2BBF7-6813-FB5C-EA4F-F12E86CDF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9EB6D-A078-91F6-6DC6-B37F893A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B81C4-4627-46DD-9DC8-26680B9C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17AB-3FCE-2B97-7CD6-9835DF77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00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6A40-05D6-C7AA-2DA7-64980E9B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A279-BE2E-47E0-E0D4-E101D23A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815B1-CD9A-05D3-03CC-CDD9D505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C2AE7-C953-CB95-A2A8-448C47C8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8B6C4-26F1-5921-4A1B-7A14C13A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93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A8EA-FA51-3DEA-0AA4-F736836F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418FA-6B3F-D7FA-3E41-43721B0BC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382D6-C3A9-E218-96EC-3FB93535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703BC-7B6A-FBE3-4C25-9AAEE35D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A3978-0050-25A2-61D1-DBB12DA0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72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675A-2877-F338-FF7A-4BDB0849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29773-2EF7-65C6-8181-24D3C9CFA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F238F-64B0-EB84-B961-720BA8A13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B0D25-7DDE-B40B-CC4F-4FBC049A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3DE6B-32ED-B558-214E-E519F19A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DEA71-E2B0-4D97-88BD-513132F9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45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1953-6B59-F670-7A54-109C9558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734C5-8DC0-A0DA-E2BA-2952358A3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B923A-C3FF-188C-F0D8-3E95E57EA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7DE10-2A10-C37C-BF69-38EFCABE5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4FCD5-F84F-E991-EFEB-9AEFA75B7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49FD3-DA51-1D57-E9F7-4B3467E4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E6B3F-5205-F5F9-1EDA-909B5B3A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5B9D0-26B8-CA18-E434-5CEBAE36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549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662A-57D2-044B-FF09-B40004B7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ECE0E-C9A9-BBC7-EC9A-7AB07E39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7D6D2-8FE0-B2BF-EB72-3F89CEB3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EBDB3-0050-DA26-14B1-6F0BE50F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7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47618-A9C2-0D9A-BEF3-E1372950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3393D-72CD-E062-EC87-4EDDDF3F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88CE9-91D2-86D2-DBFC-1083817F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47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862C-82A3-86CD-C6F5-498C9551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50F8-3C1F-B2DB-F60C-B93D10DF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8638C-FC0B-7350-2EC7-8644A96BF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E2FCB-64CB-04F6-C7F6-39EEEE2E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247EE-FB3E-F33F-C1B5-A787A75B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AF3DA-5903-4F6D-9433-B50B9EE4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08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20E8-FB8B-ADA7-0521-99BD7EB6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66214-C2A4-B0D6-CF4F-5A87B8ED3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2ADC1-E4E6-7E7A-4781-087A4FB98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0B014-C7AF-3B46-69A4-BDE45103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7A291-EC06-172A-9F6D-6A12565D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CBD1F-7774-781E-AE75-40D92B06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F5BB-BB99-47E3-034A-28ADB244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AFC33-BEC8-77CD-A96F-2E0406C1B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21E0-23FF-456B-544A-DE95BC8E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69E6-910B-B894-6198-86E39E11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D0CC2-2941-F9DF-14C0-F5F58543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14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58A04-5492-132A-2A3F-B05B429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D39CD-FE7D-979B-6DC7-B30DB5718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08A81-71A9-1614-E31B-E0387B98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5B1EC-7DE5-C640-A41A-7B1DC2A4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01366-ADBA-D89F-1AD5-3805A420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9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80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77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12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5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0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2DC9D-2CD5-BF96-CC6F-A3C0760B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9381E-9D9C-8A2B-412E-45C918C1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05B46-5CF9-52BB-0CF3-6462B97A6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0657D-03D5-4B58-BEC5-202F8EF399D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93C9C-8F20-1CCB-6D44-2FD248738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44E6-1ADE-6D8B-BC3F-49BD8163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55AD-A4CD-4FBD-B445-9296852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oswinrh/bib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8EDA-B09C-D3E8-5514-BCF7429B2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Analysis of Bible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CB5D2-2578-8A10-4C4E-2806E3712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Victor </a:t>
            </a:r>
            <a:r>
              <a:rPr lang="en-US" dirty="0" err="1"/>
              <a:t>Cardeno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0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DAB1-F533-6E7F-EE00-49A9F13D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228"/>
            <a:ext cx="10515600" cy="1325563"/>
          </a:xfrm>
        </p:spPr>
        <p:txBody>
          <a:bodyPr/>
          <a:lstStyle/>
          <a:p>
            <a:r>
              <a:rPr lang="en-US" dirty="0"/>
              <a:t>LDA on the Whole Bible – Topic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A2725-1109-2B18-6A13-4D266432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956"/>
            <a:ext cx="10515600" cy="641128"/>
          </a:xfrm>
        </p:spPr>
        <p:txBody>
          <a:bodyPr>
            <a:normAutofit/>
          </a:bodyPr>
          <a:lstStyle/>
          <a:p>
            <a:r>
              <a:rPr lang="en-US" sz="1800" dirty="0"/>
              <a:t>I’m not super familiar with the intricacies of LDA, so I selected number of topics based on intuition, interpretability of topics, and assignment of topics across the documents.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7A8B69-6E50-6FB8-8A3F-69BA809A3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60156"/>
              </p:ext>
            </p:extLst>
          </p:nvPr>
        </p:nvGraphicFramePr>
        <p:xfrm>
          <a:off x="838200" y="2165694"/>
          <a:ext cx="11049000" cy="4577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4758">
                  <a:extLst>
                    <a:ext uri="{9D8B030D-6E8A-4147-A177-3AD203B41FA5}">
                      <a16:colId xmlns:a16="http://schemas.microsoft.com/office/drawing/2014/main" val="1309452815"/>
                    </a:ext>
                  </a:extLst>
                </a:gridCol>
                <a:gridCol w="5801242">
                  <a:extLst>
                    <a:ext uri="{9D8B030D-6E8A-4147-A177-3AD203B41FA5}">
                      <a16:colId xmlns:a16="http://schemas.microsoft.com/office/drawing/2014/main" val="620304563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2740239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 # /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9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/ God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0.021*"</a:t>
                      </a:r>
                      <a:r>
                        <a:rPr lang="en-US" b="1" dirty="0" err="1"/>
                        <a:t>adonai</a:t>
                      </a:r>
                      <a:r>
                        <a:rPr lang="en-US" dirty="0"/>
                        <a:t>" + 0.014*"</a:t>
                      </a:r>
                      <a:r>
                        <a:rPr lang="en-US" b="1" dirty="0"/>
                        <a:t>god</a:t>
                      </a:r>
                      <a:r>
                        <a:rPr lang="en-US" dirty="0"/>
                        <a:t>" + 0.010*"</a:t>
                      </a:r>
                      <a:r>
                        <a:rPr lang="en-US" b="1" dirty="0"/>
                        <a:t>like</a:t>
                      </a:r>
                      <a:r>
                        <a:rPr lang="en-US" dirty="0"/>
                        <a:t>" + 0.010*"</a:t>
                      </a:r>
                      <a:r>
                        <a:rPr lang="en-US" b="1" dirty="0"/>
                        <a:t>man</a:t>
                      </a:r>
                      <a:r>
                        <a:rPr lang="en-US" dirty="0"/>
                        <a:t>" + 0.008*"</a:t>
                      </a:r>
                      <a:r>
                        <a:rPr lang="en-US" b="1" dirty="0"/>
                        <a:t>let</a:t>
                      </a:r>
                      <a:r>
                        <a:rPr lang="en-US" dirty="0"/>
                        <a:t>" + 0.007*"</a:t>
                      </a:r>
                      <a:r>
                        <a:rPr lang="en-US" b="1" dirty="0"/>
                        <a:t>heart</a:t>
                      </a:r>
                      <a:r>
                        <a:rPr lang="en-US" dirty="0"/>
                        <a:t>" + 0.007*"</a:t>
                      </a:r>
                      <a:r>
                        <a:rPr lang="en-US" b="1" dirty="0"/>
                        <a:t>hand</a:t>
                      </a:r>
                      <a:r>
                        <a:rPr lang="en-US" dirty="0"/>
                        <a:t>" + 0.007*"</a:t>
                      </a:r>
                      <a:r>
                        <a:rPr lang="en-US" b="1" dirty="0"/>
                        <a:t>earth</a:t>
                      </a:r>
                      <a:r>
                        <a:rPr lang="en-US" dirty="0"/>
                        <a:t>" + 0.006*"</a:t>
                      </a:r>
                      <a:r>
                        <a:rPr lang="en-US" b="1" dirty="0"/>
                        <a:t>come</a:t>
                      </a:r>
                      <a:r>
                        <a:rPr lang="en-US" dirty="0"/>
                        <a:t>" + 0.006*"</a:t>
                      </a:r>
                      <a:r>
                        <a:rPr lang="en-US" b="1" dirty="0"/>
                        <a:t>word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Discussing God and his relationship with humans and the earth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2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/ Jesus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0.018*"</a:t>
                      </a:r>
                      <a:r>
                        <a:rPr lang="en-US" b="1" dirty="0"/>
                        <a:t>god</a:t>
                      </a:r>
                      <a:r>
                        <a:rPr lang="en-US" dirty="0"/>
                        <a:t>" + 0.016*"</a:t>
                      </a:r>
                      <a:r>
                        <a:rPr lang="en-US" b="1" dirty="0"/>
                        <a:t>said</a:t>
                      </a:r>
                      <a:r>
                        <a:rPr lang="en-US" dirty="0"/>
                        <a:t>" + 0.014*"</a:t>
                      </a:r>
                      <a:r>
                        <a:rPr lang="en-US" b="1" dirty="0" err="1"/>
                        <a:t>jesus</a:t>
                      </a:r>
                      <a:r>
                        <a:rPr lang="en-US" dirty="0"/>
                        <a:t>" + 0.011*"</a:t>
                      </a:r>
                      <a:r>
                        <a:rPr lang="en-US" b="1" dirty="0"/>
                        <a:t>thing</a:t>
                      </a:r>
                      <a:r>
                        <a:rPr lang="en-US" dirty="0"/>
                        <a:t>" + 0.010*"</a:t>
                      </a:r>
                      <a:r>
                        <a:rPr lang="en-US" b="1" dirty="0"/>
                        <a:t>lord</a:t>
                      </a:r>
                      <a:r>
                        <a:rPr lang="en-US" dirty="0"/>
                        <a:t>" + 0.009*"</a:t>
                      </a:r>
                      <a:r>
                        <a:rPr lang="en-US" b="1" dirty="0"/>
                        <a:t>man</a:t>
                      </a:r>
                      <a:r>
                        <a:rPr lang="en-US" dirty="0"/>
                        <a:t>" + 0.008*"</a:t>
                      </a:r>
                      <a:r>
                        <a:rPr lang="en-US" b="1" dirty="0" err="1"/>
                        <a:t>christ</a:t>
                      </a:r>
                      <a:r>
                        <a:rPr lang="en-US" dirty="0"/>
                        <a:t>" + 0.008*"</a:t>
                      </a:r>
                      <a:r>
                        <a:rPr lang="en-US" b="1" dirty="0"/>
                        <a:t>come</a:t>
                      </a:r>
                      <a:r>
                        <a:rPr lang="en-US" dirty="0"/>
                        <a:t>" + 0.007*"</a:t>
                      </a:r>
                      <a:r>
                        <a:rPr lang="en-US" b="1" dirty="0"/>
                        <a:t>came</a:t>
                      </a:r>
                      <a:r>
                        <a:rPr lang="en-US" dirty="0"/>
                        <a:t>" + 0.007*"</a:t>
                      </a:r>
                      <a:r>
                        <a:rPr lang="en-US" b="1" dirty="0"/>
                        <a:t>father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Discussing Jesus and his relationship with God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/ Covenant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0.031*"</a:t>
                      </a:r>
                      <a:r>
                        <a:rPr lang="en-US" b="1" dirty="0" err="1"/>
                        <a:t>adonai</a:t>
                      </a:r>
                      <a:r>
                        <a:rPr lang="en-US" dirty="0"/>
                        <a:t>" + 0.011*"</a:t>
                      </a:r>
                      <a:r>
                        <a:rPr lang="en-US" b="1" dirty="0"/>
                        <a:t>land</a:t>
                      </a:r>
                      <a:r>
                        <a:rPr lang="en-US" dirty="0"/>
                        <a:t>" + 0.011*"</a:t>
                      </a:r>
                      <a:r>
                        <a:rPr lang="en-US" b="1" dirty="0"/>
                        <a:t>god</a:t>
                      </a:r>
                      <a:r>
                        <a:rPr lang="en-US" dirty="0"/>
                        <a:t>" + 0.010*"</a:t>
                      </a:r>
                      <a:r>
                        <a:rPr lang="en-US" b="1" dirty="0"/>
                        <a:t>said</a:t>
                      </a:r>
                      <a:r>
                        <a:rPr lang="en-US" dirty="0"/>
                        <a:t>" + 0.010*"</a:t>
                      </a:r>
                      <a:r>
                        <a:rPr lang="en-US" b="1" dirty="0"/>
                        <a:t>day</a:t>
                      </a:r>
                      <a:r>
                        <a:rPr lang="en-US" dirty="0"/>
                        <a:t>" + 0.010*"</a:t>
                      </a:r>
                      <a:r>
                        <a:rPr lang="en-US" b="1" dirty="0"/>
                        <a:t>son</a:t>
                      </a:r>
                      <a:r>
                        <a:rPr lang="en-US" dirty="0"/>
                        <a:t>" + 0.009*"</a:t>
                      </a:r>
                      <a:r>
                        <a:rPr lang="en-US" b="1" dirty="0" err="1"/>
                        <a:t>israel</a:t>
                      </a:r>
                      <a:r>
                        <a:rPr lang="en-US" dirty="0"/>
                        <a:t>" + 0.009*"</a:t>
                      </a:r>
                      <a:r>
                        <a:rPr lang="en-US" b="1" dirty="0"/>
                        <a:t>say</a:t>
                      </a:r>
                      <a:r>
                        <a:rPr lang="en-US" dirty="0"/>
                        <a:t>" + 0.008*"</a:t>
                      </a:r>
                      <a:r>
                        <a:rPr lang="en-US" b="1" dirty="0"/>
                        <a:t>people</a:t>
                      </a:r>
                      <a:r>
                        <a:rPr lang="en-US" dirty="0"/>
                        <a:t>" + 0.007*"</a:t>
                      </a:r>
                      <a:r>
                        <a:rPr lang="en-US" b="1" dirty="0"/>
                        <a:t>child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Discussing God’s </a:t>
                      </a:r>
                      <a:r>
                        <a:rPr lang="en-US" dirty="0" err="1"/>
                        <a:t>convenant</a:t>
                      </a:r>
                      <a:r>
                        <a:rPr lang="en-US" dirty="0"/>
                        <a:t> with the people of Israel? Emphasis on </a:t>
                      </a:r>
                      <a:r>
                        <a:rPr lang="en-US" dirty="0" err="1"/>
                        <a:t>adonai</a:t>
                      </a:r>
                      <a:r>
                        <a:rPr lang="en-US" dirty="0"/>
                        <a:t> means likely Old Testament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0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/ 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0.023*"</a:t>
                      </a:r>
                      <a:r>
                        <a:rPr lang="en-US" b="1" dirty="0" err="1"/>
                        <a:t>adonai</a:t>
                      </a:r>
                      <a:r>
                        <a:rPr lang="en-US" dirty="0"/>
                        <a:t>" + 0.022*"</a:t>
                      </a:r>
                      <a:r>
                        <a:rPr lang="en-US" b="1" dirty="0"/>
                        <a:t>king</a:t>
                      </a:r>
                      <a:r>
                        <a:rPr lang="en-US" dirty="0"/>
                        <a:t>" + 0.020*"</a:t>
                      </a:r>
                      <a:r>
                        <a:rPr lang="en-US" b="1" dirty="0"/>
                        <a:t>son</a:t>
                      </a:r>
                      <a:r>
                        <a:rPr lang="en-US" dirty="0"/>
                        <a:t>" + 0.017*"</a:t>
                      </a:r>
                      <a:r>
                        <a:rPr lang="en-US" b="1" dirty="0"/>
                        <a:t>said</a:t>
                      </a:r>
                      <a:r>
                        <a:rPr lang="en-US" dirty="0"/>
                        <a:t>" + 0.015*"</a:t>
                      </a:r>
                      <a:r>
                        <a:rPr lang="en-US" b="1" dirty="0" err="1"/>
                        <a:t>israel</a:t>
                      </a:r>
                      <a:r>
                        <a:rPr lang="en-US" dirty="0"/>
                        <a:t>" + 0.012*"</a:t>
                      </a:r>
                      <a:r>
                        <a:rPr lang="en-US" b="1" dirty="0"/>
                        <a:t>house</a:t>
                      </a:r>
                      <a:r>
                        <a:rPr lang="en-US" dirty="0"/>
                        <a:t>" + 0.012*"</a:t>
                      </a:r>
                      <a:r>
                        <a:rPr lang="en-US" b="1" dirty="0"/>
                        <a:t>god</a:t>
                      </a:r>
                      <a:r>
                        <a:rPr lang="en-US" dirty="0"/>
                        <a:t>" + 0.011*"</a:t>
                      </a:r>
                      <a:r>
                        <a:rPr lang="en-US" b="1" dirty="0" err="1"/>
                        <a:t>david</a:t>
                      </a:r>
                      <a:r>
                        <a:rPr lang="en-US" dirty="0"/>
                        <a:t>" + 0.010*"</a:t>
                      </a:r>
                      <a:r>
                        <a:rPr lang="en-US" b="1" dirty="0"/>
                        <a:t>child</a:t>
                      </a:r>
                      <a:r>
                        <a:rPr lang="en-US" dirty="0"/>
                        <a:t>" + 0.009*"</a:t>
                      </a:r>
                      <a:r>
                        <a:rPr lang="en-US" b="1" dirty="0"/>
                        <a:t>people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Discussing kings of Israel, including God’s appointment of David as king of Israel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900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20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DAB1-F533-6E7F-EE00-49A9F13D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1" y="99844"/>
            <a:ext cx="11376837" cy="1325563"/>
          </a:xfrm>
        </p:spPr>
        <p:txBody>
          <a:bodyPr/>
          <a:lstStyle/>
          <a:p>
            <a:r>
              <a:rPr lang="en-US" dirty="0"/>
              <a:t>LDA on the Whole Bible – Document Assignment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7A8B69-6E50-6FB8-8A3F-69BA809A3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93002"/>
              </p:ext>
            </p:extLst>
          </p:nvPr>
        </p:nvGraphicFramePr>
        <p:xfrm>
          <a:off x="791574" y="1065130"/>
          <a:ext cx="10608852" cy="5501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15486">
                  <a:extLst>
                    <a:ext uri="{9D8B030D-6E8A-4147-A177-3AD203B41FA5}">
                      <a16:colId xmlns:a16="http://schemas.microsoft.com/office/drawing/2014/main" val="1309452815"/>
                    </a:ext>
                  </a:extLst>
                </a:gridCol>
                <a:gridCol w="2855945">
                  <a:extLst>
                    <a:ext uri="{9D8B030D-6E8A-4147-A177-3AD203B41FA5}">
                      <a16:colId xmlns:a16="http://schemas.microsoft.com/office/drawing/2014/main" val="620304563"/>
                    </a:ext>
                  </a:extLst>
                </a:gridCol>
                <a:gridCol w="5237421">
                  <a:extLst>
                    <a:ext uri="{9D8B030D-6E8A-4147-A177-3AD203B41FA5}">
                      <a16:colId xmlns:a16="http://schemas.microsoft.com/office/drawing/2014/main" val="2740239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9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Pentateuch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/ Covenant - 0.9999255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sense as Pentateuch told story of formation of covenant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2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Former Prophets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/ Kings - 0.9955973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sense as Former Prophets told story of Kingdoms of Israel and Judah before conquest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/ God - 0.9993451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sense as writings talk about how to form and maintain a relationship with God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0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Latter Prophets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/ God - 0.28362772</a:t>
                      </a:r>
                    </a:p>
                    <a:p>
                      <a:r>
                        <a:rPr lang="en-US" dirty="0"/>
                        <a:t>3 / Covenant - 0.71159524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Prophets were largely predicting judgement of those who persecuted God’s people, so maybe I’d expect a bit more of Topic 1, but these topics make sense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90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Gospels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/ Jesus - 0.9995394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sense as Gospels discussed Jesus’ ministry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78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Acts of the Apostles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/ Jesus - 0.99441904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sense as Acts follow up Jesus’ time on Earth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1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/ God - 0.027808066</a:t>
                      </a:r>
                    </a:p>
                    <a:p>
                      <a:r>
                        <a:rPr lang="en-US" dirty="0"/>
                        <a:t>2 / Jesus - 0.9721701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Mostly discussing Jesus, but with a bit more of a personal touch of guidance like in the Writings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05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/ God - 0.44376022</a:t>
                      </a:r>
                    </a:p>
                    <a:p>
                      <a:r>
                        <a:rPr lang="en-US" dirty="0"/>
                        <a:t>2 / Jesus - 0.4186992</a:t>
                      </a:r>
                    </a:p>
                    <a:p>
                      <a:r>
                        <a:rPr lang="en-US" dirty="0"/>
                        <a:t>3 / Covenant - 0.13689654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Revelations stands as pretty different than other books in Bible, so makes sense there’d be less distinction 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40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16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9AEE-F3A5-F131-EC1D-B231EE86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Later Prophets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EB1F-C044-E380-AF5D-1E5367F1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63" y="1116420"/>
            <a:ext cx="11291777" cy="5376456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/>
              <a:t>Later prophets likely had similar overall message but may have presented it in different ways based on audience or perspective, so we can do a bit of a deeper dive into sentiment, syntax, and topics among all the later prophets. </a:t>
            </a:r>
          </a:p>
          <a:p>
            <a:r>
              <a:rPr lang="en-US" sz="3800" dirty="0"/>
              <a:t>Later Prophets</a:t>
            </a:r>
          </a:p>
          <a:p>
            <a:pPr lvl="1"/>
            <a:r>
              <a:rPr lang="en-US" dirty="0"/>
              <a:t>Isaiah</a:t>
            </a:r>
          </a:p>
          <a:p>
            <a:pPr lvl="1"/>
            <a:r>
              <a:rPr lang="en-US" dirty="0"/>
              <a:t>Jeremiah</a:t>
            </a:r>
          </a:p>
          <a:p>
            <a:pPr lvl="1"/>
            <a:r>
              <a:rPr lang="en-US" dirty="0"/>
              <a:t>Lamentations</a:t>
            </a:r>
          </a:p>
          <a:p>
            <a:pPr lvl="1"/>
            <a:r>
              <a:rPr lang="en-US" dirty="0"/>
              <a:t>Ezekiel</a:t>
            </a:r>
          </a:p>
          <a:p>
            <a:pPr lvl="1"/>
            <a:r>
              <a:rPr lang="en-US" dirty="0"/>
              <a:t>Daniel</a:t>
            </a:r>
          </a:p>
          <a:p>
            <a:pPr lvl="1"/>
            <a:r>
              <a:rPr lang="en-US" dirty="0"/>
              <a:t>Hosea</a:t>
            </a:r>
          </a:p>
          <a:p>
            <a:pPr lvl="1"/>
            <a:r>
              <a:rPr lang="en-US" dirty="0"/>
              <a:t>Joel</a:t>
            </a:r>
          </a:p>
          <a:p>
            <a:pPr lvl="1"/>
            <a:r>
              <a:rPr lang="en-US" dirty="0"/>
              <a:t>Amos</a:t>
            </a:r>
          </a:p>
          <a:p>
            <a:pPr lvl="1"/>
            <a:r>
              <a:rPr lang="en-US" dirty="0"/>
              <a:t>Obadiah</a:t>
            </a:r>
          </a:p>
          <a:p>
            <a:pPr lvl="1"/>
            <a:r>
              <a:rPr lang="en-US" dirty="0"/>
              <a:t>Jonah</a:t>
            </a:r>
          </a:p>
          <a:p>
            <a:pPr lvl="1"/>
            <a:r>
              <a:rPr lang="en-US" dirty="0"/>
              <a:t>Micah</a:t>
            </a:r>
          </a:p>
          <a:p>
            <a:pPr lvl="1"/>
            <a:r>
              <a:rPr lang="en-US" dirty="0"/>
              <a:t>Nahum</a:t>
            </a:r>
          </a:p>
          <a:p>
            <a:pPr lvl="1"/>
            <a:r>
              <a:rPr lang="en-US" dirty="0"/>
              <a:t>Habakkuk</a:t>
            </a:r>
          </a:p>
          <a:p>
            <a:pPr lvl="1"/>
            <a:r>
              <a:rPr lang="en-US" dirty="0"/>
              <a:t>Zephaniah</a:t>
            </a:r>
          </a:p>
          <a:p>
            <a:pPr lvl="1"/>
            <a:r>
              <a:rPr lang="en-US" dirty="0"/>
              <a:t>Haggai</a:t>
            </a:r>
          </a:p>
          <a:p>
            <a:pPr lvl="1"/>
            <a:r>
              <a:rPr lang="en-US" dirty="0"/>
              <a:t>Zechariah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4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256C-0AEB-D2BF-34A0-67BE989F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words do major Latter Prophets use?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36F46-CC7A-9F7C-92C2-8F5864EA7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086"/>
            <a:ext cx="4431746" cy="2298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161E4-5048-74FC-09CE-8C63E2EF7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7707"/>
            <a:ext cx="4431746" cy="2298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675007-6207-2C68-6C28-0C2CD3E9E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044" y="1461085"/>
            <a:ext cx="4431746" cy="2298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8A4E9A-75DE-A5F7-115B-574FA786FB9B}"/>
              </a:ext>
            </a:extLst>
          </p:cNvPr>
          <p:cNvSpPr txBox="1"/>
          <p:nvPr/>
        </p:nvSpPr>
        <p:spPr>
          <a:xfrm>
            <a:off x="929463" y="3759499"/>
            <a:ext cx="424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Isaiah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D52AE-43AE-1BBE-99A0-09C478355EAB}"/>
              </a:ext>
            </a:extLst>
          </p:cNvPr>
          <p:cNvSpPr txBox="1"/>
          <p:nvPr/>
        </p:nvSpPr>
        <p:spPr>
          <a:xfrm>
            <a:off x="929463" y="6492875"/>
            <a:ext cx="424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Jeremiah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618C0-FD24-4BB3-8A4A-364BC1032906}"/>
              </a:ext>
            </a:extLst>
          </p:cNvPr>
          <p:cNvSpPr txBox="1"/>
          <p:nvPr/>
        </p:nvSpPr>
        <p:spPr>
          <a:xfrm>
            <a:off x="6491307" y="3759498"/>
            <a:ext cx="424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Ezekiel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DAB52C-E926-DBF7-FE01-66D1337C4E93}"/>
              </a:ext>
            </a:extLst>
          </p:cNvPr>
          <p:cNvSpPr txBox="1"/>
          <p:nvPr/>
        </p:nvSpPr>
        <p:spPr>
          <a:xfrm>
            <a:off x="6491307" y="4128830"/>
            <a:ext cx="5534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interesting that </a:t>
            </a:r>
            <a:r>
              <a:rPr lang="en-US" b="1" i="1" dirty="0"/>
              <a:t>Ezekiel</a:t>
            </a:r>
            <a:r>
              <a:rPr lang="en-US" dirty="0"/>
              <a:t> seemed to use the title “lord” often while the other two did not seem to use it frequently, if at all.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Isaiah</a:t>
            </a:r>
            <a:r>
              <a:rPr lang="en-US" dirty="0"/>
              <a:t> appears to be more focused on the people of Israel and the earth.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Jeremiah</a:t>
            </a:r>
            <a:r>
              <a:rPr lang="en-US" dirty="0"/>
              <a:t> appears to discuss the politics more (Babylon, Judah, land, 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Ezekiel</a:t>
            </a:r>
            <a:r>
              <a:rPr lang="en-US" dirty="0"/>
              <a:t> seems to align with Isaiah a bit more and discuss the relationship of God to his people.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7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4576467-44FF-1B59-90AD-29CA8666AA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765907"/>
              </p:ext>
            </p:extLst>
          </p:nvPr>
        </p:nvGraphicFramePr>
        <p:xfrm>
          <a:off x="322521" y="967562"/>
          <a:ext cx="11546958" cy="559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43E96DE-4747-E074-376F-B071C320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72"/>
            <a:ext cx="10515600" cy="602438"/>
          </a:xfrm>
        </p:spPr>
        <p:txBody>
          <a:bodyPr>
            <a:normAutofit fontScale="90000"/>
          </a:bodyPr>
          <a:lstStyle/>
          <a:p>
            <a:r>
              <a:rPr lang="en-US" dirty="0"/>
              <a:t>How are prophets conveying their message?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D805F-A598-E398-5110-497110C76F57}"/>
              </a:ext>
            </a:extLst>
          </p:cNvPr>
          <p:cNvSpPr txBox="1"/>
          <p:nvPr/>
        </p:nvSpPr>
        <p:spPr>
          <a:xfrm>
            <a:off x="6902303" y="1329070"/>
            <a:ext cx="1488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Daniel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C3277-3BC4-2A58-7788-F1774D1930EE}"/>
              </a:ext>
            </a:extLst>
          </p:cNvPr>
          <p:cNvSpPr txBox="1"/>
          <p:nvPr/>
        </p:nvSpPr>
        <p:spPr>
          <a:xfrm>
            <a:off x="7813112" y="1668179"/>
            <a:ext cx="1488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935C2-71F9-0B54-C0D8-6AD45708EADC}"/>
              </a:ext>
            </a:extLst>
          </p:cNvPr>
          <p:cNvSpPr txBox="1"/>
          <p:nvPr/>
        </p:nvSpPr>
        <p:spPr>
          <a:xfrm>
            <a:off x="8278455" y="1998355"/>
            <a:ext cx="1488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Obadiah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F377AA-3B9D-E98E-04DF-1F91CAC2DF6D}"/>
              </a:ext>
            </a:extLst>
          </p:cNvPr>
          <p:cNvSpPr txBox="1"/>
          <p:nvPr/>
        </p:nvSpPr>
        <p:spPr>
          <a:xfrm>
            <a:off x="11284691" y="3610035"/>
            <a:ext cx="995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Jonah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71DEB1-0351-544F-BBF5-B350F5C6E300}"/>
              </a:ext>
            </a:extLst>
          </p:cNvPr>
          <p:cNvSpPr txBox="1"/>
          <p:nvPr/>
        </p:nvSpPr>
        <p:spPr>
          <a:xfrm>
            <a:off x="3006117" y="3245445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Haggai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A1FFAD-D6F9-0958-C19D-EC5ABDC4FB65}"/>
              </a:ext>
            </a:extLst>
          </p:cNvPr>
          <p:cNvSpPr txBox="1"/>
          <p:nvPr/>
        </p:nvSpPr>
        <p:spPr>
          <a:xfrm>
            <a:off x="1977656" y="1535812"/>
            <a:ext cx="362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POSITIVE, LESS SUBJECTIVE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C45786-5A42-75CA-19F5-7A45C7C58B24}"/>
              </a:ext>
            </a:extLst>
          </p:cNvPr>
          <p:cNvCxnSpPr/>
          <p:nvPr/>
        </p:nvCxnSpPr>
        <p:spPr>
          <a:xfrm flipV="1">
            <a:off x="6400800" y="1105786"/>
            <a:ext cx="0" cy="485907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135103-3B8A-1737-D8B6-E137135664DA}"/>
              </a:ext>
            </a:extLst>
          </p:cNvPr>
          <p:cNvSpPr txBox="1"/>
          <p:nvPr/>
        </p:nvSpPr>
        <p:spPr>
          <a:xfrm>
            <a:off x="1977656" y="4894092"/>
            <a:ext cx="362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 POSITIVE, LESS SUBJECTIVE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D93930-4C81-1BE6-CF8A-50C4B72D008A}"/>
              </a:ext>
            </a:extLst>
          </p:cNvPr>
          <p:cNvSpPr txBox="1"/>
          <p:nvPr/>
        </p:nvSpPr>
        <p:spPr>
          <a:xfrm>
            <a:off x="8723920" y="1535812"/>
            <a:ext cx="362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POSITIVE, MORE SUBJECTIVE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802163-2F4B-17EF-D2AA-CAE19515DB78}"/>
              </a:ext>
            </a:extLst>
          </p:cNvPr>
          <p:cNvSpPr txBox="1"/>
          <p:nvPr/>
        </p:nvSpPr>
        <p:spPr>
          <a:xfrm>
            <a:off x="8778006" y="4897138"/>
            <a:ext cx="362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 POSITIVE, MORE SUBJECTIVE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2D5DEF-DF61-C9DE-03FF-2558F4BC5A2F}"/>
              </a:ext>
            </a:extLst>
          </p:cNvPr>
          <p:cNvSpPr txBox="1"/>
          <p:nvPr/>
        </p:nvSpPr>
        <p:spPr>
          <a:xfrm>
            <a:off x="10073402" y="2982714"/>
            <a:ext cx="995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Malachi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691836-6FB9-CB36-C593-B730CA23EFE0}"/>
              </a:ext>
            </a:extLst>
          </p:cNvPr>
          <p:cNvSpPr txBox="1"/>
          <p:nvPr/>
        </p:nvSpPr>
        <p:spPr>
          <a:xfrm>
            <a:off x="6938151" y="5005726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Zephaniah</a:t>
            </a:r>
          </a:p>
        </p:txBody>
      </p:sp>
    </p:spTree>
    <p:extLst>
      <p:ext uri="{BB962C8B-B14F-4D97-AF65-F5344CB8AC3E}">
        <p14:creationId xmlns:p14="http://schemas.microsoft.com/office/powerpoint/2010/main" val="1906970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A581-6094-0B6D-CD62-9D1F758C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623"/>
            <a:ext cx="10515600" cy="1183373"/>
          </a:xfrm>
        </p:spPr>
        <p:txBody>
          <a:bodyPr/>
          <a:lstStyle/>
          <a:p>
            <a:pPr algn="ctr"/>
            <a:r>
              <a:rPr lang="en-US" dirty="0"/>
              <a:t>How do gospels compare?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1D8DA-B4EE-01F4-4C4F-42A86907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6" y="1273248"/>
            <a:ext cx="3714784" cy="239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A3BD5-98C3-B7A9-A43F-99348C728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94" y="1273249"/>
            <a:ext cx="3712464" cy="2372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BFB1A1-8849-742F-F836-83234818D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03" y="4329834"/>
            <a:ext cx="3685032" cy="2395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801D59-5F4F-DBBE-8B10-6BD169900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0286" y="4329834"/>
            <a:ext cx="3822192" cy="2395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BA7F96-D8AC-08D9-A1D2-AA392163335E}"/>
              </a:ext>
            </a:extLst>
          </p:cNvPr>
          <p:cNvSpPr txBox="1"/>
          <p:nvPr/>
        </p:nvSpPr>
        <p:spPr>
          <a:xfrm>
            <a:off x="3802673" y="2147946"/>
            <a:ext cx="225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Polarity: 0.09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Subjectivity: 0.52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CA0A24-0C6C-D244-B6E7-3AC8F6FE854D}"/>
              </a:ext>
            </a:extLst>
          </p:cNvPr>
          <p:cNvSpPr txBox="1"/>
          <p:nvPr/>
        </p:nvSpPr>
        <p:spPr>
          <a:xfrm>
            <a:off x="838200" y="1017139"/>
            <a:ext cx="260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Matthew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9C1438-8BA8-C1B2-98C9-AE925A076217}"/>
              </a:ext>
            </a:extLst>
          </p:cNvPr>
          <p:cNvSpPr txBox="1"/>
          <p:nvPr/>
        </p:nvSpPr>
        <p:spPr>
          <a:xfrm>
            <a:off x="9030874" y="1017139"/>
            <a:ext cx="260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B1EC53-6F04-D637-EDFA-A9A0A6AFC747}"/>
              </a:ext>
            </a:extLst>
          </p:cNvPr>
          <p:cNvSpPr txBox="1"/>
          <p:nvPr/>
        </p:nvSpPr>
        <p:spPr>
          <a:xfrm>
            <a:off x="6122796" y="2151638"/>
            <a:ext cx="225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Polarity: 0.11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Subjectivity: 0.48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046BC-1987-024B-F45B-6055C7AED742}"/>
              </a:ext>
            </a:extLst>
          </p:cNvPr>
          <p:cNvSpPr/>
          <p:nvPr/>
        </p:nvSpPr>
        <p:spPr>
          <a:xfrm>
            <a:off x="82193" y="1017138"/>
            <a:ext cx="5739338" cy="28048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67A09F-6895-8CFB-712E-84C0E4FFF6C6}"/>
              </a:ext>
            </a:extLst>
          </p:cNvPr>
          <p:cNvSpPr/>
          <p:nvPr/>
        </p:nvSpPr>
        <p:spPr>
          <a:xfrm>
            <a:off x="6123099" y="1017137"/>
            <a:ext cx="5742432" cy="28048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907923-93C0-06CC-22F1-318F12EB4CE8}"/>
              </a:ext>
            </a:extLst>
          </p:cNvPr>
          <p:cNvSpPr txBox="1"/>
          <p:nvPr/>
        </p:nvSpPr>
        <p:spPr>
          <a:xfrm>
            <a:off x="682375" y="4048013"/>
            <a:ext cx="260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Luke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B700F6-A891-51FA-F5B4-07542FCC882F}"/>
              </a:ext>
            </a:extLst>
          </p:cNvPr>
          <p:cNvSpPr txBox="1"/>
          <p:nvPr/>
        </p:nvSpPr>
        <p:spPr>
          <a:xfrm>
            <a:off x="3840944" y="4938421"/>
            <a:ext cx="225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Polarity: 0.14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Subjectivity: 0.51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D06135-0AD0-E472-0EBC-1179B6791FCF}"/>
              </a:ext>
            </a:extLst>
          </p:cNvPr>
          <p:cNvSpPr txBox="1"/>
          <p:nvPr/>
        </p:nvSpPr>
        <p:spPr>
          <a:xfrm>
            <a:off x="6130547" y="4938420"/>
            <a:ext cx="225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Polarity: 0.12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Subjectivity: 0.52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EB7B0-8D18-81D4-8686-68B655C66841}"/>
              </a:ext>
            </a:extLst>
          </p:cNvPr>
          <p:cNvSpPr txBox="1"/>
          <p:nvPr/>
        </p:nvSpPr>
        <p:spPr>
          <a:xfrm>
            <a:off x="9030874" y="4048013"/>
            <a:ext cx="260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John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B6697E-AFEE-A9B3-05FC-5BAF45BF59C7}"/>
              </a:ext>
            </a:extLst>
          </p:cNvPr>
          <p:cNvSpPr/>
          <p:nvPr/>
        </p:nvSpPr>
        <p:spPr>
          <a:xfrm>
            <a:off x="82193" y="3962530"/>
            <a:ext cx="5739338" cy="28048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1E340E-7860-F0B4-FA32-EA1126905FE1}"/>
              </a:ext>
            </a:extLst>
          </p:cNvPr>
          <p:cNvSpPr/>
          <p:nvPr/>
        </p:nvSpPr>
        <p:spPr>
          <a:xfrm>
            <a:off x="6122796" y="3962259"/>
            <a:ext cx="5739338" cy="28048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65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644E-168E-8242-B97E-054DC533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Autofit/>
          </a:bodyPr>
          <a:lstStyle/>
          <a:p>
            <a:r>
              <a:rPr lang="en-US" sz="3000" dirty="0"/>
              <a:t>Paul’s letter to Philemon, as well as John’s epistles, appear to be relatively more positive than the others.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D6A206-56B3-4A8F-EF10-AA116193D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176174"/>
              </p:ext>
            </p:extLst>
          </p:nvPr>
        </p:nvGraphicFramePr>
        <p:xfrm>
          <a:off x="549453" y="1160979"/>
          <a:ext cx="11093094" cy="5414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EF50F2-5DC4-4C1C-316E-D9C1FA9792F1}"/>
              </a:ext>
            </a:extLst>
          </p:cNvPr>
          <p:cNvCxnSpPr/>
          <p:nvPr/>
        </p:nvCxnSpPr>
        <p:spPr>
          <a:xfrm flipV="1">
            <a:off x="6298058" y="1160979"/>
            <a:ext cx="0" cy="485907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CC3100B-1459-2D86-C8A0-9EB53BA7501C}"/>
              </a:ext>
            </a:extLst>
          </p:cNvPr>
          <p:cNvSpPr txBox="1"/>
          <p:nvPr/>
        </p:nvSpPr>
        <p:spPr>
          <a:xfrm>
            <a:off x="2337253" y="3770616"/>
            <a:ext cx="201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 SUBJECTIVE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ABFC2-FA79-BE47-C147-F277BDCD599F}"/>
              </a:ext>
            </a:extLst>
          </p:cNvPr>
          <p:cNvSpPr txBox="1"/>
          <p:nvPr/>
        </p:nvSpPr>
        <p:spPr>
          <a:xfrm>
            <a:off x="10173010" y="4127962"/>
            <a:ext cx="201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SUBJECTIVE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109E8-1CEA-1E71-E289-F764BA567812}"/>
              </a:ext>
            </a:extLst>
          </p:cNvPr>
          <p:cNvSpPr txBox="1"/>
          <p:nvPr/>
        </p:nvSpPr>
        <p:spPr>
          <a:xfrm>
            <a:off x="6933126" y="1791407"/>
            <a:ext cx="1488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Philemon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3F97A-9280-A3A4-96D4-95A48209E67F}"/>
              </a:ext>
            </a:extLst>
          </p:cNvPr>
          <p:cNvSpPr txBox="1"/>
          <p:nvPr/>
        </p:nvSpPr>
        <p:spPr>
          <a:xfrm>
            <a:off x="8270696" y="1924970"/>
            <a:ext cx="1488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John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6F6C4E-6D3B-79B8-264A-8C399F844FF2}"/>
              </a:ext>
            </a:extLst>
          </p:cNvPr>
          <p:cNvSpPr txBox="1"/>
          <p:nvPr/>
        </p:nvSpPr>
        <p:spPr>
          <a:xfrm>
            <a:off x="9865242" y="2011952"/>
            <a:ext cx="1488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 John</a:t>
            </a:r>
          </a:p>
        </p:txBody>
      </p:sp>
    </p:spTree>
    <p:extLst>
      <p:ext uri="{BB962C8B-B14F-4D97-AF65-F5344CB8AC3E}">
        <p14:creationId xmlns:p14="http://schemas.microsoft.com/office/powerpoint/2010/main" val="4012534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B8C0-9B5F-6DDA-4CFF-AFD7F59E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40A5-FB07-D409-044D-171725040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LDA actually worked better than I expected on this dataset; I was able to identify four separate topics, which could be attributed coherently to different books and sections.</a:t>
            </a:r>
          </a:p>
          <a:p>
            <a:r>
              <a:rPr lang="en-US" dirty="0"/>
              <a:t>I had to transition in the middle of my analysis to use the World English Bible because modern packages weren’t working well with the older language of New American Standard Edition; the Bible is translated and “written” to be consistent for easier read, which made it difficult for certain algorithms like </a:t>
            </a:r>
            <a:r>
              <a:rPr lang="en-US" dirty="0" err="1"/>
              <a:t>TextBlob</a:t>
            </a:r>
            <a:r>
              <a:rPr lang="en-US" dirty="0"/>
              <a:t> to pinpoint differences among them. </a:t>
            </a:r>
          </a:p>
          <a:p>
            <a:r>
              <a:rPr lang="en-US" dirty="0"/>
              <a:t>I didn’t find anything super interesting, although I did only apply relatively basic text analytics. I suppose the different polarity and subjectivity scores for different prophets and letters are somewhat cool, especially to see the ones that stand out. </a:t>
            </a:r>
          </a:p>
          <a:p>
            <a:r>
              <a:rPr lang="en-US" dirty="0"/>
              <a:t>I think some ideas for further analysis may be a closer inspection of the Gospels and of Peter’s Letters; the Gospels tell a similar story in four different ways, while the Letters are written largely be the same person to different audiences, meaning there may be more to flesh out across different letters.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21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C809-0C5A-55FC-B2E9-B15F8F92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83481-9D1E-6E79-F59A-B4246A7E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Bigram: consecutive word pair </a:t>
            </a:r>
          </a:p>
          <a:p>
            <a:r>
              <a:rPr lang="en-US" dirty="0"/>
              <a:t>Trigram: set of three consecutive words</a:t>
            </a:r>
          </a:p>
          <a:p>
            <a:r>
              <a:rPr lang="en-US" dirty="0" err="1"/>
              <a:t>Stopword</a:t>
            </a:r>
            <a:r>
              <a:rPr lang="en-US" dirty="0"/>
              <a:t>: common grammatical linkage words that have limited or no meaning to text (i.e. “a”, “or”, “the”, “but”,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7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4209-1A4B-588E-46F3-3BD98C70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6FA3-4002-178E-552D-FA8D0D040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Christian religious text detailing history and sacred teachings of Christianity</a:t>
            </a:r>
          </a:p>
          <a:p>
            <a:pPr lvl="1"/>
            <a:r>
              <a:rPr lang="en-US" dirty="0"/>
              <a:t>Also contains and/or appropriates elements of scripture from other religions, such as Judaism and Islam</a:t>
            </a:r>
          </a:p>
          <a:p>
            <a:r>
              <a:rPr lang="en-US" dirty="0"/>
              <a:t>Structure of Bible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Old Testament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Pentateuch – law and original Hebrew Bible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Prophets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Writings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New Testament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Gospels – tell story of Jesus’ ministry on Earth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Acts of Apostles – tells story of early Catholic church post-Jesus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Letters – contain Paul’s letters to early Catholic communities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Revelations - </a:t>
            </a:r>
          </a:p>
          <a:p>
            <a:pPr marL="1428750" lvl="2" indent="-514350">
              <a:buFont typeface="+mj-lt"/>
              <a:buAutoNum type="romanUcPeriod"/>
            </a:pPr>
            <a:endParaRPr lang="en-US" dirty="0"/>
          </a:p>
          <a:p>
            <a:pPr marL="1428750" lvl="2" indent="-514350">
              <a:buFont typeface="+mj-lt"/>
              <a:buAutoNum type="romanUcPeriod"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0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7B7D-37BC-B8BA-462F-56BBBE50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0A5A7-2700-C1BA-95FA-64A365C8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most common words, </a:t>
            </a:r>
            <a:r>
              <a:rPr lang="en-US" u="sng" dirty="0"/>
              <a:t>bigrams</a:t>
            </a:r>
            <a:r>
              <a:rPr lang="en-US" dirty="0"/>
              <a:t>, and </a:t>
            </a:r>
            <a:r>
              <a:rPr lang="en-US" u="sng" dirty="0"/>
              <a:t>trigrams</a:t>
            </a:r>
            <a:r>
              <a:rPr lang="en-US" dirty="0"/>
              <a:t> in the Bible?</a:t>
            </a:r>
          </a:p>
          <a:p>
            <a:r>
              <a:rPr lang="en-US" dirty="0"/>
              <a:t>Which books are written with the most positive and negative sentiment?</a:t>
            </a:r>
          </a:p>
          <a:p>
            <a:r>
              <a:rPr lang="en-US" dirty="0"/>
              <a:t>Are there notable differences between books of the same section? </a:t>
            </a:r>
          </a:p>
          <a:p>
            <a:pPr lvl="1"/>
            <a:r>
              <a:rPr lang="en-US" dirty="0"/>
              <a:t>i.e. Are there differences in sentiment or word usage in Paul’s letter or prophets?</a:t>
            </a:r>
          </a:p>
          <a:p>
            <a:r>
              <a:rPr lang="en-US" dirty="0"/>
              <a:t>Can we identify different topics?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4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9510-AD57-1C4E-339F-D821C86A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90130-DBF3-3ED8-681D-9AFD1BCC6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Bible, almost by definition, portrays very similar themes and attempts to convey similar messages across books -&gt; difficult to extract different topics </a:t>
            </a:r>
          </a:p>
          <a:p>
            <a:r>
              <a:rPr lang="en-US" dirty="0"/>
              <a:t>The Bible has been synthesized and, in some ways, standardized to make it easier to read, so much of the language and syntax is common across different books and chapters </a:t>
            </a:r>
          </a:p>
          <a:p>
            <a:r>
              <a:rPr lang="en-US" dirty="0"/>
              <a:t>Language in Bible can be archaic and outdated -&gt; can be difficult for modern NLP algorithms and libraries to decipher</a:t>
            </a:r>
          </a:p>
          <a:p>
            <a:pPr lvl="1"/>
            <a:r>
              <a:rPr lang="en-US" dirty="0"/>
              <a:t>Tried to mitigate this by using World English Bible version</a:t>
            </a:r>
          </a:p>
        </p:txBody>
      </p:sp>
    </p:spTree>
    <p:extLst>
      <p:ext uri="{BB962C8B-B14F-4D97-AF65-F5344CB8AC3E}">
        <p14:creationId xmlns:p14="http://schemas.microsoft.com/office/powerpoint/2010/main" val="367749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A899-330F-E5C3-C29C-DE14BA49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7C9E-607B-9515-7ABF-3A84A62FD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World English Bible downloaded from Kaggle - </a:t>
            </a:r>
            <a:r>
              <a:rPr lang="en-US" dirty="0">
                <a:hlinkClick r:id="rId2"/>
              </a:rPr>
              <a:t>https://www.kaggle.com/datasets/oswinrh/bible</a:t>
            </a:r>
            <a:endParaRPr lang="en-US" dirty="0"/>
          </a:p>
          <a:p>
            <a:r>
              <a:rPr lang="en-US" dirty="0"/>
              <a:t>Preprocessing: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all words lowercase, remove punctuation, remove footnotes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Lemmatization: looking for root of word to group together words with similar meanings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Remove </a:t>
            </a:r>
            <a:r>
              <a:rPr lang="en-US" u="sng" dirty="0" err="1"/>
              <a:t>stopwords</a:t>
            </a:r>
            <a:r>
              <a:rPr lang="en-US" dirty="0"/>
              <a:t> – do this to get rid of noise and only keep words that have meaning</a:t>
            </a:r>
          </a:p>
        </p:txBody>
      </p:sp>
    </p:spTree>
    <p:extLst>
      <p:ext uri="{BB962C8B-B14F-4D97-AF65-F5344CB8AC3E}">
        <p14:creationId xmlns:p14="http://schemas.microsoft.com/office/powerpoint/2010/main" val="248579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DDB9-7982-5ECC-2F01-EB20C04E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20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Which words are most common in Bible?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69D068-1736-DA0C-D836-8F7F487609BC}"/>
              </a:ext>
            </a:extLst>
          </p:cNvPr>
          <p:cNvSpPr txBox="1"/>
          <p:nvPr/>
        </p:nvSpPr>
        <p:spPr>
          <a:xfrm>
            <a:off x="282653" y="5018567"/>
            <a:ext cx="4784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common words in Bible are </a:t>
            </a:r>
            <a:r>
              <a:rPr lang="en-US" dirty="0" err="1"/>
              <a:t>adonai</a:t>
            </a:r>
            <a:r>
              <a:rPr lang="en-US" dirty="0"/>
              <a:t>, god, said, son, king and Israel all appearing &gt; ~2k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Adonai is not said “once” in NT, instead preferring to use “god”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AF26E0-6394-C172-C4B7-E488851FE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0" y="1590126"/>
            <a:ext cx="5130159" cy="33269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C346B4-3AD6-66AE-2587-554D26EB9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80" y="1222742"/>
            <a:ext cx="4261988" cy="27639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088B2FA-8BA7-0B6C-C339-8983D2DF2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780" y="4007969"/>
            <a:ext cx="4279392" cy="274804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0DB369-86E6-7072-A476-A01667875634}"/>
              </a:ext>
            </a:extLst>
          </p:cNvPr>
          <p:cNvCxnSpPr/>
          <p:nvPr/>
        </p:nvCxnSpPr>
        <p:spPr>
          <a:xfrm>
            <a:off x="6018028" y="1461975"/>
            <a:ext cx="0" cy="49654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253AF0-FFB6-9CB5-EBD2-C64C822CE276}"/>
              </a:ext>
            </a:extLst>
          </p:cNvPr>
          <p:cNvSpPr txBox="1"/>
          <p:nvPr/>
        </p:nvSpPr>
        <p:spPr>
          <a:xfrm rot="16200000">
            <a:off x="5853959" y="2111964"/>
            <a:ext cx="21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Testament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D36FF-B747-D0C8-9879-6751C86EDCA0}"/>
              </a:ext>
            </a:extLst>
          </p:cNvPr>
          <p:cNvSpPr txBox="1"/>
          <p:nvPr/>
        </p:nvSpPr>
        <p:spPr>
          <a:xfrm rot="16200000">
            <a:off x="5853960" y="4833901"/>
            <a:ext cx="21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Testament</a:t>
            </a:r>
          </a:p>
        </p:txBody>
      </p:sp>
    </p:spTree>
    <p:extLst>
      <p:ext uri="{BB962C8B-B14F-4D97-AF65-F5344CB8AC3E}">
        <p14:creationId xmlns:p14="http://schemas.microsoft.com/office/powerpoint/2010/main" val="157886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54B7-E746-F814-E53D-4A47A8BD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576"/>
            <a:ext cx="10515600" cy="898829"/>
          </a:xfrm>
        </p:spPr>
        <p:txBody>
          <a:bodyPr/>
          <a:lstStyle/>
          <a:p>
            <a:pPr algn="ctr"/>
            <a:r>
              <a:rPr lang="en-US" dirty="0"/>
              <a:t>Bigrams and Trigrams in Old Testament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E3E48-316B-4508-A58B-4374709F5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6" y="1239738"/>
            <a:ext cx="4127774" cy="2296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5CD6C1-5BBC-C045-46A4-220B08D12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138" y="1254751"/>
            <a:ext cx="4127774" cy="2295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0A23D3-2DDA-2582-4F43-37B1A2B51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37" y="4141003"/>
            <a:ext cx="4127774" cy="2295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C5DCBD-CE07-D449-F063-FA8CE1477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138" y="4136119"/>
            <a:ext cx="4127774" cy="22951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58B7CC-7713-A715-FF59-58F7D0385BE8}"/>
              </a:ext>
            </a:extLst>
          </p:cNvPr>
          <p:cNvSpPr txBox="1"/>
          <p:nvPr/>
        </p:nvSpPr>
        <p:spPr>
          <a:xfrm>
            <a:off x="838200" y="3549895"/>
            <a:ext cx="360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Pentateuch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9AF8CF-1495-54E7-55CD-C2EDD4A5DB65}"/>
              </a:ext>
            </a:extLst>
          </p:cNvPr>
          <p:cNvSpPr txBox="1"/>
          <p:nvPr/>
        </p:nvSpPr>
        <p:spPr>
          <a:xfrm>
            <a:off x="8316703" y="3549895"/>
            <a:ext cx="360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Former Prophets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25C16C-01C5-60A8-787F-EBCCB80F33EE}"/>
              </a:ext>
            </a:extLst>
          </p:cNvPr>
          <p:cNvSpPr txBox="1"/>
          <p:nvPr/>
        </p:nvSpPr>
        <p:spPr>
          <a:xfrm>
            <a:off x="8316702" y="6368092"/>
            <a:ext cx="360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Latter Prophets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C09D1-08A4-4DC6-A662-259DB9541066}"/>
              </a:ext>
            </a:extLst>
          </p:cNvPr>
          <p:cNvSpPr txBox="1"/>
          <p:nvPr/>
        </p:nvSpPr>
        <p:spPr>
          <a:xfrm>
            <a:off x="790654" y="6368092"/>
            <a:ext cx="360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Writings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141200-6690-AB79-4B2E-77965B0BF1DA}"/>
              </a:ext>
            </a:extLst>
          </p:cNvPr>
          <p:cNvSpPr txBox="1"/>
          <p:nvPr/>
        </p:nvSpPr>
        <p:spPr>
          <a:xfrm>
            <a:off x="4444409" y="1254751"/>
            <a:ext cx="32050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You can see how different the Writings (Psalms, Proverbs, Songs, etc.) are from the other three Old Testament books.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 appears the Pentateuch is defined more by its main characters (Moses and Aaron) than the prophetic books.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books of the Former Prophets were more historical in nature, while the Latter Prophets were more “prophetic”, describing God’s judgement more.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2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54B7-E746-F814-E53D-4A47A8BD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576"/>
            <a:ext cx="10515600" cy="898829"/>
          </a:xfrm>
        </p:spPr>
        <p:txBody>
          <a:bodyPr/>
          <a:lstStyle/>
          <a:p>
            <a:pPr algn="ctr"/>
            <a:r>
              <a:rPr lang="en-US" dirty="0"/>
              <a:t>Bigrams and Trigrams in New Testament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58B7CC-7713-A715-FF59-58F7D0385BE8}"/>
              </a:ext>
            </a:extLst>
          </p:cNvPr>
          <p:cNvSpPr txBox="1"/>
          <p:nvPr/>
        </p:nvSpPr>
        <p:spPr>
          <a:xfrm>
            <a:off x="838200" y="3549895"/>
            <a:ext cx="360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Gospels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9AF8CF-1495-54E7-55CD-C2EDD4A5DB65}"/>
              </a:ext>
            </a:extLst>
          </p:cNvPr>
          <p:cNvSpPr txBox="1"/>
          <p:nvPr/>
        </p:nvSpPr>
        <p:spPr>
          <a:xfrm>
            <a:off x="8316703" y="3549895"/>
            <a:ext cx="360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Acts of the Apostles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25C16C-01C5-60A8-787F-EBCCB80F33EE}"/>
              </a:ext>
            </a:extLst>
          </p:cNvPr>
          <p:cNvSpPr txBox="1"/>
          <p:nvPr/>
        </p:nvSpPr>
        <p:spPr>
          <a:xfrm>
            <a:off x="8316702" y="6368092"/>
            <a:ext cx="360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Revelations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C09D1-08A4-4DC6-A662-259DB9541066}"/>
              </a:ext>
            </a:extLst>
          </p:cNvPr>
          <p:cNvSpPr txBox="1"/>
          <p:nvPr/>
        </p:nvSpPr>
        <p:spPr>
          <a:xfrm>
            <a:off x="790654" y="6368092"/>
            <a:ext cx="360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141200-6690-AB79-4B2E-77965B0BF1DA}"/>
              </a:ext>
            </a:extLst>
          </p:cNvPr>
          <p:cNvSpPr txBox="1"/>
          <p:nvPr/>
        </p:nvSpPr>
        <p:spPr>
          <a:xfrm>
            <a:off x="4444409" y="1254751"/>
            <a:ext cx="32050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Three different syntactical groups emerge: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Gospels: detailing Jesus’ mission -&gt; discussing him and what he said more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Acts and Letters: talking a lot about God’s word and Jesus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Revelation: discussing judgement and numbers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It’s interesting that sexual immorality appears as a relevant bigram in 2 different sections.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9BC74-3281-CAAC-0C1E-C304DB39C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5" y="1254751"/>
            <a:ext cx="4222097" cy="23851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98D7A7-8B10-1834-979A-F9B72A5BF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138" y="3919227"/>
            <a:ext cx="4127774" cy="23865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C9C922-8169-8767-40CA-F7B90C6C8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138" y="1253318"/>
            <a:ext cx="4127774" cy="23865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267399-14C4-5FC4-0A7F-C29CAB1B0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65" y="4154573"/>
            <a:ext cx="4222096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8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D0A9-51D4-34AE-D9BE-4DD0C2AE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with Latent Dirichlet Allocation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4B3A-26BE-C0C3-4B11-3B023C94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 is a method to extract topics from a series of documents by attempting to combine words in your documents into undiscovered topics and then representing how each document fits into each new topic</a:t>
            </a:r>
          </a:p>
          <a:p>
            <a:pPr lvl="1"/>
            <a:r>
              <a:rPr lang="en-US" dirty="0"/>
              <a:t>Output:  </a:t>
            </a:r>
          </a:p>
          <a:p>
            <a:pPr lvl="2"/>
            <a:r>
              <a:rPr lang="en-US" dirty="0"/>
              <a:t>a series of topics that have weights assigned to each word, from which the coder themself interprets and defines the topic</a:t>
            </a:r>
          </a:p>
          <a:p>
            <a:pPr lvl="2"/>
            <a:r>
              <a:rPr lang="en-US" dirty="0"/>
              <a:t>Weights of each topic assigned to each document in your original set of documents, allowing you to identify which documents are most related to which topics</a:t>
            </a:r>
          </a:p>
          <a:p>
            <a:pPr lvl="1"/>
            <a:r>
              <a:rPr lang="en-US" dirty="0"/>
              <a:t>Conclusion: </a:t>
            </a:r>
          </a:p>
          <a:p>
            <a:pPr lvl="2"/>
            <a:r>
              <a:rPr lang="en-US" dirty="0"/>
              <a:t>It seems that LDA on the whole Bible appears to separate books that have similar themes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45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1630</Words>
  <Application>Microsoft Office PowerPoint</Application>
  <PresentationFormat>Widescreen</PresentationFormat>
  <Paragraphs>189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Garamond</vt:lpstr>
      <vt:lpstr>Wingdings</vt:lpstr>
      <vt:lpstr>Organic</vt:lpstr>
      <vt:lpstr>Office Theme</vt:lpstr>
      <vt:lpstr>Text Analysis of Bible</vt:lpstr>
      <vt:lpstr>What is the Bible?</vt:lpstr>
      <vt:lpstr>Questions to Answer</vt:lpstr>
      <vt:lpstr>Potential Difficulties</vt:lpstr>
      <vt:lpstr>Process</vt:lpstr>
      <vt:lpstr>Which words are most common in Bible?</vt:lpstr>
      <vt:lpstr>Bigrams and Trigrams in Old Testament</vt:lpstr>
      <vt:lpstr>Bigrams and Trigrams in New Testament</vt:lpstr>
      <vt:lpstr>Topic Modeling with Latent Dirichlet Allocation (LDA)</vt:lpstr>
      <vt:lpstr>LDA on the Whole Bible – Topic Definition</vt:lpstr>
      <vt:lpstr>LDA on the Whole Bible – Document Assignment</vt:lpstr>
      <vt:lpstr>Later Prophets Deep Dive</vt:lpstr>
      <vt:lpstr>What words do major Latter Prophets use?</vt:lpstr>
      <vt:lpstr>How are prophets conveying their message?</vt:lpstr>
      <vt:lpstr>How do gospels compare?</vt:lpstr>
      <vt:lpstr>Paul’s letter to Philemon, as well as John’s epistles, appear to be relatively more positive than the others. </vt:lpstr>
      <vt:lpstr>Conclusions</vt:lpstr>
      <vt:lpstr>Dictionary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 of Bible</dc:title>
  <dc:creator>victor.h.cardeno@gmail.com</dc:creator>
  <cp:lastModifiedBy>victor.h.cardeno@gmail.com</cp:lastModifiedBy>
  <cp:revision>19</cp:revision>
  <dcterms:created xsi:type="dcterms:W3CDTF">2022-05-02T16:18:15Z</dcterms:created>
  <dcterms:modified xsi:type="dcterms:W3CDTF">2022-05-21T22:51:48Z</dcterms:modified>
</cp:coreProperties>
</file>