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9" r:id="rId4"/>
    <p:sldId id="285" r:id="rId5"/>
    <p:sldId id="291" r:id="rId6"/>
    <p:sldId id="292" r:id="rId7"/>
    <p:sldId id="283" r:id="rId8"/>
    <p:sldId id="293" r:id="rId9"/>
    <p:sldId id="284" r:id="rId10"/>
    <p:sldId id="290" r:id="rId11"/>
    <p:sldId id="28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ian de Carvalho" initials="VdC" lastIdx="3" clrIdx="0">
    <p:extLst>
      <p:ext uri="{19B8F6BF-5375-455C-9EA6-DF929625EA0E}">
        <p15:presenceInfo xmlns:p15="http://schemas.microsoft.com/office/powerpoint/2012/main" userId="8ee4a882eaf6a1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20" autoAdjust="0"/>
  </p:normalViewPr>
  <p:slideViewPr>
    <p:cSldViewPr snapToGrid="0">
      <p:cViewPr varScale="1">
        <p:scale>
          <a:sx n="107" d="100"/>
          <a:sy n="107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9EB70-5FBE-49FF-AF11-7051CAE93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1361488"/>
            <a:ext cx="11094720" cy="2387600"/>
          </a:xfrm>
          <a:noFill/>
          <a:ln>
            <a:noFill/>
          </a:ln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807005-1561-44F5-B261-CF854FEAE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653279"/>
            <a:ext cx="11094720" cy="129571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ED586A-FABC-42DD-8CE5-F611262C7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4086" r="4364" b="16533"/>
          <a:stretch/>
        </p:blipFill>
        <p:spPr>
          <a:xfrm>
            <a:off x="670560" y="310039"/>
            <a:ext cx="1464925" cy="6374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89FE8D-6BA2-4136-B2B8-2F0541DA1E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669" y="257708"/>
            <a:ext cx="3012611" cy="66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4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E3140-4972-432C-832C-65FD348A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CF75B7-BDE6-4F4D-B4C7-BA1BA33AA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46BF19-EB6C-4AF4-86FB-B5087CB0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21.mai.2022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25083-9445-4055-8D4E-21E326D8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A593C-E7B4-49BA-BEFA-D9A89B76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03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24A7A1-0F1F-4635-AA56-7A55988F4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C7DE55-2301-4C04-93FC-A07D4E5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8E6246-875B-40E3-AB2B-D8C639FC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21.mai.2022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1ADC94-181E-4867-9DB6-34C523CD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F242B-1D9E-4780-B7DC-787FD1CA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50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F912B-70A8-4EB3-9721-19B096FAE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E8021-C3D8-4207-AFA9-63F34313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17D930-0701-4035-A83E-F96593DA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74A8E-B061-403E-849D-68CB66E5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404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CDC0A-40D1-4766-97AA-6A817A4D9C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BBDC3-663F-489E-A04C-EDBE6EEFB38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2B6E9D6E-F436-4A08-B532-EA58834AFD3B}"/>
              </a:ext>
            </a:extLst>
          </p:cNvPr>
          <p:cNvSpPr txBox="1">
            <a:spLocks/>
          </p:cNvSpPr>
          <p:nvPr userDrawn="1"/>
        </p:nvSpPr>
        <p:spPr>
          <a:xfrm>
            <a:off x="86106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B8BEA9-252C-43BA-9DB5-9E087E8607FE}" type="slidenum">
              <a:rPr lang="pt-BR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/>
              <a:t>‹nº›</a:t>
            </a:fld>
            <a:endParaRPr lang="pt-BR" sz="1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1E4F8-41D6-4A70-85BB-865B486216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4086" r="4364" b="16533"/>
          <a:stretch/>
        </p:blipFill>
        <p:spPr>
          <a:xfrm>
            <a:off x="838198" y="6311900"/>
            <a:ext cx="1073399" cy="4670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CAF5353-B256-44C4-BD3C-91421509F2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08" y="6356349"/>
            <a:ext cx="166218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4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359D7-4FC2-4905-80CC-DD7935EE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59D4B0-0678-4758-9B22-5B66FB98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67C94-E35E-4465-8B5F-9A914845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21.mai.2022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A1EC78-E4BE-410E-935A-0817BB52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03CF77-F42E-4ED9-8099-F49F146A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00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CC287-D575-4F66-91EF-8038629F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D7967-CC6A-4642-ABFD-EA7513FBD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2A539A-822A-4BDC-A13A-0C1A8E657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760DED-1BCA-45D2-B273-38627CB8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21.mai.2022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C4FB01-87F5-4914-BE7D-9CE50A3B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772420-1DF6-40A4-B593-DFB14C21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2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C4D19-DDCD-4A6F-BB0D-B092D1EF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298310-B613-496F-B69B-9364D438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0D012B-20AD-4358-AA1E-3A4A7C190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861114-41A1-4584-A082-2BB153D23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9FB0B8-2870-4121-BE70-AC152AC55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336A92-1D01-4992-BEB1-64CE41CA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21.mai.2022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E68922-8343-47DC-A5CA-3DE39D22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ED7A84-D90C-40C7-AF35-6FA62198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75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4073-1079-41AA-A2F6-0956A80C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389124-C7B6-4775-AC58-2B7435C6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21.mai.2022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D7CDE3-269C-4242-B4C5-F7FE462F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DCD49E-13B5-430F-B89A-BB4398F5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621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B557FCC5-E725-43D7-AB74-2937C0DCD080}"/>
              </a:ext>
            </a:extLst>
          </p:cNvPr>
          <p:cNvSpPr txBox="1">
            <a:spLocks/>
          </p:cNvSpPr>
          <p:nvPr userDrawn="1"/>
        </p:nvSpPr>
        <p:spPr>
          <a:xfrm>
            <a:off x="86106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B8BEA9-252C-43BA-9DB5-9E087E8607FE}" type="slidenum">
              <a:rPr lang="pt-BR" sz="1200" smtClean="0">
                <a:solidFill>
                  <a:srgbClr val="002060"/>
                </a:solidFill>
                <a:latin typeface="Arial Black" panose="020B0A04020102020204" pitchFamily="34" charset="0"/>
              </a:rPr>
              <a:pPr/>
              <a:t>‹nº›</a:t>
            </a:fld>
            <a:endParaRPr lang="pt-BR" sz="1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C6BECE-5C17-49F5-8F92-97C6AA1052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4086" r="4364" b="16533"/>
          <a:stretch/>
        </p:blipFill>
        <p:spPr>
          <a:xfrm>
            <a:off x="838198" y="6311900"/>
            <a:ext cx="1073399" cy="4670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C3729A-57AE-47C1-B169-6AB29DF090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08" y="6356349"/>
            <a:ext cx="166218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04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DDBE6-8CE1-40CF-9248-E0BD152C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D8F9C-AF47-4722-BC8F-4A3629854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9291AC-B156-4EF2-BC25-9BA767F3E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21B808-7E19-4EF9-B093-9E312B3C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21.mai.2022</a:t>
            </a:fld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334C32-1428-4AEA-B634-0E82D663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96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6F9F7-0B20-4EF0-AAF4-518908D0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2821C-F00C-41FA-8885-92E723168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76439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1854B-4587-4169-AEFA-C4195A7B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43A1D0-E628-4772-808E-F56DDE03C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D27D6A-E74D-4531-B406-A04EB9411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08CC30-A426-4DC7-93FB-C0B45EAC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21.mai.2022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7C3903-DF7C-4149-976B-B22D2A89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5A9ECA-5E21-4B8C-90E6-C6D807BD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262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EB414-344F-44DF-A264-9512C9A3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20C436-C918-48FB-9DEE-94CC761B0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6D63FD-10C7-4B9E-A541-E4D681D8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21.mai.2022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9C6A60-ADC0-4981-860D-1FDC0690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564896-C969-46E9-BBD4-B098791A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056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7B23CE-2593-4C58-8A73-16486D602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91AE0C-D6C2-4ECA-A853-4D9887DF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8B5DB7-F59C-4EFF-898D-79E120A4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21.mai.2022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A61014-1D56-4D54-8BFE-D41D2792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99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23928-DC34-4DB8-816A-D9DCEC1A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F102D8-2FA4-4424-A055-69D7240EC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3A559-5D6E-46C2-B216-9753AFAD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21.mai.2022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2EE077-5F55-4AAC-A568-0BFCD021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FCF2A-3C30-4224-A74F-1FE038F2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1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F0571-C826-45DB-81F0-4BDB417A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4D4ED7-AD52-4E24-BA94-7C90A4473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B0A45B-069D-4EFD-A9E1-139953E18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C919DD-C3A3-4DC7-ADF8-2130BD82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21.mai.2022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3C51D5-7C2B-4FE4-BD67-EEAEDC76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8C4291-6B92-4CDF-86D8-D9910E82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15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2C194-041F-43D5-A3EC-3D8A5EA0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5B3CC9-4221-4261-830C-92D28CD5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ACFCBB-D413-4604-A1CD-6866978B2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02D1E0-26F4-4143-A34E-26B280207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9C10E7-BD2B-454B-B324-3499582FF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372FF7-94CA-4F86-AB2B-80E166AE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21.mai.2022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832DB7-656A-47EE-B685-A406904C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A62DF3-D19D-4912-9B5E-2CB753A1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45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A8A4F-0FE3-43B4-949E-6E36FEBF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F3BDDD-6878-4001-8608-7524AAFF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21.mai.2022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2DA862-0E9E-43B5-9452-014A878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BF2756-437C-4027-9356-140BE555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90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63A935-2230-4A5F-924D-D80DC81F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21.mai.2022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E9A587-2B27-4C48-8D39-B333F986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4E4D91-6185-4505-B992-038C537E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26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243FB-0DF2-48A2-AC13-4526034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4B2F8-4317-4901-8C90-7641F7F2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F28F94-84A3-4DFF-9CAA-17C2778E9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038929-4F75-41B8-8D19-EB28A3E2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21.mai.2022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59CA5-5385-42DA-BC1D-86A9C42D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F4A831-607C-4575-9F18-7C3930F1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9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5D9E4-680F-4BBF-B0EF-F4A92A29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33DFFE-677B-4CFF-8DDB-FCC500D47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9A62C8-5695-4D71-A53F-8A4ACD169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9C1254-0422-4DDE-8BEA-C0D2057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21.mai.2022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45E713-E6BB-42A2-913B-D49F51E4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0B255D-A973-47F0-A91D-D9365F8D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CF47D6-F0BC-49AE-AD65-ECDCC92C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790046-25A2-4290-B21D-D559FA89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A9B5B4C3-7571-42EA-8A4D-F54FBA925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CD49281E-E4B0-42DF-8A92-0860EA93B42C}" type="datetimeFigureOut">
              <a:rPr lang="pt-BR" smtClean="0"/>
              <a:pPr/>
              <a:t>21.mai.2022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43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9771F8-A211-47AB-93B3-1CB67D83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C65451-8D4C-4CB5-A15F-EBA5B97B4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F76C4E-410A-488E-B674-0C235FA2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D7FDC573-EAC9-43E9-8289-57A70CBCEBCB}"/>
              </a:ext>
            </a:extLst>
          </p:cNvPr>
          <p:cNvSpPr txBox="1">
            <a:spLocks/>
          </p:cNvSpPr>
          <p:nvPr userDrawn="1"/>
        </p:nvSpPr>
        <p:spPr>
          <a:xfrm>
            <a:off x="3332480" y="6352541"/>
            <a:ext cx="5425440" cy="292100"/>
          </a:xfrm>
          <a:prstGeom prst="rect">
            <a:avLst/>
          </a:prstGeom>
          <a:noFill/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COC-757 – Computação científica </a:t>
            </a:r>
          </a:p>
        </p:txBody>
      </p:sp>
    </p:spTree>
    <p:extLst>
      <p:ext uri="{BB962C8B-B14F-4D97-AF65-F5344CB8AC3E}">
        <p14:creationId xmlns:p14="http://schemas.microsoft.com/office/powerpoint/2010/main" val="338369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parse.tamu.edu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F2818-AE16-48D7-8DA3-BB8D7BC50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Trabalho 3</a:t>
            </a:r>
            <a:br>
              <a:rPr lang="pt-BR" i="1" dirty="0"/>
            </a:br>
            <a:br>
              <a:rPr lang="pt-BR" sz="1800" i="1" dirty="0"/>
            </a:br>
            <a:r>
              <a:rPr lang="pt-BR" sz="3200" i="1" dirty="0"/>
              <a:t>Lanczos</a:t>
            </a:r>
            <a:br>
              <a:rPr lang="pt-BR" sz="1800" i="1" dirty="0"/>
            </a:br>
            <a:endParaRPr lang="pt-BR" sz="18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C97A3-E38F-4B04-80C6-C6136103B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Disciplina: COC757 – Computação científica</a:t>
            </a:r>
          </a:p>
          <a:p>
            <a:r>
              <a:rPr lang="pt-BR" sz="2200" dirty="0"/>
              <a:t>Aluna: Vivian de Carvalho Rodrigues</a:t>
            </a:r>
          </a:p>
          <a:p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Rio de Janeiro, 20 de Maio de 2022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84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338419-3412-4B66-A397-DDE52C436FD7}"/>
              </a:ext>
            </a:extLst>
          </p:cNvPr>
          <p:cNvSpPr txBox="1"/>
          <p:nvPr/>
        </p:nvSpPr>
        <p:spPr>
          <a:xfrm>
            <a:off x="5486401" y="2324100"/>
            <a:ext cx="6610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/>
              <a:t>Obrigada.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8B91A5-98DB-6F1D-00B1-EC68B37DB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1494"/>
            <a:ext cx="4458600" cy="265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FEED1-4D0B-44D7-BA9D-9EE3B004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F57EC-4E6C-467A-9400-B4A2F28D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1 – Apresentação do problema</a:t>
            </a:r>
          </a:p>
          <a:p>
            <a:endParaRPr lang="pt-BR" dirty="0"/>
          </a:p>
          <a:p>
            <a:r>
              <a:rPr lang="pt-BR" sz="2600" dirty="0"/>
              <a:t>2 – Bibliotecas de referência </a:t>
            </a:r>
          </a:p>
          <a:p>
            <a:endParaRPr lang="pt-BR" sz="2600" dirty="0"/>
          </a:p>
          <a:p>
            <a:r>
              <a:rPr lang="pt-BR" sz="2600" dirty="0"/>
              <a:t>3 – Resultados</a:t>
            </a:r>
          </a:p>
          <a:p>
            <a:endParaRPr lang="pt-BR" sz="2600" dirty="0"/>
          </a:p>
          <a:p>
            <a:r>
              <a:rPr lang="pt-BR" sz="2600" dirty="0"/>
              <a:t>4 - Conclusão</a:t>
            </a:r>
          </a:p>
          <a:p>
            <a:pPr marL="914400" lvl="2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83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1 – </a:t>
            </a:r>
            <a:r>
              <a:rPr lang="pt-BR" dirty="0"/>
              <a:t>Apresentação do problema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2200" dirty="0"/>
              <a:t>Subespaço de </a:t>
            </a:r>
            <a:r>
              <a:rPr lang="pt-BR" sz="2200" dirty="0" err="1"/>
              <a:t>Krylov</a:t>
            </a:r>
            <a:r>
              <a:rPr lang="pt-BR" sz="2200" dirty="0"/>
              <a:t>:</a:t>
            </a:r>
          </a:p>
          <a:p>
            <a:pPr lvl="1" algn="just"/>
            <a:r>
              <a:rPr lang="pt-BR" sz="1800" dirty="0"/>
              <a:t>Quando uma matriz ou um tensor é muito grande (‘big data’) há a necessidade de retirar uma amostra da matriz </a:t>
            </a:r>
          </a:p>
          <a:p>
            <a:pPr lvl="1" algn="just"/>
            <a:r>
              <a:rPr lang="pt-BR" sz="1800" dirty="0"/>
              <a:t>O objetivo é resolver </a:t>
            </a:r>
            <a:r>
              <a:rPr lang="pt-BR" sz="1800" b="1" dirty="0"/>
              <a:t>A x</a:t>
            </a:r>
            <a:r>
              <a:rPr lang="pt-BR" sz="1800" dirty="0"/>
              <a:t> =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pt-BR" sz="1800" dirty="0"/>
              <a:t> </a:t>
            </a:r>
            <a:r>
              <a:rPr lang="pt-BR" sz="1800" b="1" dirty="0"/>
              <a:t>x </a:t>
            </a:r>
            <a:r>
              <a:rPr lang="pt-BR" sz="1800" dirty="0"/>
              <a:t>(ou</a:t>
            </a:r>
            <a:r>
              <a:rPr lang="pt-BR" sz="1800" b="1" dirty="0"/>
              <a:t> A x = b </a:t>
            </a:r>
            <a:r>
              <a:rPr lang="pt-BR" sz="1800" dirty="0"/>
              <a:t>/ </a:t>
            </a:r>
            <a:r>
              <a:rPr lang="pt-BR" sz="1800" b="1" dirty="0"/>
              <a:t>A v</a:t>
            </a:r>
            <a:r>
              <a:rPr lang="pt-BR" sz="1800" dirty="0"/>
              <a:t> =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1800" dirty="0"/>
          </a:p>
          <a:p>
            <a:pPr lvl="1" algn="just"/>
            <a:r>
              <a:rPr lang="pt-BR" sz="1800" dirty="0"/>
              <a:t>O método intuitivo é encontrar o maior autovalor absoluto para uma matriz </a:t>
            </a:r>
            <a:r>
              <a:rPr lang="pt-BR" sz="1800" b="1" dirty="0"/>
              <a:t>A </a:t>
            </a:r>
            <a:r>
              <a:rPr lang="pt-BR" sz="1800" dirty="0"/>
              <a:t>com o método da potência ( para um vetor inicial </a:t>
            </a:r>
            <a:r>
              <a:rPr lang="pt-BR" sz="1800" b="1" dirty="0"/>
              <a:t>b</a:t>
            </a:r>
            <a:r>
              <a:rPr lang="pt-BR" sz="1800" dirty="0"/>
              <a:t>, calcula-se  </a:t>
            </a:r>
            <a:r>
              <a:rPr lang="pt-BR" sz="1800" b="1" dirty="0" err="1"/>
              <a:t>Ab</a:t>
            </a:r>
            <a:r>
              <a:rPr lang="pt-BR" sz="1800" dirty="0"/>
              <a:t>, </a:t>
            </a:r>
            <a:r>
              <a:rPr lang="pt-BR" sz="1800" b="1" dirty="0"/>
              <a:t>A</a:t>
            </a:r>
            <a:r>
              <a:rPr lang="pt-BR" sz="1800" b="1" baseline="30000" dirty="0"/>
              <a:t>2</a:t>
            </a:r>
            <a:r>
              <a:rPr lang="pt-BR" sz="1800" b="1" dirty="0"/>
              <a:t>b </a:t>
            </a:r>
            <a:r>
              <a:rPr lang="pt-BR" sz="1800" dirty="0"/>
              <a:t>, </a:t>
            </a:r>
            <a:r>
              <a:rPr lang="pt-BR" sz="1800" b="1" dirty="0"/>
              <a:t>A</a:t>
            </a:r>
            <a:r>
              <a:rPr lang="pt-BR" sz="1800" b="1" baseline="30000" dirty="0"/>
              <a:t>3</a:t>
            </a:r>
            <a:r>
              <a:rPr lang="pt-BR" sz="1800" b="1" dirty="0"/>
              <a:t>b</a:t>
            </a:r>
            <a:r>
              <a:rPr lang="pt-BR" sz="1800" dirty="0"/>
              <a:t>,..... </a:t>
            </a:r>
            <a:r>
              <a:rPr lang="pt-BR" sz="1800" b="1" dirty="0"/>
              <a:t>A</a:t>
            </a:r>
            <a:r>
              <a:rPr lang="pt-BR" sz="1800" b="1" baseline="30000" dirty="0"/>
              <a:t>n-1</a:t>
            </a:r>
            <a:r>
              <a:rPr lang="pt-BR" sz="1800" b="1" dirty="0"/>
              <a:t>b</a:t>
            </a:r>
            <a:r>
              <a:rPr lang="pt-BR" sz="1800" dirty="0"/>
              <a:t>)</a:t>
            </a:r>
          </a:p>
          <a:p>
            <a:pPr lvl="1" algn="just"/>
            <a:r>
              <a:rPr lang="pt-BR" sz="1800" dirty="0"/>
              <a:t>A multiplicação matriz - vetor é rápida se A é esparsa</a:t>
            </a:r>
          </a:p>
          <a:p>
            <a:pPr lvl="1" algn="just"/>
            <a:r>
              <a:rPr lang="pt-BR" sz="1800" dirty="0"/>
              <a:t>A sequência irá convergir para o autovetor correspondente ao autovalor com maior valor absoluto de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  <a:p>
            <a:pPr lvl="1" algn="just"/>
            <a:r>
              <a:rPr lang="pt-BR" sz="1800" dirty="0"/>
              <a:t>A combinação desses n vetores compõem no </a:t>
            </a:r>
            <a:r>
              <a:rPr lang="pt-BR" sz="1800" dirty="0" err="1"/>
              <a:t>n-ésimo</a:t>
            </a:r>
            <a:r>
              <a:rPr lang="pt-BR" sz="1800" dirty="0"/>
              <a:t> subespaço de </a:t>
            </a:r>
            <a:r>
              <a:rPr lang="pt-BR" sz="1800" dirty="0" err="1"/>
              <a:t>Krylov</a:t>
            </a:r>
            <a:endParaRPr lang="pt-BR" sz="1800" dirty="0"/>
          </a:p>
          <a:p>
            <a:pPr algn="just"/>
            <a:r>
              <a:rPr lang="pt-BR" sz="2200" dirty="0"/>
              <a:t>Iteração de </a:t>
            </a:r>
            <a:r>
              <a:rPr lang="pt-BR" sz="2200" dirty="0" err="1"/>
              <a:t>Arnoldi</a:t>
            </a:r>
            <a:r>
              <a:rPr lang="pt-BR" sz="2200" dirty="0"/>
              <a:t>: </a:t>
            </a:r>
            <a:r>
              <a:rPr lang="pt-BR" sz="2200" b="0" dirty="0"/>
              <a:t>utiliza o processo Gram-Schmidt (QR) para produzir uma sequência de vetores </a:t>
            </a:r>
            <a:r>
              <a:rPr lang="pt-BR" sz="2200" b="0" dirty="0" err="1"/>
              <a:t>ortonormais</a:t>
            </a:r>
            <a:r>
              <a:rPr lang="pt-BR" sz="2200" b="0" dirty="0"/>
              <a:t> </a:t>
            </a:r>
            <a:r>
              <a:rPr lang="pt-BR" sz="2200" dirty="0"/>
              <a:t>q</a:t>
            </a:r>
            <a:r>
              <a:rPr lang="pt-BR" sz="2200" baseline="-25000" dirty="0"/>
              <a:t>1</a:t>
            </a:r>
            <a:r>
              <a:rPr lang="pt-BR" sz="2200" b="0" dirty="0"/>
              <a:t>,</a:t>
            </a:r>
            <a:r>
              <a:rPr lang="pt-BR" sz="2200" dirty="0"/>
              <a:t> q</a:t>
            </a:r>
            <a:r>
              <a:rPr lang="pt-BR" sz="2200" baseline="-25000" dirty="0"/>
              <a:t>2</a:t>
            </a:r>
            <a:r>
              <a:rPr lang="pt-BR" sz="2200" b="0" dirty="0"/>
              <a:t>,</a:t>
            </a:r>
            <a:r>
              <a:rPr lang="pt-BR" sz="2200" dirty="0"/>
              <a:t> q</a:t>
            </a:r>
            <a:r>
              <a:rPr lang="pt-BR" sz="2200" baseline="-25000" dirty="0"/>
              <a:t>3</a:t>
            </a:r>
            <a:r>
              <a:rPr lang="pt-BR" sz="2200" dirty="0"/>
              <a:t>....q</a:t>
            </a:r>
            <a:r>
              <a:rPr lang="pt-BR" sz="2200" baseline="-25000" dirty="0"/>
              <a:t>n</a:t>
            </a:r>
            <a:r>
              <a:rPr lang="pt-BR" sz="2200" dirty="0"/>
              <a:t> </a:t>
            </a:r>
            <a:r>
              <a:rPr lang="pt-BR" sz="2200" b="0" dirty="0"/>
              <a:t>(vetores de </a:t>
            </a:r>
            <a:r>
              <a:rPr lang="pt-BR" sz="2200" b="0" dirty="0" err="1"/>
              <a:t>Arnoldi</a:t>
            </a:r>
            <a:r>
              <a:rPr lang="pt-BR" sz="2200" b="0" dirty="0"/>
              <a:t>).: </a:t>
            </a:r>
            <a:r>
              <a:rPr lang="pt-BR" sz="2200" dirty="0"/>
              <a:t>w </a:t>
            </a:r>
            <a:r>
              <a:rPr lang="pt-BR" sz="2200" b="0" dirty="0"/>
              <a:t>=</a:t>
            </a:r>
            <a:r>
              <a:rPr lang="pt-BR" sz="2200" dirty="0"/>
              <a:t> </a:t>
            </a:r>
            <a:r>
              <a:rPr lang="pt-BR" sz="2200" dirty="0" err="1"/>
              <a:t>Aq</a:t>
            </a:r>
            <a:r>
              <a:rPr lang="pt-BR" sz="2200" baseline="-25000" dirty="0" err="1"/>
              <a:t>n</a:t>
            </a:r>
            <a:endParaRPr lang="pt-BR" sz="2200" baseline="-25000" dirty="0"/>
          </a:p>
          <a:p>
            <a:pPr algn="just"/>
            <a:r>
              <a:rPr lang="pt-BR" sz="2200" dirty="0"/>
              <a:t>H</a:t>
            </a:r>
            <a:r>
              <a:rPr lang="pt-BR" sz="2200" b="0" dirty="0"/>
              <a:t> = </a:t>
            </a:r>
            <a:r>
              <a:rPr lang="pt-BR" sz="2200" dirty="0"/>
              <a:t>Q</a:t>
            </a:r>
            <a:r>
              <a:rPr lang="pt-BR" sz="2200" baseline="30000" dirty="0"/>
              <a:t>-</a:t>
            </a:r>
            <a:r>
              <a:rPr lang="pt-BR" sz="2200" b="0" baseline="30000" dirty="0"/>
              <a:t>1</a:t>
            </a:r>
            <a:r>
              <a:rPr lang="pt-BR" sz="2200" b="0" dirty="0"/>
              <a:t> </a:t>
            </a:r>
            <a:r>
              <a:rPr lang="pt-BR" sz="2200" dirty="0"/>
              <a:t>A</a:t>
            </a:r>
            <a:r>
              <a:rPr lang="pt-BR" sz="2200" b="0" dirty="0"/>
              <a:t> </a:t>
            </a:r>
            <a:r>
              <a:rPr lang="pt-BR" sz="2200" dirty="0"/>
              <a:t>Q</a:t>
            </a:r>
            <a:r>
              <a:rPr lang="pt-BR" sz="2200" b="0" baseline="-25000" dirty="0"/>
              <a:t> </a:t>
            </a:r>
            <a:r>
              <a:rPr lang="pt-BR" sz="2200" b="0" dirty="0"/>
              <a:t> é a projeção  de </a:t>
            </a:r>
            <a:r>
              <a:rPr lang="pt-BR" sz="2200" dirty="0"/>
              <a:t>A</a:t>
            </a:r>
            <a:r>
              <a:rPr lang="pt-BR" sz="2200" b="0" dirty="0"/>
              <a:t> no espaço de </a:t>
            </a:r>
            <a:r>
              <a:rPr lang="pt-BR" sz="2200" b="0" dirty="0" err="1"/>
              <a:t>Krylov</a:t>
            </a:r>
            <a:r>
              <a:rPr lang="pt-BR" sz="2200" b="0" dirty="0"/>
              <a:t> utilizando a bases </a:t>
            </a:r>
            <a:r>
              <a:rPr lang="pt-BR" sz="2200" b="0" dirty="0" err="1"/>
              <a:t>ortonormais</a:t>
            </a:r>
            <a:r>
              <a:rPr lang="pt-BR" sz="2200" b="0" dirty="0"/>
              <a:t> </a:t>
            </a:r>
            <a:r>
              <a:rPr lang="pt-BR" sz="2200" dirty="0" err="1"/>
              <a:t>q</a:t>
            </a:r>
            <a:r>
              <a:rPr lang="pt-BR" sz="2200" b="0" dirty="0" err="1"/>
              <a:t>’s</a:t>
            </a:r>
            <a:r>
              <a:rPr lang="pt-BR" sz="2200" b="0" dirty="0"/>
              <a:t>.</a:t>
            </a:r>
            <a:endParaRPr lang="pt-BR" sz="2200" b="0" baseline="-25000" dirty="0"/>
          </a:p>
          <a:p>
            <a:pPr algn="just"/>
            <a:r>
              <a:rPr lang="pt-BR" sz="2200" dirty="0"/>
              <a:t>H</a:t>
            </a:r>
            <a:r>
              <a:rPr lang="pt-BR" sz="2200" b="0" baseline="-25000" dirty="0"/>
              <a:t> </a:t>
            </a:r>
            <a:r>
              <a:rPr lang="pt-BR" sz="2200" b="0" dirty="0"/>
              <a:t>é a Matriz de </a:t>
            </a:r>
            <a:r>
              <a:rPr lang="pt-BR" sz="2200" b="0" dirty="0" err="1"/>
              <a:t>Hessenberg</a:t>
            </a:r>
            <a:r>
              <a:rPr lang="pt-BR" sz="2200" b="0" dirty="0"/>
              <a:t> similar a </a:t>
            </a:r>
            <a:r>
              <a:rPr lang="pt-BR" sz="2200" dirty="0" err="1"/>
              <a:t>A</a:t>
            </a:r>
            <a:r>
              <a:rPr lang="pt-BR" sz="2200" b="0" dirty="0"/>
              <a:t> </a:t>
            </a:r>
            <a:r>
              <a:rPr lang="pt-BR" sz="2200" b="0" dirty="0">
                <a:solidFill>
                  <a:srgbClr val="0000FF"/>
                </a:solidFill>
              </a:rPr>
              <a:t>(possui os mesmos autovalores)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54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1 – </a:t>
            </a:r>
            <a:r>
              <a:rPr lang="pt-BR" dirty="0"/>
              <a:t>Apresentação do problema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200" b="0" dirty="0"/>
              <a:t>A matriz de </a:t>
            </a:r>
            <a:r>
              <a:rPr lang="pt-BR" sz="2200" b="0" dirty="0" err="1"/>
              <a:t>Hessenberg</a:t>
            </a:r>
            <a:r>
              <a:rPr lang="pt-BR" sz="2200" b="0" dirty="0"/>
              <a:t> é mais fácil de computar</a:t>
            </a:r>
          </a:p>
          <a:p>
            <a:pPr marL="0" indent="0" algn="just">
              <a:buNone/>
            </a:pPr>
            <a:endParaRPr lang="pt-BR" sz="2200" b="0" dirty="0"/>
          </a:p>
          <a:p>
            <a:pPr marL="0" indent="0" algn="just">
              <a:buNone/>
            </a:pPr>
            <a:endParaRPr lang="pt-BR" sz="2200" b="0" dirty="0"/>
          </a:p>
          <a:p>
            <a:pPr algn="just"/>
            <a:r>
              <a:rPr lang="pt-BR" sz="2200" b="0" dirty="0"/>
              <a:t>LAPACK/LINPACK </a:t>
            </a:r>
            <a:r>
              <a:rPr lang="pt-BR" sz="2200" b="0" dirty="0" err="1"/>
              <a:t>eig</a:t>
            </a:r>
            <a:r>
              <a:rPr lang="pt-BR" sz="2200" b="0" dirty="0"/>
              <a:t> (</a:t>
            </a:r>
            <a:r>
              <a:rPr lang="pt-BR" sz="2200" dirty="0"/>
              <a:t>A</a:t>
            </a:r>
            <a:r>
              <a:rPr lang="pt-BR" sz="2200" b="0" dirty="0"/>
              <a:t>)</a:t>
            </a:r>
          </a:p>
          <a:p>
            <a:pPr marL="0" indent="0" algn="just">
              <a:buNone/>
            </a:pPr>
            <a:endParaRPr lang="pt-BR" sz="2200" b="0" dirty="0"/>
          </a:p>
          <a:p>
            <a:pPr marL="0" indent="0" algn="just">
              <a:buNone/>
            </a:pPr>
            <a:endParaRPr lang="pt-BR" sz="2200" b="0" dirty="0"/>
          </a:p>
          <a:p>
            <a:pPr algn="just"/>
            <a:r>
              <a:rPr lang="pt-BR" sz="2200" b="0" dirty="0"/>
              <a:t>Se a matriz </a:t>
            </a:r>
            <a:r>
              <a:rPr lang="pt-BR" sz="2200" dirty="0"/>
              <a:t>A</a:t>
            </a:r>
            <a:r>
              <a:rPr lang="pt-BR" sz="2200" b="0" dirty="0"/>
              <a:t> é simétrica =&gt; </a:t>
            </a:r>
            <a:r>
              <a:rPr lang="pt-BR" sz="2200" dirty="0"/>
              <a:t>H</a:t>
            </a:r>
            <a:r>
              <a:rPr lang="pt-BR" sz="2200" b="0" dirty="0"/>
              <a:t> também será simétrica, portanto, </a:t>
            </a:r>
            <a:r>
              <a:rPr lang="pt-BR" sz="2200" b="0" dirty="0" err="1"/>
              <a:t>tridiagonal</a:t>
            </a:r>
            <a:endParaRPr lang="pt-BR" sz="2200" b="0" dirty="0"/>
          </a:p>
          <a:p>
            <a:pPr algn="just"/>
            <a:endParaRPr lang="pt-BR" sz="2200" b="0" dirty="0"/>
          </a:p>
          <a:p>
            <a:pPr algn="just"/>
            <a:r>
              <a:rPr lang="pt-BR" sz="2200" dirty="0"/>
              <a:t>Método Lanczos</a:t>
            </a:r>
            <a:r>
              <a:rPr lang="pt-BR" sz="2200" b="0" dirty="0"/>
              <a:t>: utiliza menos operações que </a:t>
            </a:r>
            <a:r>
              <a:rPr lang="pt-BR" sz="2200" b="0" dirty="0" err="1"/>
              <a:t>Arnoldi</a:t>
            </a:r>
            <a:r>
              <a:rPr lang="pt-BR" sz="2200" b="0" dirty="0"/>
              <a:t> para o caso específico de matriz simétrica.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C196CF-FA91-90AC-8C7B-34F14FEA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519" y="1882775"/>
            <a:ext cx="3610479" cy="1971950"/>
          </a:xfrm>
          <a:prstGeom prst="rect">
            <a:avLst/>
          </a:prstGeom>
        </p:spPr>
      </p:pic>
      <p:sp>
        <p:nvSpPr>
          <p:cNvPr id="8" name="Chave Esquerda 7">
            <a:extLst>
              <a:ext uri="{FF2B5EF4-FFF2-40B4-BE49-F238E27FC236}">
                <a16:creationId xmlns:a16="http://schemas.microsoft.com/office/drawing/2014/main" id="{299AF55A-94E0-70CA-FD9B-8C3879FEE11A}"/>
              </a:ext>
            </a:extLst>
          </p:cNvPr>
          <p:cNvSpPr/>
          <p:nvPr/>
        </p:nvSpPr>
        <p:spPr>
          <a:xfrm>
            <a:off x="4277482" y="2421122"/>
            <a:ext cx="381000" cy="18002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3CE9349-D508-8951-C4BB-7EFB6E18BB3B}"/>
              </a:ext>
            </a:extLst>
          </p:cNvPr>
          <p:cNvSpPr txBox="1"/>
          <p:nvPr/>
        </p:nvSpPr>
        <p:spPr>
          <a:xfrm>
            <a:off x="4533900" y="2523533"/>
            <a:ext cx="3380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Reduzir </a:t>
            </a:r>
            <a:r>
              <a:rPr lang="pt-BR" b="1" dirty="0"/>
              <a:t>A</a:t>
            </a:r>
            <a:r>
              <a:rPr lang="pt-BR" dirty="0"/>
              <a:t> para </a:t>
            </a:r>
            <a:r>
              <a:rPr lang="pt-BR" b="1" dirty="0" err="1"/>
              <a:t>H</a:t>
            </a:r>
            <a:r>
              <a:rPr lang="pt-BR" dirty="0" err="1"/>
              <a:t>essenberg</a:t>
            </a:r>
            <a:endParaRPr lang="pt-BR" dirty="0"/>
          </a:p>
          <a:p>
            <a:r>
              <a:rPr lang="pt-BR" dirty="0"/>
              <a:t>                 </a:t>
            </a:r>
            <a:r>
              <a:rPr lang="pt-BR" sz="4400" dirty="0"/>
              <a:t> +</a:t>
            </a:r>
            <a:endParaRPr lang="pt-BR" dirty="0"/>
          </a:p>
          <a:p>
            <a:r>
              <a:rPr lang="pt-BR" dirty="0"/>
              <a:t>Fatoração </a:t>
            </a:r>
            <a:r>
              <a:rPr lang="pt-BR" b="1" dirty="0"/>
              <a:t>QR</a:t>
            </a:r>
            <a:r>
              <a:rPr lang="pt-BR" dirty="0"/>
              <a:t> (Gram-Schmidt)</a:t>
            </a:r>
          </a:p>
        </p:txBody>
      </p:sp>
    </p:spTree>
    <p:extLst>
      <p:ext uri="{BB962C8B-B14F-4D97-AF65-F5344CB8AC3E}">
        <p14:creationId xmlns:p14="http://schemas.microsoft.com/office/powerpoint/2010/main" val="134565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1 – </a:t>
            </a:r>
            <a:r>
              <a:rPr lang="pt-BR" dirty="0"/>
              <a:t>Apresentação do problema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200" b="0" dirty="0"/>
              <a:t>Repositório de matrizes esparsas</a:t>
            </a:r>
          </a:p>
          <a:p>
            <a:pPr marL="0" indent="0" algn="just">
              <a:buNone/>
            </a:pPr>
            <a:r>
              <a:rPr lang="pt-BR" sz="2200" b="0" dirty="0"/>
              <a:t>	</a:t>
            </a:r>
            <a:r>
              <a:rPr lang="pt-BR" sz="2200" b="0" dirty="0">
                <a:hlinkClick r:id="rId2"/>
              </a:rPr>
              <a:t>https://sparse.tamu.edu/</a:t>
            </a:r>
            <a:endParaRPr lang="pt-BR" sz="2200" b="0" dirty="0"/>
          </a:p>
          <a:p>
            <a:pPr marL="0" indent="0" algn="just">
              <a:buNone/>
            </a:pPr>
            <a:endParaRPr lang="pt-BR" sz="2200" b="0" dirty="0"/>
          </a:p>
          <a:p>
            <a:pPr marL="0" indent="0" algn="just">
              <a:buNone/>
            </a:pPr>
            <a:endParaRPr lang="pt-BR" sz="2200" b="0" dirty="0"/>
          </a:p>
          <a:p>
            <a:pPr marL="0" indent="0" algn="just">
              <a:buNone/>
            </a:pPr>
            <a:endParaRPr lang="pt-BR" sz="2200" b="0" dirty="0"/>
          </a:p>
          <a:p>
            <a:pPr marL="0" indent="0" algn="just">
              <a:buNone/>
            </a:pPr>
            <a:endParaRPr lang="pt-BR" sz="2200" b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70F64E-A55E-500B-C914-9CB181C3C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219" y="2823936"/>
            <a:ext cx="4086531" cy="302936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7771F78-D637-750D-BC5C-89FB4B519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526" y="2823936"/>
            <a:ext cx="4602129" cy="302936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687202-5711-0E35-5919-FD08B37ECECA}"/>
              </a:ext>
            </a:extLst>
          </p:cNvPr>
          <p:cNvSpPr txBox="1"/>
          <p:nvPr/>
        </p:nvSpPr>
        <p:spPr>
          <a:xfrm>
            <a:off x="2070856" y="5853299"/>
            <a:ext cx="320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Problema de eletromagnetismo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059E56-4610-8556-59D4-34E34F702ACD}"/>
              </a:ext>
            </a:extLst>
          </p:cNvPr>
          <p:cNvSpPr txBox="1"/>
          <p:nvPr/>
        </p:nvSpPr>
        <p:spPr>
          <a:xfrm>
            <a:off x="7757162" y="5918942"/>
            <a:ext cx="248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Problema de estrutural</a:t>
            </a:r>
          </a:p>
        </p:txBody>
      </p:sp>
    </p:spTree>
    <p:extLst>
      <p:ext uri="{BB962C8B-B14F-4D97-AF65-F5344CB8AC3E}">
        <p14:creationId xmlns:p14="http://schemas.microsoft.com/office/powerpoint/2010/main" val="206863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2– </a:t>
            </a:r>
            <a:r>
              <a:rPr lang="en-US" dirty="0" err="1"/>
              <a:t>Bibliotecas</a:t>
            </a:r>
            <a:r>
              <a:rPr lang="en-US" dirty="0"/>
              <a:t> de </a:t>
            </a:r>
            <a:r>
              <a:rPr lang="en-US" dirty="0" err="1"/>
              <a:t>referência</a:t>
            </a:r>
            <a:r>
              <a:rPr lang="en-US" dirty="0"/>
              <a:t> (</a:t>
            </a:r>
            <a:r>
              <a:rPr lang="en-US" dirty="0" err="1"/>
              <a:t>Scipy</a:t>
            </a:r>
            <a:r>
              <a:rPr lang="en-US" dirty="0"/>
              <a:t>)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pt-BR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leitura e armazenamento da </a:t>
            </a:r>
            <a:r>
              <a:rPr lang="pt-BR" sz="1700" dirty="0">
                <a:ea typeface="Calibri" panose="020F0502020204030204" pitchFamily="34" charset="0"/>
                <a:cs typeface="Times New Roman" panose="02020603050405020304" pitchFamily="18" charset="0"/>
              </a:rPr>
              <a:t>matriz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scipy.io.mmread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endParaRPr lang="pt-BR" sz="17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2AC4D9-47A0-44E6-8C9F-D9E04864518F}"/>
              </a:ext>
            </a:extLst>
          </p:cNvPr>
          <p:cNvSpPr txBox="1"/>
          <p:nvPr/>
        </p:nvSpPr>
        <p:spPr>
          <a:xfrm>
            <a:off x="1164270" y="5930742"/>
            <a:ext cx="581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https://scipy.github.io/devdocs/reference/generated/scipy.io.mmread.html#scipy.io.mmread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E69CE2-52B5-8A0C-7C18-CF48A62DC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9"/>
          <a:stretch/>
        </p:blipFill>
        <p:spPr>
          <a:xfrm>
            <a:off x="1066799" y="2170336"/>
            <a:ext cx="3617990" cy="362546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6C447D-400D-516F-DD6C-EFB16BC78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031" y="2918839"/>
            <a:ext cx="5225670" cy="19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0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2– </a:t>
            </a:r>
            <a:r>
              <a:rPr lang="en-US" dirty="0" err="1"/>
              <a:t>Bibliotecas</a:t>
            </a:r>
            <a:r>
              <a:rPr lang="en-US" dirty="0"/>
              <a:t> de </a:t>
            </a:r>
            <a:r>
              <a:rPr lang="en-US" dirty="0" err="1"/>
              <a:t>referência</a:t>
            </a:r>
            <a:r>
              <a:rPr lang="en-US" dirty="0"/>
              <a:t> (</a:t>
            </a:r>
            <a:r>
              <a:rPr lang="en-US" dirty="0" err="1"/>
              <a:t>Scipy</a:t>
            </a:r>
            <a:r>
              <a:rPr lang="en-US" dirty="0"/>
              <a:t>)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700" dirty="0">
                <a:ea typeface="Calibri" panose="020F0502020204030204" pitchFamily="34" charset="0"/>
                <a:cs typeface="Times New Roman" panose="02020603050405020304" pitchFamily="18" charset="0"/>
              </a:rPr>
              <a:t>Cálculo dos autovalores e autovetores 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scipy.io.mmread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endParaRPr lang="pt-BR" sz="17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2AC4D9-47A0-44E6-8C9F-D9E04864518F}"/>
              </a:ext>
            </a:extLst>
          </p:cNvPr>
          <p:cNvSpPr txBox="1"/>
          <p:nvPr/>
        </p:nvSpPr>
        <p:spPr>
          <a:xfrm>
            <a:off x="1164270" y="5930742"/>
            <a:ext cx="5817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https://scipy.github.io/devdocs/reference/generated/scipy.sparse.linalg.eigsh.html#scipy.sparse.linalg.eigsh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DFA52E-9AA9-B3E1-5313-724BF4855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8" b="50526"/>
          <a:stretch/>
        </p:blipFill>
        <p:spPr>
          <a:xfrm>
            <a:off x="942975" y="2185379"/>
            <a:ext cx="6172200" cy="316475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AE3E82E-D46F-FE20-C72B-CCF9FD72C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7"/>
          <a:stretch/>
        </p:blipFill>
        <p:spPr>
          <a:xfrm>
            <a:off x="6915149" y="2922873"/>
            <a:ext cx="4962525" cy="215684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BF9CF2F-B59E-9E17-40E6-3A4F9A93947F}"/>
              </a:ext>
            </a:extLst>
          </p:cNvPr>
          <p:cNvSpPr/>
          <p:nvPr/>
        </p:nvSpPr>
        <p:spPr>
          <a:xfrm>
            <a:off x="6810374" y="3019425"/>
            <a:ext cx="4648201" cy="742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09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3 </a:t>
            </a:r>
            <a:r>
              <a:rPr lang="pt-BR" dirty="0"/>
              <a:t>– Resultados</a:t>
            </a:r>
            <a:br>
              <a:rPr lang="en-US" dirty="0"/>
            </a:b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63CD9C-F2E1-1E8C-9CA1-646C846A7925}"/>
              </a:ext>
            </a:extLst>
          </p:cNvPr>
          <p:cNvSpPr txBox="1"/>
          <p:nvPr/>
        </p:nvSpPr>
        <p:spPr>
          <a:xfrm>
            <a:off x="1390304" y="1795649"/>
            <a:ext cx="320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Problema de eletromagnetismo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E0CE2F-248E-6EE4-B494-F60AE6074D5B}"/>
              </a:ext>
            </a:extLst>
          </p:cNvPr>
          <p:cNvSpPr txBox="1"/>
          <p:nvPr/>
        </p:nvSpPr>
        <p:spPr>
          <a:xfrm>
            <a:off x="7471412" y="1711458"/>
            <a:ext cx="248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Problema de estrutural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8E8E34B-585F-F65E-9747-AB75F477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4" y="2470892"/>
            <a:ext cx="4953691" cy="321037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EF668F7-2038-2BCE-4F0E-860A0A757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199" y="2461366"/>
            <a:ext cx="4572638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0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4 </a:t>
            </a:r>
            <a:r>
              <a:rPr lang="pt-BR" dirty="0"/>
              <a:t>– Conclusão</a:t>
            </a:r>
            <a:br>
              <a:rPr lang="en-US" dirty="0"/>
            </a:b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AC36F3-6572-FE7F-BD07-C750A11F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0" dirty="0"/>
              <a:t>Reduzir o tamanho do problema no subespaço de </a:t>
            </a:r>
            <a:r>
              <a:rPr lang="pt-BR" sz="2400" b="0" dirty="0" err="1"/>
              <a:t>Krylov</a:t>
            </a:r>
            <a:r>
              <a:rPr lang="pt-BR" sz="2400" b="0" dirty="0"/>
              <a:t> é ideal para computar autovalores de matrizes grandes</a:t>
            </a:r>
          </a:p>
          <a:p>
            <a:endParaRPr lang="pt-BR" sz="2400" b="0" dirty="0"/>
          </a:p>
          <a:p>
            <a:endParaRPr lang="pt-BR" sz="2400" b="0" dirty="0"/>
          </a:p>
          <a:p>
            <a:endParaRPr lang="pt-BR" sz="2400" b="0" dirty="0"/>
          </a:p>
          <a:p>
            <a:endParaRPr lang="pt-BR" sz="2400" b="0" dirty="0"/>
          </a:p>
          <a:p>
            <a:r>
              <a:rPr lang="pt-BR" sz="2400" b="0" dirty="0"/>
              <a:t>Método Lanczos é ideal para os problemas que envolvem matrizes grandes, esparsas e simétricas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43390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487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Tahoma</vt:lpstr>
      <vt:lpstr>Tema do Office</vt:lpstr>
      <vt:lpstr>1_Personalizar design</vt:lpstr>
      <vt:lpstr>Trabalho 3  Lanczos </vt:lpstr>
      <vt:lpstr>Agenda</vt:lpstr>
      <vt:lpstr> 1 – Apresentação do problema </vt:lpstr>
      <vt:lpstr> 1 – Apresentação do problema </vt:lpstr>
      <vt:lpstr> 1 – Apresentação do problema </vt:lpstr>
      <vt:lpstr> 2– Bibliotecas de referência (Scipy) </vt:lpstr>
      <vt:lpstr> 2– Bibliotecas de referência (Scipy) </vt:lpstr>
      <vt:lpstr> 3 – Resultados </vt:lpstr>
      <vt:lpstr> 4 – Conclusão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CPC887</dc:title>
  <dc:creator>Vivian de Carvalho</dc:creator>
  <cp:lastModifiedBy>Vivian de Carvalho</cp:lastModifiedBy>
  <cp:revision>112</cp:revision>
  <dcterms:created xsi:type="dcterms:W3CDTF">2021-08-01T14:00:26Z</dcterms:created>
  <dcterms:modified xsi:type="dcterms:W3CDTF">2022-05-21T15:11:17Z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