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9" r:id="rId4"/>
    <p:sldId id="282" r:id="rId5"/>
    <p:sldId id="285" r:id="rId6"/>
    <p:sldId id="283" r:id="rId7"/>
    <p:sldId id="286" r:id="rId8"/>
    <p:sldId id="287" r:id="rId9"/>
    <p:sldId id="288" r:id="rId10"/>
    <p:sldId id="284" r:id="rId11"/>
    <p:sldId id="28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ian de Carvalho" initials="VdC" lastIdx="3" clrIdx="0">
    <p:extLst>
      <p:ext uri="{19B8F6BF-5375-455C-9EA6-DF929625EA0E}">
        <p15:presenceInfo xmlns:p15="http://schemas.microsoft.com/office/powerpoint/2012/main" userId="8ee4a882eaf6a1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20" autoAdjust="0"/>
  </p:normalViewPr>
  <p:slideViewPr>
    <p:cSldViewPr snapToGrid="0">
      <p:cViewPr varScale="1">
        <p:scale>
          <a:sx n="62" d="100"/>
          <a:sy n="62" d="100"/>
        </p:scale>
        <p:origin x="6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9EB70-5FBE-49FF-AF11-7051CAE93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1361488"/>
            <a:ext cx="11094720" cy="2387600"/>
          </a:xfrm>
          <a:noFill/>
          <a:ln>
            <a:noFill/>
          </a:ln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807005-1561-44F5-B261-CF854FEAE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653279"/>
            <a:ext cx="11094720" cy="1295719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ED586A-FABC-42DD-8CE5-F611262C71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24086" r="4364" b="16533"/>
          <a:stretch/>
        </p:blipFill>
        <p:spPr>
          <a:xfrm>
            <a:off x="670560" y="310039"/>
            <a:ext cx="1464925" cy="6374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89FE8D-6BA2-4136-B2B8-2F0541DA1E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669" y="257708"/>
            <a:ext cx="3012611" cy="66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4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E3140-4972-432C-832C-65FD348A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CF75B7-BDE6-4F4D-B4C7-BA1BA33AA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46BF19-EB6C-4AF4-86FB-B5087CB0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B25083-9445-4055-8D4E-21E326D8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DA593C-E7B4-49BA-BEFA-D9A89B76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03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24A7A1-0F1F-4635-AA56-7A55988F4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C7DE55-2301-4C04-93FC-A07D4E5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8E6246-875B-40E3-AB2B-D8C639FC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1ADC94-181E-4867-9DB6-34C523CD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F242B-1D9E-4780-B7DC-787FD1CA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50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F912B-70A8-4EB3-9721-19B096FAE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E8021-C3D8-4207-AFA9-63F34313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17D930-0701-4035-A83E-F96593DA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74A8E-B061-403E-849D-68CB66E5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404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CDC0A-40D1-4766-97AA-6A817A4D9C8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BBDC3-663F-489E-A04C-EDBE6EEFB38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2B6E9D6E-F436-4A08-B532-EA58834AFD3B}"/>
              </a:ext>
            </a:extLst>
          </p:cNvPr>
          <p:cNvSpPr txBox="1">
            <a:spLocks/>
          </p:cNvSpPr>
          <p:nvPr userDrawn="1"/>
        </p:nvSpPr>
        <p:spPr>
          <a:xfrm>
            <a:off x="86106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B8BEA9-252C-43BA-9DB5-9E087E8607FE}" type="slidenum">
              <a:rPr lang="pt-BR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/>
              <a:t>‹nº›</a:t>
            </a:fld>
            <a:endParaRPr lang="pt-BR" sz="1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61E4F8-41D6-4A70-85BB-865B486216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24086" r="4364" b="16533"/>
          <a:stretch/>
        </p:blipFill>
        <p:spPr>
          <a:xfrm>
            <a:off x="838198" y="6311900"/>
            <a:ext cx="1073399" cy="4670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CAF5353-B256-44C4-BD3C-91421509F2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08" y="6356349"/>
            <a:ext cx="166218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40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359D7-4FC2-4905-80CC-DD7935EE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59D4B0-0678-4758-9B22-5B66FB98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67C94-E35E-4465-8B5F-9A914845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A1EC78-E4BE-410E-935A-0817BB52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03CF77-F42E-4ED9-8099-F49F146A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00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CC287-D575-4F66-91EF-8038629F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D7967-CC6A-4642-ABFD-EA7513FBD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2A539A-822A-4BDC-A13A-0C1A8E657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760DED-1BCA-45D2-B273-38627CB8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C4FB01-87F5-4914-BE7D-9CE50A3B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772420-1DF6-40A4-B593-DFB14C21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2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C4D19-DDCD-4A6F-BB0D-B092D1EF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298310-B613-496F-B69B-9364D438A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0D012B-20AD-4358-AA1E-3A4A7C190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861114-41A1-4584-A082-2BB153D23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9FB0B8-2870-4121-BE70-AC152AC55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336A92-1D01-4992-BEB1-64CE41CA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E68922-8343-47DC-A5CA-3DE39D22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ED7A84-D90C-40C7-AF35-6FA62198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757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E4073-1079-41AA-A2F6-0956A80C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389124-C7B6-4775-AC58-2B7435C6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D7CDE3-269C-4242-B4C5-F7FE462F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DCD49E-13B5-430F-B89A-BB4398F5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621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B557FCC5-E725-43D7-AB74-2937C0DCD080}"/>
              </a:ext>
            </a:extLst>
          </p:cNvPr>
          <p:cNvSpPr txBox="1">
            <a:spLocks/>
          </p:cNvSpPr>
          <p:nvPr userDrawn="1"/>
        </p:nvSpPr>
        <p:spPr>
          <a:xfrm>
            <a:off x="86106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B8BEA9-252C-43BA-9DB5-9E087E8607FE}" type="slidenum">
              <a:rPr lang="pt-BR" sz="1200" smtClean="0">
                <a:solidFill>
                  <a:srgbClr val="002060"/>
                </a:solidFill>
                <a:latin typeface="Arial Black" panose="020B0A04020102020204" pitchFamily="34" charset="0"/>
              </a:rPr>
              <a:pPr/>
              <a:t>‹nº›</a:t>
            </a:fld>
            <a:endParaRPr lang="pt-BR" sz="12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C6BECE-5C17-49F5-8F92-97C6AA1052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24086" r="4364" b="16533"/>
          <a:stretch/>
        </p:blipFill>
        <p:spPr>
          <a:xfrm>
            <a:off x="838198" y="6311900"/>
            <a:ext cx="1073399" cy="4670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2C3729A-57AE-47C1-B169-6AB29DF090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08" y="6356349"/>
            <a:ext cx="166218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04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DDBE6-8CE1-40CF-9248-E0BD152C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D8F9C-AF47-4722-BC8F-4A3629854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9291AC-B156-4EF2-BC25-9BA767F3E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21B808-7E19-4EF9-B093-9E312B3C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334C32-1428-4AEA-B634-0E82D663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96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6F9F7-0B20-4EF0-AAF4-518908D0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2821C-F00C-41FA-8885-92E723168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76439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1854B-4587-4169-AEFA-C4195A7B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43A1D0-E628-4772-808E-F56DDE03C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D27D6A-E74D-4531-B406-A04EB9411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08CC30-A426-4DC7-93FB-C0B45EAC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7C3903-DF7C-4149-976B-B22D2A89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5A9ECA-5E21-4B8C-90E6-C6D807BD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262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EB414-344F-44DF-A264-9512C9A3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20C436-C918-48FB-9DEE-94CC761B0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6D63FD-10C7-4B9E-A541-E4D681D8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9C6A60-ADC0-4981-860D-1FDC0690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564896-C969-46E9-BBD4-B098791A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056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7B23CE-2593-4C58-8A73-16486D602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91AE0C-D6C2-4ECA-A853-4D9887DF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8B5DB7-F59C-4EFF-898D-79E120A4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A61014-1D56-4D54-8BFE-D41D2792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99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23928-DC34-4DB8-816A-D9DCEC1A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F102D8-2FA4-4424-A055-69D7240EC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D3A559-5D6E-46C2-B216-9753AFAD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2EE077-5F55-4AAC-A568-0BFCD021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7FCF2A-3C30-4224-A74F-1FE038F2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1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F0571-C826-45DB-81F0-4BDB417A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4D4ED7-AD52-4E24-BA94-7C90A4473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B0A45B-069D-4EFD-A9E1-139953E18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C919DD-C3A3-4DC7-ADF8-2130BD82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3C51D5-7C2B-4FE4-BD67-EEAEDC76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8C4291-6B92-4CDF-86D8-D9910E82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15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2C194-041F-43D5-A3EC-3D8A5EA0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5B3CC9-4221-4261-830C-92D28CD56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ACFCBB-D413-4604-A1CD-6866978B2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02D1E0-26F4-4143-A34E-26B280207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9C10E7-BD2B-454B-B324-3499582FF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372FF7-94CA-4F86-AB2B-80E166AE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832DB7-656A-47EE-B685-A406904C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A62DF3-D19D-4912-9B5E-2CB753A1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45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A8A4F-0FE3-43B4-949E-6E36FEBF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F3BDDD-6878-4001-8608-7524AAFF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2DA862-0E9E-43B5-9452-014A878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BF2756-437C-4027-9356-140BE555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90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63A935-2230-4A5F-924D-D80DC81F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E9A587-2B27-4C48-8D39-B333F986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4E4D91-6185-4505-B992-038C537E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26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243FB-0DF2-48A2-AC13-45260343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4B2F8-4317-4901-8C90-7641F7F2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F28F94-84A3-4DFF-9CAA-17C2778E9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038929-4F75-41B8-8D19-EB28A3E2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59CA5-5385-42DA-BC1D-86A9C42D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F4A831-607C-4575-9F18-7C3930F1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89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5D9E4-680F-4BBF-B0EF-F4A92A29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33DFFE-677B-4CFF-8DDB-FCC500D47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9A62C8-5695-4D71-A53F-8A4ACD169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9C1254-0422-4DDE-8BEA-C0D2057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45E713-E6BB-42A2-913B-D49F51E4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0B255D-A973-47F0-A91D-D9365F8D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CF47D6-F0BC-49AE-AD65-ECDCC92C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790046-25A2-4290-B21D-D559FA89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A9B5B4C3-7571-42EA-8A4D-F54FBA925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CD49281E-E4B0-42DF-8A92-0860EA93B42C}" type="datetimeFigureOut">
              <a:rPr lang="pt-BR" smtClean="0"/>
              <a:pPr/>
              <a:t>25/04/2022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43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9771F8-A211-47AB-93B3-1CB67D83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C65451-8D4C-4CB5-A15F-EBA5B97B4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F76C4E-410A-488E-B674-0C235FA2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D7FDC573-EAC9-43E9-8289-57A70CBCEBCB}"/>
              </a:ext>
            </a:extLst>
          </p:cNvPr>
          <p:cNvSpPr txBox="1">
            <a:spLocks/>
          </p:cNvSpPr>
          <p:nvPr userDrawn="1"/>
        </p:nvSpPr>
        <p:spPr>
          <a:xfrm>
            <a:off x="3332480" y="6352541"/>
            <a:ext cx="5425440" cy="292100"/>
          </a:xfrm>
          <a:prstGeom prst="rect">
            <a:avLst/>
          </a:prstGeom>
          <a:noFill/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COC-757 – Computação científica </a:t>
            </a:r>
          </a:p>
        </p:txBody>
      </p:sp>
    </p:spTree>
    <p:extLst>
      <p:ext uri="{BB962C8B-B14F-4D97-AF65-F5344CB8AC3E}">
        <p14:creationId xmlns:p14="http://schemas.microsoft.com/office/powerpoint/2010/main" val="338369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F2818-AE16-48D7-8DA3-BB8D7BC50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Trabalho 1</a:t>
            </a:r>
            <a:br>
              <a:rPr lang="pt-BR" i="1" dirty="0"/>
            </a:br>
            <a:br>
              <a:rPr lang="pt-BR" sz="1800" i="1" dirty="0"/>
            </a:br>
            <a:r>
              <a:rPr lang="pt-BR" sz="3200" i="1" dirty="0"/>
              <a:t>LAPACK</a:t>
            </a:r>
            <a:br>
              <a:rPr lang="pt-BR" sz="1800" i="1" dirty="0"/>
            </a:br>
            <a:endParaRPr lang="pt-BR" sz="18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EC97A3-E38F-4B04-80C6-C6136103B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Disciplina: COC757 – Computação científica</a:t>
            </a:r>
          </a:p>
          <a:p>
            <a:r>
              <a:rPr lang="pt-BR" sz="2200" dirty="0"/>
              <a:t>Aluna: Vivian de Carvalho Rodrigues</a:t>
            </a:r>
          </a:p>
          <a:p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Rio de Janeiro, 25 de Abril de 2021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84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338419-3412-4B66-A397-DDE52C436FD7}"/>
              </a:ext>
            </a:extLst>
          </p:cNvPr>
          <p:cNvSpPr txBox="1"/>
          <p:nvPr/>
        </p:nvSpPr>
        <p:spPr>
          <a:xfrm>
            <a:off x="5486401" y="2324100"/>
            <a:ext cx="6610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/>
              <a:t>Obrigada.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EE7DA2-1729-4EBF-8BC3-8E9E22DF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7"/>
          <a:stretch/>
        </p:blipFill>
        <p:spPr>
          <a:xfrm>
            <a:off x="0" y="1808380"/>
            <a:ext cx="3873357" cy="308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5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FEED1-4D0B-44D7-BA9D-9EE3B004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F57EC-4E6C-467A-9400-B4A2F28D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/>
              <a:t>1 – Apresentação do problema</a:t>
            </a:r>
          </a:p>
          <a:p>
            <a:endParaRPr lang="pt-BR" dirty="0"/>
          </a:p>
          <a:p>
            <a:r>
              <a:rPr lang="pt-BR" sz="2600" dirty="0"/>
              <a:t>2 – Bibliotecas de referência (</a:t>
            </a:r>
            <a:r>
              <a:rPr lang="pt-BR" sz="2600" dirty="0" err="1"/>
              <a:t>Scipy</a:t>
            </a:r>
            <a:r>
              <a:rPr lang="pt-BR" sz="2600" dirty="0"/>
              <a:t>)</a:t>
            </a:r>
          </a:p>
          <a:p>
            <a:endParaRPr lang="pt-BR" sz="2600" dirty="0"/>
          </a:p>
          <a:p>
            <a:r>
              <a:rPr lang="pt-BR" sz="2600" dirty="0"/>
              <a:t>3 – Resultados</a:t>
            </a:r>
          </a:p>
          <a:p>
            <a:pPr marL="914400" lvl="2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83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1 – </a:t>
            </a:r>
            <a:r>
              <a:rPr lang="pt-BR" dirty="0"/>
              <a:t>Apresentação do problema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Resolução do seguinte sistema de equações lineares:</a:t>
            </a:r>
          </a:p>
          <a:p>
            <a:pPr marL="0" indent="0" algn="just">
              <a:buNone/>
            </a:pPr>
            <a:endParaRPr lang="pt-BR" sz="2400" b="0" u="sng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BF6546-B0B5-47C5-B436-1D396E078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83" y="3220474"/>
            <a:ext cx="7447240" cy="24968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C1AB68-7768-4053-BB3F-7C7A36092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667" y="3617026"/>
            <a:ext cx="2086266" cy="93358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B40D513-0C94-4DF7-8583-3AF97101AF83}"/>
              </a:ext>
            </a:extLst>
          </p:cNvPr>
          <p:cNvSpPr txBox="1"/>
          <p:nvPr/>
        </p:nvSpPr>
        <p:spPr>
          <a:xfrm>
            <a:off x="3675530" y="2393577"/>
            <a:ext cx="17032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00FF"/>
                </a:solidFill>
              </a:rPr>
              <a:t>A . x = b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8F5BED4-66C2-41F9-8EF9-3191A9C7618E}"/>
              </a:ext>
            </a:extLst>
          </p:cNvPr>
          <p:cNvSpPr/>
          <p:nvPr/>
        </p:nvSpPr>
        <p:spPr>
          <a:xfrm>
            <a:off x="3910292" y="2392558"/>
            <a:ext cx="421341" cy="461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4FE183F-AB08-4E74-8353-82FF6A21D50A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3910292" y="2854223"/>
            <a:ext cx="210671" cy="366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64EB961F-F1A3-4831-9E30-5BEEBA51A00A}"/>
              </a:ext>
            </a:extLst>
          </p:cNvPr>
          <p:cNvSpPr/>
          <p:nvPr/>
        </p:nvSpPr>
        <p:spPr>
          <a:xfrm>
            <a:off x="4749893" y="2392558"/>
            <a:ext cx="421341" cy="4616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D8802E4-92ED-47A2-94A2-1085EA50C2CB}"/>
              </a:ext>
            </a:extLst>
          </p:cNvPr>
          <p:cNvCxnSpPr>
            <a:stCxn id="13" idx="6"/>
          </p:cNvCxnSpPr>
          <p:nvPr/>
        </p:nvCxnSpPr>
        <p:spPr>
          <a:xfrm flipV="1">
            <a:off x="5171234" y="2623390"/>
            <a:ext cx="4210891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5503467E-454F-4E88-9653-A7A9E7D76209}"/>
              </a:ext>
            </a:extLst>
          </p:cNvPr>
          <p:cNvCxnSpPr>
            <a:cxnSpLocks/>
          </p:cNvCxnSpPr>
          <p:nvPr/>
        </p:nvCxnSpPr>
        <p:spPr>
          <a:xfrm>
            <a:off x="9380725" y="2623390"/>
            <a:ext cx="1400" cy="805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74148ED-9FFA-4E7B-8D77-08561984CAB0}"/>
              </a:ext>
            </a:extLst>
          </p:cNvPr>
          <p:cNvSpPr txBox="1"/>
          <p:nvPr/>
        </p:nvSpPr>
        <p:spPr>
          <a:xfrm>
            <a:off x="1065399" y="5744015"/>
            <a:ext cx="73689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Dimensão de A e b variável ( parâmetro ‘n’ no valor de 1000, 5000 e 10000)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4119C2-007A-4550-B57A-3F16E5044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386" y="4754235"/>
            <a:ext cx="2273417" cy="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1 – </a:t>
            </a:r>
            <a:r>
              <a:rPr lang="pt-BR" dirty="0"/>
              <a:t>Apresentação do problema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79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Resolução do seguinte sistema de equações lineares:</a:t>
            </a:r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endParaRPr lang="pt-BR" sz="1600" dirty="0"/>
          </a:p>
          <a:p>
            <a:pPr marL="0" indent="0" algn="just">
              <a:buNone/>
            </a:pPr>
            <a:r>
              <a:rPr lang="pt-BR" sz="2000" dirty="0"/>
              <a:t>Formas de resolução:</a:t>
            </a:r>
          </a:p>
          <a:p>
            <a:pPr lvl="1" algn="just"/>
            <a:r>
              <a:rPr lang="pt-BR" sz="1600" dirty="0"/>
              <a:t>Caso 1 – Matriz densa</a:t>
            </a:r>
          </a:p>
          <a:p>
            <a:pPr lvl="1" algn="just"/>
            <a:r>
              <a:rPr lang="pt-BR" sz="1600" dirty="0"/>
              <a:t>Caso 2  - Matriz densa simétrica</a:t>
            </a:r>
          </a:p>
          <a:p>
            <a:pPr lvl="1" algn="just"/>
            <a:r>
              <a:rPr lang="pt-BR" sz="1600" dirty="0"/>
              <a:t>Caso 3 – Matriz em banda</a:t>
            </a:r>
          </a:p>
          <a:p>
            <a:pPr lvl="1" algn="just"/>
            <a:r>
              <a:rPr lang="pt-BR" sz="1600" dirty="0"/>
              <a:t>Caso 4 – Matriz em banda simétrica</a:t>
            </a:r>
          </a:p>
          <a:p>
            <a:pPr lvl="1" algn="just"/>
            <a:r>
              <a:rPr lang="pt-BR" sz="1600" dirty="0"/>
              <a:t>Caso 5 -  Matriz </a:t>
            </a:r>
            <a:r>
              <a:rPr lang="pt-BR" sz="1600" dirty="0" err="1"/>
              <a:t>tridiagonal</a:t>
            </a:r>
            <a:endParaRPr lang="pt-BR" sz="1600" dirty="0"/>
          </a:p>
          <a:p>
            <a:pPr lvl="1" algn="just"/>
            <a:r>
              <a:rPr lang="pt-BR" sz="1600" dirty="0"/>
              <a:t>Caso 6 - Matriz </a:t>
            </a:r>
            <a:r>
              <a:rPr lang="pt-BR" sz="1600" dirty="0" err="1"/>
              <a:t>tridiagonal</a:t>
            </a:r>
            <a:r>
              <a:rPr lang="pt-BR" sz="1600" dirty="0"/>
              <a:t> simétrica</a:t>
            </a:r>
          </a:p>
          <a:p>
            <a:pPr marL="0" indent="0" algn="just">
              <a:buNone/>
            </a:pPr>
            <a:endParaRPr lang="pt-BR" sz="1200" dirty="0"/>
          </a:p>
          <a:p>
            <a:pPr marL="0" indent="0" algn="just">
              <a:buNone/>
            </a:pPr>
            <a:endParaRPr lang="pt-BR" sz="1200" dirty="0"/>
          </a:p>
          <a:p>
            <a:pPr marL="0" indent="0" algn="just">
              <a:buNone/>
            </a:pPr>
            <a:endParaRPr lang="pt-BR" sz="1600" b="0" u="sng" dirty="0"/>
          </a:p>
          <a:p>
            <a:pPr marL="0" indent="0" algn="just">
              <a:buNone/>
            </a:pPr>
            <a:endParaRPr lang="pt-BR" sz="1600" b="0" u="sng" dirty="0"/>
          </a:p>
          <a:p>
            <a:pPr marL="0" indent="0" algn="just">
              <a:buNone/>
            </a:pPr>
            <a:endParaRPr lang="pt-BR" sz="1600" b="0" u="sng" dirty="0"/>
          </a:p>
          <a:p>
            <a:pPr marL="0" indent="0" algn="just">
              <a:buNone/>
            </a:pPr>
            <a:endParaRPr lang="pt-BR" sz="1600" b="0" u="sng" dirty="0"/>
          </a:p>
          <a:p>
            <a:pPr marL="0" indent="0" algn="just">
              <a:buNone/>
            </a:pPr>
            <a:endParaRPr lang="pt-BR" sz="1600" b="0" u="sng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40D513-0C94-4DF7-8583-3AF97101AF83}"/>
              </a:ext>
            </a:extLst>
          </p:cNvPr>
          <p:cNvSpPr txBox="1"/>
          <p:nvPr/>
        </p:nvSpPr>
        <p:spPr>
          <a:xfrm>
            <a:off x="3675530" y="2393577"/>
            <a:ext cx="17032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00FF"/>
                </a:solidFill>
              </a:rPr>
              <a:t>A . x = b</a:t>
            </a:r>
          </a:p>
        </p:txBody>
      </p:sp>
      <p:sp>
        <p:nvSpPr>
          <p:cNvPr id="2" name="Chave Direita 1">
            <a:extLst>
              <a:ext uri="{FF2B5EF4-FFF2-40B4-BE49-F238E27FC236}">
                <a16:creationId xmlns:a16="http://schemas.microsoft.com/office/drawing/2014/main" id="{B0736920-8807-475C-82A6-2DB2C1275985}"/>
              </a:ext>
            </a:extLst>
          </p:cNvPr>
          <p:cNvSpPr/>
          <p:nvPr/>
        </p:nvSpPr>
        <p:spPr>
          <a:xfrm>
            <a:off x="5029200" y="3639671"/>
            <a:ext cx="349624" cy="173915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1B2B2F1-5101-4538-9AC4-05E2933C6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956" y="2768600"/>
            <a:ext cx="2803783" cy="30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7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2– </a:t>
            </a:r>
            <a:r>
              <a:rPr lang="en-US" dirty="0" err="1"/>
              <a:t>Bibliotecas</a:t>
            </a:r>
            <a:r>
              <a:rPr lang="en-US" dirty="0"/>
              <a:t> de </a:t>
            </a:r>
            <a:r>
              <a:rPr lang="en-US" dirty="0" err="1"/>
              <a:t>referência</a:t>
            </a:r>
            <a:r>
              <a:rPr lang="en-US" dirty="0"/>
              <a:t> (</a:t>
            </a:r>
            <a:r>
              <a:rPr lang="en-US" dirty="0" err="1"/>
              <a:t>Scipy</a:t>
            </a:r>
            <a:r>
              <a:rPr lang="en-US" dirty="0"/>
              <a:t>)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</a:t>
            </a:r>
            <a:r>
              <a:rPr lang="pt-BR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algebra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scipy.linalg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endParaRPr lang="pt-BR" sz="17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1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549C1F-F22F-43D4-B3B1-77E0016AA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129" y="2232168"/>
            <a:ext cx="6169671" cy="35382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FDF8FDA-5AD6-4907-85CE-4293316F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0653"/>
            <a:ext cx="4254598" cy="3781281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731E171-B1C0-4692-A18E-4B968BF162D6}"/>
              </a:ext>
            </a:extLst>
          </p:cNvPr>
          <p:cNvSpPr/>
          <p:nvPr/>
        </p:nvSpPr>
        <p:spPr>
          <a:xfrm>
            <a:off x="883866" y="5114925"/>
            <a:ext cx="4059609" cy="6554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2AC4D9-47A0-44E6-8C9F-D9E04864518F}"/>
              </a:ext>
            </a:extLst>
          </p:cNvPr>
          <p:cNvSpPr txBox="1"/>
          <p:nvPr/>
        </p:nvSpPr>
        <p:spPr>
          <a:xfrm>
            <a:off x="883866" y="5891934"/>
            <a:ext cx="405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https://scipy.github.io/devdocs/reference/linalg.lapack.html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C819FD-5DE5-4542-8DF6-9A939BABFF16}"/>
              </a:ext>
            </a:extLst>
          </p:cNvPr>
          <p:cNvSpPr txBox="1"/>
          <p:nvPr/>
        </p:nvSpPr>
        <p:spPr>
          <a:xfrm>
            <a:off x="5491725" y="5891933"/>
            <a:ext cx="405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https://scipy.github.io/devdocs/reference/linalg.html#module-scipy.linalg</a:t>
            </a:r>
          </a:p>
        </p:txBody>
      </p:sp>
    </p:spTree>
    <p:extLst>
      <p:ext uri="{BB962C8B-B14F-4D97-AF65-F5344CB8AC3E}">
        <p14:creationId xmlns:p14="http://schemas.microsoft.com/office/powerpoint/2010/main" val="326930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2– </a:t>
            </a:r>
            <a:r>
              <a:rPr lang="en-US" dirty="0" err="1"/>
              <a:t>Bibliotecas</a:t>
            </a:r>
            <a:r>
              <a:rPr lang="en-US" dirty="0"/>
              <a:t> de </a:t>
            </a:r>
            <a:r>
              <a:rPr lang="en-US" dirty="0" err="1"/>
              <a:t>referência</a:t>
            </a:r>
            <a:r>
              <a:rPr lang="en-US" dirty="0"/>
              <a:t> (</a:t>
            </a:r>
            <a:r>
              <a:rPr lang="en-US" dirty="0" err="1"/>
              <a:t>Scipy</a:t>
            </a:r>
            <a:r>
              <a:rPr lang="en-US" dirty="0"/>
              <a:t>)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700" dirty="0">
                <a:ea typeface="Calibri" panose="020F0502020204030204" pitchFamily="34" charset="0"/>
                <a:cs typeface="Times New Roman" panose="02020603050405020304" pitchFamily="18" charset="0"/>
              </a:rPr>
              <a:t>Casos 1, 1* e 2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17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12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C819FD-5DE5-4542-8DF6-9A939BABFF16}"/>
              </a:ext>
            </a:extLst>
          </p:cNvPr>
          <p:cNvSpPr txBox="1"/>
          <p:nvPr/>
        </p:nvSpPr>
        <p:spPr>
          <a:xfrm>
            <a:off x="5661058" y="5922319"/>
            <a:ext cx="6376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https://scipy.github.io/devdocs/reference/generated/scipy.linalg.solve.html#scipy.linalg.solve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CB4AB4-C156-4266-8FAF-C88F85105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191" y="2042137"/>
            <a:ext cx="6183244" cy="3810987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443BF4B3-C305-4681-B594-03D91A031685}"/>
              </a:ext>
            </a:extLst>
          </p:cNvPr>
          <p:cNvSpPr/>
          <p:nvPr/>
        </p:nvSpPr>
        <p:spPr>
          <a:xfrm>
            <a:off x="5681607" y="4265297"/>
            <a:ext cx="4274050" cy="2979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5213EB1-C495-473F-85B7-5904B34CCFBF}"/>
              </a:ext>
            </a:extLst>
          </p:cNvPr>
          <p:cNvSpPr/>
          <p:nvPr/>
        </p:nvSpPr>
        <p:spPr>
          <a:xfrm>
            <a:off x="5681607" y="4632443"/>
            <a:ext cx="4274050" cy="2979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ABE24DF-D4B9-4C89-A92E-8FF2B018CFB7}"/>
              </a:ext>
            </a:extLst>
          </p:cNvPr>
          <p:cNvCxnSpPr>
            <a:cxnSpLocks/>
          </p:cNvCxnSpPr>
          <p:nvPr/>
        </p:nvCxnSpPr>
        <p:spPr>
          <a:xfrm>
            <a:off x="9955657" y="4414272"/>
            <a:ext cx="28767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6129548C-B18A-4110-839C-E4530B8E7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70"/>
          <a:stretch/>
        </p:blipFill>
        <p:spPr>
          <a:xfrm>
            <a:off x="976842" y="2872923"/>
            <a:ext cx="4314349" cy="190849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102204-1FA5-4338-84E0-53D24A149837}"/>
              </a:ext>
            </a:extLst>
          </p:cNvPr>
          <p:cNvSpPr txBox="1"/>
          <p:nvPr/>
        </p:nvSpPr>
        <p:spPr>
          <a:xfrm>
            <a:off x="1712361" y="4930394"/>
            <a:ext cx="104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Caso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813969B-5A80-414F-AF62-9D6FF8C29317}"/>
              </a:ext>
            </a:extLst>
          </p:cNvPr>
          <p:cNvSpPr txBox="1"/>
          <p:nvPr/>
        </p:nvSpPr>
        <p:spPr>
          <a:xfrm>
            <a:off x="10274115" y="4253030"/>
            <a:ext cx="104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Caso 1*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9847FB2-75C9-4B4E-9992-8D5880D9CD64}"/>
              </a:ext>
            </a:extLst>
          </p:cNvPr>
          <p:cNvSpPr txBox="1"/>
          <p:nvPr/>
        </p:nvSpPr>
        <p:spPr>
          <a:xfrm>
            <a:off x="10227512" y="4630785"/>
            <a:ext cx="104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Caso 2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2228148-C7AF-4EC2-822A-D51D782C61F7}"/>
              </a:ext>
            </a:extLst>
          </p:cNvPr>
          <p:cNvCxnSpPr>
            <a:cxnSpLocks/>
          </p:cNvCxnSpPr>
          <p:nvPr/>
        </p:nvCxnSpPr>
        <p:spPr>
          <a:xfrm>
            <a:off x="9953946" y="4792704"/>
            <a:ext cx="28767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E9A5A868-F74E-488D-884F-59064CEBAAEC}"/>
              </a:ext>
            </a:extLst>
          </p:cNvPr>
          <p:cNvSpPr/>
          <p:nvPr/>
        </p:nvSpPr>
        <p:spPr>
          <a:xfrm>
            <a:off x="880053" y="3985688"/>
            <a:ext cx="2896513" cy="8772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95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0" grpId="0"/>
      <p:bldP spid="21" grpId="0"/>
      <p:bldP spid="22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2– </a:t>
            </a:r>
            <a:r>
              <a:rPr lang="en-US" dirty="0" err="1"/>
              <a:t>Bibliotecas</a:t>
            </a:r>
            <a:r>
              <a:rPr lang="en-US" dirty="0"/>
              <a:t> de </a:t>
            </a:r>
            <a:r>
              <a:rPr lang="en-US" dirty="0" err="1"/>
              <a:t>referência</a:t>
            </a:r>
            <a:r>
              <a:rPr lang="en-US" dirty="0"/>
              <a:t> (</a:t>
            </a:r>
            <a:r>
              <a:rPr lang="en-US" dirty="0" err="1"/>
              <a:t>Scipy</a:t>
            </a:r>
            <a:r>
              <a:rPr lang="en-US" dirty="0"/>
              <a:t>)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700" dirty="0">
                <a:ea typeface="Calibri" panose="020F0502020204030204" pitchFamily="34" charset="0"/>
                <a:cs typeface="Times New Roman" panose="02020603050405020304" pitchFamily="18" charset="0"/>
              </a:rPr>
              <a:t>Casos 3:</a:t>
            </a:r>
            <a:endParaRPr lang="pt-BR" sz="12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C819FD-5DE5-4542-8DF6-9A939BABFF16}"/>
              </a:ext>
            </a:extLst>
          </p:cNvPr>
          <p:cNvSpPr txBox="1"/>
          <p:nvPr/>
        </p:nvSpPr>
        <p:spPr>
          <a:xfrm>
            <a:off x="2997301" y="5901690"/>
            <a:ext cx="6376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https://scipy.github.io/devdocs/reference/generated/scipy.linalg.solve_banded.html#scipy.linalg.solve_banded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29C8384-C959-4852-9008-6257E43BA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3" y="1898133"/>
            <a:ext cx="6376619" cy="396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9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2– </a:t>
            </a:r>
            <a:r>
              <a:rPr lang="en-US" dirty="0" err="1"/>
              <a:t>Bibliotecas</a:t>
            </a:r>
            <a:r>
              <a:rPr lang="en-US" dirty="0"/>
              <a:t> de </a:t>
            </a:r>
            <a:r>
              <a:rPr lang="en-US" dirty="0" err="1"/>
              <a:t>referência</a:t>
            </a:r>
            <a:r>
              <a:rPr lang="en-US" dirty="0"/>
              <a:t> (</a:t>
            </a:r>
            <a:r>
              <a:rPr lang="en-US" dirty="0" err="1"/>
              <a:t>Scipy</a:t>
            </a:r>
            <a:r>
              <a:rPr lang="en-US" dirty="0"/>
              <a:t>)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700" dirty="0">
                <a:ea typeface="Calibri" panose="020F0502020204030204" pitchFamily="34" charset="0"/>
                <a:cs typeface="Times New Roman" panose="02020603050405020304" pitchFamily="18" charset="0"/>
              </a:rPr>
              <a:t>Casos 4:</a:t>
            </a:r>
          </a:p>
          <a:p>
            <a:pPr marL="0" indent="0" algn="just">
              <a:buNone/>
            </a:pPr>
            <a:endParaRPr lang="pt-BR" sz="1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090810-2132-4253-AF04-551CEDF75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62" y="1825625"/>
            <a:ext cx="5653703" cy="416047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8B8C408-361A-42C3-88CE-C302E294A428}"/>
              </a:ext>
            </a:extLst>
          </p:cNvPr>
          <p:cNvSpPr txBox="1"/>
          <p:nvPr/>
        </p:nvSpPr>
        <p:spPr>
          <a:xfrm>
            <a:off x="3337239" y="6121038"/>
            <a:ext cx="6376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https://scipy.github.io/devdocs/reference/generated/scipy.linalg.solveh_banded.html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A02D56-F1DA-4FE6-8C2F-ED5B9BDB2873}"/>
              </a:ext>
            </a:extLst>
          </p:cNvPr>
          <p:cNvSpPr txBox="1"/>
          <p:nvPr/>
        </p:nvSpPr>
        <p:spPr>
          <a:xfrm>
            <a:off x="1002587" y="2301411"/>
            <a:ext cx="1750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(Caso 5 e 6 não identificado no </a:t>
            </a:r>
            <a:r>
              <a:rPr lang="pt-BR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Scipy</a:t>
            </a:r>
            <a:r>
              <a:rPr lang="pt-BR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</a:p>
          <a:p>
            <a:pPr algn="just"/>
            <a:endParaRPr lang="pt-BR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pt-BR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Caso particular do caso em banda.</a:t>
            </a:r>
          </a:p>
        </p:txBody>
      </p:sp>
    </p:spTree>
    <p:extLst>
      <p:ext uri="{BB962C8B-B14F-4D97-AF65-F5344CB8AC3E}">
        <p14:creationId xmlns:p14="http://schemas.microsoft.com/office/powerpoint/2010/main" val="41812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3 </a:t>
            </a:r>
            <a:r>
              <a:rPr lang="pt-BR" dirty="0"/>
              <a:t>– Resultados</a:t>
            </a:r>
            <a:br>
              <a:rPr lang="en-US" dirty="0"/>
            </a:br>
            <a:endParaRPr lang="pt-BR" dirty="0"/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7069A138-76E0-46FD-A4E4-274255AAA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429" y="1537434"/>
            <a:ext cx="8368262" cy="110108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14DF406-5563-4719-ABF6-C4AF5769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055" y="2761811"/>
            <a:ext cx="6979009" cy="3505380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A15B4B94-C765-4EBD-A767-DB8956E28921}"/>
              </a:ext>
            </a:extLst>
          </p:cNvPr>
          <p:cNvSpPr/>
          <p:nvPr/>
        </p:nvSpPr>
        <p:spPr>
          <a:xfrm>
            <a:off x="6770669" y="3945276"/>
            <a:ext cx="2516008" cy="2013735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4E77AE-83EB-49B6-9BFA-C69A875C4A6F}"/>
              </a:ext>
            </a:extLst>
          </p:cNvPr>
          <p:cNvSpPr txBox="1"/>
          <p:nvPr/>
        </p:nvSpPr>
        <p:spPr>
          <a:xfrm>
            <a:off x="9534113" y="4052836"/>
            <a:ext cx="1819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Alocação de matriz adicional ‘</a:t>
            </a:r>
            <a:r>
              <a:rPr lang="pt-BR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ab</a:t>
            </a:r>
            <a:r>
              <a:rPr lang="pt-BR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’ pra função em banda</a:t>
            </a:r>
          </a:p>
        </p:txBody>
      </p:sp>
    </p:spTree>
    <p:extLst>
      <p:ext uri="{BB962C8B-B14F-4D97-AF65-F5344CB8AC3E}">
        <p14:creationId xmlns:p14="http://schemas.microsoft.com/office/powerpoint/2010/main" val="312640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364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Tahoma</vt:lpstr>
      <vt:lpstr>Tema do Office</vt:lpstr>
      <vt:lpstr>1_Personalizar design</vt:lpstr>
      <vt:lpstr>Trabalho 1  LAPACK </vt:lpstr>
      <vt:lpstr>Agenda</vt:lpstr>
      <vt:lpstr> 1 – Apresentação do problema </vt:lpstr>
      <vt:lpstr> 1 – Apresentação do problema </vt:lpstr>
      <vt:lpstr> 2– Bibliotecas de referência (Scipy) </vt:lpstr>
      <vt:lpstr> 2– Bibliotecas de referência (Scipy) </vt:lpstr>
      <vt:lpstr> 2– Bibliotecas de referência (Scipy) </vt:lpstr>
      <vt:lpstr> 2– Bibliotecas de referência (Scipy) </vt:lpstr>
      <vt:lpstr> 3 – Resultados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CPC887</dc:title>
  <dc:creator>Vivian de Carvalho</dc:creator>
  <cp:lastModifiedBy>Vivian de Carvalho</cp:lastModifiedBy>
  <cp:revision>89</cp:revision>
  <dcterms:created xsi:type="dcterms:W3CDTF">2021-08-01T14:00:26Z</dcterms:created>
  <dcterms:modified xsi:type="dcterms:W3CDTF">2022-04-25T14:16:05Z</dcterms:modified>
  <cp:contentStatus/>
</cp:coreProperties>
</file>