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6" r:id="rId3"/>
    <p:sldId id="259" r:id="rId4"/>
    <p:sldId id="285" r:id="rId5"/>
    <p:sldId id="282" r:id="rId6"/>
    <p:sldId id="288" r:id="rId7"/>
    <p:sldId id="283" r:id="rId8"/>
    <p:sldId id="286" r:id="rId9"/>
    <p:sldId id="287" r:id="rId10"/>
    <p:sldId id="284" r:id="rId11"/>
    <p:sldId id="289" r:id="rId12"/>
    <p:sldId id="290" r:id="rId13"/>
    <p:sldId id="281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vian de Carvalho" initials="VdC" lastIdx="3" clrIdx="0">
    <p:extLst>
      <p:ext uri="{19B8F6BF-5375-455C-9EA6-DF929625EA0E}">
        <p15:presenceInfo xmlns:p15="http://schemas.microsoft.com/office/powerpoint/2012/main" userId="8ee4a882eaf6a17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20" autoAdjust="0"/>
  </p:normalViewPr>
  <p:slideViewPr>
    <p:cSldViewPr snapToGrid="0">
      <p:cViewPr varScale="1">
        <p:scale>
          <a:sx n="107" d="100"/>
          <a:sy n="107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9EB70-5FBE-49FF-AF11-7051CAE93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1361488"/>
            <a:ext cx="11094720" cy="2387600"/>
          </a:xfrm>
          <a:noFill/>
          <a:ln>
            <a:noFill/>
          </a:ln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807005-1561-44F5-B261-CF854FEAE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653279"/>
            <a:ext cx="11094720" cy="1295719"/>
          </a:xfrm>
          <a:noFill/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ED586A-FABC-42DD-8CE5-F611262C71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3" t="24086" r="4364" b="16533"/>
          <a:stretch/>
        </p:blipFill>
        <p:spPr>
          <a:xfrm>
            <a:off x="670560" y="310039"/>
            <a:ext cx="1464925" cy="63741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889FE8D-6BA2-4136-B2B8-2F0541DA1E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669" y="257708"/>
            <a:ext cx="3012611" cy="66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4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E3140-4972-432C-832C-65FD348A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CF75B7-BDE6-4F4D-B4C7-BA1BA33AA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46BF19-EB6C-4AF4-86FB-B5087CB0FF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04.mai.2022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B25083-9445-4055-8D4E-21E326D8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DA593C-E7B4-49BA-BEFA-D9A89B76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03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24A7A1-0F1F-4635-AA56-7A55988F4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C7DE55-2301-4C04-93FC-A07D4E5F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8E6246-875B-40E3-AB2B-D8C639FC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04.mai.2022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1ADC94-181E-4867-9DB6-34C523CD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F242B-1D9E-4780-B7DC-787FD1CA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50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0F912B-70A8-4EB3-9721-19B096FAE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6E8021-C3D8-4207-AFA9-63F343131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17D930-0701-4035-A83E-F96593DA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274A8E-B061-403E-849D-68CB66E5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404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CDC0A-40D1-4766-97AA-6A817A4D9C8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BBDC3-663F-489E-A04C-EDBE6EEFB38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2B6E9D6E-F436-4A08-B532-EA58834AFD3B}"/>
              </a:ext>
            </a:extLst>
          </p:cNvPr>
          <p:cNvSpPr txBox="1">
            <a:spLocks/>
          </p:cNvSpPr>
          <p:nvPr userDrawn="1"/>
        </p:nvSpPr>
        <p:spPr>
          <a:xfrm>
            <a:off x="86106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B8BEA9-252C-43BA-9DB5-9E087E8607FE}" type="slidenum">
              <a:rPr lang="pt-BR" sz="1200" smtClean="0">
                <a:solidFill>
                  <a:schemeClr val="tx1"/>
                </a:solidFill>
                <a:latin typeface="Arial Black" panose="020B0A04020102020204" pitchFamily="34" charset="0"/>
              </a:rPr>
              <a:pPr/>
              <a:t>‹nº›</a:t>
            </a:fld>
            <a:endParaRPr lang="pt-BR" sz="12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C61E4F8-41D6-4A70-85BB-865B486216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3" t="24086" r="4364" b="16533"/>
          <a:stretch/>
        </p:blipFill>
        <p:spPr>
          <a:xfrm>
            <a:off x="838198" y="6311900"/>
            <a:ext cx="1073399" cy="46705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CAF5353-B256-44C4-BD3C-91421509F2B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08" y="6356349"/>
            <a:ext cx="166218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40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359D7-4FC2-4905-80CC-DD7935EE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59D4B0-0678-4758-9B22-5B66FB98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467C94-E35E-4465-8B5F-9A914845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04.mai.2022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A1EC78-E4BE-410E-935A-0817BB52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03CF77-F42E-4ED9-8099-F49F146A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005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CC287-D575-4F66-91EF-8038629F7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4D7967-CC6A-4642-ABFD-EA7513FBD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2A539A-822A-4BDC-A13A-0C1A8E657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760DED-1BCA-45D2-B273-38627CB8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04.mai.2022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C4FB01-87F5-4914-BE7D-9CE50A3B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772420-1DF6-40A4-B593-DFB14C21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22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C4D19-DDCD-4A6F-BB0D-B092D1EFB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298310-B613-496F-B69B-9364D438A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0D012B-20AD-4358-AA1E-3A4A7C190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C861114-41A1-4584-A082-2BB153D23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9FB0B8-2870-4121-BE70-AC152AC55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336A92-1D01-4992-BEB1-64CE41CA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04.mai.2022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E68922-8343-47DC-A5CA-3DE39D22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ED7A84-D90C-40C7-AF35-6FA62198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757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E4073-1079-41AA-A2F6-0956A80C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389124-C7B6-4775-AC58-2B7435C6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04.mai.2022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D7CDE3-269C-4242-B4C5-F7FE462F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DCD49E-13B5-430F-B89A-BB4398F5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6211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B557FCC5-E725-43D7-AB74-2937C0DCD080}"/>
              </a:ext>
            </a:extLst>
          </p:cNvPr>
          <p:cNvSpPr txBox="1">
            <a:spLocks/>
          </p:cNvSpPr>
          <p:nvPr userDrawn="1"/>
        </p:nvSpPr>
        <p:spPr>
          <a:xfrm>
            <a:off x="86106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5B8BEA9-252C-43BA-9DB5-9E087E8607FE}" type="slidenum">
              <a:rPr lang="pt-BR" sz="1200" smtClean="0">
                <a:solidFill>
                  <a:srgbClr val="002060"/>
                </a:solidFill>
                <a:latin typeface="Arial Black" panose="020B0A04020102020204" pitchFamily="34" charset="0"/>
              </a:rPr>
              <a:pPr/>
              <a:t>‹nº›</a:t>
            </a:fld>
            <a:endParaRPr lang="pt-BR" sz="12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C6BECE-5C17-49F5-8F92-97C6AA1052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3" t="24086" r="4364" b="16533"/>
          <a:stretch/>
        </p:blipFill>
        <p:spPr>
          <a:xfrm>
            <a:off x="838198" y="6311900"/>
            <a:ext cx="1073399" cy="46705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2C3729A-57AE-47C1-B169-6AB29DF090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08" y="6356349"/>
            <a:ext cx="166218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04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DDBE6-8CE1-40CF-9248-E0BD152C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ED8F9C-AF47-4722-BC8F-4A3629854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9291AC-B156-4EF2-BC25-9BA767F3E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21B808-7E19-4EF9-B093-9E312B3C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04.mai.2022</a:t>
            </a:fld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334C32-1428-4AEA-B634-0E82D663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596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6F9F7-0B20-4EF0-AAF4-518908D0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E2821C-F00C-41FA-8885-92E723168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76439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1854B-4587-4169-AEFA-C4195A7B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43A1D0-E628-4772-808E-F56DDE03C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D27D6A-E74D-4531-B406-A04EB9411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08CC30-A426-4DC7-93FB-C0B45EAC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04.mai.2022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7C3903-DF7C-4149-976B-B22D2A89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5A9ECA-5E21-4B8C-90E6-C6D807BD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2622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EB414-344F-44DF-A264-9512C9A3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20C436-C918-48FB-9DEE-94CC761B0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6D63FD-10C7-4B9E-A541-E4D681D8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04.mai.2022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9C6A60-ADC0-4981-860D-1FDC0690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564896-C969-46E9-BBD4-B098791A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056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7B23CE-2593-4C58-8A73-16486D602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91AE0C-D6C2-4ECA-A853-4D9887DF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8B5DB7-F59C-4EFF-898D-79E120A4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FC487D7-073A-4E63-BA73-01015ABFB353}" type="datetimeFigureOut">
              <a:rPr lang="pt-BR" smtClean="0"/>
              <a:t>04.mai.2022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A61014-1D56-4D54-8BFE-D41D2792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99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23928-DC34-4DB8-816A-D9DCEC1A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F102D8-2FA4-4424-A055-69D7240EC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D3A559-5D6E-46C2-B216-9753AFAD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04.mai.2022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2EE077-5F55-4AAC-A568-0BFCD021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7FCF2A-3C30-4224-A74F-1FE038F2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1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F0571-C826-45DB-81F0-4BDB417A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4D4ED7-AD52-4E24-BA94-7C90A4473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B0A45B-069D-4EFD-A9E1-139953E18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C919DD-C3A3-4DC7-ADF8-2130BD8219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04.mai.2022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3C51D5-7C2B-4FE4-BD67-EEAEDC76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8C4291-6B92-4CDF-86D8-D9910E82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15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2C194-041F-43D5-A3EC-3D8A5EA00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5B3CC9-4221-4261-830C-92D28CD56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ACFCBB-D413-4604-A1CD-6866978B2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02D1E0-26F4-4143-A34E-26B280207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9C10E7-BD2B-454B-B324-3499582FF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372FF7-94CA-4F86-AB2B-80E166AE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04.mai.2022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B832DB7-656A-47EE-B685-A406904C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A62DF3-D19D-4912-9B5E-2CB753A1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45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A8A4F-0FE3-43B4-949E-6E36FEBF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F3BDDD-6878-4001-8608-7524AAFF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04.mai.2022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2DA862-0E9E-43B5-9452-014A878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BF2756-437C-4027-9356-140BE555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90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63A935-2230-4A5F-924D-D80DC81F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04.mai.2022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E9A587-2B27-4C48-8D39-B333F986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4E4D91-6185-4505-B992-038C537E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26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243FB-0DF2-48A2-AC13-45260343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94B2F8-4317-4901-8C90-7641F7F2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F28F94-84A3-4DFF-9CAA-17C2778E9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038929-4F75-41B8-8D19-EB28A3E2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04.mai.2022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F59CA5-5385-42DA-BC1D-86A9C42D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F4A831-607C-4575-9F18-7C3930F1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89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5D9E4-680F-4BBF-B0EF-F4A92A29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33DFFE-677B-4CFF-8DDB-FCC500D47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9A62C8-5695-4D71-A53F-8A4ACD169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9C1254-0422-4DDE-8BEA-C0D2057B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9281E-E4B0-42DF-8A92-0860EA93B42C}" type="datetimeFigureOut">
              <a:rPr lang="pt-BR" smtClean="0"/>
              <a:t>04.mai.2022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45E713-E6BB-42A2-913B-D49F51E4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0B255D-A973-47F0-A91D-D9365F8DD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F03085-3D5C-41EF-A55D-55C20A2942E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31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CF47D6-F0BC-49AE-AD65-ECDCC92C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790046-25A2-4290-B21D-D559FA89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A9B5B4C3-7571-42EA-8A4D-F54FBA925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CD49281E-E4B0-42DF-8A92-0860EA93B42C}" type="datetimeFigureOut">
              <a:rPr lang="pt-BR" smtClean="0"/>
              <a:pPr/>
              <a:t>04.mai.2022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43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29771F8-A211-47AB-93B3-1CB67D83B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C65451-8D4C-4CB5-A15F-EBA5B97B4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F76C4E-410A-488E-B674-0C235FA20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8BEA9-252C-43BA-9DB5-9E087E8607F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Rodapé 4">
            <a:extLst>
              <a:ext uri="{FF2B5EF4-FFF2-40B4-BE49-F238E27FC236}">
                <a16:creationId xmlns:a16="http://schemas.microsoft.com/office/drawing/2014/main" id="{D7FDC573-EAC9-43E9-8289-57A70CBCEBCB}"/>
              </a:ext>
            </a:extLst>
          </p:cNvPr>
          <p:cNvSpPr txBox="1">
            <a:spLocks/>
          </p:cNvSpPr>
          <p:nvPr userDrawn="1"/>
        </p:nvSpPr>
        <p:spPr>
          <a:xfrm>
            <a:off x="3332480" y="6352541"/>
            <a:ext cx="5425440" cy="292100"/>
          </a:xfrm>
          <a:prstGeom prst="rect">
            <a:avLst/>
          </a:prstGeom>
          <a:noFill/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solidFill>
                  <a:schemeClr val="tx1"/>
                </a:solidFill>
              </a:rPr>
              <a:t>COC-757 – Computação científica </a:t>
            </a:r>
          </a:p>
        </p:txBody>
      </p:sp>
    </p:spTree>
    <p:extLst>
      <p:ext uri="{BB962C8B-B14F-4D97-AF65-F5344CB8AC3E}">
        <p14:creationId xmlns:p14="http://schemas.microsoft.com/office/powerpoint/2010/main" val="338369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F2818-AE16-48D7-8DA3-BB8D7BC50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i="1" dirty="0"/>
              <a:t>Trabalho 2</a:t>
            </a:r>
            <a:br>
              <a:rPr lang="pt-BR" i="1" dirty="0"/>
            </a:br>
            <a:br>
              <a:rPr lang="pt-BR" sz="1800" i="1" dirty="0"/>
            </a:br>
            <a:r>
              <a:rPr lang="pt-BR" sz="3200" i="1" dirty="0"/>
              <a:t>SVD</a:t>
            </a:r>
            <a:br>
              <a:rPr lang="pt-BR" sz="1800" i="1" dirty="0"/>
            </a:br>
            <a:endParaRPr lang="pt-BR" sz="1800" i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EC97A3-E38F-4B04-80C6-C6136103B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Disciplina: COC757 – Computação científica</a:t>
            </a:r>
          </a:p>
          <a:p>
            <a:r>
              <a:rPr lang="pt-BR" sz="2200" dirty="0"/>
              <a:t>Aluna: Vivian de Carvalho Rodrigues</a:t>
            </a:r>
          </a:p>
          <a:p>
            <a:r>
              <a:rPr lang="pt-B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Rio de Janeiro, 4 de Maio de 2022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484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3 </a:t>
            </a:r>
            <a:r>
              <a:rPr lang="pt-BR" dirty="0"/>
              <a:t>– Resultados</a:t>
            </a:r>
            <a:br>
              <a:rPr lang="en-US" dirty="0"/>
            </a:b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9053390-C231-730D-4ACF-C50053D9D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65" y="1490953"/>
            <a:ext cx="2844003" cy="22752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2E5DA1A-2790-C144-5FA5-43CA4201D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99" y="1490953"/>
            <a:ext cx="2844003" cy="227520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5C7D14F-33A9-A07C-352E-F2282E1CE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866" y="1490953"/>
            <a:ext cx="2751468" cy="220117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5057D53-D7A5-9B18-5CB3-454965727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516" y="3819734"/>
            <a:ext cx="2952488" cy="236199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D3A8EED-58D8-30C8-C5C2-A56135CC7A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800" y="3766155"/>
            <a:ext cx="2952489" cy="236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8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4 </a:t>
            </a:r>
            <a:r>
              <a:rPr lang="pt-BR" dirty="0"/>
              <a:t>– Conclusão</a:t>
            </a:r>
            <a:br>
              <a:rPr lang="en-US" dirty="0"/>
            </a:b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FAC36F3-6572-FE7F-BD07-C750A11FC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quantidade de 150 valores singulares é suficiente para que se possa diferenciar os objetos da imagem com boa definição.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Recursos de compressão de imagens  através de SVD diminui o espaço necessário para armazenamento das imagens estáticas (ou vídeo).</a:t>
            </a:r>
          </a:p>
          <a:p>
            <a:endParaRPr lang="pt-BR" sz="2400" dirty="0"/>
          </a:p>
          <a:p>
            <a:r>
              <a:rPr lang="pt-BR" sz="2400" dirty="0"/>
              <a:t>A transmissão e processamento de imagens mais eficientes</a:t>
            </a:r>
          </a:p>
        </p:txBody>
      </p:sp>
    </p:spTree>
    <p:extLst>
      <p:ext uri="{BB962C8B-B14F-4D97-AF65-F5344CB8AC3E}">
        <p14:creationId xmlns:p14="http://schemas.microsoft.com/office/powerpoint/2010/main" val="284339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B338419-3412-4B66-A397-DDE52C436FD7}"/>
              </a:ext>
            </a:extLst>
          </p:cNvPr>
          <p:cNvSpPr txBox="1"/>
          <p:nvPr/>
        </p:nvSpPr>
        <p:spPr>
          <a:xfrm>
            <a:off x="5486401" y="2324100"/>
            <a:ext cx="6610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/>
              <a:t>Obrigada.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54D1428-029A-0017-DE1F-D6B208F23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074"/>
            <a:ext cx="4495800" cy="394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45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FEED1-4D0B-44D7-BA9D-9EE3B004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9F57EC-4E6C-467A-9400-B4A2F28DA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/>
              <a:t>1 – Apresentação do problema</a:t>
            </a:r>
          </a:p>
          <a:p>
            <a:endParaRPr lang="pt-BR" dirty="0"/>
          </a:p>
          <a:p>
            <a:r>
              <a:rPr lang="pt-BR" sz="2600" dirty="0"/>
              <a:t>2 – Bibliotecas de referência </a:t>
            </a:r>
          </a:p>
          <a:p>
            <a:endParaRPr lang="pt-BR" sz="2600" dirty="0"/>
          </a:p>
          <a:p>
            <a:r>
              <a:rPr lang="pt-BR" sz="2600" dirty="0"/>
              <a:t>3 – Resultados</a:t>
            </a:r>
          </a:p>
          <a:p>
            <a:endParaRPr lang="pt-BR" sz="2600" dirty="0"/>
          </a:p>
          <a:p>
            <a:r>
              <a:rPr lang="pt-BR" sz="2600" dirty="0"/>
              <a:t>4 - Conclusão</a:t>
            </a:r>
          </a:p>
          <a:p>
            <a:pPr marL="914400" lvl="2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583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1 – </a:t>
            </a:r>
            <a:r>
              <a:rPr lang="pt-BR" dirty="0"/>
              <a:t>Apresentação do problema</a:t>
            </a:r>
            <a:br>
              <a:rPr lang="en-US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824A3-08EB-4033-834C-345CF13F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/>
              <a:t>Decomposição em valores singulares (SVD) aplicada à compressão de imagens:</a:t>
            </a:r>
          </a:p>
          <a:p>
            <a:pPr marL="0" indent="0" algn="just">
              <a:buNone/>
            </a:pPr>
            <a:endParaRPr lang="pt-BR" sz="2200" b="0" u="sng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375B8C-CFC5-62F5-B967-252E8830B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442"/>
          <a:stretch/>
        </p:blipFill>
        <p:spPr>
          <a:xfrm>
            <a:off x="6372225" y="2245702"/>
            <a:ext cx="4834950" cy="404378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8A0F370-50CA-6436-60DF-40326074C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810" t="3911" r="887" b="69480"/>
          <a:stretch/>
        </p:blipFill>
        <p:spPr>
          <a:xfrm>
            <a:off x="1200974" y="2806238"/>
            <a:ext cx="2189651" cy="211821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FF7D351-B69F-A6DD-A48D-627D866EB0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4" t="4423"/>
          <a:stretch/>
        </p:blipFill>
        <p:spPr>
          <a:xfrm>
            <a:off x="3810549" y="5074788"/>
            <a:ext cx="2285451" cy="1102175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42810847-D424-F1B3-830D-AA4FC1B0BFD4}"/>
              </a:ext>
            </a:extLst>
          </p:cNvPr>
          <p:cNvSpPr/>
          <p:nvPr/>
        </p:nvSpPr>
        <p:spPr>
          <a:xfrm>
            <a:off x="2747962" y="4352924"/>
            <a:ext cx="581025" cy="57152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24AAEE4-E2B9-FD02-D91E-42E6F7766930}"/>
              </a:ext>
            </a:extLst>
          </p:cNvPr>
          <p:cNvCxnSpPr>
            <a:stCxn id="8" idx="4"/>
          </p:cNvCxnSpPr>
          <p:nvPr/>
        </p:nvCxnSpPr>
        <p:spPr>
          <a:xfrm>
            <a:off x="3038475" y="4924451"/>
            <a:ext cx="772074" cy="125251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18A35060-D446-C460-A1A2-B34D3DA87FD3}"/>
              </a:ext>
            </a:extLst>
          </p:cNvPr>
          <p:cNvCxnSpPr>
            <a:cxnSpLocks/>
            <a:stCxn id="8" idx="7"/>
          </p:cNvCxnSpPr>
          <p:nvPr/>
        </p:nvCxnSpPr>
        <p:spPr>
          <a:xfrm>
            <a:off x="3243898" y="4436622"/>
            <a:ext cx="2766926" cy="63816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267F895-D2F8-4EA7-E3F8-DD6ECFDE3EAF}"/>
              </a:ext>
            </a:extLst>
          </p:cNvPr>
          <p:cNvSpPr txBox="1"/>
          <p:nvPr/>
        </p:nvSpPr>
        <p:spPr>
          <a:xfrm>
            <a:off x="1200974" y="5396818"/>
            <a:ext cx="276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Imagem em escala de cinza</a:t>
            </a:r>
          </a:p>
        </p:txBody>
      </p:sp>
      <p:sp>
        <p:nvSpPr>
          <p:cNvPr id="28" name="Texto Explicativo: Linha com Borda e Ênfase 27">
            <a:extLst>
              <a:ext uri="{FF2B5EF4-FFF2-40B4-BE49-F238E27FC236}">
                <a16:creationId xmlns:a16="http://schemas.microsoft.com/office/drawing/2014/main" id="{43B749C7-ED38-D201-250D-4991883AFD5D}"/>
              </a:ext>
            </a:extLst>
          </p:cNvPr>
          <p:cNvSpPr/>
          <p:nvPr/>
        </p:nvSpPr>
        <p:spPr>
          <a:xfrm>
            <a:off x="6662651" y="5279243"/>
            <a:ext cx="1422430" cy="542925"/>
          </a:xfrm>
          <a:prstGeom prst="accentBorderCallout1">
            <a:avLst>
              <a:gd name="adj1" fmla="val 18750"/>
              <a:gd name="adj2" fmla="val -8333"/>
              <a:gd name="adj3" fmla="val 101974"/>
              <a:gd name="adj4" fmla="val -43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Representação do valor de cinza do pixel destacado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B98D717-901F-0F1D-953D-CF3517EBBEA0}"/>
              </a:ext>
            </a:extLst>
          </p:cNvPr>
          <p:cNvSpPr/>
          <p:nvPr/>
        </p:nvSpPr>
        <p:spPr>
          <a:xfrm>
            <a:off x="4603968" y="5608800"/>
            <a:ext cx="272012" cy="305385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157609D-D72D-95BB-778D-504F4AF69CD5}"/>
              </a:ext>
            </a:extLst>
          </p:cNvPr>
          <p:cNvSpPr txBox="1"/>
          <p:nvPr/>
        </p:nvSpPr>
        <p:spPr>
          <a:xfrm>
            <a:off x="6977698" y="3121223"/>
            <a:ext cx="1232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Imagem RGB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BB6954BC-1ABF-3D95-3130-537786171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506" y="2850192"/>
            <a:ext cx="1243437" cy="10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4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/>
      <p:bldP spid="28" grpId="0" animBg="1"/>
      <p:bldP spid="29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1 – </a:t>
            </a:r>
            <a:r>
              <a:rPr lang="pt-BR" dirty="0"/>
              <a:t>Apresentação do problema</a:t>
            </a:r>
            <a:br>
              <a:rPr lang="en-US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824A3-08EB-4033-834C-345CF13F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/>
              <a:t>Decomposição em valores singulares aplicada à compressão de imagens:</a:t>
            </a:r>
          </a:p>
          <a:p>
            <a:pPr marL="0" indent="0" algn="just">
              <a:buNone/>
            </a:pPr>
            <a:endParaRPr lang="pt-BR" sz="2400" b="0" u="sng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41F36F6-29FB-C556-C116-126C50707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337" y="2953386"/>
            <a:ext cx="5561707" cy="255124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6B4142-D747-11D6-3D10-8A83EB93714D}"/>
              </a:ext>
            </a:extLst>
          </p:cNvPr>
          <p:cNvSpPr txBox="1"/>
          <p:nvPr/>
        </p:nvSpPr>
        <p:spPr>
          <a:xfrm>
            <a:off x="3222932" y="2771961"/>
            <a:ext cx="126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Ortogonal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C9BBCEA-A072-D574-80F0-7C525BFB3C73}"/>
              </a:ext>
            </a:extLst>
          </p:cNvPr>
          <p:cNvSpPr txBox="1"/>
          <p:nvPr/>
        </p:nvSpPr>
        <p:spPr>
          <a:xfrm>
            <a:off x="4232715" y="2691776"/>
            <a:ext cx="181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00B050"/>
                </a:solidFill>
              </a:rPr>
              <a:t>Diagonal valores singulares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5908323-83F8-3188-FC9C-E4C7BEB45838}"/>
              </a:ext>
            </a:extLst>
          </p:cNvPr>
          <p:cNvSpPr txBox="1"/>
          <p:nvPr/>
        </p:nvSpPr>
        <p:spPr>
          <a:xfrm>
            <a:off x="5863265" y="3121223"/>
            <a:ext cx="1009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0000FF"/>
                </a:solidFill>
              </a:rPr>
              <a:t>Ortogonal 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2A03F89-0306-0E3C-E058-4D80F64FB23E}"/>
              </a:ext>
            </a:extLst>
          </p:cNvPr>
          <p:cNvCxnSpPr/>
          <p:nvPr/>
        </p:nvCxnSpPr>
        <p:spPr>
          <a:xfrm>
            <a:off x="2106703" y="5360894"/>
            <a:ext cx="0" cy="6096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ED65815-BB02-5E15-8BAC-4E511B84FAFE}"/>
              </a:ext>
            </a:extLst>
          </p:cNvPr>
          <p:cNvCxnSpPr/>
          <p:nvPr/>
        </p:nvCxnSpPr>
        <p:spPr>
          <a:xfrm>
            <a:off x="2106703" y="5970494"/>
            <a:ext cx="114608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0B6A87D-27A2-D7CD-1497-4F75D855983A}"/>
              </a:ext>
            </a:extLst>
          </p:cNvPr>
          <p:cNvSpPr txBox="1"/>
          <p:nvPr/>
        </p:nvSpPr>
        <p:spPr>
          <a:xfrm>
            <a:off x="3333464" y="5786249"/>
            <a:ext cx="478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Imagem armazenada como uma matriz de pixels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8E15981-0D3A-056E-A057-757E470B4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905" y="3121223"/>
            <a:ext cx="2465094" cy="201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4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0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1 – </a:t>
            </a:r>
            <a:r>
              <a:rPr lang="pt-BR" dirty="0"/>
              <a:t>Apresentação do problema</a:t>
            </a:r>
            <a:br>
              <a:rPr lang="en-US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824A3-08EB-4033-834C-345CF13F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200" dirty="0"/>
              <a:t>Decomposição em valores singulares aplicada à compressão de imagens:</a:t>
            </a:r>
          </a:p>
          <a:p>
            <a:pPr marL="0" indent="0" algn="just">
              <a:buNone/>
            </a:pPr>
            <a:endParaRPr lang="pt-BR" sz="2400" b="0" u="sng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41F36F6-29FB-C556-C116-126C507070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886"/>
          <a:stretch/>
        </p:blipFill>
        <p:spPr>
          <a:xfrm>
            <a:off x="838200" y="2725673"/>
            <a:ext cx="1507979" cy="255124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90C8CC1-95DF-3DEA-F933-A60DDAD26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128" y="2565746"/>
            <a:ext cx="3860512" cy="30795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6B4E1B-3CCD-7095-170B-FA68E7B05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99" y="2450414"/>
            <a:ext cx="2795784" cy="331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1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2– </a:t>
            </a:r>
            <a:r>
              <a:rPr lang="en-US" dirty="0" err="1"/>
              <a:t>Bibliotecas</a:t>
            </a:r>
            <a:r>
              <a:rPr lang="en-US" dirty="0"/>
              <a:t> de </a:t>
            </a:r>
            <a:r>
              <a:rPr lang="en-US" dirty="0" err="1"/>
              <a:t>referência</a:t>
            </a:r>
            <a:r>
              <a:rPr lang="en-US" dirty="0"/>
              <a:t> (</a:t>
            </a:r>
            <a:r>
              <a:rPr lang="en-US" dirty="0" err="1"/>
              <a:t>Scipy</a:t>
            </a:r>
            <a:r>
              <a:rPr lang="en-US" dirty="0"/>
              <a:t>)</a:t>
            </a:r>
            <a:br>
              <a:rPr lang="en-US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824A3-08EB-4033-834C-345CF13F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700" dirty="0" err="1">
                <a:ea typeface="Calibri" panose="020F0502020204030204" pitchFamily="34" charset="0"/>
                <a:cs typeface="Times New Roman" panose="02020603050405020304" pitchFamily="18" charset="0"/>
              </a:rPr>
              <a:t>Scikit</a:t>
            </a:r>
            <a:r>
              <a:rPr lang="pt-BR" sz="1700" dirty="0">
                <a:ea typeface="Calibri" panose="020F0502020204030204" pitchFamily="34" charset="0"/>
                <a:cs typeface="Times New Roman" panose="02020603050405020304" pitchFamily="18" charset="0"/>
              </a:rPr>
              <a:t> Imagem</a:t>
            </a: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(Module </a:t>
            </a:r>
            <a:r>
              <a:rPr lang="pt-BR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</a:t>
            </a: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para armazenamento da imagem - </a:t>
            </a:r>
            <a:r>
              <a:rPr lang="pt-BR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skimage.io.imread</a:t>
            </a: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0" indent="0" algn="just">
              <a:buNone/>
            </a:pPr>
            <a:endParaRPr lang="pt-BR" sz="17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1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2AC4D9-47A0-44E6-8C9F-D9E04864518F}"/>
              </a:ext>
            </a:extLst>
          </p:cNvPr>
          <p:cNvSpPr txBox="1"/>
          <p:nvPr/>
        </p:nvSpPr>
        <p:spPr>
          <a:xfrm>
            <a:off x="1164270" y="5930742"/>
            <a:ext cx="42691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https://scikit-image.org/docs/stable/api/skimage.io.html#skimage.io.imread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3256FB-EC8D-2660-630C-6C7711D81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33494"/>
            <a:ext cx="4794777" cy="359724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729E64E-F3AD-BC01-5AC2-CD467DE67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586" y="2385739"/>
            <a:ext cx="3961658" cy="359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0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2– </a:t>
            </a:r>
            <a:r>
              <a:rPr lang="en-US" dirty="0" err="1"/>
              <a:t>Bibliotecas</a:t>
            </a:r>
            <a:r>
              <a:rPr lang="en-US" dirty="0"/>
              <a:t> de </a:t>
            </a:r>
            <a:r>
              <a:rPr lang="en-US" dirty="0" err="1"/>
              <a:t>referência</a:t>
            </a:r>
            <a:r>
              <a:rPr lang="en-US" dirty="0"/>
              <a:t> (</a:t>
            </a:r>
            <a:r>
              <a:rPr lang="en-US" dirty="0" err="1"/>
              <a:t>Scipy</a:t>
            </a:r>
            <a:r>
              <a:rPr lang="en-US" dirty="0"/>
              <a:t>)</a:t>
            </a:r>
            <a:br>
              <a:rPr lang="en-US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824A3-08EB-4033-834C-345CF13F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700" dirty="0" err="1"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pt-BR" sz="17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(Linear </a:t>
            </a:r>
            <a:r>
              <a:rPr lang="pt-BR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Algebra</a:t>
            </a: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para </a:t>
            </a:r>
            <a:r>
              <a:rPr lang="pt-BR" sz="1700" dirty="0">
                <a:ea typeface="Calibri" panose="020F0502020204030204" pitchFamily="34" charset="0"/>
                <a:cs typeface="Times New Roman" panose="02020603050405020304" pitchFamily="18" charset="0"/>
              </a:rPr>
              <a:t>decomposição SVD</a:t>
            </a: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pt-BR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numpy.linalg.svd</a:t>
            </a: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17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1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2AC4D9-47A0-44E6-8C9F-D9E04864518F}"/>
              </a:ext>
            </a:extLst>
          </p:cNvPr>
          <p:cNvSpPr txBox="1"/>
          <p:nvPr/>
        </p:nvSpPr>
        <p:spPr>
          <a:xfrm>
            <a:off x="1164270" y="5930742"/>
            <a:ext cx="65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https://numpy.org/doc/stable/reference/generated/numpy.linalg.svd.html?highlight=svd#numpy.linalg.svd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EFB2FE-614D-2D27-10F7-574402F3C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54" y="2181670"/>
            <a:ext cx="4843628" cy="374907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998B415-CB46-6F00-B041-246C2C05B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604" y="2456682"/>
            <a:ext cx="3724944" cy="903465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E7358720-51AD-615E-A751-D047E5AAA8A9}"/>
              </a:ext>
            </a:extLst>
          </p:cNvPr>
          <p:cNvSpPr/>
          <p:nvPr/>
        </p:nvSpPr>
        <p:spPr>
          <a:xfrm>
            <a:off x="2777815" y="4010024"/>
            <a:ext cx="2203760" cy="5143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7BA99A0F-7F37-9F5B-3865-C22B57074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124" y="3360147"/>
            <a:ext cx="3325801" cy="294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1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2– </a:t>
            </a:r>
            <a:r>
              <a:rPr lang="en-US" dirty="0" err="1"/>
              <a:t>Bibliotecas</a:t>
            </a:r>
            <a:r>
              <a:rPr lang="en-US" dirty="0"/>
              <a:t> de </a:t>
            </a:r>
            <a:r>
              <a:rPr lang="en-US" dirty="0" err="1"/>
              <a:t>referência</a:t>
            </a:r>
            <a:r>
              <a:rPr lang="en-US" dirty="0"/>
              <a:t> (</a:t>
            </a:r>
            <a:r>
              <a:rPr lang="en-US" dirty="0" err="1"/>
              <a:t>Scipy</a:t>
            </a:r>
            <a:r>
              <a:rPr lang="en-US" dirty="0"/>
              <a:t>)</a:t>
            </a:r>
            <a:br>
              <a:rPr lang="en-US" dirty="0"/>
            </a:b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C824A3-08EB-4033-834C-345CF13F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700" dirty="0" err="1"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r>
              <a:rPr lang="pt-BR" sz="17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apresentar os resultados – </a:t>
            </a:r>
            <a:r>
              <a:rPr lang="pt-BR" sz="1700" dirty="0" err="1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matplotlib.pyplot</a:t>
            </a:r>
            <a:r>
              <a:rPr lang="pt-BR" sz="17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1700" dirty="0">
              <a:effectLst/>
              <a:latin typeface="Tahom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pt-BR" sz="1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2AC4D9-47A0-44E6-8C9F-D9E04864518F}"/>
              </a:ext>
            </a:extLst>
          </p:cNvPr>
          <p:cNvSpPr txBox="1"/>
          <p:nvPr/>
        </p:nvSpPr>
        <p:spPr>
          <a:xfrm>
            <a:off x="1164270" y="5930742"/>
            <a:ext cx="65128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https://matplotlib.org/stable/api/pyplot_summary.html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F02949-4856-3260-43FB-E921CF45FE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843"/>
          <a:stretch/>
        </p:blipFill>
        <p:spPr>
          <a:xfrm>
            <a:off x="838200" y="2156395"/>
            <a:ext cx="3857625" cy="37743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2D65A8A-7D9D-91FC-460E-FE955606C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25" y="2186624"/>
            <a:ext cx="4722555" cy="36766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64C9C62-6D6D-2D94-3BD0-9EE1B7ABD5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0" t="11181" r="21523" b="1852"/>
          <a:stretch/>
        </p:blipFill>
        <p:spPr>
          <a:xfrm>
            <a:off x="8189802" y="2306560"/>
            <a:ext cx="3683517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2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9B791099-E016-E6C2-9C92-2EF07D409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8964"/>
            <a:ext cx="5066666" cy="3530159"/>
          </a:xfr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70B77C6D-4E31-4492-8CB7-9F28E9DA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3 </a:t>
            </a:r>
            <a:r>
              <a:rPr lang="pt-BR" dirty="0"/>
              <a:t>– Resultados</a:t>
            </a:r>
            <a:br>
              <a:rPr lang="en-US" dirty="0"/>
            </a:br>
            <a:endParaRPr lang="pt-BR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62812FA-8012-3F0E-B5AB-EEDFAE0DBE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7"/>
          <a:stretch/>
        </p:blipFill>
        <p:spPr>
          <a:xfrm>
            <a:off x="6325229" y="1590675"/>
            <a:ext cx="5028571" cy="331844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11138B6-65BD-FC15-0A71-8B06822F6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425" y="4909122"/>
            <a:ext cx="3648075" cy="98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02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333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Tahoma</vt:lpstr>
      <vt:lpstr>Tema do Office</vt:lpstr>
      <vt:lpstr>1_Personalizar design</vt:lpstr>
      <vt:lpstr>Trabalho 2  SVD </vt:lpstr>
      <vt:lpstr>Agenda</vt:lpstr>
      <vt:lpstr> 1 – Apresentação do problema </vt:lpstr>
      <vt:lpstr> 1 – Apresentação do problema </vt:lpstr>
      <vt:lpstr> 1 – Apresentação do problema </vt:lpstr>
      <vt:lpstr> 2– Bibliotecas de referência (Scipy) </vt:lpstr>
      <vt:lpstr> 2– Bibliotecas de referência (Scipy) </vt:lpstr>
      <vt:lpstr> 2– Bibliotecas de referência (Scipy) </vt:lpstr>
      <vt:lpstr> 3 – Resultados </vt:lpstr>
      <vt:lpstr> 3 – Resultados </vt:lpstr>
      <vt:lpstr> 4 – Conclusão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CPC887</dc:title>
  <dc:creator>Vivian de Carvalho</dc:creator>
  <cp:lastModifiedBy>Vivian de Carvalho</cp:lastModifiedBy>
  <cp:revision>104</cp:revision>
  <dcterms:created xsi:type="dcterms:W3CDTF">2021-08-01T14:00:26Z</dcterms:created>
  <dcterms:modified xsi:type="dcterms:W3CDTF">2022-05-04T18:09:01Z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