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9" r:id="rId4"/>
    <p:sldId id="298" r:id="rId5"/>
    <p:sldId id="299" r:id="rId6"/>
    <p:sldId id="292" r:id="rId7"/>
    <p:sldId id="283" r:id="rId8"/>
    <p:sldId id="293" r:id="rId9"/>
    <p:sldId id="294" r:id="rId10"/>
    <p:sldId id="295" r:id="rId11"/>
    <p:sldId id="296" r:id="rId12"/>
    <p:sldId id="284" r:id="rId13"/>
    <p:sldId id="297" r:id="rId14"/>
    <p:sldId id="290" r:id="rId15"/>
    <p:sldId id="28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ian de Carvalho" initials="VdC" lastIdx="3" clrIdx="0">
    <p:extLst>
      <p:ext uri="{19B8F6BF-5375-455C-9EA6-DF929625EA0E}">
        <p15:presenceInfo xmlns:p15="http://schemas.microsoft.com/office/powerpoint/2012/main" userId="8ee4a882eaf6a1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20" autoAdjust="0"/>
  </p:normalViewPr>
  <p:slideViewPr>
    <p:cSldViewPr snapToGrid="0">
      <p:cViewPr varScale="1">
        <p:scale>
          <a:sx n="62" d="100"/>
          <a:sy n="62" d="100"/>
        </p:scale>
        <p:origin x="6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9EB70-5FBE-49FF-AF11-7051CAE93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1361488"/>
            <a:ext cx="11094720" cy="2387600"/>
          </a:xfrm>
          <a:noFill/>
          <a:ln>
            <a:noFill/>
          </a:ln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807005-1561-44F5-B261-CF854FEAE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653279"/>
            <a:ext cx="11094720" cy="129571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ED586A-FABC-42DD-8CE5-F611262C71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24086" r="4364" b="16533"/>
          <a:stretch/>
        </p:blipFill>
        <p:spPr>
          <a:xfrm>
            <a:off x="670560" y="310039"/>
            <a:ext cx="1464925" cy="6374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89FE8D-6BA2-4136-B2B8-2F0541DA1E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669" y="257708"/>
            <a:ext cx="3012611" cy="66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4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E3140-4972-432C-832C-65FD348A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CF75B7-BDE6-4F4D-B4C7-BA1BA33AA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46BF19-EB6C-4AF4-86FB-B5087CB0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B25083-9445-4055-8D4E-21E326D8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DA593C-E7B4-49BA-BEFA-D9A89B76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03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24A7A1-0F1F-4635-AA56-7A55988F4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C7DE55-2301-4C04-93FC-A07D4E5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8E6246-875B-40E3-AB2B-D8C639FC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1ADC94-181E-4867-9DB6-34C523CD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F242B-1D9E-4780-B7DC-787FD1CA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50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F912B-70A8-4EB3-9721-19B096FAE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E8021-C3D8-4207-AFA9-63F34313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17D930-0701-4035-A83E-F96593DA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74A8E-B061-403E-849D-68CB66E5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404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CDC0A-40D1-4766-97AA-6A817A4D9C8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BBDC3-663F-489E-A04C-EDBE6EEFB38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2B6E9D6E-F436-4A08-B532-EA58834AFD3B}"/>
              </a:ext>
            </a:extLst>
          </p:cNvPr>
          <p:cNvSpPr txBox="1">
            <a:spLocks/>
          </p:cNvSpPr>
          <p:nvPr userDrawn="1"/>
        </p:nvSpPr>
        <p:spPr>
          <a:xfrm>
            <a:off x="86106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B8BEA9-252C-43BA-9DB5-9E087E8607FE}" type="slidenum">
              <a:rPr lang="pt-BR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/>
              <a:t>‹nº›</a:t>
            </a:fld>
            <a:endParaRPr lang="pt-BR" sz="1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1E4F8-41D6-4A70-85BB-865B486216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24086" r="4364" b="16533"/>
          <a:stretch/>
        </p:blipFill>
        <p:spPr>
          <a:xfrm>
            <a:off x="838198" y="6311900"/>
            <a:ext cx="1073399" cy="4670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CAF5353-B256-44C4-BD3C-91421509F2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08" y="6356349"/>
            <a:ext cx="166218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40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359D7-4FC2-4905-80CC-DD7935EE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59D4B0-0678-4758-9B22-5B66FB98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67C94-E35E-4465-8B5F-9A914845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A1EC78-E4BE-410E-935A-0817BB52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03CF77-F42E-4ED9-8099-F49F146A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00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CC287-D575-4F66-91EF-8038629F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D7967-CC6A-4642-ABFD-EA7513FBD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2A539A-822A-4BDC-A13A-0C1A8E657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760DED-1BCA-45D2-B273-38627CB8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C4FB01-87F5-4914-BE7D-9CE50A3B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772420-1DF6-40A4-B593-DFB14C21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2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C4D19-DDCD-4A6F-BB0D-B092D1EF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298310-B613-496F-B69B-9364D438A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0D012B-20AD-4358-AA1E-3A4A7C190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861114-41A1-4584-A082-2BB153D23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9FB0B8-2870-4121-BE70-AC152AC55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336A92-1D01-4992-BEB1-64CE41CA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E68922-8343-47DC-A5CA-3DE39D22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ED7A84-D90C-40C7-AF35-6FA62198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75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4073-1079-41AA-A2F6-0956A80C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389124-C7B6-4775-AC58-2B7435C6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D7CDE3-269C-4242-B4C5-F7FE462F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DCD49E-13B5-430F-B89A-BB4398F5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621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B557FCC5-E725-43D7-AB74-2937C0DCD080}"/>
              </a:ext>
            </a:extLst>
          </p:cNvPr>
          <p:cNvSpPr txBox="1">
            <a:spLocks/>
          </p:cNvSpPr>
          <p:nvPr userDrawn="1"/>
        </p:nvSpPr>
        <p:spPr>
          <a:xfrm>
            <a:off x="86106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B8BEA9-252C-43BA-9DB5-9E087E8607FE}" type="slidenum">
              <a:rPr lang="pt-BR" sz="1200" smtClean="0">
                <a:solidFill>
                  <a:srgbClr val="002060"/>
                </a:solidFill>
                <a:latin typeface="Arial Black" panose="020B0A04020102020204" pitchFamily="34" charset="0"/>
              </a:rPr>
              <a:pPr/>
              <a:t>‹nº›</a:t>
            </a:fld>
            <a:endParaRPr lang="pt-BR" sz="12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C6BECE-5C17-49F5-8F92-97C6AA1052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24086" r="4364" b="16533"/>
          <a:stretch/>
        </p:blipFill>
        <p:spPr>
          <a:xfrm>
            <a:off x="838198" y="6311900"/>
            <a:ext cx="1073399" cy="4670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2C3729A-57AE-47C1-B169-6AB29DF090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08" y="6356349"/>
            <a:ext cx="166218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04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DDBE6-8CE1-40CF-9248-E0BD152C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D8F9C-AF47-4722-BC8F-4A3629854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9291AC-B156-4EF2-BC25-9BA767F3E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21B808-7E19-4EF9-B093-9E312B3C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334C32-1428-4AEA-B634-0E82D663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96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6F9F7-0B20-4EF0-AAF4-518908D0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2821C-F00C-41FA-8885-92E723168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76439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1854B-4587-4169-AEFA-C4195A7B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43A1D0-E628-4772-808E-F56DDE03C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D27D6A-E74D-4531-B406-A04EB9411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08CC30-A426-4DC7-93FB-C0B45EAC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7C3903-DF7C-4149-976B-B22D2A89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5A9ECA-5E21-4B8C-90E6-C6D807BD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262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EB414-344F-44DF-A264-9512C9A3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20C436-C918-48FB-9DEE-94CC761B0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6D63FD-10C7-4B9E-A541-E4D681D8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9C6A60-ADC0-4981-860D-1FDC0690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564896-C969-46E9-BBD4-B098791A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056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7B23CE-2593-4C58-8A73-16486D602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91AE0C-D6C2-4ECA-A853-4D9887DF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8B5DB7-F59C-4EFF-898D-79E120A4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A61014-1D56-4D54-8BFE-D41D2792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99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23928-DC34-4DB8-816A-D9DCEC1A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F102D8-2FA4-4424-A055-69D7240EC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3A559-5D6E-46C2-B216-9753AFAD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2EE077-5F55-4AAC-A568-0BFCD021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7FCF2A-3C30-4224-A74F-1FE038F2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1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F0571-C826-45DB-81F0-4BDB417A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4D4ED7-AD52-4E24-BA94-7C90A4473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B0A45B-069D-4EFD-A9E1-139953E18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C919DD-C3A3-4DC7-ADF8-2130BD82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3C51D5-7C2B-4FE4-BD67-EEAEDC76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8C4291-6B92-4CDF-86D8-D9910E82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15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2C194-041F-43D5-A3EC-3D8A5EA0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5B3CC9-4221-4261-830C-92D28CD56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ACFCBB-D413-4604-A1CD-6866978B2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02D1E0-26F4-4143-A34E-26B280207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9C10E7-BD2B-454B-B324-3499582FF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372FF7-94CA-4F86-AB2B-80E166AE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832DB7-656A-47EE-B685-A406904C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A62DF3-D19D-4912-9B5E-2CB753A1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45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A8A4F-0FE3-43B4-949E-6E36FEBF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F3BDDD-6878-4001-8608-7524AAFF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2DA862-0E9E-43B5-9452-014A878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BF2756-437C-4027-9356-140BE555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90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63A935-2230-4A5F-924D-D80DC81F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E9A587-2B27-4C48-8D39-B333F986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4E4D91-6185-4505-B992-038C537E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26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243FB-0DF2-48A2-AC13-45260343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4B2F8-4317-4901-8C90-7641F7F2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F28F94-84A3-4DFF-9CAA-17C2778E9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038929-4F75-41B8-8D19-EB28A3E2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59CA5-5385-42DA-BC1D-86A9C42D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F4A831-607C-4575-9F18-7C3930F1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89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5D9E4-680F-4BBF-B0EF-F4A92A29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33DFFE-677B-4CFF-8DDB-FCC500D47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9A62C8-5695-4D71-A53F-8A4ACD169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9C1254-0422-4DDE-8BEA-C0D2057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45E713-E6BB-42A2-913B-D49F51E4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0B255D-A973-47F0-A91D-D9365F8D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CF47D6-F0BC-49AE-AD65-ECDCC92C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790046-25A2-4290-B21D-D559FA89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A9B5B4C3-7571-42EA-8A4D-F54FBA925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CD49281E-E4B0-42DF-8A92-0860EA93B42C}" type="datetimeFigureOut">
              <a:rPr lang="pt-BR" smtClean="0"/>
              <a:pPr/>
              <a:t>14/06/2022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43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9771F8-A211-47AB-93B3-1CB67D83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C65451-8D4C-4CB5-A15F-EBA5B97B4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F76C4E-410A-488E-B674-0C235FA2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D7FDC573-EAC9-43E9-8289-57A70CBCEBCB}"/>
              </a:ext>
            </a:extLst>
          </p:cNvPr>
          <p:cNvSpPr txBox="1">
            <a:spLocks/>
          </p:cNvSpPr>
          <p:nvPr userDrawn="1"/>
        </p:nvSpPr>
        <p:spPr>
          <a:xfrm>
            <a:off x="3332480" y="6352541"/>
            <a:ext cx="5425440" cy="292100"/>
          </a:xfrm>
          <a:prstGeom prst="rect">
            <a:avLst/>
          </a:prstGeom>
          <a:noFill/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COC-757 – Computação científica </a:t>
            </a:r>
          </a:p>
        </p:txBody>
      </p:sp>
    </p:spTree>
    <p:extLst>
      <p:ext uri="{BB962C8B-B14F-4D97-AF65-F5344CB8AC3E}">
        <p14:creationId xmlns:p14="http://schemas.microsoft.com/office/powerpoint/2010/main" val="338369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parse.tamu.edu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F2818-AE16-48D7-8DA3-BB8D7BC50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Trabalho 4</a:t>
            </a:r>
            <a:br>
              <a:rPr lang="pt-BR" i="1" dirty="0"/>
            </a:br>
            <a:br>
              <a:rPr lang="pt-BR" sz="1800" i="1" dirty="0"/>
            </a:br>
            <a:r>
              <a:rPr lang="pt-BR" sz="3200" i="1" dirty="0"/>
              <a:t>Otimização</a:t>
            </a:r>
            <a:br>
              <a:rPr lang="pt-BR" sz="1800" i="1" dirty="0"/>
            </a:br>
            <a:endParaRPr lang="pt-BR" sz="18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EC97A3-E38F-4B04-80C6-C6136103B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Disciplina: COC757 – Computação científica</a:t>
            </a:r>
          </a:p>
          <a:p>
            <a:r>
              <a:rPr lang="pt-BR" sz="2200" dirty="0"/>
              <a:t>Aluna: Vivian de Carvalho Rodrigues</a:t>
            </a:r>
          </a:p>
          <a:p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Rio de Janeiro, 15 de Junho de 2022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84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B82EAC2-9C20-0DA8-3E95-37138EE49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30"/>
          <a:stretch/>
        </p:blipFill>
        <p:spPr>
          <a:xfrm>
            <a:off x="6315076" y="1547832"/>
            <a:ext cx="5772150" cy="462913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41FD341-9E19-6BCB-58E1-8E788A78D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875"/>
          <a:stretch/>
        </p:blipFill>
        <p:spPr>
          <a:xfrm>
            <a:off x="694445" y="2224633"/>
            <a:ext cx="5620630" cy="3553321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2– </a:t>
            </a:r>
            <a:r>
              <a:rPr lang="en-US" dirty="0" err="1"/>
              <a:t>Bibliotecas</a:t>
            </a:r>
            <a:r>
              <a:rPr lang="en-US" dirty="0"/>
              <a:t> de </a:t>
            </a:r>
            <a:r>
              <a:rPr lang="en-US" dirty="0" err="1"/>
              <a:t>referência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700" dirty="0">
                <a:ea typeface="Calibri" panose="020F0502020204030204" pitchFamily="34" charset="0"/>
                <a:cs typeface="Times New Roman" panose="02020603050405020304" pitchFamily="18" charset="0"/>
              </a:rPr>
              <a:t>Rotinas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17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1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C92C88C-ACD3-9BCF-C14C-730E6C7772B0}"/>
              </a:ext>
            </a:extLst>
          </p:cNvPr>
          <p:cNvSpPr/>
          <p:nvPr/>
        </p:nvSpPr>
        <p:spPr>
          <a:xfrm>
            <a:off x="1571625" y="4276180"/>
            <a:ext cx="447675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5B93339-5812-5BF5-6054-7E6D57098AB4}"/>
              </a:ext>
            </a:extLst>
          </p:cNvPr>
          <p:cNvSpPr/>
          <p:nvPr/>
        </p:nvSpPr>
        <p:spPr>
          <a:xfrm>
            <a:off x="6934200" y="4924425"/>
            <a:ext cx="1190625" cy="1238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EC0E4A0-7C58-7847-6003-74413BD52BF8}"/>
              </a:ext>
            </a:extLst>
          </p:cNvPr>
          <p:cNvSpPr/>
          <p:nvPr/>
        </p:nvSpPr>
        <p:spPr>
          <a:xfrm>
            <a:off x="1657080" y="4675188"/>
            <a:ext cx="1228725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D5026B3-6D4D-3813-5093-246A973F44D8}"/>
              </a:ext>
            </a:extLst>
          </p:cNvPr>
          <p:cNvSpPr/>
          <p:nvPr/>
        </p:nvSpPr>
        <p:spPr>
          <a:xfrm>
            <a:off x="6934200" y="5248255"/>
            <a:ext cx="1895475" cy="1238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o Explicativo: Linha 16">
            <a:extLst>
              <a:ext uri="{FF2B5EF4-FFF2-40B4-BE49-F238E27FC236}">
                <a16:creationId xmlns:a16="http://schemas.microsoft.com/office/drawing/2014/main" id="{465982D9-B783-B6CF-95E5-BA7C76DAFE91}"/>
              </a:ext>
            </a:extLst>
          </p:cNvPr>
          <p:cNvSpPr/>
          <p:nvPr/>
        </p:nvSpPr>
        <p:spPr>
          <a:xfrm>
            <a:off x="4057649" y="4244976"/>
            <a:ext cx="1819277" cy="371475"/>
          </a:xfrm>
          <a:prstGeom prst="borderCallout1">
            <a:avLst>
              <a:gd name="adj1" fmla="val 18750"/>
              <a:gd name="adj2" fmla="val -8333"/>
              <a:gd name="adj3" fmla="val -36218"/>
              <a:gd name="adj4" fmla="val -58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Critério de parada é a norma do vetor resíduo </a:t>
            </a:r>
            <a:r>
              <a:rPr lang="pt-BR" sz="1000" b="1" dirty="0"/>
              <a:t>r</a:t>
            </a:r>
            <a:r>
              <a:rPr lang="pt-BR" sz="1000" dirty="0"/>
              <a:t> = </a:t>
            </a:r>
            <a:r>
              <a:rPr lang="pt-BR" sz="1000" b="1" dirty="0"/>
              <a:t>b</a:t>
            </a:r>
            <a:r>
              <a:rPr lang="pt-BR" sz="1000" dirty="0"/>
              <a:t> – </a:t>
            </a:r>
            <a:r>
              <a:rPr lang="pt-BR" sz="1000" b="1" dirty="0"/>
              <a:t>A</a:t>
            </a:r>
            <a:r>
              <a:rPr lang="pt-BR" sz="1000" dirty="0"/>
              <a:t> x</a:t>
            </a:r>
          </a:p>
        </p:txBody>
      </p:sp>
      <p:sp>
        <p:nvSpPr>
          <p:cNvPr id="18" name="Texto Explicativo: Linha 17">
            <a:extLst>
              <a:ext uri="{FF2B5EF4-FFF2-40B4-BE49-F238E27FC236}">
                <a16:creationId xmlns:a16="http://schemas.microsoft.com/office/drawing/2014/main" id="{23A83EC7-9E7F-9EFE-7397-96842F732E92}"/>
              </a:ext>
            </a:extLst>
          </p:cNvPr>
          <p:cNvSpPr/>
          <p:nvPr/>
        </p:nvSpPr>
        <p:spPr>
          <a:xfrm>
            <a:off x="9972672" y="5592216"/>
            <a:ext cx="1819277" cy="371475"/>
          </a:xfrm>
          <a:prstGeom prst="borderCallout1">
            <a:avLst>
              <a:gd name="adj1" fmla="val 18750"/>
              <a:gd name="adj2" fmla="val -8333"/>
              <a:gd name="adj3" fmla="val -225962"/>
              <a:gd name="adj4" fmla="val -70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Limitado pelo número de iterações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C188D2D-150F-1050-1ED4-E76A2771EA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396"/>
          <a:stretch/>
        </p:blipFill>
        <p:spPr>
          <a:xfrm>
            <a:off x="9567677" y="2716232"/>
            <a:ext cx="1314633" cy="3143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09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0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3 </a:t>
            </a:r>
            <a:r>
              <a:rPr lang="pt-BR" dirty="0"/>
              <a:t>– Resultados</a:t>
            </a:r>
            <a:br>
              <a:rPr lang="en-US" dirty="0"/>
            </a:b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45BFD80-52F2-AC10-ADC1-E493F27E7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29" y="5187056"/>
            <a:ext cx="5801535" cy="9050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39A9A0B-1303-D2DC-E2C2-492774FA1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498471"/>
            <a:ext cx="4923936" cy="354625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F488260-CC7B-D142-E27D-A891559B1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939" y="5187056"/>
            <a:ext cx="5630061" cy="86689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C724358-5113-0559-A066-BDE265A22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345875"/>
            <a:ext cx="5143500" cy="35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0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3 </a:t>
            </a:r>
            <a:r>
              <a:rPr lang="pt-BR" dirty="0"/>
              <a:t>– Resultados</a:t>
            </a:r>
            <a:br>
              <a:rPr lang="en-US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9D8FF4-0D42-A5ED-03D5-798EF155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97289"/>
            <a:ext cx="5753903" cy="9526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D5A5700-C264-062A-2679-4CCB6A8D8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4344"/>
            <a:ext cx="5003174" cy="35301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BDA5B3E-4470-A721-E09E-8EA7D23668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801"/>
          <a:stretch/>
        </p:blipFill>
        <p:spPr>
          <a:xfrm>
            <a:off x="6592103" y="5231990"/>
            <a:ext cx="5247472" cy="10179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99194BD-4E4A-A765-A8CB-F99084477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85" y="1504344"/>
            <a:ext cx="4965079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4 </a:t>
            </a:r>
            <a:r>
              <a:rPr lang="pt-BR" dirty="0"/>
              <a:t>– Conclusão</a:t>
            </a:r>
            <a:br>
              <a:rPr lang="en-US" dirty="0"/>
            </a:b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AC36F3-6572-FE7F-BD07-C750A11F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2400" dirty="0"/>
              <a:t>O método gradiente conjugado é mais eficiente no processo de otimização deste tipo de problema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 </a:t>
            </a:r>
            <a:r>
              <a:rPr lang="pt-BR" sz="2400" dirty="0" err="1"/>
              <a:t>precondicionamento</a:t>
            </a:r>
            <a:r>
              <a:rPr lang="pt-BR" sz="2400" dirty="0"/>
              <a:t> de A pela diagonal melhorou a eficiência da otimização pelo método de descida gradiente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Neste problema, a estratégia de </a:t>
            </a:r>
            <a:r>
              <a:rPr lang="pt-BR" sz="2400" dirty="0" err="1"/>
              <a:t>precondicionamento</a:t>
            </a:r>
            <a:r>
              <a:rPr lang="pt-BR" sz="2400" dirty="0"/>
              <a:t> mencionada não é recomendada na otimização do GC, que já demonstrou ser bastante eficiente sem </a:t>
            </a:r>
            <a:r>
              <a:rPr lang="pt-BR" sz="2400" dirty="0" err="1"/>
              <a:t>precondiconamento</a:t>
            </a:r>
            <a:r>
              <a:rPr lang="pt-BR" sz="2400" dirty="0"/>
              <a:t>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Os recursos de otimização são utilizadas em modelos de aprendizado de máquina como, por exemplo redes neurais.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4339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338419-3412-4B66-A397-DDE52C436FD7}"/>
              </a:ext>
            </a:extLst>
          </p:cNvPr>
          <p:cNvSpPr txBox="1"/>
          <p:nvPr/>
        </p:nvSpPr>
        <p:spPr>
          <a:xfrm>
            <a:off x="5486401" y="2324100"/>
            <a:ext cx="6610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/>
              <a:t>Obrigada.</a:t>
            </a: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1F4271FC-AD9D-4945-2E32-BC1BAE332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93376"/>
              </p:ext>
            </p:extLst>
          </p:nvPr>
        </p:nvGraphicFramePr>
        <p:xfrm>
          <a:off x="0" y="1833402"/>
          <a:ext cx="4720309" cy="289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2" imgW="10102680" imgH="6191280" progId="Paint.Picture">
                  <p:embed/>
                </p:oleObj>
              </mc:Choice>
              <mc:Fallback>
                <p:oleObj name="Imagem de Bitmap" r:id="rId2" imgW="10102680" imgH="6191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833402"/>
                        <a:ext cx="4720309" cy="2892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445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FEED1-4D0B-44D7-BA9D-9EE3B004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F57EC-4E6C-467A-9400-B4A2F28D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/>
              <a:t>1 – Apresentação do problema</a:t>
            </a:r>
          </a:p>
          <a:p>
            <a:endParaRPr lang="pt-BR" dirty="0"/>
          </a:p>
          <a:p>
            <a:r>
              <a:rPr lang="pt-BR" sz="2600" dirty="0"/>
              <a:t>2 – Bibliotecas de referência </a:t>
            </a:r>
          </a:p>
          <a:p>
            <a:endParaRPr lang="pt-BR" sz="2600" dirty="0"/>
          </a:p>
          <a:p>
            <a:r>
              <a:rPr lang="pt-BR" sz="2600" dirty="0"/>
              <a:t>3 – Resultados</a:t>
            </a:r>
          </a:p>
          <a:p>
            <a:endParaRPr lang="pt-BR" sz="2600" dirty="0"/>
          </a:p>
          <a:p>
            <a:r>
              <a:rPr lang="pt-BR" sz="2600" dirty="0"/>
              <a:t>4 - Conclusão</a:t>
            </a:r>
          </a:p>
          <a:p>
            <a:pPr marL="914400" lvl="2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83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1 – </a:t>
            </a:r>
            <a:r>
              <a:rPr lang="pt-BR" dirty="0"/>
              <a:t>Apresentação do problema</a:t>
            </a:r>
            <a:br>
              <a:rPr lang="en-US" dirty="0"/>
            </a:b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AC36F3-6572-FE7F-BD07-C750A11FC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27944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/>
              <a:t>Descida gradiente</a:t>
            </a:r>
          </a:p>
          <a:p>
            <a:pPr lvl="1" algn="just"/>
            <a:r>
              <a:rPr lang="pt-BR" sz="2000" dirty="0"/>
              <a:t> As derivadas parciais do gradiente indicam em que proporção a função f</a:t>
            </a:r>
            <a:r>
              <a:rPr lang="pt-BR" sz="2000" b="1" dirty="0"/>
              <a:t> </a:t>
            </a:r>
            <a:r>
              <a:rPr lang="pt-BR" sz="2000" dirty="0"/>
              <a:t>(</a:t>
            </a:r>
            <a:r>
              <a:rPr lang="pt-BR" sz="2000" b="1" dirty="0"/>
              <a:t>x</a:t>
            </a:r>
            <a:r>
              <a:rPr lang="pt-BR" sz="2000" dirty="0"/>
              <a:t>)  vai aumentar ou diminuir com uma pequena variação da entrada x</a:t>
            </a:r>
            <a:r>
              <a:rPr lang="pt-BR" sz="2000" baseline="-25000" dirty="0"/>
              <a:t>i</a:t>
            </a:r>
            <a:r>
              <a:rPr lang="pt-BR" sz="2000" dirty="0"/>
              <a:t>  (entrada/saída)</a:t>
            </a:r>
          </a:p>
          <a:p>
            <a:pPr lvl="1" algn="just"/>
            <a:endParaRPr lang="pt-BR" sz="2000" dirty="0"/>
          </a:p>
          <a:p>
            <a:pPr lvl="1" algn="just"/>
            <a:r>
              <a:rPr lang="pt-BR" sz="2000" dirty="0"/>
              <a:t>O gradiente indica em qual direção ajustar os parâmetros de entrada x</a:t>
            </a:r>
            <a:r>
              <a:rPr lang="pt-BR" sz="2000" baseline="-25000" dirty="0"/>
              <a:t>i </a:t>
            </a:r>
            <a:r>
              <a:rPr lang="pt-BR" sz="2000" dirty="0"/>
              <a:t> para que f</a:t>
            </a:r>
            <a:r>
              <a:rPr lang="pt-BR" sz="2000" b="1" dirty="0"/>
              <a:t> </a:t>
            </a:r>
            <a:r>
              <a:rPr lang="pt-BR" sz="2000" dirty="0"/>
              <a:t>(</a:t>
            </a:r>
            <a:r>
              <a:rPr lang="pt-BR" sz="2000" b="1" dirty="0"/>
              <a:t>x</a:t>
            </a:r>
            <a:r>
              <a:rPr lang="pt-BR" sz="2000" dirty="0"/>
              <a:t>) tenha o máximo incremento ou decremento.</a:t>
            </a:r>
          </a:p>
          <a:p>
            <a:pPr lvl="1" algn="just"/>
            <a:endParaRPr lang="pt-BR" sz="2000" dirty="0"/>
          </a:p>
          <a:p>
            <a:pPr lvl="1" algn="just"/>
            <a:r>
              <a:rPr lang="pt-BR" sz="2000" dirty="0"/>
              <a:t>Em aprendizagem de máquina  </a:t>
            </a:r>
            <a:r>
              <a:rPr lang="pt-BR" sz="2000" dirty="0" err="1">
                <a:latin typeface="Symbol" panose="05050102010706020507" pitchFamily="18" charset="2"/>
              </a:rPr>
              <a:t>a</a:t>
            </a:r>
            <a:r>
              <a:rPr lang="pt-BR" sz="2000" baseline="-25000" dirty="0" err="1"/>
              <a:t>k</a:t>
            </a:r>
            <a:r>
              <a:rPr lang="pt-BR" sz="2000" dirty="0"/>
              <a:t> é o passo de aprendizagem</a:t>
            </a:r>
          </a:p>
          <a:p>
            <a:pPr lvl="1" algn="just"/>
            <a:endParaRPr lang="pt-BR" sz="2000" dirty="0"/>
          </a:p>
          <a:p>
            <a:pPr lvl="1" algn="just"/>
            <a:r>
              <a:rPr lang="pt-BR" sz="2000" dirty="0"/>
              <a:t>f (x </a:t>
            </a:r>
            <a:r>
              <a:rPr lang="pt-BR" sz="2000" baseline="-25000" dirty="0"/>
              <a:t>k+1</a:t>
            </a:r>
            <a:r>
              <a:rPr lang="pt-BR" sz="2000" dirty="0"/>
              <a:t>)</a:t>
            </a:r>
            <a:r>
              <a:rPr lang="pt-BR" sz="2000" baseline="-25000" dirty="0"/>
              <a:t> </a:t>
            </a:r>
            <a:r>
              <a:rPr lang="pt-BR" sz="2000" dirty="0"/>
              <a:t>é a função de custo ou erro que se deseja minimizar - </a:t>
            </a:r>
            <a:r>
              <a:rPr lang="pt-BR" sz="2000" dirty="0">
                <a:solidFill>
                  <a:srgbClr val="0000FF"/>
                </a:solidFill>
              </a:rPr>
              <a:t>f (x </a:t>
            </a:r>
            <a:r>
              <a:rPr lang="pt-BR" sz="2000" baseline="-25000" dirty="0">
                <a:solidFill>
                  <a:srgbClr val="0000FF"/>
                </a:solidFill>
              </a:rPr>
              <a:t>k+1</a:t>
            </a:r>
            <a:r>
              <a:rPr lang="pt-BR" sz="2000" dirty="0">
                <a:solidFill>
                  <a:srgbClr val="0000FF"/>
                </a:solidFill>
              </a:rPr>
              <a:t>)</a:t>
            </a:r>
            <a:r>
              <a:rPr lang="pt-BR" sz="2000" baseline="-25000" dirty="0">
                <a:solidFill>
                  <a:srgbClr val="0000FF"/>
                </a:solidFill>
              </a:rPr>
              <a:t> </a:t>
            </a:r>
            <a:r>
              <a:rPr lang="pt-BR" sz="2000" dirty="0">
                <a:solidFill>
                  <a:srgbClr val="0000FF"/>
                </a:solidFill>
              </a:rPr>
              <a:t> ≤ f (x </a:t>
            </a:r>
            <a:r>
              <a:rPr lang="pt-BR" sz="2000" baseline="-25000" dirty="0">
                <a:solidFill>
                  <a:srgbClr val="0000FF"/>
                </a:solidFill>
              </a:rPr>
              <a:t>k</a:t>
            </a:r>
            <a:r>
              <a:rPr lang="pt-BR" sz="2000" dirty="0">
                <a:solidFill>
                  <a:srgbClr val="0000FF"/>
                </a:solidFill>
              </a:rPr>
              <a:t>)</a:t>
            </a:r>
            <a:r>
              <a:rPr lang="pt-BR" sz="2000" baseline="-25000" dirty="0"/>
              <a:t> </a:t>
            </a: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44644F-125D-E98E-9250-CCEB933F9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3" t="2097" r="27360" b="9930"/>
          <a:stretch/>
        </p:blipFill>
        <p:spPr>
          <a:xfrm>
            <a:off x="7910394" y="2939782"/>
            <a:ext cx="3443406" cy="293897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6724453-8225-72CC-2DA5-FBC31DF2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91" y="1901093"/>
            <a:ext cx="3650009" cy="8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5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1 – </a:t>
            </a:r>
            <a:r>
              <a:rPr lang="pt-BR" dirty="0"/>
              <a:t>Apresentação do problema</a:t>
            </a:r>
            <a:br>
              <a:rPr lang="en-US" dirty="0"/>
            </a:b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AC36F3-6572-FE7F-BD07-C750A11FC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268165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Gradiente conjugado (GC)</a:t>
            </a:r>
          </a:p>
          <a:p>
            <a:pPr lvl="1" algn="just"/>
            <a:r>
              <a:rPr lang="pt-BR" sz="2000" dirty="0"/>
              <a:t>Extensão do método gradiente a fim de evitar que se haja passos desnecessário na mesma direção. </a:t>
            </a:r>
          </a:p>
          <a:p>
            <a:pPr lvl="1" algn="just"/>
            <a:r>
              <a:rPr lang="pt-BR" sz="2000" dirty="0"/>
              <a:t>O processo de otimização mais eficiente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8FC163-121E-C4A0-CDFA-7B2F75D62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8" t="10174" r="36578" b="11529"/>
          <a:stretch/>
        </p:blipFill>
        <p:spPr>
          <a:xfrm>
            <a:off x="2667004" y="3428999"/>
            <a:ext cx="3305275" cy="26572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E342F92-AEC9-98A1-1EDA-20AB58D10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19" t="14382" r="38989" b="9931"/>
          <a:stretch/>
        </p:blipFill>
        <p:spPr>
          <a:xfrm>
            <a:off x="6760396" y="3439251"/>
            <a:ext cx="3030876" cy="264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9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1 – </a:t>
            </a:r>
            <a:r>
              <a:rPr lang="pt-BR" dirty="0"/>
              <a:t>Apresentação do problema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800" b="0" dirty="0"/>
              <a:t>Repositório de matrizes esparsas</a:t>
            </a:r>
          </a:p>
          <a:p>
            <a:pPr marL="0" indent="0" algn="just">
              <a:buNone/>
            </a:pPr>
            <a:r>
              <a:rPr lang="pt-BR" sz="1400" b="0" dirty="0"/>
              <a:t>	</a:t>
            </a:r>
            <a:r>
              <a:rPr lang="pt-BR" sz="1400" b="0" dirty="0">
                <a:hlinkClick r:id="rId2"/>
              </a:rPr>
              <a:t>https://sparse.tamu.edu/</a:t>
            </a:r>
            <a:endParaRPr lang="pt-BR" sz="1400" b="0" dirty="0"/>
          </a:p>
          <a:p>
            <a:pPr marL="0" indent="0" algn="just">
              <a:buNone/>
            </a:pPr>
            <a:endParaRPr lang="pt-BR" sz="2200" b="0" dirty="0"/>
          </a:p>
          <a:p>
            <a:pPr marL="0" indent="0" algn="just">
              <a:buNone/>
            </a:pPr>
            <a:endParaRPr lang="pt-BR" sz="2200" b="0" dirty="0"/>
          </a:p>
          <a:p>
            <a:pPr marL="0" indent="0" algn="just">
              <a:buNone/>
            </a:pPr>
            <a:endParaRPr lang="pt-BR" sz="2200" b="0" dirty="0"/>
          </a:p>
          <a:p>
            <a:pPr marL="0" indent="0" algn="just">
              <a:buNone/>
            </a:pPr>
            <a:endParaRPr lang="pt-BR" sz="2200" b="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059E56-4610-8556-59D4-34E34F702ACD}"/>
              </a:ext>
            </a:extLst>
          </p:cNvPr>
          <p:cNvSpPr txBox="1"/>
          <p:nvPr/>
        </p:nvSpPr>
        <p:spPr>
          <a:xfrm>
            <a:off x="5426338" y="5740162"/>
            <a:ext cx="248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Problema de estrutural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F63BCB-46CB-9B0D-0401-D99AE9A0E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22" y="2218531"/>
            <a:ext cx="5116801" cy="3454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A9E58AC-CAB9-A73D-9265-174D07EB4D23}"/>
              </a:ext>
            </a:extLst>
          </p:cNvPr>
          <p:cNvSpPr txBox="1"/>
          <p:nvPr/>
        </p:nvSpPr>
        <p:spPr>
          <a:xfrm>
            <a:off x="1520576" y="3429000"/>
            <a:ext cx="29050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A x = b</a:t>
            </a:r>
          </a:p>
          <a:p>
            <a:pPr algn="ctr"/>
            <a:endParaRPr lang="pt-BR" sz="4400" b="1" dirty="0"/>
          </a:p>
          <a:p>
            <a:pPr algn="ctr"/>
            <a:r>
              <a:rPr lang="pt-BR" sz="4400" b="1" dirty="0"/>
              <a:t>b = 0</a:t>
            </a:r>
          </a:p>
        </p:txBody>
      </p:sp>
    </p:spTree>
    <p:extLst>
      <p:ext uri="{BB962C8B-B14F-4D97-AF65-F5344CB8AC3E}">
        <p14:creationId xmlns:p14="http://schemas.microsoft.com/office/powerpoint/2010/main" val="206863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2– </a:t>
            </a:r>
            <a:r>
              <a:rPr lang="en-US" dirty="0" err="1"/>
              <a:t>Bibliotecas</a:t>
            </a:r>
            <a:r>
              <a:rPr lang="en-US" dirty="0"/>
              <a:t> de </a:t>
            </a:r>
            <a:r>
              <a:rPr lang="en-US" dirty="0" err="1"/>
              <a:t>referência</a:t>
            </a:r>
            <a:r>
              <a:rPr lang="en-US" dirty="0"/>
              <a:t> (</a:t>
            </a:r>
            <a:r>
              <a:rPr lang="en-US" dirty="0" err="1"/>
              <a:t>Scipy</a:t>
            </a:r>
            <a:r>
              <a:rPr lang="en-US" dirty="0"/>
              <a:t>)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pt-BR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leitura e armazenamento da </a:t>
            </a:r>
            <a:r>
              <a:rPr lang="pt-BR" sz="1700" dirty="0">
                <a:ea typeface="Calibri" panose="020F0502020204030204" pitchFamily="34" charset="0"/>
                <a:cs typeface="Times New Roman" panose="02020603050405020304" pitchFamily="18" charset="0"/>
              </a:rPr>
              <a:t>matriz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scipy.io.mmread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endParaRPr lang="pt-BR" sz="17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2AC4D9-47A0-44E6-8C9F-D9E04864518F}"/>
              </a:ext>
            </a:extLst>
          </p:cNvPr>
          <p:cNvSpPr txBox="1"/>
          <p:nvPr/>
        </p:nvSpPr>
        <p:spPr>
          <a:xfrm>
            <a:off x="1164270" y="5930742"/>
            <a:ext cx="581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https://scipy.github.io/devdocs/reference/generated/scipy.io.mmread.html#scipy.io.mmread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E69CE2-52B5-8A0C-7C18-CF48A62DC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9"/>
          <a:stretch/>
        </p:blipFill>
        <p:spPr>
          <a:xfrm>
            <a:off x="1066799" y="2170336"/>
            <a:ext cx="3617990" cy="36254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6C447D-400D-516F-DD6C-EFB16BC78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031" y="2918839"/>
            <a:ext cx="5225670" cy="191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0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2– </a:t>
            </a:r>
            <a:r>
              <a:rPr lang="en-US" dirty="0" err="1"/>
              <a:t>Bibliotecas</a:t>
            </a:r>
            <a:r>
              <a:rPr lang="en-US" dirty="0"/>
              <a:t> de </a:t>
            </a:r>
            <a:r>
              <a:rPr lang="en-US" dirty="0" err="1"/>
              <a:t>referência</a:t>
            </a:r>
            <a:r>
              <a:rPr lang="en-US" dirty="0"/>
              <a:t> (</a:t>
            </a:r>
            <a:r>
              <a:rPr lang="en-US" dirty="0" err="1"/>
              <a:t>Numpy</a:t>
            </a:r>
            <a:r>
              <a:rPr lang="en-US" dirty="0"/>
              <a:t>)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 ‘</a:t>
            </a:r>
            <a:r>
              <a:rPr lang="pt-BR" sz="1700" dirty="0" err="1">
                <a:ea typeface="Calibri" panose="020F0502020204030204" pitchFamily="34" charset="0"/>
                <a:cs typeface="Times New Roman" panose="02020603050405020304" pitchFamily="18" charset="0"/>
              </a:rPr>
              <a:t>linalg</a:t>
            </a:r>
            <a:r>
              <a:rPr lang="pt-BR" sz="1700" dirty="0">
                <a:ea typeface="Calibri" panose="020F0502020204030204" pitchFamily="34" charset="0"/>
                <a:cs typeface="Times New Roman" panose="02020603050405020304" pitchFamily="18" charset="0"/>
              </a:rPr>
              <a:t>’ do </a:t>
            </a:r>
            <a:r>
              <a:rPr lang="pt-BR" sz="1700" dirty="0" err="1"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verificação do número de condicionamento da matriz esparsa:</a:t>
            </a:r>
          </a:p>
          <a:p>
            <a:pPr marL="0" indent="0" algn="just">
              <a:buNone/>
            </a:pPr>
            <a:endParaRPr lang="pt-BR" sz="17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2AC4D9-47A0-44E6-8C9F-D9E04864518F}"/>
              </a:ext>
            </a:extLst>
          </p:cNvPr>
          <p:cNvSpPr txBox="1"/>
          <p:nvPr/>
        </p:nvSpPr>
        <p:spPr>
          <a:xfrm>
            <a:off x="1164270" y="5930742"/>
            <a:ext cx="581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https://numpy.org/doc/stable/reference/generated/numpy.linalg.cond.html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A4BB06-F410-67D1-603D-310025DA5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41" y="2205190"/>
            <a:ext cx="5475599" cy="369206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EC799E6-F30D-FE58-1F33-97AB99A59A2D}"/>
              </a:ext>
            </a:extLst>
          </p:cNvPr>
          <p:cNvSpPr/>
          <p:nvPr/>
        </p:nvSpPr>
        <p:spPr>
          <a:xfrm>
            <a:off x="2097741" y="3429000"/>
            <a:ext cx="3012141" cy="24682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EA27281-5E77-5DE2-8473-120ABF10171A}"/>
              </a:ext>
            </a:extLst>
          </p:cNvPr>
          <p:cNvCxnSpPr>
            <a:cxnSpLocks/>
          </p:cNvCxnSpPr>
          <p:nvPr/>
        </p:nvCxnSpPr>
        <p:spPr>
          <a:xfrm>
            <a:off x="5109882" y="4533900"/>
            <a:ext cx="14227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62AEB143-E6A1-25FD-7D37-1DA587816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859" y="4051221"/>
            <a:ext cx="417253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3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2– </a:t>
            </a:r>
            <a:r>
              <a:rPr lang="en-US" dirty="0" err="1"/>
              <a:t>Bibliotecas</a:t>
            </a:r>
            <a:r>
              <a:rPr lang="en-US" dirty="0"/>
              <a:t> de </a:t>
            </a:r>
            <a:r>
              <a:rPr lang="en-US" dirty="0" err="1"/>
              <a:t>referência</a:t>
            </a:r>
            <a:r>
              <a:rPr lang="en-US" dirty="0"/>
              <a:t> (</a:t>
            </a:r>
            <a:r>
              <a:rPr lang="en-US" dirty="0" err="1"/>
              <a:t>gráficos</a:t>
            </a:r>
            <a:r>
              <a:rPr lang="en-US" dirty="0"/>
              <a:t>)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7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pt-BR" sz="17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apresentar os resultados – </a:t>
            </a:r>
            <a:r>
              <a:rPr lang="pt-BR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matplotlib.pyplot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17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2AC4D9-47A0-44E6-8C9F-D9E04864518F}"/>
              </a:ext>
            </a:extLst>
          </p:cNvPr>
          <p:cNvSpPr txBox="1"/>
          <p:nvPr/>
        </p:nvSpPr>
        <p:spPr>
          <a:xfrm>
            <a:off x="1164270" y="5930742"/>
            <a:ext cx="581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https://matplotlib.org/stable/api/pyplot_summary.html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D488613-672E-B5FB-C275-BCA5C7E46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843"/>
          <a:stretch/>
        </p:blipFill>
        <p:spPr>
          <a:xfrm>
            <a:off x="838200" y="2088926"/>
            <a:ext cx="3857625" cy="37743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B33CB79-429B-A179-8E44-9690C633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547" y="2088926"/>
            <a:ext cx="4722555" cy="36766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11BC228-E424-208D-77ED-7F5C69AC9F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50" r="17868"/>
          <a:stretch/>
        </p:blipFill>
        <p:spPr>
          <a:xfrm>
            <a:off x="8186433" y="1989138"/>
            <a:ext cx="3786491" cy="41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7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2– </a:t>
            </a:r>
            <a:r>
              <a:rPr lang="en-US" dirty="0" err="1"/>
              <a:t>Bibliotecas</a:t>
            </a:r>
            <a:r>
              <a:rPr lang="en-US" dirty="0"/>
              <a:t> de </a:t>
            </a:r>
            <a:r>
              <a:rPr lang="en-US" dirty="0" err="1"/>
              <a:t>referência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700" dirty="0">
                <a:ea typeface="Calibri" panose="020F0502020204030204" pitchFamily="34" charset="0"/>
                <a:cs typeface="Times New Roman" panose="02020603050405020304" pitchFamily="18" charset="0"/>
              </a:rPr>
              <a:t>Rotinas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17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084CE9-6A3E-E35A-457A-E88408C24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5" r="8804"/>
          <a:stretch/>
        </p:blipFill>
        <p:spPr>
          <a:xfrm>
            <a:off x="761999" y="2190487"/>
            <a:ext cx="5638801" cy="377242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89681E2-9CF0-DB51-A51A-DD67A2AB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59" y="1690688"/>
            <a:ext cx="5097515" cy="457245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9C92C88C-ACD3-9BCF-C14C-730E6C7772B0}"/>
              </a:ext>
            </a:extLst>
          </p:cNvPr>
          <p:cNvSpPr/>
          <p:nvPr/>
        </p:nvSpPr>
        <p:spPr>
          <a:xfrm>
            <a:off x="1400175" y="4657725"/>
            <a:ext cx="447675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5B93339-5812-5BF5-6054-7E6D57098AB4}"/>
              </a:ext>
            </a:extLst>
          </p:cNvPr>
          <p:cNvSpPr/>
          <p:nvPr/>
        </p:nvSpPr>
        <p:spPr>
          <a:xfrm>
            <a:off x="7000875" y="5238750"/>
            <a:ext cx="1190625" cy="1238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o Explicativo: Linha 16">
            <a:extLst>
              <a:ext uri="{FF2B5EF4-FFF2-40B4-BE49-F238E27FC236}">
                <a16:creationId xmlns:a16="http://schemas.microsoft.com/office/drawing/2014/main" id="{D17D0165-0CD6-DAB7-E7DF-3956D5AB378B}"/>
              </a:ext>
            </a:extLst>
          </p:cNvPr>
          <p:cNvSpPr/>
          <p:nvPr/>
        </p:nvSpPr>
        <p:spPr>
          <a:xfrm>
            <a:off x="4124322" y="4733925"/>
            <a:ext cx="1819277" cy="371475"/>
          </a:xfrm>
          <a:prstGeom prst="borderCallout1">
            <a:avLst>
              <a:gd name="adj1" fmla="val 18750"/>
              <a:gd name="adj2" fmla="val -8333"/>
              <a:gd name="adj3" fmla="val -36218"/>
              <a:gd name="adj4" fmla="val -58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Critério de parada é a norma do vetor resíduo </a:t>
            </a:r>
            <a:r>
              <a:rPr lang="pt-BR" sz="1000" b="1" dirty="0"/>
              <a:t>r</a:t>
            </a:r>
            <a:r>
              <a:rPr lang="pt-BR" sz="1000" dirty="0"/>
              <a:t> = </a:t>
            </a:r>
            <a:r>
              <a:rPr lang="pt-BR" sz="1000" b="1" dirty="0"/>
              <a:t>b</a:t>
            </a:r>
            <a:r>
              <a:rPr lang="pt-BR" sz="1000" dirty="0"/>
              <a:t> – </a:t>
            </a:r>
            <a:r>
              <a:rPr lang="pt-BR" sz="1000" b="1" dirty="0"/>
              <a:t>A</a:t>
            </a:r>
            <a:r>
              <a:rPr lang="pt-BR" sz="1000" dirty="0"/>
              <a:t> x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EFCA35F-F3D5-B115-8ED2-F3EDEF3D2E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396"/>
          <a:stretch/>
        </p:blipFill>
        <p:spPr>
          <a:xfrm>
            <a:off x="9548538" y="2859088"/>
            <a:ext cx="1314633" cy="3143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7605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495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Symbol</vt:lpstr>
      <vt:lpstr>Tahoma</vt:lpstr>
      <vt:lpstr>Tema do Office</vt:lpstr>
      <vt:lpstr>1_Personalizar design</vt:lpstr>
      <vt:lpstr>Imagem de Bitmap</vt:lpstr>
      <vt:lpstr>Trabalho 4  Otimização </vt:lpstr>
      <vt:lpstr>Agenda</vt:lpstr>
      <vt:lpstr> 1 – Apresentação do problema </vt:lpstr>
      <vt:lpstr> 1 – Apresentação do problema </vt:lpstr>
      <vt:lpstr> 1 – Apresentação do problema </vt:lpstr>
      <vt:lpstr> 2– Bibliotecas de referência (Scipy) </vt:lpstr>
      <vt:lpstr> 2– Bibliotecas de referência (Numpy) </vt:lpstr>
      <vt:lpstr> 2– Bibliotecas de referência (gráficos) </vt:lpstr>
      <vt:lpstr> 2– Bibliotecas de referência  </vt:lpstr>
      <vt:lpstr> 2– Bibliotecas de referência </vt:lpstr>
      <vt:lpstr> 3 – Resultados </vt:lpstr>
      <vt:lpstr> 3 – Resultados </vt:lpstr>
      <vt:lpstr> 4 – Conclusão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CPC887</dc:title>
  <dc:creator>Vivian de Carvalho</dc:creator>
  <cp:lastModifiedBy>Vivian de Carvalho</cp:lastModifiedBy>
  <cp:revision>126</cp:revision>
  <dcterms:created xsi:type="dcterms:W3CDTF">2021-08-01T14:00:26Z</dcterms:created>
  <dcterms:modified xsi:type="dcterms:W3CDTF">2022-06-14T21:28:00Z</dcterms:modified>
  <cp:contentStatus/>
</cp:coreProperties>
</file>