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10287000" cx="18288000"/>
  <p:notesSz cx="6858000" cy="9144000"/>
  <p:embeddedFontLst>
    <p:embeddedFont>
      <p:font typeface="Outfit Light"/>
      <p:regular r:id="rId17"/>
      <p:bold r:id="rId18"/>
    </p:embeddedFont>
    <p:embeddedFont>
      <p:font typeface="Outfit"/>
      <p:regular r:id="rId19"/>
      <p:bold r:id="rId20"/>
    </p:embeddedFont>
    <p:embeddedFont>
      <p:font typeface="Outfit Thin"/>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utfit-bold.fntdata"/><Relationship Id="rId11" Type="http://schemas.openxmlformats.org/officeDocument/2006/relationships/slide" Target="slides/slide7.xml"/><Relationship Id="rId22" Type="http://schemas.openxmlformats.org/officeDocument/2006/relationships/font" Target="fonts/OutfitThin-bold.fntdata"/><Relationship Id="rId10" Type="http://schemas.openxmlformats.org/officeDocument/2006/relationships/slide" Target="slides/slide6.xml"/><Relationship Id="rId21" Type="http://schemas.openxmlformats.org/officeDocument/2006/relationships/font" Target="fonts/OutfitThin-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utfitLight-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utfit-regular.fntdata"/><Relationship Id="rId6" Type="http://schemas.openxmlformats.org/officeDocument/2006/relationships/slide" Target="slides/slide2.xml"/><Relationship Id="rId18" Type="http://schemas.openxmlformats.org/officeDocument/2006/relationships/font" Target="fonts/OutfitLigh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Outfit Light"/>
                <a:ea typeface="Outfit Light"/>
                <a:cs typeface="Outfit Light"/>
                <a:sym typeface="Outfit Light"/>
              </a:defRPr>
            </a:lvl1pPr>
            <a:lvl2pPr lvl="1"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Outfit Light"/>
                <a:ea typeface="Outfit Light"/>
                <a:cs typeface="Outfit Light"/>
                <a:sym typeface="Outfit Light"/>
              </a:defRPr>
            </a:lvl1pPr>
            <a:lvl2pPr lvl="1"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solidFill>
                  <a:schemeClr val="dk1"/>
                </a:solidFill>
                <a:latin typeface="Outfit Light"/>
                <a:ea typeface="Outfit Light"/>
                <a:cs typeface="Outfit Light"/>
                <a:sym typeface="Outfit Light"/>
              </a:defRPr>
            </a:lvl1pPr>
            <a:lvl2pPr indent="-228600" lvl="1" marL="914400" marR="0" rtl="0" algn="l">
              <a:spcBef>
                <a:spcPts val="0"/>
              </a:spcBef>
              <a:spcAft>
                <a:spcPts val="0"/>
              </a:spcAft>
              <a:buSzPts val="1400"/>
              <a:buNone/>
              <a:defRPr b="0" i="0" sz="1800" u="none" cap="none" strike="noStrike">
                <a:solidFill>
                  <a:schemeClr val="dk1"/>
                </a:solidFill>
                <a:latin typeface="Outfit Light"/>
                <a:ea typeface="Outfit Light"/>
                <a:cs typeface="Outfit Light"/>
                <a:sym typeface="Outfit Light"/>
              </a:defRPr>
            </a:lvl2pPr>
            <a:lvl3pPr indent="-228600" lvl="2" marL="1371600" marR="0" rtl="0" algn="l">
              <a:spcBef>
                <a:spcPts val="0"/>
              </a:spcBef>
              <a:spcAft>
                <a:spcPts val="0"/>
              </a:spcAft>
              <a:buSzPts val="1400"/>
              <a:buNone/>
              <a:defRPr b="0" i="0" sz="1800" u="none" cap="none" strike="noStrike">
                <a:solidFill>
                  <a:schemeClr val="dk1"/>
                </a:solidFill>
                <a:latin typeface="Outfit Light"/>
                <a:ea typeface="Outfit Light"/>
                <a:cs typeface="Outfit Light"/>
                <a:sym typeface="Outfit Light"/>
              </a:defRPr>
            </a:lvl3pPr>
            <a:lvl4pPr indent="-228600" lvl="3" marL="1828800" marR="0" rtl="0" algn="l">
              <a:spcBef>
                <a:spcPts val="0"/>
              </a:spcBef>
              <a:spcAft>
                <a:spcPts val="0"/>
              </a:spcAft>
              <a:buSzPts val="1400"/>
              <a:buNone/>
              <a:defRPr b="0" i="0" sz="1800" u="none" cap="none" strike="noStrike">
                <a:solidFill>
                  <a:schemeClr val="dk1"/>
                </a:solidFill>
                <a:latin typeface="Outfit Light"/>
                <a:ea typeface="Outfit Light"/>
                <a:cs typeface="Outfit Light"/>
                <a:sym typeface="Outfit Light"/>
              </a:defRPr>
            </a:lvl4pPr>
            <a:lvl5pPr indent="-228600" lvl="4" marL="2286000" marR="0" rtl="0" algn="l">
              <a:spcBef>
                <a:spcPts val="0"/>
              </a:spcBef>
              <a:spcAft>
                <a:spcPts val="0"/>
              </a:spcAft>
              <a:buSzPts val="1400"/>
              <a:buNone/>
              <a:defRPr b="0" i="0" sz="1800" u="none" cap="none" strike="noStrike">
                <a:solidFill>
                  <a:schemeClr val="dk1"/>
                </a:solidFill>
                <a:latin typeface="Outfit Light"/>
                <a:ea typeface="Outfit Light"/>
                <a:cs typeface="Outfit Light"/>
                <a:sym typeface="Outfit Light"/>
              </a:defRPr>
            </a:lvl5pPr>
            <a:lvl6pPr indent="-228600" lvl="5"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Outfit Light"/>
                <a:ea typeface="Outfit Light"/>
                <a:cs typeface="Outfit Light"/>
                <a:sym typeface="Outfit Light"/>
              </a:defRPr>
            </a:lvl1pPr>
            <a:lvl2pPr lvl="1"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Outfit Light"/>
                <a:ea typeface="Outfit Light"/>
                <a:cs typeface="Outfit Light"/>
                <a:sym typeface="Outfit Light"/>
              </a:rPr>
              <a:t>‹#›</a:t>
            </a:fld>
            <a:endParaRPr b="0" i="0" sz="1200" u="none" cap="none" strike="noStrike">
              <a:solidFill>
                <a:schemeClr val="dk1"/>
              </a:solidFill>
              <a:latin typeface="Outfit Light"/>
              <a:ea typeface="Outfit Light"/>
              <a:cs typeface="Outfit Light"/>
              <a:sym typeface="Outfit Light"/>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 name="Shape 18"/>
        <p:cNvGrpSpPr/>
        <p:nvPr/>
      </p:nvGrpSpPr>
      <p:grpSpPr>
        <a:xfrm>
          <a:off x="0" y="0"/>
          <a:ext cx="0" cy="0"/>
          <a:chOff x="0" y="0"/>
          <a:chExt cx="0" cy="0"/>
        </a:xfrm>
      </p:grpSpPr>
      <p:sp>
        <p:nvSpPr>
          <p:cNvPr id="19" name="Google Shape;1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 name="Google Shape;2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5dd2fe3ee_1_1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2d5dd2fe3ee_1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5dd2fe3ee_1_1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d5dd2fe3ee_1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 name="Google Shape;2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d5dd2fe3ee_1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g2d5dd2fe3ee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5dd2fe3ee_1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g2d5dd2fe3ee_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5dd2fe3ee_1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2d5dd2fe3ee_1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5dd2fe3ee_1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2d5dd2fe3ee_1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5dd2fe3ee_1_1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2d5dd2fe3ee_1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5dd2fe3ee_1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2d5dd2fe3ee_1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1_3-Content">
  <p:cSld name="61_3-Content">
    <p:spTree>
      <p:nvGrpSpPr>
        <p:cNvPr id="11" name="Shape 11"/>
        <p:cNvGrpSpPr/>
        <p:nvPr/>
      </p:nvGrpSpPr>
      <p:grpSpPr>
        <a:xfrm>
          <a:off x="0" y="0"/>
          <a:ext cx="0" cy="0"/>
          <a:chOff x="0" y="0"/>
          <a:chExt cx="0" cy="0"/>
        </a:xfrm>
      </p:grpSpPr>
      <p:sp>
        <p:nvSpPr>
          <p:cNvPr id="12" name="Google Shape;12;p2"/>
          <p:cNvSpPr/>
          <p:nvPr/>
        </p:nvSpPr>
        <p:spPr>
          <a:xfrm>
            <a:off x="827088" y="794476"/>
            <a:ext cx="708152" cy="180327"/>
          </a:xfrm>
          <a:custGeom>
            <a:rect b="b" l="l" r="r" t="t"/>
            <a:pathLst>
              <a:path extrusionOk="0" h="244831" w="961453">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Outfit Light"/>
              <a:ea typeface="Outfit Light"/>
              <a:cs typeface="Outfit Light"/>
              <a:sym typeface="Outfit Light"/>
            </a:endParaRPr>
          </a:p>
        </p:txBody>
      </p:sp>
      <p:sp>
        <p:nvSpPr>
          <p:cNvPr id="13" name="Google Shape;13;p2"/>
          <p:cNvSpPr txBox="1"/>
          <p:nvPr/>
        </p:nvSpPr>
        <p:spPr>
          <a:xfrm>
            <a:off x="15377011" y="728361"/>
            <a:ext cx="2232810"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400" u="none" cap="none" strike="noStrike">
                <a:solidFill>
                  <a:srgbClr val="A5A5A5"/>
                </a:solidFill>
                <a:latin typeface="Outfit Light"/>
                <a:ea typeface="Outfit Light"/>
                <a:cs typeface="Outfit Light"/>
                <a:sym typeface="Outfit Light"/>
              </a:rPr>
              <a:t>B U S I N E S S</a:t>
            </a:r>
            <a:endParaRPr/>
          </a:p>
        </p:txBody>
      </p:sp>
      <p:sp>
        <p:nvSpPr>
          <p:cNvPr id="14" name="Google Shape;14;p2"/>
          <p:cNvSpPr/>
          <p:nvPr/>
        </p:nvSpPr>
        <p:spPr>
          <a:xfrm>
            <a:off x="0" y="10012680"/>
            <a:ext cx="18288000" cy="2743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Outfit Light"/>
              <a:ea typeface="Outfit Light"/>
              <a:cs typeface="Outfit Light"/>
              <a:sym typeface="Outfit Light"/>
            </a:endParaRPr>
          </a:p>
        </p:txBody>
      </p:sp>
      <p:sp>
        <p:nvSpPr>
          <p:cNvPr id="15" name="Google Shape;15;p2"/>
          <p:cNvSpPr txBox="1"/>
          <p:nvPr>
            <p:ph idx="12" type="sldNum"/>
          </p:nvPr>
        </p:nvSpPr>
        <p:spPr>
          <a:xfrm>
            <a:off x="17113568" y="9499702"/>
            <a:ext cx="1097400" cy="787500"/>
          </a:xfrm>
          <a:prstGeom prst="rect">
            <a:avLst/>
          </a:prstGeom>
        </p:spPr>
        <p:txBody>
          <a:bodyPr anchorCtr="0" anchor="t" bIns="167625" lIns="167625" spcFirstLastPara="1" rIns="167625" wrap="square" tIns="1676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Cover">
  <p:cSld name="1-Cover">
    <p:spTree>
      <p:nvGrpSpPr>
        <p:cNvPr id="16" name="Shape 16"/>
        <p:cNvGrpSpPr/>
        <p:nvPr/>
      </p:nvGrpSpPr>
      <p:grpSpPr>
        <a:xfrm>
          <a:off x="0" y="0"/>
          <a:ext cx="0" cy="0"/>
          <a:chOff x="0" y="0"/>
          <a:chExt cx="0" cy="0"/>
        </a:xfrm>
      </p:grpSpPr>
      <p:sp>
        <p:nvSpPr>
          <p:cNvPr id="17" name="Google Shape;17;p3"/>
          <p:cNvSpPr txBox="1"/>
          <p:nvPr>
            <p:ph idx="12" type="sldNum"/>
          </p:nvPr>
        </p:nvSpPr>
        <p:spPr>
          <a:xfrm>
            <a:off x="17113568" y="9499702"/>
            <a:ext cx="1097400" cy="787500"/>
          </a:xfrm>
          <a:prstGeom prst="rect">
            <a:avLst/>
          </a:prstGeom>
        </p:spPr>
        <p:txBody>
          <a:bodyPr anchorCtr="0" anchor="t" bIns="167625" lIns="167625" spcFirstLastPara="1" rIns="167625" wrap="square" tIns="1676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17113568" y="9499702"/>
            <a:ext cx="1097400" cy="787500"/>
          </a:xfrm>
          <a:prstGeom prst="rect">
            <a:avLst/>
          </a:prstGeom>
          <a:noFill/>
          <a:ln>
            <a:noFill/>
          </a:ln>
        </p:spPr>
        <p:txBody>
          <a:bodyPr anchorCtr="0" anchor="t" bIns="167625" lIns="167625" spcFirstLastPara="1" rIns="167625" wrap="square" tIns="167625">
            <a:noAutofit/>
          </a:bodyPr>
          <a:lstStyle>
            <a:lvl1pPr lvl="0" algn="r">
              <a:buNone/>
              <a:defRPr sz="2400">
                <a:solidFill>
                  <a:schemeClr val="tx1"/>
                </a:solidFill>
              </a:defRPr>
            </a:lvl1pPr>
            <a:lvl2pPr lvl="1" algn="r">
              <a:buNone/>
              <a:defRPr sz="2400">
                <a:solidFill>
                  <a:schemeClr val="tx1"/>
                </a:solidFill>
              </a:defRPr>
            </a:lvl2pPr>
            <a:lvl3pPr lvl="2" algn="r">
              <a:buNone/>
              <a:defRPr sz="2400">
                <a:solidFill>
                  <a:schemeClr val="tx1"/>
                </a:solidFill>
              </a:defRPr>
            </a:lvl3pPr>
            <a:lvl4pPr lvl="3" algn="r">
              <a:buNone/>
              <a:defRPr sz="2400">
                <a:solidFill>
                  <a:schemeClr val="tx1"/>
                </a:solidFill>
              </a:defRPr>
            </a:lvl4pPr>
            <a:lvl5pPr lvl="4" algn="r">
              <a:buNone/>
              <a:defRPr sz="2400">
                <a:solidFill>
                  <a:schemeClr val="tx1"/>
                </a:solidFill>
              </a:defRPr>
            </a:lvl5pPr>
            <a:lvl6pPr lvl="5" algn="r">
              <a:buNone/>
              <a:defRPr sz="2400">
                <a:solidFill>
                  <a:schemeClr val="tx1"/>
                </a:solidFill>
              </a:defRPr>
            </a:lvl6pPr>
            <a:lvl7pPr lvl="6" algn="r">
              <a:buNone/>
              <a:defRPr sz="2400">
                <a:solidFill>
                  <a:schemeClr val="tx1"/>
                </a:solidFill>
              </a:defRPr>
            </a:lvl7pPr>
            <a:lvl8pPr lvl="7" algn="r">
              <a:buNone/>
              <a:defRPr sz="2400">
                <a:solidFill>
                  <a:schemeClr val="tx1"/>
                </a:solidFill>
              </a:defRPr>
            </a:lvl8pPr>
            <a:lvl9pPr lvl="8" algn="r">
              <a:buNone/>
              <a:defRPr sz="2400">
                <a:solidFill>
                  <a:schemeClr val="tx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760">
          <p15:clr>
            <a:srgbClr val="F26B43"/>
          </p15:clr>
        </p15:guide>
        <p15:guide id="2" orient="horz" pos="3240">
          <p15:clr>
            <a:srgbClr val="F26B43"/>
          </p15:clr>
        </p15:guide>
        <p15:guide id="3" orient="horz" pos="519">
          <p15:clr>
            <a:srgbClr val="9FCC3B"/>
          </p15:clr>
        </p15:guide>
        <p15:guide id="4" pos="521">
          <p15:clr>
            <a:srgbClr val="9FCC3B"/>
          </p15:clr>
        </p15:guide>
        <p15:guide id="5" orient="horz" pos="5961">
          <p15:clr>
            <a:srgbClr val="9FCC3B"/>
          </p15:clr>
        </p15:guide>
        <p15:guide id="6" pos="11000">
          <p15:clr>
            <a:srgbClr val="9FCC3B"/>
          </p15:clr>
        </p15:guide>
        <p15:guide id="7" orient="horz" pos="864">
          <p15:clr>
            <a:srgbClr val="FDE53C"/>
          </p15:clr>
        </p15:guide>
        <p15:guide id="8" orient="horz" pos="1200">
          <p15:clr>
            <a:srgbClr val="FDE53C"/>
          </p15:clr>
        </p15:guide>
        <p15:guide id="9" orient="horz" pos="1536">
          <p15:clr>
            <a:srgbClr val="FDE53C"/>
          </p15:clr>
        </p15:guide>
        <p15:guide id="10" orient="horz" pos="1872">
          <p15:clr>
            <a:srgbClr val="FDE53C"/>
          </p15:clr>
        </p15:guide>
        <p15:guide id="11" orient="horz" pos="2904">
          <p15:clr>
            <a:srgbClr val="FDE53C"/>
          </p15:clr>
        </p15:guide>
        <p15:guide id="12" orient="horz" pos="2568">
          <p15:clr>
            <a:srgbClr val="FDE53C"/>
          </p15:clr>
        </p15:guide>
        <p15:guide id="13" orient="horz" pos="2232">
          <p15:clr>
            <a:srgbClr val="FDE53C"/>
          </p15:clr>
        </p15:guide>
        <p15:guide id="14" orient="horz" pos="3576">
          <p15:clr>
            <a:srgbClr val="FDE53C"/>
          </p15:clr>
        </p15:guide>
        <p15:guide id="15" orient="horz" pos="3936">
          <p15:clr>
            <a:srgbClr val="FDE53C"/>
          </p15:clr>
        </p15:guide>
        <p15:guide id="16" orient="horz" pos="5280">
          <p15:clr>
            <a:srgbClr val="FDE53C"/>
          </p15:clr>
        </p15:guide>
        <p15:guide id="17" orient="horz" pos="4608">
          <p15:clr>
            <a:srgbClr val="FDE53C"/>
          </p15:clr>
        </p15:guide>
        <p15:guide id="18" orient="horz" pos="4944">
          <p15:clr>
            <a:srgbClr val="FDE53C"/>
          </p15:clr>
        </p15:guide>
        <p15:guide id="19" orient="horz" pos="4272">
          <p15:clr>
            <a:srgbClr val="FDE53C"/>
          </p15:clr>
        </p15:guide>
        <p15:guide id="20" orient="horz" pos="5616">
          <p15:clr>
            <a:srgbClr val="FDE53C"/>
          </p15:clr>
        </p15:guide>
        <p15:guide id="21" pos="1176">
          <p15:clr>
            <a:srgbClr val="FDE53C"/>
          </p15:clr>
        </p15:guide>
        <p15:guide id="22" pos="1824">
          <p15:clr>
            <a:srgbClr val="FDE53C"/>
          </p15:clr>
        </p15:guide>
        <p15:guide id="23" pos="2472">
          <p15:clr>
            <a:srgbClr val="FDE53C"/>
          </p15:clr>
        </p15:guide>
        <p15:guide id="24" pos="3144">
          <p15:clr>
            <a:srgbClr val="FDE53C"/>
          </p15:clr>
        </p15:guide>
        <p15:guide id="25" pos="3792">
          <p15:clr>
            <a:srgbClr val="FDE53C"/>
          </p15:clr>
        </p15:guide>
        <p15:guide id="26" pos="4440">
          <p15:clr>
            <a:srgbClr val="FDE53C"/>
          </p15:clr>
        </p15:guide>
        <p15:guide id="27" pos="5112">
          <p15:clr>
            <a:srgbClr val="FDE53C"/>
          </p15:clr>
        </p15:guide>
        <p15:guide id="28" pos="6408">
          <p15:clr>
            <a:srgbClr val="FDE53C"/>
          </p15:clr>
        </p15:guide>
        <p15:guide id="29" pos="7080">
          <p15:clr>
            <a:srgbClr val="FDE53C"/>
          </p15:clr>
        </p15:guide>
        <p15:guide id="30" pos="7728">
          <p15:clr>
            <a:srgbClr val="FDE53C"/>
          </p15:clr>
        </p15:guide>
        <p15:guide id="31" pos="8376">
          <p15:clr>
            <a:srgbClr val="FDE53C"/>
          </p15:clr>
        </p15:guide>
        <p15:guide id="32" pos="9024">
          <p15:clr>
            <a:srgbClr val="FDE53C"/>
          </p15:clr>
        </p15:guide>
        <p15:guide id="33" pos="10344">
          <p15:clr>
            <a:srgbClr val="FDE53C"/>
          </p15:clr>
        </p15:guide>
        <p15:guide id="34" pos="9672">
          <p15:clr>
            <a:srgbClr val="FDE53C"/>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vcasadei/Autoware-Architectural-Tactics-extracti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github.com/orgs/autowarefoundation/discussions/4612" TargetMode="External"/><Relationship Id="rId4" Type="http://schemas.openxmlformats.org/officeDocument/2006/relationships/hyperlink" Target="https://github.com/orgs/autowarefoundation/discussions/4653" TargetMode="External"/><Relationship Id="rId5" Type="http://schemas.openxmlformats.org/officeDocument/2006/relationships/hyperlink" Target="https://github.com/orgs/autowarefoundation/discussions/381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github.com/vcasadei/Autoware-Architectural-Tactics-extra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github.com/autowarefoundation/autoware" TargetMode="External"/><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github.com/features/code-search/"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github.com/autowarefoundation/autoware/issues/3226" TargetMode="External"/><Relationship Id="rId4" Type="http://schemas.openxmlformats.org/officeDocument/2006/relationships/hyperlink" Target="https://github.com/autowarefoundation/autoware/issues/3232" TargetMode="External"/><Relationship Id="rId5" Type="http://schemas.openxmlformats.org/officeDocument/2006/relationships/hyperlink" Target="https://github.com/autowarefoundation/autoware/pull/2256" TargetMode="External"/><Relationship Id="rId6" Type="http://schemas.openxmlformats.org/officeDocument/2006/relationships/hyperlink" Target="https://github.com/autowarefoundation/autoware/pull/213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github.com/orgs/autowarefoundation/discussions/4661" TargetMode="External"/><Relationship Id="rId4" Type="http://schemas.openxmlformats.org/officeDocument/2006/relationships/hyperlink" Target="https://github.com/autowarefoundation/autoware/issues/4646" TargetMode="External"/><Relationship Id="rId9" Type="http://schemas.openxmlformats.org/officeDocument/2006/relationships/hyperlink" Target="https://github.com/autowarefoundation/autoware/issues/5385" TargetMode="External"/><Relationship Id="rId5" Type="http://schemas.openxmlformats.org/officeDocument/2006/relationships/hyperlink" Target="https://github.com/autowarefoundation/autoware/issues/5081" TargetMode="External"/><Relationship Id="rId6" Type="http://schemas.openxmlformats.org/officeDocument/2006/relationships/hyperlink" Target="https://github.com/autowarefoundation/autoware/issues/5080" TargetMode="External"/><Relationship Id="rId7" Type="http://schemas.openxmlformats.org/officeDocument/2006/relationships/hyperlink" Target="https://github.com/autowarefoundation/autoware/issues/5079" TargetMode="External"/><Relationship Id="rId8" Type="http://schemas.openxmlformats.org/officeDocument/2006/relationships/hyperlink" Target="https://github.com/orgs/autowarefoundation/discussions/264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sp>
        <p:nvSpPr>
          <p:cNvPr id="22" name="Google Shape;22;p4"/>
          <p:cNvSpPr/>
          <p:nvPr/>
        </p:nvSpPr>
        <p:spPr>
          <a:xfrm>
            <a:off x="119525" y="219125"/>
            <a:ext cx="17989200" cy="129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descr="e7d195523061f1c0cef09ac28eaae964ec9988a5cce77c8b8C1E4685C6E6B40CD7615480512384A61EE159C6FE0045D14B61E85D0A95589D558B81FFC809322ACC20DC2254D928200A3EA0841B8B181401EC87BC981B1815DADB6418FBC2551CC9D332DE5664B3940F63757AB6A4C024650771445E27B83B02EDEEA8340516921653AAE451D04756" id="23" name="Google Shape;23;p4"/>
          <p:cNvSpPr txBox="1"/>
          <p:nvPr/>
        </p:nvSpPr>
        <p:spPr>
          <a:xfrm flipH="1">
            <a:off x="1862733" y="1707694"/>
            <a:ext cx="14562600" cy="5402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500">
                <a:solidFill>
                  <a:srgbClr val="262626"/>
                </a:solidFill>
                <a:latin typeface="Outfit"/>
                <a:ea typeface="Outfit"/>
                <a:cs typeface="Outfit"/>
                <a:sym typeface="Outfit"/>
              </a:rPr>
              <a:t>Architectural Tactics extraction from Autoware</a:t>
            </a:r>
            <a:endParaRPr b="0" i="0" sz="59500" u="none" cap="none" strike="noStrike">
              <a:solidFill>
                <a:srgbClr val="262626"/>
              </a:solidFill>
              <a:latin typeface="Outfit"/>
              <a:ea typeface="Outfit"/>
              <a:cs typeface="Outfit"/>
              <a:sym typeface="Outfit"/>
            </a:endParaRPr>
          </a:p>
        </p:txBody>
      </p:sp>
      <p:sp>
        <p:nvSpPr>
          <p:cNvPr id="24" name="Google Shape;24;p4"/>
          <p:cNvSpPr txBox="1"/>
          <p:nvPr/>
        </p:nvSpPr>
        <p:spPr>
          <a:xfrm>
            <a:off x="5248655" y="7099905"/>
            <a:ext cx="7790700" cy="569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100">
                <a:solidFill>
                  <a:srgbClr val="A5A5A5"/>
                </a:solidFill>
                <a:latin typeface="Outfit Light"/>
                <a:ea typeface="Outfit Light"/>
                <a:cs typeface="Outfit Light"/>
                <a:sym typeface="Outfit Light"/>
              </a:rPr>
              <a:t>Vitor Casadei, PhD Candidate, 2024</a:t>
            </a:r>
            <a:endParaRPr sz="1700"/>
          </a:p>
        </p:txBody>
      </p:sp>
      <p:sp>
        <p:nvSpPr>
          <p:cNvPr id="25" name="Google Shape;25;p4"/>
          <p:cNvSpPr txBox="1"/>
          <p:nvPr/>
        </p:nvSpPr>
        <p:spPr>
          <a:xfrm>
            <a:off x="119525" y="9543325"/>
            <a:ext cx="1033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Outfit"/>
                <a:ea typeface="Outfit"/>
                <a:cs typeface="Outfit"/>
                <a:sym typeface="Outfit"/>
              </a:rPr>
              <a:t>Resources: </a:t>
            </a:r>
            <a:r>
              <a:rPr lang="en-US" sz="1200" u="sng">
                <a:solidFill>
                  <a:schemeClr val="hlink"/>
                </a:solidFill>
                <a:latin typeface="Outfit"/>
                <a:ea typeface="Outfit"/>
                <a:cs typeface="Outfit"/>
                <a:sym typeface="Outfit"/>
                <a:hlinkClick r:id="rId3"/>
              </a:rPr>
              <a:t>vcasadei/Autoware-Architectural-Tactics-extraction (github.com)</a:t>
            </a:r>
            <a:endParaRPr sz="1200">
              <a:latin typeface="Outfit"/>
              <a:ea typeface="Outfit"/>
              <a:cs typeface="Outfit"/>
              <a:sym typeface="Outfit"/>
            </a:endParaRPr>
          </a:p>
        </p:txBody>
      </p:sp>
      <p:sp>
        <p:nvSpPr>
          <p:cNvPr id="26" name="Google Shape;26;p4"/>
          <p:cNvSpPr txBox="1"/>
          <p:nvPr>
            <p:ph idx="12" type="sldNum"/>
          </p:nvPr>
        </p:nvSpPr>
        <p:spPr>
          <a:xfrm>
            <a:off x="17113568" y="9499702"/>
            <a:ext cx="1097400" cy="787500"/>
          </a:xfrm>
          <a:prstGeom prst="rect">
            <a:avLst/>
          </a:prstGeom>
        </p:spPr>
        <p:txBody>
          <a:bodyPr anchorCtr="0" anchor="t" bIns="167625" lIns="167625" spcFirstLastPara="1" rIns="167625" wrap="square" tIns="167625">
            <a:noAutofit/>
          </a:bodyPr>
          <a:lstStyle/>
          <a:p>
            <a:pPr indent="0" lvl="0" marL="0" rtl="0" algn="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3"/>
          <p:cNvSpPr txBox="1"/>
          <p:nvPr/>
        </p:nvSpPr>
        <p:spPr>
          <a:xfrm>
            <a:off x="1765675" y="2760150"/>
            <a:ext cx="5189100" cy="47667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6000"/>
              <a:buFont typeface="Outfit"/>
              <a:buNone/>
            </a:pPr>
            <a:r>
              <a:rPr lang="en-US" sz="6000">
                <a:solidFill>
                  <a:schemeClr val="dk1"/>
                </a:solidFill>
                <a:latin typeface="Outfit"/>
                <a:ea typeface="Outfit"/>
                <a:cs typeface="Outfit"/>
                <a:sym typeface="Outfit"/>
              </a:rPr>
              <a:t>Tactics on </a:t>
            </a:r>
            <a:r>
              <a:rPr b="1" lang="en-US" sz="6000">
                <a:solidFill>
                  <a:schemeClr val="dk1"/>
                </a:solidFill>
                <a:latin typeface="Outfit"/>
                <a:ea typeface="Outfit"/>
                <a:cs typeface="Outfit"/>
                <a:sym typeface="Outfit"/>
              </a:rPr>
              <a:t>Reducing Resource Demand</a:t>
            </a:r>
            <a:endParaRPr b="1"/>
          </a:p>
        </p:txBody>
      </p:sp>
      <p:sp>
        <p:nvSpPr>
          <p:cNvPr id="123" name="Google Shape;123;p13"/>
          <p:cNvSpPr/>
          <p:nvPr/>
        </p:nvSpPr>
        <p:spPr>
          <a:xfrm>
            <a:off x="0" y="10012680"/>
            <a:ext cx="18288000" cy="274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Outfit Light"/>
              <a:ea typeface="Outfit Light"/>
              <a:cs typeface="Outfit Light"/>
              <a:sym typeface="Outfit Light"/>
            </a:endParaRPr>
          </a:p>
        </p:txBody>
      </p:sp>
      <p:sp>
        <p:nvSpPr>
          <p:cNvPr id="124" name="Google Shape;124;p13"/>
          <p:cNvSpPr txBox="1"/>
          <p:nvPr/>
        </p:nvSpPr>
        <p:spPr>
          <a:xfrm>
            <a:off x="15377011" y="728361"/>
            <a:ext cx="2232900" cy="3078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utfit Light"/>
                <a:ea typeface="Outfit Light"/>
                <a:cs typeface="Outfit Light"/>
                <a:sym typeface="Outfit Light"/>
              </a:rPr>
              <a:t>BUSINESS</a:t>
            </a:r>
            <a:endParaRPr/>
          </a:p>
        </p:txBody>
      </p:sp>
      <p:sp>
        <p:nvSpPr>
          <p:cNvPr id="125" name="Google Shape;125;p13"/>
          <p:cNvSpPr/>
          <p:nvPr/>
        </p:nvSpPr>
        <p:spPr>
          <a:xfrm>
            <a:off x="119525" y="219125"/>
            <a:ext cx="17989200" cy="129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descr="e7d195523061f1c0cef09ac28eaae964ec9988a5cce77c8b8C1E4685C6E6B40CD7615480512384A61EE159C6FE0045D14B61E85D0A95589D558B81FFC809322ACC20DC2254D928200A3EA0841B8B1814E3C79D0DF8AF216FB497AA06F6F4B721085BA35F6799E590F516F06AFC91D3DE45A045845BF66CE115A619C1BE5F8BA40CD67ABFF3CFB4F6" id="126" name="Google Shape;126;p13"/>
          <p:cNvSpPr/>
          <p:nvPr/>
        </p:nvSpPr>
        <p:spPr>
          <a:xfrm>
            <a:off x="7895300" y="1956450"/>
            <a:ext cx="9714600" cy="6374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1200"/>
              </a:spcBef>
              <a:spcAft>
                <a:spcPts val="0"/>
              </a:spcAft>
              <a:buNone/>
            </a:pPr>
            <a:r>
              <a:rPr b="1" lang="en-US" sz="2400">
                <a:solidFill>
                  <a:srgbClr val="3F3F3F"/>
                </a:solidFill>
                <a:latin typeface="Outfit"/>
                <a:ea typeface="Outfit"/>
                <a:cs typeface="Outfit"/>
                <a:sym typeface="Outfit"/>
              </a:rPr>
              <a:t>Reduce Computational Overhead</a:t>
            </a:r>
            <a:endParaRPr b="1" sz="2400">
              <a:solidFill>
                <a:srgbClr val="3F3F3F"/>
              </a:solidFill>
              <a:latin typeface="Outfit"/>
              <a:ea typeface="Outfit"/>
              <a:cs typeface="Outfit"/>
              <a:sym typeface="Outfit"/>
            </a:endParaRPr>
          </a:p>
          <a:p>
            <a:pPr indent="-330200" lvl="0" marL="457200" marR="0" rtl="0" algn="l">
              <a:lnSpc>
                <a:spcPct val="150000"/>
              </a:lnSpc>
              <a:spcBef>
                <a:spcPts val="1200"/>
              </a:spcBef>
              <a:spcAft>
                <a:spcPts val="0"/>
              </a:spcAft>
              <a:buSzPts val="1600"/>
              <a:buChar char="●"/>
            </a:pPr>
            <a:r>
              <a:rPr lang="en-US" sz="1600" u="sng">
                <a:solidFill>
                  <a:schemeClr val="hlink"/>
                </a:solidFill>
                <a:hlinkClick r:id="rId3"/>
              </a:rPr>
              <a:t>[Proposal] An efficient way to handle topic messages by reducing invocations of subscription callback functions · autowarefoundation · Discussion #4612 (github.com)</a:t>
            </a:r>
            <a:endParaRPr sz="1600">
              <a:solidFill>
                <a:srgbClr val="3F3F3F"/>
              </a:solidFill>
              <a:latin typeface="Outfit Light"/>
              <a:ea typeface="Outfit Light"/>
              <a:cs typeface="Outfit Light"/>
              <a:sym typeface="Outfit Light"/>
            </a:endParaRPr>
          </a:p>
          <a:p>
            <a:pPr indent="-330200" lvl="1" marL="9144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Discusses a better way of handling callback </a:t>
            </a:r>
            <a:r>
              <a:rPr lang="en-US" sz="1600">
                <a:solidFill>
                  <a:srgbClr val="3F3F3F"/>
                </a:solidFill>
                <a:latin typeface="Outfit Light"/>
                <a:ea typeface="Outfit Light"/>
                <a:cs typeface="Outfit Light"/>
                <a:sym typeface="Outfit Light"/>
              </a:rPr>
              <a:t>messages</a:t>
            </a:r>
            <a:r>
              <a:rPr lang="en-US" sz="1600">
                <a:solidFill>
                  <a:srgbClr val="3F3F3F"/>
                </a:solidFill>
                <a:latin typeface="Outfit Light"/>
                <a:ea typeface="Outfit Light"/>
                <a:cs typeface="Outfit Light"/>
                <a:sym typeface="Outfit Light"/>
              </a:rPr>
              <a:t> in order to reduce </a:t>
            </a:r>
            <a:r>
              <a:rPr lang="en-US" sz="1600">
                <a:solidFill>
                  <a:srgbClr val="3F3F3F"/>
                </a:solidFill>
                <a:latin typeface="Outfit Light"/>
                <a:ea typeface="Outfit Light"/>
                <a:cs typeface="Outfit Light"/>
                <a:sym typeface="Outfit Light"/>
              </a:rPr>
              <a:t>computational</a:t>
            </a:r>
            <a:r>
              <a:rPr lang="en-US" sz="1600">
                <a:solidFill>
                  <a:srgbClr val="3F3F3F"/>
                </a:solidFill>
                <a:latin typeface="Outfit Light"/>
                <a:ea typeface="Outfit Light"/>
                <a:cs typeface="Outfit Light"/>
                <a:sym typeface="Outfit Light"/>
              </a:rPr>
              <a:t> overhead on the CPU from many </a:t>
            </a:r>
            <a:r>
              <a:rPr lang="en-US" sz="1600">
                <a:solidFill>
                  <a:srgbClr val="3F3F3F"/>
                </a:solidFill>
                <a:latin typeface="Outfit Light"/>
                <a:ea typeface="Outfit Light"/>
                <a:cs typeface="Outfit Light"/>
                <a:sym typeface="Outfit Light"/>
              </a:rPr>
              <a:t>unnecessary</a:t>
            </a:r>
            <a:r>
              <a:rPr lang="en-US" sz="1600">
                <a:solidFill>
                  <a:srgbClr val="3F3F3F"/>
                </a:solidFill>
                <a:latin typeface="Outfit Light"/>
                <a:ea typeface="Outfit Light"/>
                <a:cs typeface="Outfit Light"/>
                <a:sym typeface="Outfit Light"/>
              </a:rPr>
              <a:t> and repeated messages with a timer for receiving and possibly ignoring similar (non-critical) messages.</a:t>
            </a:r>
            <a:endParaRPr sz="1600">
              <a:solidFill>
                <a:srgbClr val="3F3F3F"/>
              </a:solidFill>
              <a:latin typeface="Outfit Light"/>
              <a:ea typeface="Outfit Light"/>
              <a:cs typeface="Outfit Light"/>
              <a:sym typeface="Outfit Light"/>
            </a:endParaRPr>
          </a:p>
          <a:p>
            <a:pPr indent="-330200" lvl="0" marL="457200" marR="0" rtl="0" algn="l">
              <a:lnSpc>
                <a:spcPct val="150000"/>
              </a:lnSpc>
              <a:spcBef>
                <a:spcPts val="0"/>
              </a:spcBef>
              <a:spcAft>
                <a:spcPts val="0"/>
              </a:spcAft>
              <a:buClr>
                <a:srgbClr val="3F3F3F"/>
              </a:buClr>
              <a:buSzPts val="1600"/>
              <a:buFont typeface="Outfit Light"/>
              <a:buChar char="●"/>
            </a:pPr>
            <a:r>
              <a:rPr lang="en-US" sz="1600" u="sng">
                <a:solidFill>
                  <a:schemeClr val="hlink"/>
                </a:solidFill>
                <a:hlinkClick r:id="rId4"/>
              </a:rPr>
              <a:t>Software WG Meeting 2024/04/23 · autowarefoundation · Discussion #4653 (github.com)</a:t>
            </a:r>
            <a:endParaRPr sz="1600">
              <a:solidFill>
                <a:srgbClr val="3F3F3F"/>
              </a:solidFill>
              <a:latin typeface="Outfit Light"/>
              <a:ea typeface="Outfit Light"/>
              <a:cs typeface="Outfit Light"/>
              <a:sym typeface="Outfit Light"/>
            </a:endParaRPr>
          </a:p>
          <a:p>
            <a:pPr indent="-330200" lvl="1" marL="9144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The same as the one above.</a:t>
            </a:r>
            <a:endParaRPr sz="1600">
              <a:solidFill>
                <a:srgbClr val="3F3F3F"/>
              </a:solidFill>
              <a:latin typeface="Outfit Light"/>
              <a:ea typeface="Outfit Light"/>
              <a:cs typeface="Outfit Light"/>
              <a:sym typeface="Outfit Light"/>
            </a:endParaRPr>
          </a:p>
          <a:p>
            <a:pPr indent="0" lvl="0" marL="0" rtl="0" algn="l">
              <a:lnSpc>
                <a:spcPct val="150000"/>
              </a:lnSpc>
              <a:spcBef>
                <a:spcPts val="1200"/>
              </a:spcBef>
              <a:spcAft>
                <a:spcPts val="0"/>
              </a:spcAft>
              <a:buNone/>
            </a:pPr>
            <a:r>
              <a:rPr b="1" lang="en-US" sz="2400">
                <a:solidFill>
                  <a:srgbClr val="3F3F3F"/>
                </a:solidFill>
                <a:latin typeface="Outfit"/>
                <a:ea typeface="Outfit"/>
                <a:cs typeface="Outfit"/>
                <a:sym typeface="Outfit"/>
              </a:rPr>
              <a:t>Increase Resource Usage Efficiency</a:t>
            </a:r>
            <a:endParaRPr b="1" sz="2400">
              <a:solidFill>
                <a:srgbClr val="3F3F3F"/>
              </a:solidFill>
              <a:latin typeface="Outfit"/>
              <a:ea typeface="Outfit"/>
              <a:cs typeface="Outfit"/>
              <a:sym typeface="Outfit"/>
            </a:endParaRPr>
          </a:p>
          <a:p>
            <a:pPr indent="-330200" lvl="0" marL="457200" marR="0" rtl="0" algn="l">
              <a:lnSpc>
                <a:spcPct val="150000"/>
              </a:lnSpc>
              <a:spcBef>
                <a:spcPts val="1200"/>
              </a:spcBef>
              <a:spcAft>
                <a:spcPts val="0"/>
              </a:spcAft>
              <a:buClr>
                <a:srgbClr val="3F3F3F"/>
              </a:buClr>
              <a:buSzPts val="1600"/>
              <a:buFont typeface="Outfit Light"/>
              <a:buChar char="●"/>
            </a:pPr>
            <a:r>
              <a:rPr lang="en-US" sz="1600" u="sng">
                <a:solidFill>
                  <a:schemeClr val="hlink"/>
                </a:solidFill>
                <a:hlinkClick r:id="rId5"/>
              </a:rPr>
              <a:t>Put every node into a single component container? · autowarefoundation · Discussion #3818 (github.com)</a:t>
            </a:r>
            <a:endParaRPr b="1" sz="1600">
              <a:solidFill>
                <a:srgbClr val="3F3F3F"/>
              </a:solidFill>
              <a:latin typeface="Outfit"/>
              <a:ea typeface="Outfit"/>
              <a:cs typeface="Outfit"/>
              <a:sym typeface="Outfit"/>
            </a:endParaRPr>
          </a:p>
          <a:p>
            <a:pPr indent="-330200" lvl="1" marL="9144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Discusses splitting each node in a separate container with the goal of improving Memory Usage.</a:t>
            </a:r>
            <a:endParaRPr sz="1600">
              <a:solidFill>
                <a:srgbClr val="3F3F3F"/>
              </a:solidFill>
              <a:latin typeface="Outfit Light"/>
              <a:ea typeface="Outfit Light"/>
              <a:cs typeface="Outfit Light"/>
              <a:sym typeface="Outfit Light"/>
            </a:endParaRPr>
          </a:p>
          <a:p>
            <a:pPr indent="-330200" lvl="2" marL="13716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"Running all nodes in a single process can sometimes result in better memory usage, as there's only one instance of the ROS2 runtime and potentially fewer duplicated resources."</a:t>
            </a:r>
            <a:endParaRPr sz="1600">
              <a:solidFill>
                <a:srgbClr val="3F3F3F"/>
              </a:solidFill>
              <a:latin typeface="Outfit Light"/>
              <a:ea typeface="Outfit Light"/>
              <a:cs typeface="Outfit Light"/>
              <a:sym typeface="Outfit Light"/>
            </a:endParaRPr>
          </a:p>
        </p:txBody>
      </p:sp>
      <p:sp>
        <p:nvSpPr>
          <p:cNvPr id="127" name="Google Shape;127;p13"/>
          <p:cNvSpPr txBox="1"/>
          <p:nvPr>
            <p:ph idx="12" type="sldNum"/>
          </p:nvPr>
        </p:nvSpPr>
        <p:spPr>
          <a:xfrm>
            <a:off x="17113568" y="9499702"/>
            <a:ext cx="1097400" cy="787500"/>
          </a:xfrm>
          <a:prstGeom prst="rect">
            <a:avLst/>
          </a:prstGeom>
        </p:spPr>
        <p:txBody>
          <a:bodyPr anchorCtr="0" anchor="t" bIns="167625" lIns="167625" spcFirstLastPara="1" rIns="167625" wrap="square" tIns="167625">
            <a:noAutofit/>
          </a:bodyPr>
          <a:lstStyle/>
          <a:p>
            <a:pPr indent="0" lvl="0" marL="0" rtl="0" algn="r">
              <a:spcBef>
                <a:spcPts val="0"/>
              </a:spcBef>
              <a:spcAft>
                <a:spcPts val="0"/>
              </a:spcAft>
              <a:buNone/>
            </a:pPr>
            <a:fld id="{00000000-1234-1234-1234-123412341234}" type="slidenum">
              <a:rPr lang="en-US">
                <a:latin typeface="Outfit Thin"/>
                <a:ea typeface="Outfit Thin"/>
                <a:cs typeface="Outfit Thin"/>
                <a:sym typeface="Outfit Thin"/>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4"/>
          <p:cNvSpPr/>
          <p:nvPr/>
        </p:nvSpPr>
        <p:spPr>
          <a:xfrm>
            <a:off x="119525" y="219125"/>
            <a:ext cx="17989200" cy="129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33" name="Google Shape;133;p14"/>
          <p:cNvGrpSpPr/>
          <p:nvPr/>
        </p:nvGrpSpPr>
        <p:grpSpPr>
          <a:xfrm>
            <a:off x="1891950" y="3276449"/>
            <a:ext cx="4104829" cy="2138665"/>
            <a:chOff x="1783177" y="6781800"/>
            <a:chExt cx="4099500" cy="1837499"/>
          </a:xfrm>
        </p:grpSpPr>
        <p:sp>
          <p:nvSpPr>
            <p:cNvPr id="134" name="Google Shape;134;p14"/>
            <p:cNvSpPr txBox="1"/>
            <p:nvPr/>
          </p:nvSpPr>
          <p:spPr>
            <a:xfrm>
              <a:off x="1971773" y="6781800"/>
              <a:ext cx="3722400" cy="81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262626"/>
                  </a:solidFill>
                  <a:latin typeface="Outfit"/>
                  <a:ea typeface="Outfit"/>
                  <a:cs typeface="Outfit"/>
                  <a:sym typeface="Outfit"/>
                </a:rPr>
                <a:t>Optimization/Energy Efficiency</a:t>
              </a:r>
              <a:endParaRPr/>
            </a:p>
          </p:txBody>
        </p:sp>
        <p:sp>
          <p:nvSpPr>
            <p:cNvPr descr="e7d195523061f1c0cef09ac28eaae964ec9988a5cce77c8b8C1E4685C6E6B40CD7615480512384A61EE159C6FE0045D14B61E85D0A95589D558B81FFC809322ACC20DC2254D928200A3EA0841B8B1814E3C79D0DF8AF216FB497AA06F6F4B721085BA35F6799E590F516F06AFC91D3DE45A045845BF66CE115A619C1BE5F8BA40CD67ABFF3CFB4F6" id="135" name="Google Shape;135;p14"/>
            <p:cNvSpPr/>
            <p:nvPr/>
          </p:nvSpPr>
          <p:spPr>
            <a:xfrm>
              <a:off x="1783177" y="7601699"/>
              <a:ext cx="4099500" cy="10176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a:solidFill>
                    <a:srgbClr val="111111"/>
                  </a:solidFill>
                  <a:latin typeface="Outfit Light"/>
                  <a:ea typeface="Outfit Light"/>
                  <a:cs typeface="Outfit Light"/>
                  <a:sym typeface="Outfit Light"/>
                </a:rPr>
                <a:t>There is a fine line between code or architecture optimization for better performance or lower resource usage and actual energy savings from energy efficient tactics.</a:t>
              </a:r>
              <a:endParaRPr sz="1600">
                <a:solidFill>
                  <a:srgbClr val="111111"/>
                </a:solidFill>
              </a:endParaRPr>
            </a:p>
          </p:txBody>
        </p:sp>
      </p:grpSp>
      <p:grpSp>
        <p:nvGrpSpPr>
          <p:cNvPr id="136" name="Google Shape;136;p14"/>
          <p:cNvGrpSpPr/>
          <p:nvPr/>
        </p:nvGrpSpPr>
        <p:grpSpPr>
          <a:xfrm>
            <a:off x="7091745" y="3609657"/>
            <a:ext cx="4104829" cy="1805610"/>
            <a:chOff x="1783179" y="6813663"/>
            <a:chExt cx="4099500" cy="1805610"/>
          </a:xfrm>
        </p:grpSpPr>
        <p:sp>
          <p:nvSpPr>
            <p:cNvPr id="137" name="Google Shape;137;p14"/>
            <p:cNvSpPr txBox="1"/>
            <p:nvPr/>
          </p:nvSpPr>
          <p:spPr>
            <a:xfrm>
              <a:off x="1971723" y="6813663"/>
              <a:ext cx="37224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262626"/>
                  </a:solidFill>
                  <a:latin typeface="Outfit"/>
                  <a:ea typeface="Outfit"/>
                  <a:cs typeface="Outfit"/>
                  <a:sym typeface="Outfit"/>
                </a:rPr>
                <a:t>Choosing Keywords</a:t>
              </a:r>
              <a:endParaRPr/>
            </a:p>
          </p:txBody>
        </p:sp>
        <p:sp>
          <p:nvSpPr>
            <p:cNvPr descr="e7d195523061f1c0cef09ac28eaae964ec9988a5cce77c8b8C1E4685C6E6B40CD7615480512384A61EE159C6FE0045D14B61E85D0A95589D558B81FFC809322ACC20DC2254D928200A3EA0841B8B1814E3C79D0DF8AF216FB497AA06F6F4B721085BA35F6799E590F516F06AFC91D3DE45A045845BF66CE115A619C1BE5F8BA40CD67ABFF3CFB4F6" id="138" name="Google Shape;138;p14"/>
            <p:cNvSpPr/>
            <p:nvPr/>
          </p:nvSpPr>
          <p:spPr>
            <a:xfrm>
              <a:off x="1783179" y="7450172"/>
              <a:ext cx="4099500" cy="11691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a:solidFill>
                    <a:schemeClr val="dk1"/>
                  </a:solidFill>
                  <a:latin typeface="Outfit Light"/>
                  <a:ea typeface="Outfit Light"/>
                  <a:cs typeface="Outfit Light"/>
                  <a:sym typeface="Outfit Light"/>
                </a:rPr>
                <a:t>Some keywords have multiple meanings, resulting on many False-Positives and others are too specific and are not used in discussions.</a:t>
              </a:r>
              <a:endParaRPr>
                <a:solidFill>
                  <a:schemeClr val="dk1"/>
                </a:solidFill>
              </a:endParaRPr>
            </a:p>
          </p:txBody>
        </p:sp>
      </p:grpSp>
      <p:grpSp>
        <p:nvGrpSpPr>
          <p:cNvPr id="139" name="Google Shape;139;p14"/>
          <p:cNvGrpSpPr/>
          <p:nvPr/>
        </p:nvGrpSpPr>
        <p:grpSpPr>
          <a:xfrm>
            <a:off x="12291534" y="3272994"/>
            <a:ext cx="4104829" cy="1837472"/>
            <a:chOff x="1783179" y="6477000"/>
            <a:chExt cx="4099500" cy="1837472"/>
          </a:xfrm>
        </p:grpSpPr>
        <p:sp>
          <p:nvSpPr>
            <p:cNvPr id="140" name="Google Shape;140;p14"/>
            <p:cNvSpPr txBox="1"/>
            <p:nvPr/>
          </p:nvSpPr>
          <p:spPr>
            <a:xfrm>
              <a:off x="1971773" y="6477000"/>
              <a:ext cx="37224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262626"/>
                  </a:solidFill>
                  <a:latin typeface="Outfit"/>
                  <a:ea typeface="Outfit"/>
                  <a:cs typeface="Outfit"/>
                  <a:sym typeface="Outfit"/>
                </a:rPr>
                <a:t>Evidence of Tactics</a:t>
              </a:r>
              <a:r>
                <a:rPr lang="en-US" sz="2800">
                  <a:solidFill>
                    <a:srgbClr val="262626"/>
                  </a:solidFill>
                  <a:latin typeface="Outfit"/>
                  <a:ea typeface="Outfit"/>
                  <a:cs typeface="Outfit"/>
                  <a:sym typeface="Outfit"/>
                </a:rPr>
                <a:t> </a:t>
              </a:r>
              <a:endParaRPr/>
            </a:p>
          </p:txBody>
        </p:sp>
        <p:sp>
          <p:nvSpPr>
            <p:cNvPr descr="e7d195523061f1c0cef09ac28eaae964ec9988a5cce77c8b8C1E4685C6E6B40CD7615480512384A61EE159C6FE0045D14B61E85D0A95589D558B81FFC809322ACC20DC2254D928200A3EA0841B8B1814E3C79D0DF8AF216FB497AA06F6F4B721085BA35F6799E590F516F06AFC91D3DE45A045845BF66CE115A619C1BE5F8BA40CD67ABFF3CFB4F6" id="141" name="Google Shape;141;p14"/>
            <p:cNvSpPr/>
            <p:nvPr/>
          </p:nvSpPr>
          <p:spPr>
            <a:xfrm>
              <a:off x="1783179" y="7145372"/>
              <a:ext cx="4099500" cy="11691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a:solidFill>
                    <a:schemeClr val="dk1"/>
                  </a:solidFill>
                  <a:latin typeface="Outfit Light"/>
                  <a:ea typeface="Outfit Light"/>
                  <a:cs typeface="Outfit Light"/>
                  <a:sym typeface="Outfit Light"/>
                </a:rPr>
                <a:t>In many cases the evidence of architectural tactics is not clear in a discussion, PR, MR, </a:t>
              </a:r>
              <a:r>
                <a:rPr lang="en-US">
                  <a:solidFill>
                    <a:schemeClr val="dk1"/>
                  </a:solidFill>
                  <a:latin typeface="Outfit Light"/>
                  <a:ea typeface="Outfit Light"/>
                  <a:cs typeface="Outfit Light"/>
                  <a:sym typeface="Outfit Light"/>
                </a:rPr>
                <a:t>documentation</a:t>
              </a:r>
              <a:r>
                <a:rPr lang="en-US">
                  <a:solidFill>
                    <a:schemeClr val="dk1"/>
                  </a:solidFill>
                  <a:latin typeface="Outfit Light"/>
                  <a:ea typeface="Outfit Light"/>
                  <a:cs typeface="Outfit Light"/>
                  <a:sym typeface="Outfit Light"/>
                </a:rPr>
                <a:t> or code alone, but is linked to another data point that </a:t>
              </a:r>
              <a:r>
                <a:rPr lang="en-US">
                  <a:solidFill>
                    <a:schemeClr val="dk1"/>
                  </a:solidFill>
                  <a:latin typeface="Outfit Light"/>
                  <a:ea typeface="Outfit Light"/>
                  <a:cs typeface="Outfit Light"/>
                  <a:sym typeface="Outfit Light"/>
                </a:rPr>
                <a:t>explains and corroborates it.</a:t>
              </a:r>
              <a:endParaRPr>
                <a:solidFill>
                  <a:schemeClr val="dk1"/>
                </a:solidFill>
              </a:endParaRPr>
            </a:p>
          </p:txBody>
        </p:sp>
      </p:grpSp>
      <p:grpSp>
        <p:nvGrpSpPr>
          <p:cNvPr id="142" name="Google Shape;142;p14"/>
          <p:cNvGrpSpPr/>
          <p:nvPr/>
        </p:nvGrpSpPr>
        <p:grpSpPr>
          <a:xfrm>
            <a:off x="4461819" y="6569122"/>
            <a:ext cx="4104829" cy="1837472"/>
            <a:chOff x="1783179" y="6781800"/>
            <a:chExt cx="4099500" cy="1837472"/>
          </a:xfrm>
        </p:grpSpPr>
        <p:sp>
          <p:nvSpPr>
            <p:cNvPr id="143" name="Google Shape;143;p14"/>
            <p:cNvSpPr txBox="1"/>
            <p:nvPr/>
          </p:nvSpPr>
          <p:spPr>
            <a:xfrm>
              <a:off x="1971773" y="6781800"/>
              <a:ext cx="37224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262626"/>
                  </a:solidFill>
                  <a:latin typeface="Outfit"/>
                  <a:ea typeface="Outfit"/>
                  <a:cs typeface="Outfit"/>
                  <a:sym typeface="Outfit"/>
                </a:rPr>
                <a:t>Interpretation</a:t>
              </a:r>
              <a:endParaRPr/>
            </a:p>
          </p:txBody>
        </p:sp>
        <p:sp>
          <p:nvSpPr>
            <p:cNvPr descr="e7d195523061f1c0cef09ac28eaae964ec9988a5cce77c8b8C1E4685C6E6B40CD7615480512384A61EE159C6FE0045D14B61E85D0A95589D558B81FFC809322ACC20DC2254D928200A3EA0841B8B1814E3C79D0DF8AF216FB497AA06F6F4B721085BA35F6799E590F516F06AFC91D3DE45A045845BF66CE115A619C1BE5F8BA40CD67ABFF3CFB4F6" id="144" name="Google Shape;144;p14"/>
            <p:cNvSpPr/>
            <p:nvPr/>
          </p:nvSpPr>
          <p:spPr>
            <a:xfrm>
              <a:off x="1783179" y="7450172"/>
              <a:ext cx="4099500" cy="11691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a:solidFill>
                    <a:schemeClr val="dk1"/>
                  </a:solidFill>
                  <a:latin typeface="Outfit Light"/>
                  <a:ea typeface="Outfit Light"/>
                  <a:cs typeface="Outfit Light"/>
                  <a:sym typeface="Outfit Light"/>
                </a:rPr>
                <a:t>The interpretation of a single researcher is biased and as it's not common for developers to directly approach energy efficiency, the researcher needs to constantly </a:t>
              </a:r>
              <a:r>
                <a:rPr lang="en-US">
                  <a:solidFill>
                    <a:schemeClr val="dk1"/>
                  </a:solidFill>
                  <a:latin typeface="Outfit Light"/>
                  <a:ea typeface="Outfit Light"/>
                  <a:cs typeface="Outfit Light"/>
                  <a:sym typeface="Outfit Light"/>
                </a:rPr>
                <a:t>interpret</a:t>
              </a:r>
              <a:r>
                <a:rPr lang="en-US">
                  <a:solidFill>
                    <a:schemeClr val="dk1"/>
                  </a:solidFill>
                  <a:latin typeface="Outfit Light"/>
                  <a:ea typeface="Outfit Light"/>
                  <a:cs typeface="Outfit Light"/>
                  <a:sym typeface="Outfit Light"/>
                </a:rPr>
                <a:t> data points and try to relate with the energy topic.</a:t>
              </a:r>
              <a:endParaRPr>
                <a:solidFill>
                  <a:schemeClr val="dk1"/>
                </a:solidFill>
              </a:endParaRPr>
            </a:p>
          </p:txBody>
        </p:sp>
      </p:grpSp>
      <p:grpSp>
        <p:nvGrpSpPr>
          <p:cNvPr id="145" name="Google Shape;145;p14"/>
          <p:cNvGrpSpPr/>
          <p:nvPr/>
        </p:nvGrpSpPr>
        <p:grpSpPr>
          <a:xfrm>
            <a:off x="10195008" y="6223809"/>
            <a:ext cx="4104829" cy="2182785"/>
            <a:chOff x="1783179" y="6436487"/>
            <a:chExt cx="4099500" cy="2182785"/>
          </a:xfrm>
        </p:grpSpPr>
        <p:sp>
          <p:nvSpPr>
            <p:cNvPr id="146" name="Google Shape;146;p14"/>
            <p:cNvSpPr txBox="1"/>
            <p:nvPr/>
          </p:nvSpPr>
          <p:spPr>
            <a:xfrm>
              <a:off x="1971763" y="6436487"/>
              <a:ext cx="3722400" cy="954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262626"/>
                  </a:solidFill>
                  <a:latin typeface="Outfit"/>
                  <a:ea typeface="Outfit"/>
                  <a:cs typeface="Outfit"/>
                  <a:sym typeface="Outfit"/>
                </a:rPr>
                <a:t>Real World Effectiveness</a:t>
              </a:r>
              <a:endParaRPr/>
            </a:p>
          </p:txBody>
        </p:sp>
        <p:sp>
          <p:nvSpPr>
            <p:cNvPr descr="e7d195523061f1c0cef09ac28eaae964ec9988a5cce77c8b8C1E4685C6E6B40CD7615480512384A61EE159C6FE0045D14B61E85D0A95589D558B81FFC809322ACC20DC2254D928200A3EA0841B8B1814E3C79D0DF8AF216FB497AA06F6F4B721085BA35F6799E590F516F06AFC91D3DE45A045845BF66CE115A619C1BE5F8BA40CD67ABFF3CFB4F6" id="147" name="Google Shape;147;p14"/>
            <p:cNvSpPr/>
            <p:nvPr/>
          </p:nvSpPr>
          <p:spPr>
            <a:xfrm>
              <a:off x="1783179" y="7450172"/>
              <a:ext cx="4099500" cy="11691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a:solidFill>
                    <a:schemeClr val="dk1"/>
                  </a:solidFill>
                  <a:latin typeface="Outfit Light"/>
                  <a:ea typeface="Outfit Light"/>
                  <a:cs typeface="Outfit Light"/>
                  <a:sym typeface="Outfit Light"/>
                </a:rPr>
                <a:t>Most discussions and data points do not provide </a:t>
              </a:r>
              <a:r>
                <a:rPr lang="en-US">
                  <a:solidFill>
                    <a:schemeClr val="dk1"/>
                  </a:solidFill>
                  <a:latin typeface="Outfit Light"/>
                  <a:ea typeface="Outfit Light"/>
                  <a:cs typeface="Outfit Light"/>
                  <a:sym typeface="Outfit Light"/>
                </a:rPr>
                <a:t>evidence</a:t>
              </a:r>
              <a:r>
                <a:rPr lang="en-US">
                  <a:solidFill>
                    <a:schemeClr val="dk1"/>
                  </a:solidFill>
                  <a:latin typeface="Outfit Light"/>
                  <a:ea typeface="Outfit Light"/>
                  <a:cs typeface="Outfit Light"/>
                  <a:sym typeface="Outfit Light"/>
                </a:rPr>
                <a:t> of actual effectiveness that an architectural tactic is going to have the desired result (of lower resource usage for example). Therefore, it's difficult to analyze if an action of architectural decision in fact results on energy efficiency or energy savings.</a:t>
              </a:r>
              <a:endParaRPr>
                <a:solidFill>
                  <a:schemeClr val="dk1"/>
                </a:solidFill>
              </a:endParaRPr>
            </a:p>
          </p:txBody>
        </p:sp>
      </p:grpSp>
      <p:sp>
        <p:nvSpPr>
          <p:cNvPr id="148" name="Google Shape;148;p14"/>
          <p:cNvSpPr txBox="1"/>
          <p:nvPr/>
        </p:nvSpPr>
        <p:spPr>
          <a:xfrm>
            <a:off x="4659630" y="1238299"/>
            <a:ext cx="89688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rgbClr val="262626"/>
                </a:solidFill>
                <a:latin typeface="Outfit"/>
                <a:ea typeface="Outfit"/>
                <a:cs typeface="Outfit"/>
                <a:sym typeface="Outfit"/>
              </a:rPr>
              <a:t>Discussion </a:t>
            </a:r>
            <a:endParaRPr/>
          </a:p>
        </p:txBody>
      </p:sp>
      <p:sp>
        <p:nvSpPr>
          <p:cNvPr id="149" name="Google Shape;149;p14"/>
          <p:cNvSpPr txBox="1"/>
          <p:nvPr>
            <p:ph idx="12" type="sldNum"/>
          </p:nvPr>
        </p:nvSpPr>
        <p:spPr>
          <a:xfrm>
            <a:off x="17113568" y="9499702"/>
            <a:ext cx="1097400" cy="787500"/>
          </a:xfrm>
          <a:prstGeom prst="rect">
            <a:avLst/>
          </a:prstGeom>
        </p:spPr>
        <p:txBody>
          <a:bodyPr anchorCtr="0" anchor="t" bIns="167625" lIns="167625" spcFirstLastPara="1" rIns="167625" wrap="square" tIns="167625">
            <a:noAutofit/>
          </a:bodyPr>
          <a:lstStyle/>
          <a:p>
            <a:pPr indent="0" lvl="0" marL="0" rtl="0" algn="r">
              <a:spcBef>
                <a:spcPts val="0"/>
              </a:spcBef>
              <a:spcAft>
                <a:spcPts val="0"/>
              </a:spcAft>
              <a:buNone/>
            </a:pPr>
            <a:fld id="{00000000-1234-1234-1234-123412341234}" type="slidenum">
              <a:rPr lang="en-US">
                <a:latin typeface="Outfit Thin"/>
                <a:ea typeface="Outfit Thin"/>
                <a:cs typeface="Outfit Thin"/>
                <a:sym typeface="Outfit Thin"/>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descr="e7d195523061f1c0cef09ac28eaae964ec9988a5cce77c8b8C1E4685C6E6B40CD7615480512384A61EE159C6FE0045D14B61E85D0A95589D558B81FFC809322ACC20DC2254D928200A3EA0841B8B181401EC87BC981B1815DADB6418FBC2551CC9D332DE5664B3940F63757AB6A4C024650771445E27B83B02EDEEA8340516921653AAE451D04756" id="154" name="Google Shape;154;p15"/>
          <p:cNvSpPr txBox="1"/>
          <p:nvPr/>
        </p:nvSpPr>
        <p:spPr>
          <a:xfrm flipH="1">
            <a:off x="3169980" y="3688894"/>
            <a:ext cx="11948100" cy="1862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500">
                <a:solidFill>
                  <a:srgbClr val="262626"/>
                </a:solidFill>
                <a:latin typeface="Outfit"/>
                <a:ea typeface="Outfit"/>
                <a:cs typeface="Outfit"/>
                <a:sym typeface="Outfit"/>
              </a:rPr>
              <a:t>Thank You</a:t>
            </a:r>
            <a:endParaRPr sz="59500">
              <a:solidFill>
                <a:srgbClr val="262626"/>
              </a:solidFill>
              <a:latin typeface="Outfit"/>
              <a:ea typeface="Outfit"/>
              <a:cs typeface="Outfit"/>
              <a:sym typeface="Outfit"/>
            </a:endParaRPr>
          </a:p>
        </p:txBody>
      </p:sp>
      <p:sp>
        <p:nvSpPr>
          <p:cNvPr id="155" name="Google Shape;155;p15"/>
          <p:cNvSpPr/>
          <p:nvPr/>
        </p:nvSpPr>
        <p:spPr>
          <a:xfrm>
            <a:off x="119525" y="219125"/>
            <a:ext cx="17989200" cy="129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15"/>
          <p:cNvSpPr txBox="1"/>
          <p:nvPr/>
        </p:nvSpPr>
        <p:spPr>
          <a:xfrm>
            <a:off x="119525" y="9543325"/>
            <a:ext cx="1033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Outfit"/>
                <a:ea typeface="Outfit"/>
                <a:cs typeface="Outfit"/>
                <a:sym typeface="Outfit"/>
              </a:rPr>
              <a:t>Resources: </a:t>
            </a:r>
            <a:r>
              <a:rPr lang="en-US" sz="1200" u="sng">
                <a:solidFill>
                  <a:schemeClr val="hlink"/>
                </a:solidFill>
                <a:latin typeface="Outfit"/>
                <a:ea typeface="Outfit"/>
                <a:cs typeface="Outfit"/>
                <a:sym typeface="Outfit"/>
                <a:hlinkClick r:id="rId3"/>
              </a:rPr>
              <a:t>vcasadei/Autoware-Architectural-Tactics-extraction (github.com)</a:t>
            </a:r>
            <a:endParaRPr sz="1200">
              <a:latin typeface="Outfit"/>
              <a:ea typeface="Outfit"/>
              <a:cs typeface="Outfit"/>
              <a:sym typeface="Outfit"/>
            </a:endParaRPr>
          </a:p>
        </p:txBody>
      </p:sp>
      <p:sp>
        <p:nvSpPr>
          <p:cNvPr id="157" name="Google Shape;157;p15"/>
          <p:cNvSpPr txBox="1"/>
          <p:nvPr>
            <p:ph idx="12" type="sldNum"/>
          </p:nvPr>
        </p:nvSpPr>
        <p:spPr>
          <a:xfrm>
            <a:off x="17113568" y="9499702"/>
            <a:ext cx="1097400" cy="787500"/>
          </a:xfrm>
          <a:prstGeom prst="rect">
            <a:avLst/>
          </a:prstGeom>
        </p:spPr>
        <p:txBody>
          <a:bodyPr anchorCtr="0" anchor="t" bIns="167625" lIns="167625" spcFirstLastPara="1" rIns="167625" wrap="square" tIns="167625">
            <a:noAutofit/>
          </a:bodyPr>
          <a:lstStyle/>
          <a:p>
            <a:pPr indent="0" lvl="0" marL="0" rtl="0" algn="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5"/>
          <p:cNvSpPr txBox="1"/>
          <p:nvPr/>
        </p:nvSpPr>
        <p:spPr>
          <a:xfrm>
            <a:off x="1859279" y="1711960"/>
            <a:ext cx="11557502" cy="1103025"/>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62626"/>
              </a:buClr>
              <a:buSzPts val="6000"/>
              <a:buFont typeface="Outfit"/>
              <a:buNone/>
            </a:pPr>
            <a:r>
              <a:rPr lang="en-US" sz="6000">
                <a:solidFill>
                  <a:srgbClr val="262626"/>
                </a:solidFill>
                <a:latin typeface="Outfit"/>
                <a:ea typeface="Outfit"/>
                <a:cs typeface="Outfit"/>
                <a:sym typeface="Outfit"/>
              </a:rPr>
              <a:t>Introduction</a:t>
            </a:r>
            <a:endParaRPr/>
          </a:p>
        </p:txBody>
      </p:sp>
      <p:sp>
        <p:nvSpPr>
          <p:cNvPr id="32" name="Google Shape;32;p5"/>
          <p:cNvSpPr txBox="1"/>
          <p:nvPr/>
        </p:nvSpPr>
        <p:spPr>
          <a:xfrm>
            <a:off x="9110475" y="4031645"/>
            <a:ext cx="5801400" cy="46140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2800"/>
              <a:buFont typeface="Arial"/>
              <a:buNone/>
            </a:pPr>
            <a:r>
              <a:rPr lang="en-US" sz="2800">
                <a:solidFill>
                  <a:schemeClr val="dk1"/>
                </a:solidFill>
                <a:latin typeface="Outfit"/>
                <a:ea typeface="Outfit"/>
                <a:cs typeface="Outfit"/>
                <a:sym typeface="Outfit"/>
              </a:rPr>
              <a:t>ARCHITECTURAL TACTICS</a:t>
            </a:r>
            <a:endParaRPr/>
          </a:p>
          <a:p>
            <a:pPr indent="0" lvl="0" marL="0" marR="0" rtl="0" algn="l">
              <a:lnSpc>
                <a:spcPct val="150000"/>
              </a:lnSpc>
              <a:spcBef>
                <a:spcPts val="1200"/>
              </a:spcBef>
              <a:spcAft>
                <a:spcPts val="0"/>
              </a:spcAft>
              <a:buClr>
                <a:srgbClr val="A5A5A5"/>
              </a:buClr>
              <a:buSzPts val="1600"/>
              <a:buFont typeface="Arial"/>
              <a:buNone/>
            </a:pPr>
            <a:r>
              <a:rPr lang="en-US" sz="1600">
                <a:solidFill>
                  <a:srgbClr val="3F3F3F"/>
                </a:solidFill>
                <a:latin typeface="Outfit Light"/>
                <a:ea typeface="Outfit Light"/>
                <a:cs typeface="Outfit Light"/>
                <a:sym typeface="Outfit Light"/>
              </a:rPr>
              <a:t>Architectural tactics are a key abstraction of software architecture, and support the systematic design and analysis of software architectures to satisfy quality attributes. [1]</a:t>
            </a:r>
            <a:endParaRPr sz="1600">
              <a:solidFill>
                <a:srgbClr val="3F3F3F"/>
              </a:solidFill>
              <a:latin typeface="Outfit Light"/>
              <a:ea typeface="Outfit Light"/>
              <a:cs typeface="Outfit Light"/>
              <a:sym typeface="Outfit Light"/>
            </a:endParaRPr>
          </a:p>
          <a:p>
            <a:pPr indent="0" lvl="0" marL="0" marR="0" rtl="0" algn="l">
              <a:lnSpc>
                <a:spcPct val="150000"/>
              </a:lnSpc>
              <a:spcBef>
                <a:spcPts val="1200"/>
              </a:spcBef>
              <a:spcAft>
                <a:spcPts val="0"/>
              </a:spcAft>
              <a:buClr>
                <a:srgbClr val="A5A5A5"/>
              </a:buClr>
              <a:buSzPts val="1600"/>
              <a:buFont typeface="Arial"/>
              <a:buNone/>
            </a:pPr>
            <a:r>
              <a:rPr lang="en-US" sz="1600">
                <a:solidFill>
                  <a:srgbClr val="3F3F3F"/>
                </a:solidFill>
                <a:latin typeface="Outfit Light"/>
                <a:ea typeface="Outfit Light"/>
                <a:cs typeface="Outfit Light"/>
                <a:sym typeface="Outfit Light"/>
              </a:rPr>
              <a:t>Architectural</a:t>
            </a:r>
            <a:r>
              <a:rPr lang="en-US" sz="1600">
                <a:solidFill>
                  <a:srgbClr val="3F3F3F"/>
                </a:solidFill>
                <a:latin typeface="Outfit Light"/>
                <a:ea typeface="Outfit Light"/>
                <a:cs typeface="Outfit Light"/>
                <a:sym typeface="Outfit Light"/>
              </a:rPr>
              <a:t> Tactics are important as they have been defined by the experience of architects over the decades in a systematic set of architectural design decisions.</a:t>
            </a:r>
            <a:endParaRPr sz="1600">
              <a:solidFill>
                <a:srgbClr val="3F3F3F"/>
              </a:solidFill>
              <a:latin typeface="Outfit Light"/>
              <a:ea typeface="Outfit Light"/>
              <a:cs typeface="Outfit Light"/>
              <a:sym typeface="Outfit Light"/>
            </a:endParaRPr>
          </a:p>
          <a:p>
            <a:pPr indent="0" lvl="0" marL="0" marR="0" rtl="0" algn="l">
              <a:lnSpc>
                <a:spcPct val="150000"/>
              </a:lnSpc>
              <a:spcBef>
                <a:spcPts val="1200"/>
              </a:spcBef>
              <a:spcAft>
                <a:spcPts val="0"/>
              </a:spcAft>
              <a:buClr>
                <a:srgbClr val="A5A5A5"/>
              </a:buClr>
              <a:buSzPts val="1600"/>
              <a:buFont typeface="Arial"/>
              <a:buNone/>
            </a:pPr>
            <a:r>
              <a:rPr b="1" lang="en-US" sz="1600">
                <a:solidFill>
                  <a:srgbClr val="3F3F3F"/>
                </a:solidFill>
                <a:latin typeface="Outfit"/>
                <a:ea typeface="Outfit"/>
                <a:cs typeface="Outfit"/>
                <a:sym typeface="Outfit"/>
              </a:rPr>
              <a:t>Architectural</a:t>
            </a:r>
            <a:r>
              <a:rPr b="1" lang="en-US" sz="1600">
                <a:solidFill>
                  <a:srgbClr val="3F3F3F"/>
                </a:solidFill>
                <a:latin typeface="Outfit"/>
                <a:ea typeface="Outfit"/>
                <a:cs typeface="Outfit"/>
                <a:sym typeface="Outfit"/>
              </a:rPr>
              <a:t> Tactics for Energy Efficiency</a:t>
            </a:r>
            <a:r>
              <a:rPr lang="en-US" sz="1600">
                <a:solidFill>
                  <a:srgbClr val="3F3F3F"/>
                </a:solidFill>
                <a:latin typeface="Outfit Light"/>
                <a:ea typeface="Outfit Light"/>
                <a:cs typeface="Outfit Light"/>
                <a:sym typeface="Outfit Light"/>
              </a:rPr>
              <a:t> are therefore </a:t>
            </a:r>
            <a:r>
              <a:rPr lang="en-US" sz="1600">
                <a:solidFill>
                  <a:srgbClr val="3F3F3F"/>
                </a:solidFill>
                <a:latin typeface="Outfit Light"/>
                <a:ea typeface="Outfit Light"/>
                <a:cs typeface="Outfit Light"/>
                <a:sym typeface="Outfit Light"/>
              </a:rPr>
              <a:t>architectural</a:t>
            </a:r>
            <a:r>
              <a:rPr lang="en-US" sz="1600">
                <a:solidFill>
                  <a:srgbClr val="3F3F3F"/>
                </a:solidFill>
                <a:latin typeface="Outfit Light"/>
                <a:ea typeface="Outfit Light"/>
                <a:cs typeface="Outfit Light"/>
                <a:sym typeface="Outfit Light"/>
              </a:rPr>
              <a:t> decisions with the goal of preserving energy, most of the times applicable on IoT or Mobile Devices. </a:t>
            </a:r>
            <a:endParaRPr sz="1600">
              <a:solidFill>
                <a:srgbClr val="A5A5A5"/>
              </a:solidFill>
              <a:latin typeface="Outfit Light"/>
              <a:ea typeface="Outfit Light"/>
              <a:cs typeface="Outfit Light"/>
              <a:sym typeface="Outfit Light"/>
            </a:endParaRPr>
          </a:p>
          <a:p>
            <a:pPr indent="0" lvl="0" marL="0" marR="0" rtl="0" algn="l">
              <a:lnSpc>
                <a:spcPct val="90000"/>
              </a:lnSpc>
              <a:spcBef>
                <a:spcPts val="800"/>
              </a:spcBef>
              <a:spcAft>
                <a:spcPts val="800"/>
              </a:spcAft>
              <a:buClr>
                <a:schemeClr val="dk1"/>
              </a:buClr>
              <a:buSzPts val="1100"/>
              <a:buFont typeface="Arial"/>
              <a:buNone/>
            </a:pPr>
            <a:r>
              <a:t/>
            </a:r>
            <a:endParaRPr b="1" i="0" sz="2000" u="none" cap="none" strike="noStrike">
              <a:solidFill>
                <a:schemeClr val="dk1"/>
              </a:solidFill>
              <a:latin typeface="Outfit Light"/>
              <a:ea typeface="Outfit Light"/>
              <a:cs typeface="Outfit Light"/>
              <a:sym typeface="Outfit Light"/>
            </a:endParaRPr>
          </a:p>
        </p:txBody>
      </p:sp>
      <p:sp>
        <p:nvSpPr>
          <p:cNvPr id="33" name="Google Shape;33;p5"/>
          <p:cNvSpPr txBox="1"/>
          <p:nvPr/>
        </p:nvSpPr>
        <p:spPr>
          <a:xfrm>
            <a:off x="1859275" y="4031644"/>
            <a:ext cx="5801400" cy="5197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lang="en-US" sz="2800">
                <a:solidFill>
                  <a:schemeClr val="dk1"/>
                </a:solidFill>
                <a:latin typeface="Outfit"/>
                <a:ea typeface="Outfit"/>
                <a:cs typeface="Outfit"/>
                <a:sym typeface="Outfit"/>
              </a:rPr>
              <a:t>AUTOWARE</a:t>
            </a:r>
            <a:endParaRPr/>
          </a:p>
          <a:p>
            <a:pPr indent="0" lvl="0" marL="0" marR="0" rtl="0" algn="l">
              <a:lnSpc>
                <a:spcPct val="150000"/>
              </a:lnSpc>
              <a:spcBef>
                <a:spcPts val="1200"/>
              </a:spcBef>
              <a:spcAft>
                <a:spcPts val="0"/>
              </a:spcAft>
              <a:buClr>
                <a:schemeClr val="dk1"/>
              </a:buClr>
              <a:buSzPts val="1100"/>
              <a:buFont typeface="Arial"/>
              <a:buNone/>
            </a:pPr>
            <a:r>
              <a:rPr lang="en-US" sz="1600">
                <a:solidFill>
                  <a:srgbClr val="3F3F3F"/>
                </a:solidFill>
                <a:latin typeface="Outfit Light"/>
                <a:ea typeface="Outfit Light"/>
                <a:cs typeface="Outfit Light"/>
                <a:sym typeface="Outfit Light"/>
              </a:rPr>
              <a:t>Open-source software stack for self-driving vehicles, built on the Robot Operating System (ROS). It includes all of the necessary functions to drive an autonomous vehicles from localization and object detection to route planning and control, and was created with the aim of enabling as many individuals and organizations as possible to contribute to open innovations in autonomous driving technology.</a:t>
            </a:r>
            <a:endParaRPr sz="1600">
              <a:solidFill>
                <a:srgbClr val="3F3F3F"/>
              </a:solidFill>
              <a:latin typeface="Outfit Light"/>
              <a:ea typeface="Outfit Light"/>
              <a:cs typeface="Outfit Light"/>
              <a:sym typeface="Outfit Light"/>
            </a:endParaRPr>
          </a:p>
          <a:p>
            <a:pPr indent="0" lvl="0" marL="457200" marR="0" rtl="0" algn="l">
              <a:lnSpc>
                <a:spcPct val="150000"/>
              </a:lnSpc>
              <a:spcBef>
                <a:spcPts val="1200"/>
              </a:spcBef>
              <a:spcAft>
                <a:spcPts val="0"/>
              </a:spcAft>
              <a:buClr>
                <a:schemeClr val="dk1"/>
              </a:buClr>
              <a:buSzPts val="1100"/>
              <a:buFont typeface="Arial"/>
              <a:buNone/>
            </a:pPr>
            <a:r>
              <a:rPr lang="en-US" u="sng">
                <a:solidFill>
                  <a:schemeClr val="hlink"/>
                </a:solidFill>
                <a:hlinkClick r:id="rId3"/>
              </a:rPr>
              <a:t>autowarefoundation/autoware: Autoware - the world's leading open-source software project for autonomous driving (github.com)</a:t>
            </a:r>
            <a:endParaRPr sz="1900">
              <a:solidFill>
                <a:srgbClr val="3F3F3F"/>
              </a:solidFill>
              <a:latin typeface="Outfit Light"/>
              <a:ea typeface="Outfit Light"/>
              <a:cs typeface="Outfit Light"/>
              <a:sym typeface="Outfit Light"/>
            </a:endParaRPr>
          </a:p>
          <a:p>
            <a:pPr indent="0" lvl="0" marL="0" marR="0" rtl="0" algn="l">
              <a:lnSpc>
                <a:spcPct val="150000"/>
              </a:lnSpc>
              <a:spcBef>
                <a:spcPts val="1200"/>
              </a:spcBef>
              <a:spcAft>
                <a:spcPts val="800"/>
              </a:spcAft>
              <a:buClr>
                <a:schemeClr val="dk1"/>
              </a:buClr>
              <a:buSzPts val="1100"/>
              <a:buFont typeface="Arial"/>
              <a:buNone/>
            </a:pPr>
            <a:r>
              <a:t/>
            </a:r>
            <a:endParaRPr sz="1600">
              <a:solidFill>
                <a:srgbClr val="3F3F3F"/>
              </a:solidFill>
              <a:latin typeface="Outfit Light"/>
              <a:ea typeface="Outfit Light"/>
              <a:cs typeface="Outfit Light"/>
              <a:sym typeface="Outfit Light"/>
            </a:endParaRPr>
          </a:p>
        </p:txBody>
      </p:sp>
      <p:sp>
        <p:nvSpPr>
          <p:cNvPr id="34" name="Google Shape;34;p5"/>
          <p:cNvSpPr/>
          <p:nvPr/>
        </p:nvSpPr>
        <p:spPr>
          <a:xfrm>
            <a:off x="119525" y="219125"/>
            <a:ext cx="17989200" cy="129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5" name="Google Shape;35;p5"/>
          <p:cNvPicPr preferRelativeResize="0"/>
          <p:nvPr/>
        </p:nvPicPr>
        <p:blipFill>
          <a:blip r:embed="rId4">
            <a:alphaModFix/>
          </a:blip>
          <a:stretch>
            <a:fillRect/>
          </a:stretch>
        </p:blipFill>
        <p:spPr>
          <a:xfrm>
            <a:off x="2226425" y="8382004"/>
            <a:ext cx="2387893" cy="474698"/>
          </a:xfrm>
          <a:prstGeom prst="rect">
            <a:avLst/>
          </a:prstGeom>
          <a:noFill/>
          <a:ln>
            <a:noFill/>
          </a:ln>
        </p:spPr>
      </p:pic>
      <p:pic>
        <p:nvPicPr>
          <p:cNvPr id="36" name="Google Shape;36;p5"/>
          <p:cNvPicPr preferRelativeResize="0"/>
          <p:nvPr/>
        </p:nvPicPr>
        <p:blipFill>
          <a:blip r:embed="rId5">
            <a:alphaModFix/>
          </a:blip>
          <a:stretch>
            <a:fillRect/>
          </a:stretch>
        </p:blipFill>
        <p:spPr>
          <a:xfrm>
            <a:off x="4840900" y="8389191"/>
            <a:ext cx="2452625" cy="460313"/>
          </a:xfrm>
          <a:prstGeom prst="rect">
            <a:avLst/>
          </a:prstGeom>
          <a:noFill/>
          <a:ln>
            <a:noFill/>
          </a:ln>
        </p:spPr>
      </p:pic>
      <p:pic>
        <p:nvPicPr>
          <p:cNvPr id="37" name="Google Shape;37;p5"/>
          <p:cNvPicPr preferRelativeResize="0"/>
          <p:nvPr/>
        </p:nvPicPr>
        <p:blipFill>
          <a:blip r:embed="rId6">
            <a:alphaModFix/>
          </a:blip>
          <a:stretch>
            <a:fillRect/>
          </a:stretch>
        </p:blipFill>
        <p:spPr>
          <a:xfrm>
            <a:off x="1751725" y="7315203"/>
            <a:ext cx="474700" cy="474700"/>
          </a:xfrm>
          <a:prstGeom prst="rect">
            <a:avLst/>
          </a:prstGeom>
          <a:noFill/>
          <a:ln>
            <a:noFill/>
          </a:ln>
        </p:spPr>
      </p:pic>
      <p:sp>
        <p:nvSpPr>
          <p:cNvPr id="38" name="Google Shape;38;p5"/>
          <p:cNvSpPr txBox="1"/>
          <p:nvPr/>
        </p:nvSpPr>
        <p:spPr>
          <a:xfrm>
            <a:off x="119525" y="9448800"/>
            <a:ext cx="1828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[1] </a:t>
            </a:r>
            <a:r>
              <a:rPr lang="en-US"/>
              <a:t>Gastón Márquez, Hernán Astudillo, Rick Kazman, Architectural tactics in software architecture: A systematic mapping study, Journal of Systems and Software, Volume 197, 2023, 111558, ISSN 0164-1212,</a:t>
            </a:r>
            <a:endParaRPr/>
          </a:p>
        </p:txBody>
      </p:sp>
      <p:sp>
        <p:nvSpPr>
          <p:cNvPr id="39" name="Google Shape;39;p5"/>
          <p:cNvSpPr txBox="1"/>
          <p:nvPr>
            <p:ph idx="12" type="sldNum"/>
          </p:nvPr>
        </p:nvSpPr>
        <p:spPr>
          <a:xfrm>
            <a:off x="17113568" y="9499702"/>
            <a:ext cx="1097400" cy="787500"/>
          </a:xfrm>
          <a:prstGeom prst="rect">
            <a:avLst/>
          </a:prstGeom>
        </p:spPr>
        <p:txBody>
          <a:bodyPr anchorCtr="0" anchor="t" bIns="167625" lIns="167625" spcFirstLastPara="1" rIns="167625" wrap="square" tIns="167625">
            <a:noAutofit/>
          </a:bodyPr>
          <a:lstStyle/>
          <a:p>
            <a:pPr indent="0" lvl="0" marL="0" rtl="0" algn="r">
              <a:spcBef>
                <a:spcPts val="0"/>
              </a:spcBef>
              <a:spcAft>
                <a:spcPts val="0"/>
              </a:spcAft>
              <a:buNone/>
            </a:pPr>
            <a:fld id="{00000000-1234-1234-1234-123412341234}" type="slidenum">
              <a:rPr lang="en-US">
                <a:latin typeface="Outfit Thin"/>
                <a:ea typeface="Outfit Thin"/>
                <a:cs typeface="Outfit Thin"/>
                <a:sym typeface="Outfit Thin"/>
              </a:rPr>
              <a:t>‹#›</a:t>
            </a:fld>
            <a:endParaRPr>
              <a:latin typeface="Outfit Thin"/>
              <a:ea typeface="Outfit Thin"/>
              <a:cs typeface="Outfit Thin"/>
              <a:sym typeface="Outfit Th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descr="e7d195523061f1c0cef09ac28eaae964ec9988a5cce77c8b8C1E4685C6E6B40CD7615480512384A61EE159C6FE0045D14B61E85D0A95589D558B81FFC809322ACC20DC2254D928200A3EA0841B8B1814E3C79D0DF8AF216FB497AA06F6F4B721085BA35F6799E590F516F06AFC91D3DE45A045845BF66CE115A619C1BE5F8BA40CD67ABFF3CFB4F6" id="44" name="Google Shape;44;p6"/>
          <p:cNvSpPr/>
          <p:nvPr/>
        </p:nvSpPr>
        <p:spPr>
          <a:xfrm>
            <a:off x="10072150" y="3841952"/>
            <a:ext cx="6828900" cy="4230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600">
                <a:solidFill>
                  <a:srgbClr val="3F3F3F"/>
                </a:solidFill>
                <a:latin typeface="Outfit Light"/>
                <a:ea typeface="Outfit Light"/>
                <a:cs typeface="Outfit Light"/>
                <a:sym typeface="Outfit Light"/>
              </a:rPr>
              <a:t>The Data Extraction and Data Analysis process was </a:t>
            </a:r>
            <a:r>
              <a:rPr lang="en-US" sz="1600">
                <a:solidFill>
                  <a:srgbClr val="3F3F3F"/>
                </a:solidFill>
                <a:latin typeface="Outfit Light"/>
                <a:ea typeface="Outfit Light"/>
                <a:cs typeface="Outfit Light"/>
                <a:sym typeface="Outfit Light"/>
              </a:rPr>
              <a:t>inspired</a:t>
            </a:r>
            <a:r>
              <a:rPr lang="en-US" sz="1600">
                <a:solidFill>
                  <a:srgbClr val="3F3F3F"/>
                </a:solidFill>
                <a:latin typeface="Outfit Light"/>
                <a:ea typeface="Outfit Light"/>
                <a:cs typeface="Outfit Light"/>
                <a:sym typeface="Outfit Light"/>
              </a:rPr>
              <a:t>, but heavily simplified, on the paper [2].</a:t>
            </a:r>
            <a:endParaRPr sz="1600">
              <a:solidFill>
                <a:srgbClr val="3F3F3F"/>
              </a:solidFill>
              <a:latin typeface="Outfit Light"/>
              <a:ea typeface="Outfit Light"/>
              <a:cs typeface="Outfit Light"/>
              <a:sym typeface="Outfit Light"/>
            </a:endParaRPr>
          </a:p>
          <a:p>
            <a:pPr indent="0" lvl="0" marL="0" marR="0" rtl="0" algn="l">
              <a:lnSpc>
                <a:spcPct val="150000"/>
              </a:lnSpc>
              <a:spcBef>
                <a:spcPts val="0"/>
              </a:spcBef>
              <a:spcAft>
                <a:spcPts val="0"/>
              </a:spcAft>
              <a:buNone/>
            </a:pPr>
            <a:r>
              <a:rPr lang="en-US" sz="1600">
                <a:solidFill>
                  <a:srgbClr val="3F3F3F"/>
                </a:solidFill>
                <a:latin typeface="Outfit Light"/>
                <a:ea typeface="Outfit Light"/>
                <a:cs typeface="Outfit Light"/>
                <a:sym typeface="Outfit Light"/>
              </a:rPr>
              <a:t>To extract source code, linked documents, official documentation, Markdown files, issues, pull requests, commit messages and other information from the GitHub Repository.</a:t>
            </a:r>
            <a:endParaRPr sz="1600">
              <a:solidFill>
                <a:srgbClr val="3F3F3F"/>
              </a:solidFill>
              <a:latin typeface="Outfit Light"/>
              <a:ea typeface="Outfit Light"/>
              <a:cs typeface="Outfit Light"/>
              <a:sym typeface="Outfit Light"/>
            </a:endParaRPr>
          </a:p>
          <a:p>
            <a:pPr indent="0" lvl="0" marL="0" marR="0" rtl="0" algn="l">
              <a:lnSpc>
                <a:spcPct val="150000"/>
              </a:lnSpc>
              <a:spcBef>
                <a:spcPts val="0"/>
              </a:spcBef>
              <a:spcAft>
                <a:spcPts val="0"/>
              </a:spcAft>
              <a:buNone/>
            </a:pPr>
            <a:r>
              <a:rPr lang="en-US" sz="1600">
                <a:solidFill>
                  <a:srgbClr val="3F3F3F"/>
                </a:solidFill>
                <a:latin typeface="Outfit Light"/>
                <a:ea typeface="Outfit Light"/>
                <a:cs typeface="Outfit Light"/>
                <a:sym typeface="Outfit Light"/>
              </a:rPr>
              <a:t>All Data Points were them stored using the software Notion as a Database. The choice of Notion was done because it was an easy to use tool and provided no setup and easy </a:t>
            </a:r>
            <a:r>
              <a:rPr lang="en-US" sz="1600">
                <a:solidFill>
                  <a:srgbClr val="3F3F3F"/>
                </a:solidFill>
                <a:latin typeface="Outfit Light"/>
                <a:ea typeface="Outfit Light"/>
                <a:cs typeface="Outfit Light"/>
                <a:sym typeface="Outfit Light"/>
              </a:rPr>
              <a:t>cataloging</a:t>
            </a:r>
            <a:r>
              <a:rPr lang="en-US" sz="1600">
                <a:solidFill>
                  <a:srgbClr val="3F3F3F"/>
                </a:solidFill>
                <a:latin typeface="Outfit Light"/>
                <a:ea typeface="Outfit Light"/>
                <a:cs typeface="Outfit Light"/>
                <a:sym typeface="Outfit Light"/>
              </a:rPr>
              <a:t> of information with filters and search functions.</a:t>
            </a:r>
            <a:endParaRPr sz="1600">
              <a:solidFill>
                <a:srgbClr val="3F3F3F"/>
              </a:solidFill>
              <a:latin typeface="Outfit Light"/>
              <a:ea typeface="Outfit Light"/>
              <a:cs typeface="Outfit Light"/>
              <a:sym typeface="Outfit Light"/>
            </a:endParaRPr>
          </a:p>
          <a:p>
            <a:pPr indent="0" lvl="0" marL="0" marR="0" rtl="0" algn="l">
              <a:lnSpc>
                <a:spcPct val="150000"/>
              </a:lnSpc>
              <a:spcBef>
                <a:spcPts val="0"/>
              </a:spcBef>
              <a:spcAft>
                <a:spcPts val="0"/>
              </a:spcAft>
              <a:buNone/>
            </a:pPr>
            <a:r>
              <a:rPr b="1" lang="en-US" sz="1600">
                <a:solidFill>
                  <a:srgbClr val="3F3F3F"/>
                </a:solidFill>
                <a:latin typeface="Outfit"/>
                <a:ea typeface="Outfit"/>
                <a:cs typeface="Outfit"/>
                <a:sym typeface="Outfit"/>
              </a:rPr>
              <a:t>At this point, a total of 6673 data points were collected.</a:t>
            </a:r>
            <a:endParaRPr b="1" sz="1600">
              <a:solidFill>
                <a:srgbClr val="3F3F3F"/>
              </a:solidFill>
              <a:latin typeface="Outfit"/>
              <a:ea typeface="Outfit"/>
              <a:cs typeface="Outfit"/>
              <a:sym typeface="Outfit"/>
            </a:endParaRPr>
          </a:p>
          <a:p>
            <a:pPr indent="0" lvl="0" marL="0" marR="0" rtl="0" algn="l">
              <a:lnSpc>
                <a:spcPct val="150000"/>
              </a:lnSpc>
              <a:spcBef>
                <a:spcPts val="0"/>
              </a:spcBef>
              <a:spcAft>
                <a:spcPts val="0"/>
              </a:spcAft>
              <a:buNone/>
            </a:pPr>
            <a:r>
              <a:t/>
            </a:r>
            <a:endParaRPr>
              <a:solidFill>
                <a:srgbClr val="A5A5A5"/>
              </a:solidFill>
              <a:latin typeface="Outfit Light"/>
              <a:ea typeface="Outfit Light"/>
              <a:cs typeface="Outfit Light"/>
              <a:sym typeface="Outfit Light"/>
            </a:endParaRPr>
          </a:p>
        </p:txBody>
      </p:sp>
      <p:sp>
        <p:nvSpPr>
          <p:cNvPr id="45" name="Google Shape;45;p6"/>
          <p:cNvSpPr txBox="1"/>
          <p:nvPr/>
        </p:nvSpPr>
        <p:spPr>
          <a:xfrm>
            <a:off x="10026425" y="1595375"/>
            <a:ext cx="64959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rgbClr val="262626"/>
                </a:solidFill>
                <a:latin typeface="Outfit"/>
                <a:ea typeface="Outfit"/>
                <a:cs typeface="Outfit"/>
                <a:sym typeface="Outfit"/>
              </a:rPr>
              <a:t>Data Point Extraction</a:t>
            </a:r>
            <a:endParaRPr b="0" i="0" sz="6000" u="none" cap="none" strike="noStrike">
              <a:solidFill>
                <a:srgbClr val="262626"/>
              </a:solidFill>
              <a:latin typeface="Outfit"/>
              <a:ea typeface="Outfit"/>
              <a:cs typeface="Outfit"/>
              <a:sym typeface="Outfit"/>
            </a:endParaRPr>
          </a:p>
        </p:txBody>
      </p:sp>
      <p:sp>
        <p:nvSpPr>
          <p:cNvPr id="46" name="Google Shape;46;p6"/>
          <p:cNvSpPr txBox="1"/>
          <p:nvPr/>
        </p:nvSpPr>
        <p:spPr>
          <a:xfrm>
            <a:off x="161925" y="9314700"/>
            <a:ext cx="1758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[2] I. Malavolta, K. Chinnappan, S. Swanborn, G. A. Lewis and P. Lago, "Mining the ROS ecosystem for Green Architectural Tactics in Robotics and an Empirical Evaluation," 2021 IEEE/ACM 18th International Conference on Mining Software Repositories (MSR), Madrid, Spain, 2021, pp. 300-311.</a:t>
            </a:r>
            <a:endParaRPr/>
          </a:p>
        </p:txBody>
      </p:sp>
      <p:sp>
        <p:nvSpPr>
          <p:cNvPr id="47" name="Google Shape;47;p6"/>
          <p:cNvSpPr/>
          <p:nvPr/>
        </p:nvSpPr>
        <p:spPr>
          <a:xfrm>
            <a:off x="119525" y="219125"/>
            <a:ext cx="17989200" cy="129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48" name="Google Shape;48;p6" title="Chart"/>
          <p:cNvPicPr preferRelativeResize="0"/>
          <p:nvPr/>
        </p:nvPicPr>
        <p:blipFill>
          <a:blip r:embed="rId3">
            <a:alphaModFix/>
          </a:blip>
          <a:stretch>
            <a:fillRect/>
          </a:stretch>
        </p:blipFill>
        <p:spPr>
          <a:xfrm>
            <a:off x="704850" y="1959763"/>
            <a:ext cx="8572500" cy="5300663"/>
          </a:xfrm>
          <a:prstGeom prst="rect">
            <a:avLst/>
          </a:prstGeom>
          <a:noFill/>
          <a:ln>
            <a:noFill/>
          </a:ln>
        </p:spPr>
      </p:pic>
      <p:sp>
        <p:nvSpPr>
          <p:cNvPr id="49" name="Google Shape;49;p6"/>
          <p:cNvSpPr txBox="1"/>
          <p:nvPr>
            <p:ph idx="12" type="sldNum"/>
          </p:nvPr>
        </p:nvSpPr>
        <p:spPr>
          <a:xfrm>
            <a:off x="17113568" y="9499702"/>
            <a:ext cx="1097400" cy="787500"/>
          </a:xfrm>
          <a:prstGeom prst="rect">
            <a:avLst/>
          </a:prstGeom>
        </p:spPr>
        <p:txBody>
          <a:bodyPr anchorCtr="0" anchor="t" bIns="167625" lIns="167625" spcFirstLastPara="1" rIns="167625" wrap="square" tIns="167625">
            <a:noAutofit/>
          </a:bodyPr>
          <a:lstStyle/>
          <a:p>
            <a:pPr indent="0" lvl="0" marL="0" rtl="0" algn="r">
              <a:spcBef>
                <a:spcPts val="0"/>
              </a:spcBef>
              <a:spcAft>
                <a:spcPts val="0"/>
              </a:spcAft>
              <a:buNone/>
            </a:pPr>
            <a:fld id="{00000000-1234-1234-1234-123412341234}" type="slidenum">
              <a:rPr lang="en-US">
                <a:latin typeface="Outfit Thin"/>
                <a:ea typeface="Outfit Thin"/>
                <a:cs typeface="Outfit Thin"/>
                <a:sym typeface="Outfit Thin"/>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7"/>
          <p:cNvSpPr/>
          <p:nvPr/>
        </p:nvSpPr>
        <p:spPr>
          <a:xfrm>
            <a:off x="119525" y="219125"/>
            <a:ext cx="17989200" cy="129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7"/>
          <p:cNvSpPr txBox="1"/>
          <p:nvPr/>
        </p:nvSpPr>
        <p:spPr>
          <a:xfrm>
            <a:off x="1838950" y="934175"/>
            <a:ext cx="5189100" cy="28209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6000"/>
              <a:buFont typeface="Outfit"/>
              <a:buNone/>
            </a:pPr>
            <a:r>
              <a:rPr lang="en-US" sz="6000">
                <a:solidFill>
                  <a:schemeClr val="dk1"/>
                </a:solidFill>
                <a:latin typeface="Outfit"/>
                <a:ea typeface="Outfit"/>
                <a:cs typeface="Outfit"/>
                <a:sym typeface="Outfit"/>
              </a:rPr>
              <a:t>Identify Energy Related Data Points</a:t>
            </a:r>
            <a:endParaRPr/>
          </a:p>
        </p:txBody>
      </p:sp>
      <p:sp>
        <p:nvSpPr>
          <p:cNvPr descr="e7d195523061f1c0cef09ac28eaae964ec9988a5cce77c8b8C1E4685C6E6B40CD7615480512384A61EE159C6FE0045D14B61E85D0A95589D558B81FFC809322ACC20DC2254D928200A3EA0841B8B1814E3C79D0DF8AF216FB497AA06F6F4B721085BA35F6799E590F516F06AFC91D3DE45A045845BF66CE115A619C1BE5F8BA40CD67ABFF3CFB4F6" id="56" name="Google Shape;56;p7"/>
          <p:cNvSpPr/>
          <p:nvPr/>
        </p:nvSpPr>
        <p:spPr>
          <a:xfrm>
            <a:off x="1755650" y="3925648"/>
            <a:ext cx="6359700" cy="457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600">
                <a:solidFill>
                  <a:srgbClr val="3F3F3F"/>
                </a:solidFill>
                <a:latin typeface="Outfit Light"/>
                <a:ea typeface="Outfit Light"/>
                <a:cs typeface="Outfit Light"/>
                <a:sym typeface="Outfit Light"/>
              </a:rPr>
              <a:t>In this process all Data Points were analyzed by the researcher with the goal of identifying those that mentioned energy-related topics.</a:t>
            </a:r>
            <a:endParaRPr>
              <a:solidFill>
                <a:srgbClr val="A5A5A5"/>
              </a:solidFill>
              <a:latin typeface="Outfit Light"/>
              <a:ea typeface="Outfit Light"/>
              <a:cs typeface="Outfit Light"/>
              <a:sym typeface="Outfit Light"/>
            </a:endParaRPr>
          </a:p>
          <a:p>
            <a:pPr indent="0" lvl="0" marL="0" rtl="0" algn="l">
              <a:lnSpc>
                <a:spcPct val="150000"/>
              </a:lnSpc>
              <a:spcBef>
                <a:spcPts val="0"/>
              </a:spcBef>
              <a:spcAft>
                <a:spcPts val="0"/>
              </a:spcAft>
              <a:buClr>
                <a:schemeClr val="dk1"/>
              </a:buClr>
              <a:buFont typeface="Arial"/>
              <a:buNone/>
            </a:pPr>
            <a:r>
              <a:rPr lang="en-US" sz="1600">
                <a:solidFill>
                  <a:srgbClr val="3F3F3F"/>
                </a:solidFill>
                <a:latin typeface="Outfit Light"/>
                <a:ea typeface="Outfit Light"/>
                <a:cs typeface="Outfit Light"/>
                <a:sym typeface="Outfit Light"/>
              </a:rPr>
              <a:t>T</a:t>
            </a:r>
            <a:r>
              <a:rPr lang="en-US" sz="1600">
                <a:solidFill>
                  <a:srgbClr val="3F3F3F"/>
                </a:solidFill>
                <a:latin typeface="Outfit Light"/>
                <a:ea typeface="Outfit Light"/>
                <a:cs typeface="Outfit Light"/>
                <a:sym typeface="Outfit Light"/>
              </a:rPr>
              <a:t>he GitHub Data Mining process was performed using keywords. This was done using GitHub's Code Search Tool [3].</a:t>
            </a:r>
            <a:endParaRPr sz="1600">
              <a:solidFill>
                <a:srgbClr val="3F3F3F"/>
              </a:solidFill>
              <a:latin typeface="Outfit Light"/>
              <a:ea typeface="Outfit Light"/>
              <a:cs typeface="Outfit Light"/>
              <a:sym typeface="Outfit Light"/>
            </a:endParaRPr>
          </a:p>
          <a:p>
            <a:pPr indent="0" lvl="0" marL="0" rtl="0" algn="l">
              <a:lnSpc>
                <a:spcPct val="150000"/>
              </a:lnSpc>
              <a:spcBef>
                <a:spcPts val="0"/>
              </a:spcBef>
              <a:spcAft>
                <a:spcPts val="0"/>
              </a:spcAft>
              <a:buNone/>
            </a:pPr>
            <a:r>
              <a:rPr lang="en-US" sz="1600">
                <a:solidFill>
                  <a:srgbClr val="3F3F3F"/>
                </a:solidFill>
                <a:latin typeface="Outfit Light"/>
                <a:ea typeface="Outfit Light"/>
                <a:cs typeface="Outfit Light"/>
                <a:sym typeface="Outfit Light"/>
              </a:rPr>
              <a:t>The keywords used were "Efficiency", "Battery", "Power",  "Energy" and "Performance" with minor variations of these words, such as "Efficient", for example.</a:t>
            </a:r>
            <a:endParaRPr sz="1600">
              <a:solidFill>
                <a:srgbClr val="3F3F3F"/>
              </a:solidFill>
              <a:latin typeface="Outfit Light"/>
              <a:ea typeface="Outfit Light"/>
              <a:cs typeface="Outfit Light"/>
              <a:sym typeface="Outfit Light"/>
            </a:endParaRPr>
          </a:p>
          <a:p>
            <a:pPr indent="0" lvl="0" marL="0" rtl="0" algn="l">
              <a:lnSpc>
                <a:spcPct val="150000"/>
              </a:lnSpc>
              <a:spcBef>
                <a:spcPts val="0"/>
              </a:spcBef>
              <a:spcAft>
                <a:spcPts val="0"/>
              </a:spcAft>
              <a:buClr>
                <a:schemeClr val="dk1"/>
              </a:buClr>
              <a:buFont typeface="Arial"/>
              <a:buNone/>
            </a:pPr>
            <a:r>
              <a:rPr b="1" lang="en-US" sz="1600">
                <a:solidFill>
                  <a:srgbClr val="3F3F3F"/>
                </a:solidFill>
                <a:latin typeface="Outfit"/>
                <a:ea typeface="Outfit"/>
                <a:cs typeface="Outfit"/>
                <a:sym typeface="Outfit"/>
              </a:rPr>
              <a:t>At the end of this process, only 397 data points remained</a:t>
            </a:r>
            <a:r>
              <a:rPr lang="en-US" sz="1600">
                <a:solidFill>
                  <a:srgbClr val="3F3F3F"/>
                </a:solidFill>
                <a:latin typeface="Outfit Light"/>
                <a:ea typeface="Outfit Light"/>
                <a:cs typeface="Outfit Light"/>
                <a:sym typeface="Outfit Light"/>
              </a:rPr>
              <a:t> from the original 6673.</a:t>
            </a:r>
            <a:endParaRPr sz="1600">
              <a:solidFill>
                <a:srgbClr val="3F3F3F"/>
              </a:solidFill>
              <a:latin typeface="Outfit Light"/>
              <a:ea typeface="Outfit Light"/>
              <a:cs typeface="Outfit Light"/>
              <a:sym typeface="Outfit Light"/>
            </a:endParaRPr>
          </a:p>
        </p:txBody>
      </p:sp>
      <p:sp>
        <p:nvSpPr>
          <p:cNvPr id="57" name="Google Shape;57;p7"/>
          <p:cNvSpPr/>
          <p:nvPr/>
        </p:nvSpPr>
        <p:spPr>
          <a:xfrm>
            <a:off x="0" y="10012680"/>
            <a:ext cx="18288000" cy="274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Outfit Light"/>
              <a:ea typeface="Outfit Light"/>
              <a:cs typeface="Outfit Light"/>
              <a:sym typeface="Outfit Light"/>
            </a:endParaRPr>
          </a:p>
        </p:txBody>
      </p:sp>
      <p:sp>
        <p:nvSpPr>
          <p:cNvPr id="58" name="Google Shape;58;p7"/>
          <p:cNvSpPr txBox="1"/>
          <p:nvPr/>
        </p:nvSpPr>
        <p:spPr>
          <a:xfrm>
            <a:off x="15377011" y="728361"/>
            <a:ext cx="2232900" cy="3078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utfit Light"/>
                <a:ea typeface="Outfit Light"/>
                <a:cs typeface="Outfit Light"/>
                <a:sym typeface="Outfit Light"/>
              </a:rPr>
              <a:t>BUSINESS</a:t>
            </a:r>
            <a:endParaRPr/>
          </a:p>
        </p:txBody>
      </p:sp>
      <p:sp>
        <p:nvSpPr>
          <p:cNvPr id="59" name="Google Shape;59;p7"/>
          <p:cNvSpPr txBox="1"/>
          <p:nvPr/>
        </p:nvSpPr>
        <p:spPr>
          <a:xfrm>
            <a:off x="76200" y="9463100"/>
            <a:ext cx="1828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[3] </a:t>
            </a:r>
            <a:r>
              <a:rPr lang="en-US" sz="1100" u="sng">
                <a:solidFill>
                  <a:schemeClr val="accent1"/>
                </a:solidFill>
                <a:hlinkClick r:id="rId3">
                  <a:extLst>
                    <a:ext uri="{A12FA001-AC4F-418D-AE19-62706E023703}">
                      <ahyp:hlinkClr val="tx"/>
                    </a:ext>
                  </a:extLst>
                </a:hlinkClick>
              </a:rPr>
              <a:t>GitHub Code Search</a:t>
            </a:r>
            <a:endParaRPr/>
          </a:p>
        </p:txBody>
      </p:sp>
      <p:pic>
        <p:nvPicPr>
          <p:cNvPr id="60" name="Google Shape;60;p7" title="Chart"/>
          <p:cNvPicPr preferRelativeResize="0"/>
          <p:nvPr/>
        </p:nvPicPr>
        <p:blipFill>
          <a:blip r:embed="rId4">
            <a:alphaModFix/>
          </a:blip>
          <a:stretch>
            <a:fillRect/>
          </a:stretch>
        </p:blipFill>
        <p:spPr>
          <a:xfrm>
            <a:off x="8267750" y="1719088"/>
            <a:ext cx="9840975" cy="6085018"/>
          </a:xfrm>
          <a:prstGeom prst="rect">
            <a:avLst/>
          </a:prstGeom>
          <a:noFill/>
          <a:ln>
            <a:noFill/>
          </a:ln>
        </p:spPr>
      </p:pic>
      <p:sp>
        <p:nvSpPr>
          <p:cNvPr id="61" name="Google Shape;61;p7"/>
          <p:cNvSpPr txBox="1"/>
          <p:nvPr>
            <p:ph idx="12" type="sldNum"/>
          </p:nvPr>
        </p:nvSpPr>
        <p:spPr>
          <a:xfrm>
            <a:off x="17113568" y="9499702"/>
            <a:ext cx="1097400" cy="787500"/>
          </a:xfrm>
          <a:prstGeom prst="rect">
            <a:avLst/>
          </a:prstGeom>
        </p:spPr>
        <p:txBody>
          <a:bodyPr anchorCtr="0" anchor="t" bIns="167625" lIns="167625" spcFirstLastPara="1" rIns="167625" wrap="square" tIns="167625">
            <a:noAutofit/>
          </a:bodyPr>
          <a:lstStyle/>
          <a:p>
            <a:pPr indent="0" lvl="0" marL="0" rtl="0" algn="r">
              <a:spcBef>
                <a:spcPts val="0"/>
              </a:spcBef>
              <a:spcAft>
                <a:spcPts val="0"/>
              </a:spcAft>
              <a:buNone/>
            </a:pPr>
            <a:fld id="{00000000-1234-1234-1234-123412341234}" type="slidenum">
              <a:rPr lang="en-US">
                <a:latin typeface="Outfit Thin"/>
                <a:ea typeface="Outfit Thin"/>
                <a:cs typeface="Outfit Thin"/>
                <a:sym typeface="Outfit Thin"/>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8"/>
          <p:cNvSpPr/>
          <p:nvPr/>
        </p:nvSpPr>
        <p:spPr>
          <a:xfrm>
            <a:off x="0" y="10012680"/>
            <a:ext cx="18288000" cy="274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Outfit Light"/>
              <a:ea typeface="Outfit Light"/>
              <a:cs typeface="Outfit Light"/>
              <a:sym typeface="Outfit Light"/>
            </a:endParaRPr>
          </a:p>
        </p:txBody>
      </p:sp>
      <p:sp>
        <p:nvSpPr>
          <p:cNvPr id="67" name="Google Shape;67;p8"/>
          <p:cNvSpPr txBox="1"/>
          <p:nvPr/>
        </p:nvSpPr>
        <p:spPr>
          <a:xfrm>
            <a:off x="1004649" y="1638300"/>
            <a:ext cx="54615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rgbClr val="262626"/>
                </a:solidFill>
                <a:latin typeface="Outfit"/>
                <a:ea typeface="Outfit"/>
                <a:cs typeface="Outfit"/>
                <a:sym typeface="Outfit"/>
              </a:rPr>
              <a:t>Filtering False-Positives</a:t>
            </a:r>
            <a:endParaRPr/>
          </a:p>
        </p:txBody>
      </p:sp>
      <p:sp>
        <p:nvSpPr>
          <p:cNvPr descr="e7d195523061f1c0cef09ac28eaae964ec9988a5cce77c8b8C1E4685C6E6B40CD7615480512384A61EE159C6FE0045D14B61E85D0A95589D558B81FFC809322ACC20DC2254D928200A3EA0841B8B1814E3C79D0DF8AF216FB497AA06F6F4B721085BA35F6799E590F516F06AFC91D3DE45A045845BF66CE115A619C1BE5F8BA40CD67ABFF3CFB4F6" id="68" name="Google Shape;68;p8"/>
          <p:cNvSpPr/>
          <p:nvPr/>
        </p:nvSpPr>
        <p:spPr>
          <a:xfrm>
            <a:off x="6942875" y="1661973"/>
            <a:ext cx="9478200" cy="2862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1200"/>
              </a:spcBef>
              <a:spcAft>
                <a:spcPts val="0"/>
              </a:spcAft>
              <a:buNone/>
            </a:pPr>
            <a:r>
              <a:rPr lang="en-US" sz="1600">
                <a:solidFill>
                  <a:srgbClr val="3F3F3F"/>
                </a:solidFill>
                <a:latin typeface="Outfit Light"/>
                <a:ea typeface="Outfit Light"/>
                <a:cs typeface="Outfit Light"/>
                <a:sym typeface="Outfit Light"/>
              </a:rPr>
              <a:t>The next process was to </a:t>
            </a:r>
            <a:r>
              <a:rPr lang="en-US" sz="1600">
                <a:solidFill>
                  <a:srgbClr val="3F3F3F"/>
                </a:solidFill>
                <a:latin typeface="Outfit Light"/>
                <a:ea typeface="Outfit Light"/>
                <a:cs typeface="Outfit Light"/>
                <a:sym typeface="Outfit Light"/>
              </a:rPr>
              <a:t>perform</a:t>
            </a:r>
            <a:r>
              <a:rPr lang="en-US" sz="1600">
                <a:solidFill>
                  <a:srgbClr val="3F3F3F"/>
                </a:solidFill>
                <a:latin typeface="Outfit Light"/>
                <a:ea typeface="Outfit Light"/>
                <a:cs typeface="Outfit Light"/>
                <a:sym typeface="Outfit Light"/>
              </a:rPr>
              <a:t> an in-depth analysis of all 397 remaining data points in order to remove those that were False-Positives.</a:t>
            </a:r>
            <a:endParaRPr sz="1600">
              <a:solidFill>
                <a:srgbClr val="3F3F3F"/>
              </a:solidFill>
              <a:latin typeface="Outfit Light"/>
              <a:ea typeface="Outfit Light"/>
              <a:cs typeface="Outfit Light"/>
              <a:sym typeface="Outfit Light"/>
            </a:endParaRPr>
          </a:p>
          <a:p>
            <a:pPr indent="0" lvl="0" marL="0" marR="0" rtl="0" algn="l">
              <a:lnSpc>
                <a:spcPct val="150000"/>
              </a:lnSpc>
              <a:spcBef>
                <a:spcPts val="1200"/>
              </a:spcBef>
              <a:spcAft>
                <a:spcPts val="0"/>
              </a:spcAft>
              <a:buNone/>
            </a:pPr>
            <a:r>
              <a:rPr lang="en-US" sz="1600">
                <a:solidFill>
                  <a:srgbClr val="3F3F3F"/>
                </a:solidFill>
                <a:latin typeface="Outfit Light"/>
                <a:ea typeface="Outfit Light"/>
                <a:cs typeface="Outfit Light"/>
                <a:sym typeface="Outfit Light"/>
              </a:rPr>
              <a:t>False-Positives are data points that </a:t>
            </a:r>
            <a:r>
              <a:rPr lang="en-US" sz="1600">
                <a:solidFill>
                  <a:srgbClr val="3F3F3F"/>
                </a:solidFill>
                <a:latin typeface="Outfit Light"/>
                <a:ea typeface="Outfit Light"/>
                <a:cs typeface="Outfit Light"/>
                <a:sym typeface="Outfit Light"/>
              </a:rPr>
              <a:t>referenced energy related topics, but were not related to energy saving or optimizations. For example, one discussion that was captured on the keyword battery was regarding the battery replacement in an autonomous kart project.</a:t>
            </a:r>
            <a:endParaRPr sz="1600">
              <a:solidFill>
                <a:srgbClr val="3F3F3F"/>
              </a:solidFill>
              <a:latin typeface="Outfit Light"/>
              <a:ea typeface="Outfit Light"/>
              <a:cs typeface="Outfit Light"/>
              <a:sym typeface="Outfit Light"/>
            </a:endParaRPr>
          </a:p>
          <a:p>
            <a:pPr indent="0" lvl="0" marL="0" marR="0" rtl="0" algn="l">
              <a:lnSpc>
                <a:spcPct val="150000"/>
              </a:lnSpc>
              <a:spcBef>
                <a:spcPts val="1200"/>
              </a:spcBef>
              <a:spcAft>
                <a:spcPts val="0"/>
              </a:spcAft>
              <a:buNone/>
            </a:pPr>
            <a:r>
              <a:rPr b="1" lang="en-US" sz="1600">
                <a:solidFill>
                  <a:srgbClr val="3F3F3F"/>
                </a:solidFill>
                <a:latin typeface="Outfit"/>
                <a:ea typeface="Outfit"/>
                <a:cs typeface="Outfit"/>
                <a:sym typeface="Outfit"/>
              </a:rPr>
              <a:t>At the end of this process, only 36 data points remained.</a:t>
            </a:r>
            <a:endParaRPr b="1" sz="1600">
              <a:solidFill>
                <a:srgbClr val="3F3F3F"/>
              </a:solidFill>
              <a:latin typeface="Outfit"/>
              <a:ea typeface="Outfit"/>
              <a:cs typeface="Outfit"/>
              <a:sym typeface="Outfit"/>
            </a:endParaRPr>
          </a:p>
        </p:txBody>
      </p:sp>
      <p:sp>
        <p:nvSpPr>
          <p:cNvPr id="69" name="Google Shape;69;p8"/>
          <p:cNvSpPr/>
          <p:nvPr/>
        </p:nvSpPr>
        <p:spPr>
          <a:xfrm>
            <a:off x="119525" y="219125"/>
            <a:ext cx="17989200" cy="129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0" name="Google Shape;70;p8" title="Chart"/>
          <p:cNvPicPr preferRelativeResize="0"/>
          <p:nvPr/>
        </p:nvPicPr>
        <p:blipFill>
          <a:blip r:embed="rId3">
            <a:alphaModFix/>
          </a:blip>
          <a:stretch>
            <a:fillRect/>
          </a:stretch>
        </p:blipFill>
        <p:spPr>
          <a:xfrm>
            <a:off x="2163925" y="4076699"/>
            <a:ext cx="12931984" cy="5631175"/>
          </a:xfrm>
          <a:prstGeom prst="rect">
            <a:avLst/>
          </a:prstGeom>
          <a:noFill/>
          <a:ln>
            <a:noFill/>
          </a:ln>
        </p:spPr>
      </p:pic>
      <p:sp>
        <p:nvSpPr>
          <p:cNvPr id="71" name="Google Shape;71;p8"/>
          <p:cNvSpPr txBox="1"/>
          <p:nvPr>
            <p:ph idx="12" type="sldNum"/>
          </p:nvPr>
        </p:nvSpPr>
        <p:spPr>
          <a:xfrm>
            <a:off x="17113568" y="9499702"/>
            <a:ext cx="1097400" cy="787500"/>
          </a:xfrm>
          <a:prstGeom prst="rect">
            <a:avLst/>
          </a:prstGeom>
        </p:spPr>
        <p:txBody>
          <a:bodyPr anchorCtr="0" anchor="t" bIns="167625" lIns="167625" spcFirstLastPara="1" rIns="167625" wrap="square" tIns="167625">
            <a:noAutofit/>
          </a:bodyPr>
          <a:lstStyle/>
          <a:p>
            <a:pPr indent="0" lvl="0" marL="0" rtl="0" algn="r">
              <a:spcBef>
                <a:spcPts val="0"/>
              </a:spcBef>
              <a:spcAft>
                <a:spcPts val="0"/>
              </a:spcAft>
              <a:buNone/>
            </a:pPr>
            <a:fld id="{00000000-1234-1234-1234-123412341234}" type="slidenum">
              <a:rPr lang="en-US">
                <a:latin typeface="Outfit Thin"/>
                <a:ea typeface="Outfit Thin"/>
                <a:cs typeface="Outfit Thin"/>
                <a:sym typeface="Outfit Thin"/>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9"/>
          <p:cNvSpPr/>
          <p:nvPr/>
        </p:nvSpPr>
        <p:spPr>
          <a:xfrm>
            <a:off x="119525" y="219125"/>
            <a:ext cx="17989200" cy="129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9"/>
          <p:cNvSpPr txBox="1"/>
          <p:nvPr/>
        </p:nvSpPr>
        <p:spPr>
          <a:xfrm>
            <a:off x="622800" y="272625"/>
            <a:ext cx="16174200" cy="1103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62626"/>
              </a:buClr>
              <a:buSzPts val="7200"/>
              <a:buFont typeface="Outfit"/>
              <a:buNone/>
            </a:pPr>
            <a:r>
              <a:rPr lang="en-US" sz="7200">
                <a:solidFill>
                  <a:srgbClr val="262626"/>
                </a:solidFill>
                <a:latin typeface="Outfit"/>
                <a:ea typeface="Outfit"/>
                <a:cs typeface="Outfit"/>
                <a:sym typeface="Outfit"/>
              </a:rPr>
              <a:t>Tactics for Energy Efficiency</a:t>
            </a:r>
            <a:endParaRPr/>
          </a:p>
        </p:txBody>
      </p:sp>
      <p:sp>
        <p:nvSpPr>
          <p:cNvPr descr="e7d195523061f1c0cef09ac28eaae964ec9988a5cce77c8b8C1E4685C6E6B40CD7615480512384A61EE159C6FE0045D14B61E85D0A95589D558B81FFC809322ACC20DC2254D928200A3EA0841B8B1814E3C79D0DF8AF216FB497AA06F6F4B721085BA35F6799E590F516F06AFC91D3DE45A045845BF66CE115A619C1BE5F8BA40CD67ABFF3CFB4F6" id="78" name="Google Shape;78;p9"/>
          <p:cNvSpPr/>
          <p:nvPr/>
        </p:nvSpPr>
        <p:spPr>
          <a:xfrm>
            <a:off x="622800" y="1280975"/>
            <a:ext cx="16378200" cy="24147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1200"/>
              </a:spcBef>
              <a:spcAft>
                <a:spcPts val="0"/>
              </a:spcAft>
              <a:buNone/>
            </a:pPr>
            <a:r>
              <a:rPr lang="en-US" sz="1800">
                <a:solidFill>
                  <a:srgbClr val="3F3F3F"/>
                </a:solidFill>
                <a:latin typeface="Outfit Light"/>
                <a:ea typeface="Outfit Light"/>
                <a:cs typeface="Outfit Light"/>
                <a:sym typeface="Outfit Light"/>
              </a:rPr>
              <a:t>Energy efficiency is, at its base, the optimal use of resources to perform an operation. That means that a scenario on energy efficiency is defined by the goal of preserve or manage energy while providing the necessary functionality. In this context, resources are computacional devices, such as CPU, memory, storage, network etc [4].</a:t>
            </a:r>
            <a:endParaRPr sz="1800">
              <a:solidFill>
                <a:srgbClr val="3F3F3F"/>
              </a:solidFill>
              <a:latin typeface="Outfit Light"/>
              <a:ea typeface="Outfit Light"/>
              <a:cs typeface="Outfit Light"/>
              <a:sym typeface="Outfit Light"/>
            </a:endParaRPr>
          </a:p>
          <a:p>
            <a:pPr indent="0" lvl="0" marL="0" marR="0" rtl="0" algn="l">
              <a:lnSpc>
                <a:spcPct val="150000"/>
              </a:lnSpc>
              <a:spcBef>
                <a:spcPts val="1200"/>
              </a:spcBef>
              <a:spcAft>
                <a:spcPts val="0"/>
              </a:spcAft>
              <a:buNone/>
            </a:pPr>
            <a:r>
              <a:rPr lang="en-US" sz="1800">
                <a:solidFill>
                  <a:srgbClr val="3F3F3F"/>
                </a:solidFill>
                <a:latin typeface="Outfit Light"/>
                <a:ea typeface="Outfit Light"/>
                <a:cs typeface="Outfit Light"/>
                <a:sym typeface="Outfit Light"/>
              </a:rPr>
              <a:t>Architectural tactics for energy efficiency are defined in three categories by [4]: resource monitoring, resource allocation and resource adaptation. These categories and definitions are used in the subsequent analysis of the data points.</a:t>
            </a:r>
            <a:endParaRPr sz="1800">
              <a:solidFill>
                <a:srgbClr val="3F3F3F"/>
              </a:solidFill>
              <a:latin typeface="Outfit Light"/>
              <a:ea typeface="Outfit Light"/>
              <a:cs typeface="Outfit Light"/>
              <a:sym typeface="Outfit Light"/>
            </a:endParaRPr>
          </a:p>
          <a:p>
            <a:pPr indent="0" lvl="0" marL="0" marR="0" rtl="0" algn="l">
              <a:lnSpc>
                <a:spcPct val="150000"/>
              </a:lnSpc>
              <a:spcBef>
                <a:spcPts val="1200"/>
              </a:spcBef>
              <a:spcAft>
                <a:spcPts val="0"/>
              </a:spcAft>
              <a:buNone/>
            </a:pPr>
            <a:r>
              <a:t/>
            </a:r>
            <a:endParaRPr sz="1600">
              <a:solidFill>
                <a:srgbClr val="3F3F3F"/>
              </a:solidFill>
              <a:latin typeface="Outfit Light"/>
              <a:ea typeface="Outfit Light"/>
              <a:cs typeface="Outfit Light"/>
              <a:sym typeface="Outfit Light"/>
            </a:endParaRPr>
          </a:p>
        </p:txBody>
      </p:sp>
      <p:sp>
        <p:nvSpPr>
          <p:cNvPr id="79" name="Google Shape;79;p9"/>
          <p:cNvSpPr txBox="1"/>
          <p:nvPr/>
        </p:nvSpPr>
        <p:spPr>
          <a:xfrm>
            <a:off x="59700" y="9532575"/>
            <a:ext cx="1816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[4] BASS, L.; CLEMENTS, P.; KAZMAN, R. Software Architecture in Practice. Fourth Edition ed. [s.l.] Pearson Addison-Wesley, 2022. p. 140–154</a:t>
            </a:r>
            <a:endParaRPr/>
          </a:p>
        </p:txBody>
      </p:sp>
      <p:sp>
        <p:nvSpPr>
          <p:cNvPr descr="e7d195523061f1c0cef09ac28eaae964ec9988a5cce77c8b8C1E4685C6E6B40CD7615480512384A61EE159C6FE0045D14B61E85D0A95589D558B81FFC809322ACC20DC2254D928200A3EA0841B8B1814E3C79D0DF8AF216FB497AA06F6F4B721085BA35F6799E590F516F06AFC91D3DE45A045845BF66CE115A619C1BE5F8BA40CD67ABFF3CFB4F6" id="80" name="Google Shape;80;p9"/>
          <p:cNvSpPr/>
          <p:nvPr/>
        </p:nvSpPr>
        <p:spPr>
          <a:xfrm>
            <a:off x="714375" y="4054825"/>
            <a:ext cx="5110500" cy="511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262626"/>
                </a:solidFill>
                <a:latin typeface="Outfit"/>
                <a:ea typeface="Outfit"/>
                <a:cs typeface="Outfit"/>
                <a:sym typeface="Outfit"/>
              </a:rPr>
              <a:t>Monitor Resources</a:t>
            </a:r>
            <a:endParaRPr/>
          </a:p>
          <a:p>
            <a:pPr indent="-342900" lvl="0" marL="457200" marR="0" rtl="0" algn="l">
              <a:lnSpc>
                <a:spcPct val="150000"/>
              </a:lnSpc>
              <a:spcBef>
                <a:spcPts val="1200"/>
              </a:spcBef>
              <a:spcAft>
                <a:spcPts val="0"/>
              </a:spcAft>
              <a:buClr>
                <a:schemeClr val="dk1"/>
              </a:buClr>
              <a:buSzPts val="1800"/>
              <a:buFont typeface="Outfit"/>
              <a:buChar char="●"/>
            </a:pPr>
            <a:r>
              <a:rPr b="1" lang="en-US" sz="1800">
                <a:solidFill>
                  <a:schemeClr val="dk1"/>
                </a:solidFill>
                <a:latin typeface="Outfit"/>
                <a:ea typeface="Outfit"/>
                <a:cs typeface="Outfit"/>
                <a:sym typeface="Outfit"/>
              </a:rPr>
              <a:t>Metering</a:t>
            </a:r>
            <a:endParaRPr b="1" sz="1800">
              <a:solidFill>
                <a:schemeClr val="dk1"/>
              </a:solidFill>
              <a:latin typeface="Outfit"/>
              <a:ea typeface="Outfit"/>
              <a:cs typeface="Outfit"/>
              <a:sym typeface="Outfit"/>
            </a:endParaRPr>
          </a:p>
          <a:p>
            <a:pPr indent="0" lvl="0" marL="0" marR="0" rtl="0" algn="l">
              <a:lnSpc>
                <a:spcPct val="100000"/>
              </a:lnSpc>
              <a:spcBef>
                <a:spcPts val="1200"/>
              </a:spcBef>
              <a:spcAft>
                <a:spcPts val="0"/>
              </a:spcAft>
              <a:buNone/>
            </a:pPr>
            <a:r>
              <a:rPr lang="en-US" sz="1800">
                <a:solidFill>
                  <a:schemeClr val="dk1"/>
                </a:solidFill>
                <a:latin typeface="Outfit Light"/>
                <a:ea typeface="Outfit Light"/>
                <a:cs typeface="Outfit Light"/>
                <a:sym typeface="Outfit Light"/>
              </a:rPr>
              <a:t>"collecting data about the energy consumption of computational resources via a sensor infrastructure, in near real time"</a:t>
            </a:r>
            <a:endParaRPr sz="1800">
              <a:solidFill>
                <a:schemeClr val="dk1"/>
              </a:solidFill>
              <a:latin typeface="Outfit Light"/>
              <a:ea typeface="Outfit Light"/>
              <a:cs typeface="Outfit Light"/>
              <a:sym typeface="Outfit Light"/>
            </a:endParaRPr>
          </a:p>
          <a:p>
            <a:pPr indent="-342900" lvl="0" marL="457200" marR="0" rtl="0" algn="l">
              <a:lnSpc>
                <a:spcPct val="150000"/>
              </a:lnSpc>
              <a:spcBef>
                <a:spcPts val="1200"/>
              </a:spcBef>
              <a:spcAft>
                <a:spcPts val="0"/>
              </a:spcAft>
              <a:buClr>
                <a:schemeClr val="dk1"/>
              </a:buClr>
              <a:buSzPts val="1800"/>
              <a:buFont typeface="Outfit"/>
              <a:buChar char="●"/>
            </a:pPr>
            <a:r>
              <a:rPr b="1" lang="en-US" sz="1800">
                <a:solidFill>
                  <a:schemeClr val="dk1"/>
                </a:solidFill>
                <a:latin typeface="Outfit"/>
                <a:ea typeface="Outfit"/>
                <a:cs typeface="Outfit"/>
                <a:sym typeface="Outfit"/>
              </a:rPr>
              <a:t>Static Classification</a:t>
            </a:r>
            <a:endParaRPr b="1" sz="1800">
              <a:solidFill>
                <a:schemeClr val="dk1"/>
              </a:solidFill>
              <a:latin typeface="Outfit"/>
              <a:ea typeface="Outfit"/>
              <a:cs typeface="Outfit"/>
              <a:sym typeface="Outfit"/>
            </a:endParaRPr>
          </a:p>
          <a:p>
            <a:pPr indent="0" lvl="0" marL="0" marR="0" rtl="0" algn="l">
              <a:lnSpc>
                <a:spcPct val="100000"/>
              </a:lnSpc>
              <a:spcBef>
                <a:spcPts val="1200"/>
              </a:spcBef>
              <a:spcAft>
                <a:spcPts val="0"/>
              </a:spcAft>
              <a:buNone/>
            </a:pPr>
            <a:r>
              <a:rPr lang="en-US" sz="1800">
                <a:solidFill>
                  <a:schemeClr val="dk1"/>
                </a:solidFill>
                <a:latin typeface="Outfit Light"/>
                <a:ea typeface="Outfit Light"/>
                <a:cs typeface="Outfit Light"/>
                <a:sym typeface="Outfit Light"/>
              </a:rPr>
              <a:t>"estimate energy consumption by cataloging the computing resources used and their known energy characteristics"</a:t>
            </a:r>
            <a:endParaRPr sz="1800">
              <a:solidFill>
                <a:schemeClr val="dk1"/>
              </a:solidFill>
              <a:latin typeface="Outfit Light"/>
              <a:ea typeface="Outfit Light"/>
              <a:cs typeface="Outfit Light"/>
              <a:sym typeface="Outfit Light"/>
            </a:endParaRPr>
          </a:p>
          <a:p>
            <a:pPr indent="-342900" lvl="0" marL="457200" marR="0" rtl="0" algn="l">
              <a:lnSpc>
                <a:spcPct val="150000"/>
              </a:lnSpc>
              <a:spcBef>
                <a:spcPts val="1200"/>
              </a:spcBef>
              <a:spcAft>
                <a:spcPts val="0"/>
              </a:spcAft>
              <a:buClr>
                <a:schemeClr val="dk1"/>
              </a:buClr>
              <a:buSzPts val="1800"/>
              <a:buFont typeface="Outfit"/>
              <a:buChar char="●"/>
            </a:pPr>
            <a:r>
              <a:rPr b="1" lang="en-US" sz="1800">
                <a:solidFill>
                  <a:schemeClr val="dk1"/>
                </a:solidFill>
                <a:latin typeface="Outfit"/>
                <a:ea typeface="Outfit"/>
                <a:cs typeface="Outfit"/>
                <a:sym typeface="Outfit"/>
              </a:rPr>
              <a:t>Dynamic Classification</a:t>
            </a:r>
            <a:endParaRPr b="1" sz="1800">
              <a:solidFill>
                <a:schemeClr val="dk1"/>
              </a:solidFill>
              <a:latin typeface="Outfit"/>
              <a:ea typeface="Outfit"/>
              <a:cs typeface="Outfit"/>
              <a:sym typeface="Outfit"/>
            </a:endParaRPr>
          </a:p>
          <a:p>
            <a:pPr indent="0" lvl="0" marL="0" marR="0" rtl="0" algn="l">
              <a:lnSpc>
                <a:spcPct val="100000"/>
              </a:lnSpc>
              <a:spcBef>
                <a:spcPts val="1200"/>
              </a:spcBef>
              <a:spcAft>
                <a:spcPts val="0"/>
              </a:spcAft>
              <a:buNone/>
            </a:pPr>
            <a:r>
              <a:rPr lang="en-US" sz="1800">
                <a:solidFill>
                  <a:schemeClr val="dk1"/>
                </a:solidFill>
                <a:latin typeface="Outfit Light"/>
                <a:ea typeface="Outfit Light"/>
                <a:cs typeface="Outfit Light"/>
                <a:sym typeface="Outfit Light"/>
              </a:rPr>
              <a:t>"estimate energy consumption based on knowledge of transient conditions such as workload"</a:t>
            </a:r>
            <a:endParaRPr sz="1800">
              <a:solidFill>
                <a:schemeClr val="dk1"/>
              </a:solidFill>
              <a:latin typeface="Outfit Light"/>
              <a:ea typeface="Outfit Light"/>
              <a:cs typeface="Outfit Light"/>
              <a:sym typeface="Outfit Light"/>
            </a:endParaRPr>
          </a:p>
        </p:txBody>
      </p:sp>
      <p:sp>
        <p:nvSpPr>
          <p:cNvPr descr="e7d195523061f1c0cef09ac28eaae964ec9988a5cce77c8b8C1E4685C6E6B40CD7615480512384A61EE159C6FE0045D14B61E85D0A95589D558B81FFC809322ACC20DC2254D928200A3EA0841B8B1814E3C79D0DF8AF216FB497AA06F6F4B721085BA35F6799E590F516F06AFC91D3DE45A045845BF66CE115A619C1BE5F8BA40CD67ABFF3CFB4F6" id="81" name="Google Shape;81;p9"/>
          <p:cNvSpPr/>
          <p:nvPr/>
        </p:nvSpPr>
        <p:spPr>
          <a:xfrm>
            <a:off x="6874513" y="4076699"/>
            <a:ext cx="4832100" cy="511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262626"/>
                </a:solidFill>
                <a:latin typeface="Outfit"/>
                <a:ea typeface="Outfit"/>
                <a:cs typeface="Outfit"/>
                <a:sym typeface="Outfit"/>
              </a:rPr>
              <a:t>Allocate Resources</a:t>
            </a:r>
            <a:endParaRPr/>
          </a:p>
          <a:p>
            <a:pPr indent="-342900" lvl="0" marL="457200" rtl="0" algn="l">
              <a:lnSpc>
                <a:spcPct val="150000"/>
              </a:lnSpc>
              <a:spcBef>
                <a:spcPts val="1200"/>
              </a:spcBef>
              <a:spcAft>
                <a:spcPts val="0"/>
              </a:spcAft>
              <a:buClr>
                <a:schemeClr val="dk1"/>
              </a:buClr>
              <a:buSzPts val="1800"/>
              <a:buFont typeface="Outfit"/>
              <a:buChar char="●"/>
            </a:pPr>
            <a:r>
              <a:rPr b="1" lang="en-US" sz="1800">
                <a:solidFill>
                  <a:schemeClr val="dk1"/>
                </a:solidFill>
                <a:latin typeface="Outfit"/>
                <a:ea typeface="Outfit"/>
                <a:cs typeface="Outfit"/>
                <a:sym typeface="Outfit"/>
              </a:rPr>
              <a:t>Reduce Usage</a:t>
            </a:r>
            <a:endParaRPr b="1" sz="1800">
              <a:solidFill>
                <a:schemeClr val="dk1"/>
              </a:solidFill>
              <a:latin typeface="Outfit"/>
              <a:ea typeface="Outfit"/>
              <a:cs typeface="Outfit"/>
              <a:sym typeface="Outfit"/>
            </a:endParaRPr>
          </a:p>
          <a:p>
            <a:pPr indent="0" lvl="0" marL="0" rtl="0" algn="l">
              <a:spcBef>
                <a:spcPts val="1200"/>
              </a:spcBef>
              <a:spcAft>
                <a:spcPts val="0"/>
              </a:spcAft>
              <a:buSzPts val="1100"/>
              <a:buNone/>
            </a:pPr>
            <a:r>
              <a:rPr lang="en-US" sz="1800">
                <a:solidFill>
                  <a:schemeClr val="dk1"/>
                </a:solidFill>
                <a:latin typeface="Outfit Light"/>
                <a:ea typeface="Outfit Light"/>
                <a:cs typeface="Outfit Light"/>
                <a:sym typeface="Outfit Light"/>
              </a:rPr>
              <a:t>"Usage can be reduced at the device level by device specific activities"</a:t>
            </a:r>
            <a:endParaRPr sz="1800">
              <a:solidFill>
                <a:schemeClr val="dk1"/>
              </a:solidFill>
              <a:latin typeface="Outfit Light"/>
              <a:ea typeface="Outfit Light"/>
              <a:cs typeface="Outfit Light"/>
              <a:sym typeface="Outfit Light"/>
            </a:endParaRPr>
          </a:p>
          <a:p>
            <a:pPr indent="-342900" lvl="0" marL="457200" rtl="0" algn="l">
              <a:lnSpc>
                <a:spcPct val="150000"/>
              </a:lnSpc>
              <a:spcBef>
                <a:spcPts val="1200"/>
              </a:spcBef>
              <a:spcAft>
                <a:spcPts val="0"/>
              </a:spcAft>
              <a:buClr>
                <a:schemeClr val="dk1"/>
              </a:buClr>
              <a:buSzPts val="1800"/>
              <a:buFont typeface="Outfit"/>
              <a:buChar char="●"/>
            </a:pPr>
            <a:r>
              <a:rPr b="1" lang="en-US" sz="1800">
                <a:solidFill>
                  <a:schemeClr val="dk1"/>
                </a:solidFill>
                <a:latin typeface="Outfit"/>
                <a:ea typeface="Outfit"/>
                <a:cs typeface="Outfit"/>
                <a:sym typeface="Outfit"/>
              </a:rPr>
              <a:t>Discovery</a:t>
            </a:r>
            <a:endParaRPr b="1" sz="1800">
              <a:solidFill>
                <a:schemeClr val="dk1"/>
              </a:solidFill>
              <a:latin typeface="Outfit"/>
              <a:ea typeface="Outfit"/>
              <a:cs typeface="Outfit"/>
              <a:sym typeface="Outfit"/>
            </a:endParaRPr>
          </a:p>
          <a:p>
            <a:pPr indent="0" lvl="0" marL="0" rtl="0" algn="l">
              <a:spcBef>
                <a:spcPts val="1200"/>
              </a:spcBef>
              <a:spcAft>
                <a:spcPts val="0"/>
              </a:spcAft>
              <a:buSzPts val="1100"/>
              <a:buNone/>
            </a:pPr>
            <a:r>
              <a:rPr lang="en-US" sz="1800">
                <a:solidFill>
                  <a:schemeClr val="dk1"/>
                </a:solidFill>
                <a:latin typeface="Outfit Light"/>
                <a:ea typeface="Outfit Light"/>
                <a:cs typeface="Outfit Light"/>
                <a:sym typeface="Outfit Light"/>
              </a:rPr>
              <a:t>"discovery service matches service requests (from clients) with service providers"</a:t>
            </a:r>
            <a:endParaRPr sz="1800">
              <a:solidFill>
                <a:schemeClr val="dk1"/>
              </a:solidFill>
              <a:latin typeface="Outfit Light"/>
              <a:ea typeface="Outfit Light"/>
              <a:cs typeface="Outfit Light"/>
              <a:sym typeface="Outfit Light"/>
            </a:endParaRPr>
          </a:p>
          <a:p>
            <a:pPr indent="-342900" lvl="0" marL="457200" rtl="0" algn="l">
              <a:lnSpc>
                <a:spcPct val="150000"/>
              </a:lnSpc>
              <a:spcBef>
                <a:spcPts val="1200"/>
              </a:spcBef>
              <a:spcAft>
                <a:spcPts val="0"/>
              </a:spcAft>
              <a:buClr>
                <a:schemeClr val="dk1"/>
              </a:buClr>
              <a:buSzPts val="1800"/>
              <a:buFont typeface="Outfit"/>
              <a:buChar char="●"/>
            </a:pPr>
            <a:r>
              <a:rPr b="1" lang="en-US" sz="1800">
                <a:solidFill>
                  <a:schemeClr val="dk1"/>
                </a:solidFill>
                <a:latin typeface="Outfit"/>
                <a:ea typeface="Outfit"/>
                <a:cs typeface="Outfit"/>
                <a:sym typeface="Outfit"/>
              </a:rPr>
              <a:t>Schedule Resources</a:t>
            </a:r>
            <a:endParaRPr b="1" sz="1800">
              <a:solidFill>
                <a:schemeClr val="dk1"/>
              </a:solidFill>
              <a:latin typeface="Outfit"/>
              <a:ea typeface="Outfit"/>
              <a:cs typeface="Outfit"/>
              <a:sym typeface="Outfit"/>
            </a:endParaRPr>
          </a:p>
          <a:p>
            <a:pPr indent="0" lvl="0" marL="0" rtl="0" algn="l">
              <a:spcBef>
                <a:spcPts val="1200"/>
              </a:spcBef>
              <a:spcAft>
                <a:spcPts val="0"/>
              </a:spcAft>
              <a:buSzPts val="1100"/>
              <a:buNone/>
            </a:pPr>
            <a:r>
              <a:rPr lang="en-US" sz="1800">
                <a:solidFill>
                  <a:schemeClr val="dk1"/>
                </a:solidFill>
                <a:latin typeface="Outfit Light"/>
                <a:ea typeface="Outfit Light"/>
                <a:cs typeface="Outfit Light"/>
                <a:sym typeface="Outfit Light"/>
              </a:rPr>
              <a:t>"allocation of tasks to computational resources"</a:t>
            </a:r>
            <a:endParaRPr sz="1800">
              <a:solidFill>
                <a:schemeClr val="dk1"/>
              </a:solidFill>
              <a:latin typeface="Outfit Light"/>
              <a:ea typeface="Outfit Light"/>
              <a:cs typeface="Outfit Light"/>
              <a:sym typeface="Outfit Light"/>
            </a:endParaRPr>
          </a:p>
          <a:p>
            <a:pPr indent="0" lvl="0" marL="0" marR="0" rtl="0" algn="l">
              <a:lnSpc>
                <a:spcPct val="150000"/>
              </a:lnSpc>
              <a:spcBef>
                <a:spcPts val="1200"/>
              </a:spcBef>
              <a:spcAft>
                <a:spcPts val="0"/>
              </a:spcAft>
              <a:buNone/>
            </a:pPr>
            <a:r>
              <a:t/>
            </a:r>
            <a:endParaRPr sz="1600">
              <a:solidFill>
                <a:srgbClr val="A5A5A5"/>
              </a:solidFill>
              <a:latin typeface="Outfit Light"/>
              <a:ea typeface="Outfit Light"/>
              <a:cs typeface="Outfit Light"/>
              <a:sym typeface="Outfit Light"/>
            </a:endParaRPr>
          </a:p>
        </p:txBody>
      </p:sp>
      <p:sp>
        <p:nvSpPr>
          <p:cNvPr descr="e7d195523061f1c0cef09ac28eaae964ec9988a5cce77c8b8C1E4685C6E6B40CD7615480512384A61EE159C6FE0045D14B61E85D0A95589D558B81FFC809322ACC20DC2254D928200A3EA0841B8B1814E3C79D0DF8AF216FB497AA06F6F4B721085BA35F6799E590F516F06AFC91D3DE45A045845BF66CE115A619C1BE5F8BA40CD67ABFF3CFB4F6" id="82" name="Google Shape;82;p9"/>
          <p:cNvSpPr/>
          <p:nvPr/>
        </p:nvSpPr>
        <p:spPr>
          <a:xfrm>
            <a:off x="12067663" y="4076699"/>
            <a:ext cx="4832100" cy="5118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400">
                <a:solidFill>
                  <a:srgbClr val="262626"/>
                </a:solidFill>
                <a:latin typeface="Outfit"/>
                <a:ea typeface="Outfit"/>
                <a:cs typeface="Outfit"/>
                <a:sym typeface="Outfit"/>
              </a:rPr>
              <a:t>Reduce Resource Demand</a:t>
            </a:r>
            <a:endParaRPr>
              <a:solidFill>
                <a:schemeClr val="dk1"/>
              </a:solidFill>
            </a:endParaRPr>
          </a:p>
          <a:p>
            <a:pPr indent="-342900" lvl="0" marL="457200" rtl="0" algn="l">
              <a:lnSpc>
                <a:spcPct val="150000"/>
              </a:lnSpc>
              <a:spcBef>
                <a:spcPts val="1200"/>
              </a:spcBef>
              <a:spcAft>
                <a:spcPts val="0"/>
              </a:spcAft>
              <a:buClr>
                <a:schemeClr val="dk1"/>
              </a:buClr>
              <a:buSzPts val="1800"/>
              <a:buFont typeface="Outfit"/>
              <a:buChar char="●"/>
            </a:pPr>
            <a:r>
              <a:rPr b="1" lang="en-US" sz="1800">
                <a:solidFill>
                  <a:schemeClr val="dk1"/>
                </a:solidFill>
                <a:latin typeface="Outfit"/>
                <a:ea typeface="Outfit"/>
                <a:cs typeface="Outfit"/>
                <a:sym typeface="Outfit"/>
              </a:rPr>
              <a:t>Manage Event Arrival</a:t>
            </a:r>
            <a:endParaRPr b="1" sz="1800">
              <a:solidFill>
                <a:schemeClr val="dk1"/>
              </a:solidFill>
              <a:latin typeface="Outfit"/>
              <a:ea typeface="Outfit"/>
              <a:cs typeface="Outfit"/>
              <a:sym typeface="Outfit"/>
            </a:endParaRPr>
          </a:p>
          <a:p>
            <a:pPr indent="-342900" lvl="0" marL="457200" rtl="0" algn="l">
              <a:lnSpc>
                <a:spcPct val="150000"/>
              </a:lnSpc>
              <a:spcBef>
                <a:spcPts val="0"/>
              </a:spcBef>
              <a:spcAft>
                <a:spcPts val="0"/>
              </a:spcAft>
              <a:buClr>
                <a:schemeClr val="dk1"/>
              </a:buClr>
              <a:buSzPts val="1800"/>
              <a:buFont typeface="Outfit"/>
              <a:buChar char="●"/>
            </a:pPr>
            <a:r>
              <a:rPr b="1" lang="en-US" sz="1800">
                <a:solidFill>
                  <a:schemeClr val="dk1"/>
                </a:solidFill>
                <a:latin typeface="Outfit"/>
                <a:ea typeface="Outfit"/>
                <a:cs typeface="Outfit"/>
                <a:sym typeface="Outfit"/>
              </a:rPr>
              <a:t>Limit Event Response</a:t>
            </a:r>
            <a:endParaRPr b="1" sz="1800">
              <a:solidFill>
                <a:schemeClr val="dk1"/>
              </a:solidFill>
              <a:latin typeface="Outfit"/>
              <a:ea typeface="Outfit"/>
              <a:cs typeface="Outfit"/>
              <a:sym typeface="Outfit"/>
            </a:endParaRPr>
          </a:p>
          <a:p>
            <a:pPr indent="-342900" lvl="0" marL="457200" rtl="0" algn="l">
              <a:lnSpc>
                <a:spcPct val="150000"/>
              </a:lnSpc>
              <a:spcBef>
                <a:spcPts val="0"/>
              </a:spcBef>
              <a:spcAft>
                <a:spcPts val="0"/>
              </a:spcAft>
              <a:buClr>
                <a:schemeClr val="dk1"/>
              </a:buClr>
              <a:buSzPts val="1800"/>
              <a:buFont typeface="Outfit"/>
              <a:buChar char="●"/>
            </a:pPr>
            <a:r>
              <a:rPr b="1" lang="en-US" sz="1800">
                <a:solidFill>
                  <a:schemeClr val="dk1"/>
                </a:solidFill>
                <a:latin typeface="Outfit"/>
                <a:ea typeface="Outfit"/>
                <a:cs typeface="Outfit"/>
                <a:sym typeface="Outfit"/>
              </a:rPr>
              <a:t>Reduce Computational Overhead</a:t>
            </a:r>
            <a:endParaRPr b="1" sz="1800">
              <a:solidFill>
                <a:schemeClr val="dk1"/>
              </a:solidFill>
              <a:latin typeface="Outfit"/>
              <a:ea typeface="Outfit"/>
              <a:cs typeface="Outfit"/>
              <a:sym typeface="Outfit"/>
            </a:endParaRPr>
          </a:p>
          <a:p>
            <a:pPr indent="-342900" lvl="0" marL="457200" rtl="0" algn="l">
              <a:lnSpc>
                <a:spcPct val="150000"/>
              </a:lnSpc>
              <a:spcBef>
                <a:spcPts val="0"/>
              </a:spcBef>
              <a:spcAft>
                <a:spcPts val="0"/>
              </a:spcAft>
              <a:buClr>
                <a:schemeClr val="dk1"/>
              </a:buClr>
              <a:buSzPts val="1800"/>
              <a:buFont typeface="Outfit"/>
              <a:buChar char="●"/>
            </a:pPr>
            <a:r>
              <a:rPr b="1" lang="en-US" sz="1800">
                <a:solidFill>
                  <a:schemeClr val="dk1"/>
                </a:solidFill>
                <a:latin typeface="Outfit"/>
                <a:ea typeface="Outfit"/>
                <a:cs typeface="Outfit"/>
                <a:sym typeface="Outfit"/>
              </a:rPr>
              <a:t>Prioritize Events</a:t>
            </a:r>
            <a:endParaRPr b="1" sz="1800">
              <a:solidFill>
                <a:schemeClr val="dk1"/>
              </a:solidFill>
              <a:latin typeface="Outfit"/>
              <a:ea typeface="Outfit"/>
              <a:cs typeface="Outfit"/>
              <a:sym typeface="Outfit"/>
            </a:endParaRPr>
          </a:p>
          <a:p>
            <a:pPr indent="-342900" lvl="0" marL="457200" rtl="0" algn="l">
              <a:lnSpc>
                <a:spcPct val="150000"/>
              </a:lnSpc>
              <a:spcBef>
                <a:spcPts val="0"/>
              </a:spcBef>
              <a:spcAft>
                <a:spcPts val="0"/>
              </a:spcAft>
              <a:buClr>
                <a:schemeClr val="dk1"/>
              </a:buClr>
              <a:buSzPts val="1800"/>
              <a:buFont typeface="Outfit"/>
              <a:buChar char="●"/>
            </a:pPr>
            <a:r>
              <a:rPr b="1" lang="en-US" sz="1800">
                <a:solidFill>
                  <a:schemeClr val="dk1"/>
                </a:solidFill>
                <a:latin typeface="Outfit"/>
                <a:ea typeface="Outfit"/>
                <a:cs typeface="Outfit"/>
                <a:sym typeface="Outfit"/>
              </a:rPr>
              <a:t>Bound Execution Times</a:t>
            </a:r>
            <a:endParaRPr b="1" sz="1800">
              <a:solidFill>
                <a:schemeClr val="dk1"/>
              </a:solidFill>
              <a:latin typeface="Outfit"/>
              <a:ea typeface="Outfit"/>
              <a:cs typeface="Outfit"/>
              <a:sym typeface="Outfit"/>
            </a:endParaRPr>
          </a:p>
          <a:p>
            <a:pPr indent="-342900" lvl="0" marL="457200" rtl="0" algn="l">
              <a:lnSpc>
                <a:spcPct val="150000"/>
              </a:lnSpc>
              <a:spcBef>
                <a:spcPts val="0"/>
              </a:spcBef>
              <a:spcAft>
                <a:spcPts val="0"/>
              </a:spcAft>
              <a:buClr>
                <a:schemeClr val="dk1"/>
              </a:buClr>
              <a:buSzPts val="1800"/>
              <a:buFont typeface="Outfit"/>
              <a:buChar char="●"/>
            </a:pPr>
            <a:r>
              <a:rPr b="1" lang="en-US" sz="1800">
                <a:solidFill>
                  <a:schemeClr val="dk1"/>
                </a:solidFill>
                <a:latin typeface="Outfit"/>
                <a:ea typeface="Outfit"/>
                <a:cs typeface="Outfit"/>
                <a:sym typeface="Outfit"/>
              </a:rPr>
              <a:t>Increase resource usage efficiency</a:t>
            </a:r>
            <a:endParaRPr b="1" sz="1800">
              <a:solidFill>
                <a:schemeClr val="dk1"/>
              </a:solidFill>
              <a:latin typeface="Outfit"/>
              <a:ea typeface="Outfit"/>
              <a:cs typeface="Outfit"/>
              <a:sym typeface="Outfit"/>
            </a:endParaRPr>
          </a:p>
          <a:p>
            <a:pPr indent="0" lvl="0" marL="0" marR="0" rtl="0" algn="l">
              <a:lnSpc>
                <a:spcPct val="150000"/>
              </a:lnSpc>
              <a:spcBef>
                <a:spcPts val="1200"/>
              </a:spcBef>
              <a:spcAft>
                <a:spcPts val="0"/>
              </a:spcAft>
              <a:buNone/>
            </a:pPr>
            <a:r>
              <a:t/>
            </a:r>
            <a:endParaRPr sz="2400">
              <a:solidFill>
                <a:srgbClr val="262626"/>
              </a:solidFill>
              <a:latin typeface="Outfit"/>
              <a:ea typeface="Outfit"/>
              <a:cs typeface="Outfit"/>
              <a:sym typeface="Outfit"/>
            </a:endParaRPr>
          </a:p>
        </p:txBody>
      </p:sp>
      <p:sp>
        <p:nvSpPr>
          <p:cNvPr id="83" name="Google Shape;83;p9"/>
          <p:cNvSpPr txBox="1"/>
          <p:nvPr>
            <p:ph idx="12" type="sldNum"/>
          </p:nvPr>
        </p:nvSpPr>
        <p:spPr>
          <a:xfrm>
            <a:off x="17113568" y="9499702"/>
            <a:ext cx="1097400" cy="787500"/>
          </a:xfrm>
          <a:prstGeom prst="rect">
            <a:avLst/>
          </a:prstGeom>
        </p:spPr>
        <p:txBody>
          <a:bodyPr anchorCtr="0" anchor="t" bIns="167625" lIns="167625" spcFirstLastPara="1" rIns="167625" wrap="square" tIns="167625">
            <a:noAutofit/>
          </a:bodyPr>
          <a:lstStyle/>
          <a:p>
            <a:pPr indent="0" lvl="0" marL="0" rtl="0" algn="r">
              <a:spcBef>
                <a:spcPts val="0"/>
              </a:spcBef>
              <a:spcAft>
                <a:spcPts val="0"/>
              </a:spcAft>
              <a:buNone/>
            </a:pPr>
            <a:fld id="{00000000-1234-1234-1234-123412341234}" type="slidenum">
              <a:rPr lang="en-US">
                <a:latin typeface="Outfit Thin"/>
                <a:ea typeface="Outfit Thin"/>
                <a:cs typeface="Outfit Thin"/>
                <a:sym typeface="Outfit Thin"/>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0"/>
          <p:cNvSpPr/>
          <p:nvPr/>
        </p:nvSpPr>
        <p:spPr>
          <a:xfrm>
            <a:off x="119525" y="219125"/>
            <a:ext cx="17989200" cy="129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0"/>
          <p:cNvSpPr txBox="1"/>
          <p:nvPr/>
        </p:nvSpPr>
        <p:spPr>
          <a:xfrm>
            <a:off x="622800" y="1034625"/>
            <a:ext cx="16174200" cy="1103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62626"/>
              </a:buClr>
              <a:buSzPts val="7200"/>
              <a:buFont typeface="Outfit"/>
              <a:buNone/>
            </a:pPr>
            <a:r>
              <a:rPr lang="en-US" sz="7200">
                <a:solidFill>
                  <a:srgbClr val="262626"/>
                </a:solidFill>
                <a:latin typeface="Outfit"/>
                <a:ea typeface="Outfit"/>
                <a:cs typeface="Outfit"/>
                <a:sym typeface="Outfit"/>
              </a:rPr>
              <a:t>Extract </a:t>
            </a:r>
            <a:r>
              <a:rPr lang="en-US" sz="7200">
                <a:solidFill>
                  <a:srgbClr val="262626"/>
                </a:solidFill>
                <a:latin typeface="Outfit"/>
                <a:ea typeface="Outfit"/>
                <a:cs typeface="Outfit"/>
                <a:sym typeface="Outfit"/>
              </a:rPr>
              <a:t>Tactics for Energy Efficiency</a:t>
            </a:r>
            <a:endParaRPr/>
          </a:p>
        </p:txBody>
      </p:sp>
      <p:sp>
        <p:nvSpPr>
          <p:cNvPr descr="e7d195523061f1c0cef09ac28eaae964ec9988a5cce77c8b8C1E4685C6E6B40CD7615480512384A61EE159C6FE0045D14B61E85D0A95589D558B81FFC809322ACC20DC2254D928200A3EA0841B8B1814E3C79D0DF8AF216FB497AA06F6F4B721085BA35F6799E590F516F06AFC91D3DE45A045845BF66CE115A619C1BE5F8BA40CD67ABFF3CFB4F6" id="90" name="Google Shape;90;p10"/>
          <p:cNvSpPr/>
          <p:nvPr/>
        </p:nvSpPr>
        <p:spPr>
          <a:xfrm>
            <a:off x="622800" y="2500175"/>
            <a:ext cx="16378200" cy="1576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1200"/>
              </a:spcBef>
              <a:spcAft>
                <a:spcPts val="0"/>
              </a:spcAft>
              <a:buNone/>
            </a:pPr>
            <a:r>
              <a:rPr lang="en-US" sz="1800">
                <a:solidFill>
                  <a:srgbClr val="3F3F3F"/>
                </a:solidFill>
                <a:latin typeface="Outfit Light"/>
                <a:ea typeface="Outfit Light"/>
                <a:cs typeface="Outfit Light"/>
                <a:sym typeface="Outfit Light"/>
              </a:rPr>
              <a:t>In this final step the 36 data points remaining are </a:t>
            </a:r>
            <a:r>
              <a:rPr lang="en-US" sz="1800">
                <a:solidFill>
                  <a:srgbClr val="3F3F3F"/>
                </a:solidFill>
                <a:latin typeface="Outfit Light"/>
                <a:ea typeface="Outfit Light"/>
                <a:cs typeface="Outfit Light"/>
                <a:sym typeface="Outfit Light"/>
              </a:rPr>
              <a:t>thoroughly</a:t>
            </a:r>
            <a:r>
              <a:rPr lang="en-US" sz="1800">
                <a:solidFill>
                  <a:srgbClr val="3F3F3F"/>
                </a:solidFill>
                <a:latin typeface="Outfit Light"/>
                <a:ea typeface="Outfit Light"/>
                <a:cs typeface="Outfit Light"/>
                <a:sym typeface="Outfit Light"/>
              </a:rPr>
              <a:t> analysed in order to identify those that discuss approaches of Architectural Tactics for Energy Efficiency. Based on the classification and categorization of [4], a </a:t>
            </a:r>
            <a:r>
              <a:rPr b="1" lang="en-US" sz="1800">
                <a:solidFill>
                  <a:srgbClr val="3F3F3F"/>
                </a:solidFill>
                <a:latin typeface="Outfit"/>
                <a:ea typeface="Outfit"/>
                <a:cs typeface="Outfit"/>
                <a:sym typeface="Outfit"/>
              </a:rPr>
              <a:t>total of 14 </a:t>
            </a:r>
            <a:r>
              <a:rPr b="1" lang="en-US" sz="1800">
                <a:solidFill>
                  <a:srgbClr val="3F3F3F"/>
                </a:solidFill>
                <a:latin typeface="Outfit"/>
                <a:ea typeface="Outfit"/>
                <a:cs typeface="Outfit"/>
                <a:sym typeface="Outfit"/>
              </a:rPr>
              <a:t>instances</a:t>
            </a:r>
            <a:r>
              <a:rPr lang="en-US" sz="1800">
                <a:solidFill>
                  <a:srgbClr val="3F3F3F"/>
                </a:solidFill>
                <a:latin typeface="Outfit Light"/>
                <a:ea typeface="Outfit Light"/>
                <a:cs typeface="Outfit Light"/>
                <a:sym typeface="Outfit Light"/>
              </a:rPr>
              <a:t> of such discussions were collected, with 4 regarding the Monitoring of Resources, 7 the Allocation of Resources and 3 the Reduction of Resource Demand.</a:t>
            </a:r>
            <a:endParaRPr sz="1800">
              <a:solidFill>
                <a:srgbClr val="3F3F3F"/>
              </a:solidFill>
              <a:latin typeface="Outfit Light"/>
              <a:ea typeface="Outfit Light"/>
              <a:cs typeface="Outfit Light"/>
              <a:sym typeface="Outfit Light"/>
            </a:endParaRPr>
          </a:p>
        </p:txBody>
      </p:sp>
      <p:sp>
        <p:nvSpPr>
          <p:cNvPr id="91" name="Google Shape;91;p10"/>
          <p:cNvSpPr txBox="1"/>
          <p:nvPr/>
        </p:nvSpPr>
        <p:spPr>
          <a:xfrm>
            <a:off x="59700" y="9532575"/>
            <a:ext cx="1816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[4] BASS, L.; CLEMENTS, P.; KAZMAN, R. Software Architecture in Practice. Fourth Edition ed. [s.l.] Pearson Addison-Wesley, 2022. p. 140–154</a:t>
            </a:r>
            <a:endParaRPr/>
          </a:p>
        </p:txBody>
      </p:sp>
      <p:grpSp>
        <p:nvGrpSpPr>
          <p:cNvPr id="92" name="Google Shape;92;p10"/>
          <p:cNvGrpSpPr/>
          <p:nvPr/>
        </p:nvGrpSpPr>
        <p:grpSpPr>
          <a:xfrm>
            <a:off x="2914650" y="3979063"/>
            <a:ext cx="12458700" cy="5300663"/>
            <a:chOff x="2914650" y="4131463"/>
            <a:chExt cx="12458700" cy="5300663"/>
          </a:xfrm>
        </p:grpSpPr>
        <p:pic>
          <p:nvPicPr>
            <p:cNvPr id="93" name="Google Shape;93;p10" title="Architectural Tactics for Energy Efficiency"/>
            <p:cNvPicPr preferRelativeResize="0"/>
            <p:nvPr/>
          </p:nvPicPr>
          <p:blipFill>
            <a:blip r:embed="rId3">
              <a:alphaModFix/>
            </a:blip>
            <a:stretch>
              <a:fillRect/>
            </a:stretch>
          </p:blipFill>
          <p:spPr>
            <a:xfrm>
              <a:off x="2914650" y="4131463"/>
              <a:ext cx="12458700" cy="5300663"/>
            </a:xfrm>
            <a:prstGeom prst="rect">
              <a:avLst/>
            </a:prstGeom>
            <a:noFill/>
            <a:ln>
              <a:noFill/>
            </a:ln>
          </p:spPr>
        </p:pic>
        <p:sp>
          <p:nvSpPr>
            <p:cNvPr id="94" name="Google Shape;94;p10"/>
            <p:cNvSpPr/>
            <p:nvPr/>
          </p:nvSpPr>
          <p:spPr>
            <a:xfrm>
              <a:off x="3874475" y="4762500"/>
              <a:ext cx="274800" cy="989100"/>
            </a:xfrm>
            <a:prstGeom prst="leftBracket">
              <a:avLst>
                <a:gd fmla="val 8333" name="adj"/>
              </a:avLst>
            </a:prstGeom>
            <a:noFill/>
            <a:ln cap="flat" cmpd="sng" w="114300">
              <a:solidFill>
                <a:srgbClr val="C46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0"/>
            <p:cNvSpPr/>
            <p:nvPr/>
          </p:nvSpPr>
          <p:spPr>
            <a:xfrm>
              <a:off x="3874475" y="5829300"/>
              <a:ext cx="274800" cy="989100"/>
            </a:xfrm>
            <a:prstGeom prst="leftBracket">
              <a:avLst>
                <a:gd fmla="val 8333" name="adj"/>
              </a:avLst>
            </a:prstGeom>
            <a:noFill/>
            <a:ln cap="flat" cmpd="sng" w="114300">
              <a:solidFill>
                <a:srgbClr val="E6CEB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0"/>
            <p:cNvSpPr/>
            <p:nvPr/>
          </p:nvSpPr>
          <p:spPr>
            <a:xfrm>
              <a:off x="2914650" y="7025775"/>
              <a:ext cx="274800" cy="1784700"/>
            </a:xfrm>
            <a:prstGeom prst="leftBracket">
              <a:avLst>
                <a:gd fmla="val 8333" name="adj"/>
              </a:avLst>
            </a:prstGeom>
            <a:noFill/>
            <a:ln cap="flat" cmpd="sng" w="114300">
              <a:solidFill>
                <a:srgbClr val="5656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97" name="Google Shape;97;p10"/>
          <p:cNvSpPr txBox="1"/>
          <p:nvPr>
            <p:ph idx="12" type="sldNum"/>
          </p:nvPr>
        </p:nvSpPr>
        <p:spPr>
          <a:xfrm>
            <a:off x="17113568" y="9499702"/>
            <a:ext cx="1097400" cy="787500"/>
          </a:xfrm>
          <a:prstGeom prst="rect">
            <a:avLst/>
          </a:prstGeom>
        </p:spPr>
        <p:txBody>
          <a:bodyPr anchorCtr="0" anchor="t" bIns="167625" lIns="167625" spcFirstLastPara="1" rIns="167625" wrap="square" tIns="167625">
            <a:noAutofit/>
          </a:bodyPr>
          <a:lstStyle/>
          <a:p>
            <a:pPr indent="0" lvl="0" marL="0" rtl="0" algn="r">
              <a:spcBef>
                <a:spcPts val="0"/>
              </a:spcBef>
              <a:spcAft>
                <a:spcPts val="0"/>
              </a:spcAft>
              <a:buNone/>
            </a:pPr>
            <a:fld id="{00000000-1234-1234-1234-123412341234}" type="slidenum">
              <a:rPr lang="en-US">
                <a:latin typeface="Outfit Thin"/>
                <a:ea typeface="Outfit Thin"/>
                <a:cs typeface="Outfit Thin"/>
                <a:sym typeface="Outfit Thin"/>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1"/>
          <p:cNvSpPr txBox="1"/>
          <p:nvPr/>
        </p:nvSpPr>
        <p:spPr>
          <a:xfrm>
            <a:off x="1866900" y="2998350"/>
            <a:ext cx="5189100" cy="4290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6000"/>
              <a:buFont typeface="Outfit"/>
              <a:buNone/>
            </a:pPr>
            <a:r>
              <a:rPr lang="en-US" sz="6000">
                <a:solidFill>
                  <a:schemeClr val="dk1"/>
                </a:solidFill>
                <a:latin typeface="Outfit"/>
                <a:ea typeface="Outfit"/>
                <a:cs typeface="Outfit"/>
                <a:sym typeface="Outfit"/>
              </a:rPr>
              <a:t>Tactics on </a:t>
            </a:r>
            <a:r>
              <a:rPr b="1" lang="en-US" sz="6000">
                <a:solidFill>
                  <a:schemeClr val="dk1"/>
                </a:solidFill>
                <a:latin typeface="Outfit"/>
                <a:ea typeface="Outfit"/>
                <a:cs typeface="Outfit"/>
                <a:sym typeface="Outfit"/>
              </a:rPr>
              <a:t>Resource Monitoring</a:t>
            </a:r>
            <a:endParaRPr b="1"/>
          </a:p>
        </p:txBody>
      </p:sp>
      <p:sp>
        <p:nvSpPr>
          <p:cNvPr id="103" name="Google Shape;103;p11"/>
          <p:cNvSpPr/>
          <p:nvPr/>
        </p:nvSpPr>
        <p:spPr>
          <a:xfrm>
            <a:off x="0" y="10012680"/>
            <a:ext cx="18288000" cy="274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Outfit Light"/>
              <a:ea typeface="Outfit Light"/>
              <a:cs typeface="Outfit Light"/>
              <a:sym typeface="Outfit Light"/>
            </a:endParaRPr>
          </a:p>
        </p:txBody>
      </p:sp>
      <p:sp>
        <p:nvSpPr>
          <p:cNvPr id="104" name="Google Shape;104;p11"/>
          <p:cNvSpPr txBox="1"/>
          <p:nvPr/>
        </p:nvSpPr>
        <p:spPr>
          <a:xfrm>
            <a:off x="15377011" y="728361"/>
            <a:ext cx="2232900" cy="3078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utfit Light"/>
                <a:ea typeface="Outfit Light"/>
                <a:cs typeface="Outfit Light"/>
                <a:sym typeface="Outfit Light"/>
              </a:rPr>
              <a:t>BUSINESS</a:t>
            </a:r>
            <a:endParaRPr/>
          </a:p>
        </p:txBody>
      </p:sp>
      <p:sp>
        <p:nvSpPr>
          <p:cNvPr id="105" name="Google Shape;105;p11"/>
          <p:cNvSpPr/>
          <p:nvPr/>
        </p:nvSpPr>
        <p:spPr>
          <a:xfrm>
            <a:off x="119525" y="219125"/>
            <a:ext cx="17989200" cy="129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descr="e7d195523061f1c0cef09ac28eaae964ec9988a5cce77c8b8C1E4685C6E6B40CD7615480512384A61EE159C6FE0045D14B61E85D0A95589D558B81FFC809322ACC20DC2254D928200A3EA0841B8B1814E3C79D0DF8AF216FB497AA06F6F4B721085BA35F6799E590F516F06AFC91D3DE45A045845BF66CE115A619C1BE5F8BA40CD67ABFF3CFB4F6" id="106" name="Google Shape;106;p11"/>
          <p:cNvSpPr/>
          <p:nvPr/>
        </p:nvSpPr>
        <p:spPr>
          <a:xfrm>
            <a:off x="7895300" y="1182153"/>
            <a:ext cx="9714600" cy="79227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1200"/>
              </a:spcBef>
              <a:spcAft>
                <a:spcPts val="0"/>
              </a:spcAft>
              <a:buNone/>
            </a:pPr>
            <a:r>
              <a:rPr b="1" lang="en-US" sz="2400">
                <a:solidFill>
                  <a:srgbClr val="3F3F3F"/>
                </a:solidFill>
                <a:latin typeface="Outfit"/>
                <a:ea typeface="Outfit"/>
                <a:cs typeface="Outfit"/>
                <a:sym typeface="Outfit"/>
              </a:rPr>
              <a:t>Metering</a:t>
            </a:r>
            <a:endParaRPr b="1" sz="2400">
              <a:solidFill>
                <a:srgbClr val="3F3F3F"/>
              </a:solidFill>
              <a:latin typeface="Outfit"/>
              <a:ea typeface="Outfit"/>
              <a:cs typeface="Outfit"/>
              <a:sym typeface="Outfit"/>
            </a:endParaRPr>
          </a:p>
          <a:p>
            <a:pPr indent="-330200" lvl="0" marL="457200" marR="0" rtl="0" algn="l">
              <a:lnSpc>
                <a:spcPct val="150000"/>
              </a:lnSpc>
              <a:spcBef>
                <a:spcPts val="1200"/>
              </a:spcBef>
              <a:spcAft>
                <a:spcPts val="0"/>
              </a:spcAft>
              <a:buSzPts val="1600"/>
              <a:buChar char="●"/>
            </a:pPr>
            <a:r>
              <a:rPr lang="en-US" sz="1600" u="sng">
                <a:solidFill>
                  <a:schemeClr val="hlink"/>
                </a:solidFill>
                <a:hlinkClick r:id="rId3"/>
              </a:rPr>
              <a:t>Create api for vehicle information · Issue #3226 · autowarefoundation/autoware (github.com)</a:t>
            </a:r>
            <a:endParaRPr b="1" sz="1600">
              <a:solidFill>
                <a:srgbClr val="3F3F3F"/>
              </a:solidFill>
              <a:latin typeface="Outfit"/>
              <a:ea typeface="Outfit"/>
              <a:cs typeface="Outfit"/>
              <a:sym typeface="Outfit"/>
            </a:endParaRPr>
          </a:p>
          <a:p>
            <a:pPr indent="-330200" lvl="1" marL="9144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Discusses the addition of Energy Level</a:t>
            </a:r>
            <a:endParaRPr sz="1600">
              <a:solidFill>
                <a:srgbClr val="3F3F3F"/>
              </a:solidFill>
              <a:latin typeface="Outfit Light"/>
              <a:ea typeface="Outfit Light"/>
              <a:cs typeface="Outfit Light"/>
              <a:sym typeface="Outfit Light"/>
            </a:endParaRPr>
          </a:p>
          <a:p>
            <a:pPr indent="-330200" lvl="1" marL="9144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Energy levels … provided as a percentage in vehicle status API. This API provides the following information, and the application can estimate the remaining operating time with vehicle status. </a:t>
            </a:r>
            <a:endParaRPr sz="1600">
              <a:solidFill>
                <a:srgbClr val="3F3F3F"/>
              </a:solidFill>
              <a:latin typeface="Outfit Light"/>
              <a:ea typeface="Outfit Light"/>
              <a:cs typeface="Outfit Light"/>
              <a:sym typeface="Outfit Light"/>
            </a:endParaRPr>
          </a:p>
          <a:p>
            <a:pPr indent="-330200" lvl="2" marL="13716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energy type (e.g. battery, fuel) </a:t>
            </a:r>
            <a:endParaRPr sz="1600">
              <a:solidFill>
                <a:srgbClr val="3F3F3F"/>
              </a:solidFill>
              <a:latin typeface="Outfit Light"/>
              <a:ea typeface="Outfit Light"/>
              <a:cs typeface="Outfit Light"/>
              <a:sym typeface="Outfit Light"/>
            </a:endParaRPr>
          </a:p>
          <a:p>
            <a:pPr indent="-330200" lvl="2" marL="13716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max value and unit (e.g. 10 [J], 10 [Wh], 10 [L]) </a:t>
            </a:r>
            <a:endParaRPr sz="1600">
              <a:solidFill>
                <a:srgbClr val="3F3F3F"/>
              </a:solidFill>
              <a:latin typeface="Outfit Light"/>
              <a:ea typeface="Outfit Light"/>
              <a:cs typeface="Outfit Light"/>
              <a:sym typeface="Outfit Light"/>
            </a:endParaRPr>
          </a:p>
          <a:p>
            <a:pPr indent="-330200" lvl="2" marL="13716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approximate operation time </a:t>
            </a:r>
            <a:endParaRPr sz="1600">
              <a:solidFill>
                <a:srgbClr val="3F3F3F"/>
              </a:solidFill>
              <a:latin typeface="Outfit Light"/>
              <a:ea typeface="Outfit Light"/>
              <a:cs typeface="Outfit Light"/>
              <a:sym typeface="Outfit Light"/>
            </a:endParaRPr>
          </a:p>
          <a:p>
            <a:pPr indent="-330200" lvl="2" marL="13716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approximate driving distance</a:t>
            </a:r>
            <a:endParaRPr sz="1600">
              <a:solidFill>
                <a:srgbClr val="3F3F3F"/>
              </a:solidFill>
              <a:latin typeface="Outfit Light"/>
              <a:ea typeface="Outfit Light"/>
              <a:cs typeface="Outfit Light"/>
              <a:sym typeface="Outfit Light"/>
            </a:endParaRPr>
          </a:p>
          <a:p>
            <a:pPr indent="-330200" lvl="0" marL="457200" marR="0" rtl="0" algn="l">
              <a:lnSpc>
                <a:spcPct val="150000"/>
              </a:lnSpc>
              <a:spcBef>
                <a:spcPts val="0"/>
              </a:spcBef>
              <a:spcAft>
                <a:spcPts val="0"/>
              </a:spcAft>
              <a:buSzPts val="1600"/>
              <a:buChar char="●"/>
            </a:pPr>
            <a:r>
              <a:rPr lang="en-US" sz="1600" u="sng">
                <a:solidFill>
                  <a:schemeClr val="hlink"/>
                </a:solidFill>
                <a:hlinkClick r:id="rId4"/>
              </a:rPr>
              <a:t>Create api for vehicle status · Issue #3232 · autowarefoundation/autoware (github.com)</a:t>
            </a:r>
            <a:endParaRPr b="1" sz="1600">
              <a:solidFill>
                <a:srgbClr val="3F3F3F"/>
              </a:solidFill>
              <a:latin typeface="Outfit"/>
              <a:ea typeface="Outfit"/>
              <a:cs typeface="Outfit"/>
              <a:sym typeface="Outfit"/>
            </a:endParaRPr>
          </a:p>
          <a:p>
            <a:pPr indent="-330200" lvl="1" marL="9144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Similarly, discusses the addition of Energy monitoring.</a:t>
            </a:r>
            <a:endParaRPr sz="1600">
              <a:solidFill>
                <a:srgbClr val="3F3F3F"/>
              </a:solidFill>
              <a:latin typeface="Outfit Light"/>
              <a:ea typeface="Outfit Light"/>
              <a:cs typeface="Outfit Light"/>
              <a:sym typeface="Outfit Light"/>
            </a:endParaRPr>
          </a:p>
          <a:p>
            <a:pPr indent="-330200" lvl="0" marL="457200" marR="0" rtl="0" algn="l">
              <a:lnSpc>
                <a:spcPct val="150000"/>
              </a:lnSpc>
              <a:spcBef>
                <a:spcPts val="0"/>
              </a:spcBef>
              <a:spcAft>
                <a:spcPts val="0"/>
              </a:spcAft>
              <a:buSzPts val="1600"/>
              <a:buChar char="●"/>
            </a:pPr>
            <a:r>
              <a:rPr lang="en-US" sz="1600" u="sng">
                <a:solidFill>
                  <a:schemeClr val="hlink"/>
                </a:solidFill>
                <a:hlinkClick r:id="rId5"/>
              </a:rPr>
              <a:t>Add battery charging state by s-azumi · Pull Request #2256 · autowarefoundation/autoware (github.com)</a:t>
            </a:r>
            <a:endParaRPr b="1" sz="1600">
              <a:solidFill>
                <a:srgbClr val="3F3F3F"/>
              </a:solidFill>
              <a:latin typeface="Outfit"/>
              <a:ea typeface="Outfit"/>
              <a:cs typeface="Outfit"/>
              <a:sym typeface="Outfit"/>
            </a:endParaRPr>
          </a:p>
          <a:p>
            <a:pPr indent="-330200" lvl="1" marL="9144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Discusses the addition of a Battery Charging State into the Vehicle state machine for decision making.</a:t>
            </a:r>
            <a:endParaRPr sz="1600">
              <a:solidFill>
                <a:srgbClr val="3F3F3F"/>
              </a:solidFill>
              <a:latin typeface="Outfit Light"/>
              <a:ea typeface="Outfit Light"/>
              <a:cs typeface="Outfit Light"/>
              <a:sym typeface="Outfit Light"/>
            </a:endParaRPr>
          </a:p>
          <a:p>
            <a:pPr indent="-330200" lvl="0" marL="457200" marR="0" rtl="0" algn="l">
              <a:lnSpc>
                <a:spcPct val="150000"/>
              </a:lnSpc>
              <a:spcBef>
                <a:spcPts val="0"/>
              </a:spcBef>
              <a:spcAft>
                <a:spcPts val="0"/>
              </a:spcAft>
              <a:buSzPts val="1600"/>
              <a:buChar char="●"/>
            </a:pPr>
            <a:r>
              <a:rPr lang="en-US" sz="1600" u="sng">
                <a:solidFill>
                  <a:schemeClr val="hlink"/>
                </a:solidFill>
                <a:hlinkClick r:id="rId6"/>
              </a:rPr>
              <a:t>Support full functions of g30esli_interface by aohsato · Pull Request #2139 · autowarefoundation/autoware (github.com)</a:t>
            </a:r>
            <a:endParaRPr b="1" sz="1600">
              <a:solidFill>
                <a:srgbClr val="3F3F3F"/>
              </a:solidFill>
              <a:latin typeface="Outfit"/>
              <a:ea typeface="Outfit"/>
              <a:cs typeface="Outfit"/>
              <a:sym typeface="Outfit"/>
            </a:endParaRPr>
          </a:p>
          <a:p>
            <a:pPr indent="-330200" lvl="1" marL="9144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Discusses message  communication with battery metrics, such as:</a:t>
            </a:r>
            <a:endParaRPr sz="1600">
              <a:solidFill>
                <a:srgbClr val="3F3F3F"/>
              </a:solidFill>
              <a:latin typeface="Outfit Light"/>
              <a:ea typeface="Outfit Light"/>
              <a:cs typeface="Outfit Light"/>
              <a:sym typeface="Outfit Light"/>
            </a:endParaRPr>
          </a:p>
          <a:p>
            <a:pPr indent="-330200" lvl="2" marL="13716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Battery Charge</a:t>
            </a:r>
            <a:endParaRPr sz="1600">
              <a:solidFill>
                <a:srgbClr val="3F3F3F"/>
              </a:solidFill>
              <a:latin typeface="Outfit Light"/>
              <a:ea typeface="Outfit Light"/>
              <a:cs typeface="Outfit Light"/>
              <a:sym typeface="Outfit Light"/>
            </a:endParaRPr>
          </a:p>
          <a:p>
            <a:pPr indent="-330200" lvl="2" marL="13716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Battery Voltage</a:t>
            </a:r>
            <a:endParaRPr sz="1600">
              <a:solidFill>
                <a:srgbClr val="3F3F3F"/>
              </a:solidFill>
              <a:latin typeface="Outfit Light"/>
              <a:ea typeface="Outfit Light"/>
              <a:cs typeface="Outfit Light"/>
              <a:sym typeface="Outfit Light"/>
            </a:endParaRPr>
          </a:p>
          <a:p>
            <a:pPr indent="-330200" lvl="2" marL="13716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Battery Amperage</a:t>
            </a:r>
            <a:endParaRPr sz="1600">
              <a:solidFill>
                <a:srgbClr val="3F3F3F"/>
              </a:solidFill>
              <a:latin typeface="Outfit Light"/>
              <a:ea typeface="Outfit Light"/>
              <a:cs typeface="Outfit Light"/>
              <a:sym typeface="Outfit Light"/>
            </a:endParaRPr>
          </a:p>
        </p:txBody>
      </p:sp>
      <p:sp>
        <p:nvSpPr>
          <p:cNvPr id="107" name="Google Shape;107;p11"/>
          <p:cNvSpPr txBox="1"/>
          <p:nvPr>
            <p:ph idx="12" type="sldNum"/>
          </p:nvPr>
        </p:nvSpPr>
        <p:spPr>
          <a:xfrm>
            <a:off x="17113568" y="9499702"/>
            <a:ext cx="1097400" cy="787500"/>
          </a:xfrm>
          <a:prstGeom prst="rect">
            <a:avLst/>
          </a:prstGeom>
        </p:spPr>
        <p:txBody>
          <a:bodyPr anchorCtr="0" anchor="t" bIns="167625" lIns="167625" spcFirstLastPara="1" rIns="167625" wrap="square" tIns="167625">
            <a:noAutofit/>
          </a:bodyPr>
          <a:lstStyle/>
          <a:p>
            <a:pPr indent="0" lvl="0" marL="0" rtl="0" algn="r">
              <a:spcBef>
                <a:spcPts val="0"/>
              </a:spcBef>
              <a:spcAft>
                <a:spcPts val="0"/>
              </a:spcAft>
              <a:buNone/>
            </a:pPr>
            <a:fld id="{00000000-1234-1234-1234-123412341234}" type="slidenum">
              <a:rPr lang="en-US">
                <a:latin typeface="Outfit Thin"/>
                <a:ea typeface="Outfit Thin"/>
                <a:cs typeface="Outfit Thin"/>
                <a:sym typeface="Outfit Thin"/>
              </a:rPr>
              <a:t>‹#›</a:t>
            </a:fld>
            <a:endParaRPr>
              <a:latin typeface="Outfit Thin"/>
              <a:ea typeface="Outfit Thin"/>
              <a:cs typeface="Outfit Thin"/>
              <a:sym typeface="Outfit Th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2"/>
          <p:cNvSpPr txBox="1"/>
          <p:nvPr/>
        </p:nvSpPr>
        <p:spPr>
          <a:xfrm>
            <a:off x="1866900" y="3364650"/>
            <a:ext cx="5189100" cy="35577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6000"/>
              <a:buFont typeface="Outfit"/>
              <a:buNone/>
            </a:pPr>
            <a:r>
              <a:rPr lang="en-US" sz="6000">
                <a:solidFill>
                  <a:schemeClr val="dk1"/>
                </a:solidFill>
                <a:latin typeface="Outfit"/>
                <a:ea typeface="Outfit"/>
                <a:cs typeface="Outfit"/>
                <a:sym typeface="Outfit"/>
              </a:rPr>
              <a:t>Tactics on </a:t>
            </a:r>
            <a:r>
              <a:rPr b="1" lang="en-US" sz="6000">
                <a:solidFill>
                  <a:schemeClr val="dk1"/>
                </a:solidFill>
                <a:latin typeface="Outfit"/>
                <a:ea typeface="Outfit"/>
                <a:cs typeface="Outfit"/>
                <a:sym typeface="Outfit"/>
              </a:rPr>
              <a:t>Allocation of Resources</a:t>
            </a:r>
            <a:endParaRPr b="1"/>
          </a:p>
        </p:txBody>
      </p:sp>
      <p:sp>
        <p:nvSpPr>
          <p:cNvPr id="113" name="Google Shape;113;p12"/>
          <p:cNvSpPr/>
          <p:nvPr/>
        </p:nvSpPr>
        <p:spPr>
          <a:xfrm>
            <a:off x="0" y="10012680"/>
            <a:ext cx="18288000" cy="274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Outfit Light"/>
              <a:ea typeface="Outfit Light"/>
              <a:cs typeface="Outfit Light"/>
              <a:sym typeface="Outfit Light"/>
            </a:endParaRPr>
          </a:p>
        </p:txBody>
      </p:sp>
      <p:sp>
        <p:nvSpPr>
          <p:cNvPr id="114" name="Google Shape;114;p12"/>
          <p:cNvSpPr txBox="1"/>
          <p:nvPr/>
        </p:nvSpPr>
        <p:spPr>
          <a:xfrm>
            <a:off x="15377011" y="728361"/>
            <a:ext cx="2232900" cy="3078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utfit Light"/>
                <a:ea typeface="Outfit Light"/>
                <a:cs typeface="Outfit Light"/>
                <a:sym typeface="Outfit Light"/>
              </a:rPr>
              <a:t>BUSINESS</a:t>
            </a:r>
            <a:endParaRPr/>
          </a:p>
        </p:txBody>
      </p:sp>
      <p:sp>
        <p:nvSpPr>
          <p:cNvPr id="115" name="Google Shape;115;p12"/>
          <p:cNvSpPr/>
          <p:nvPr/>
        </p:nvSpPr>
        <p:spPr>
          <a:xfrm>
            <a:off x="119525" y="219125"/>
            <a:ext cx="17989200" cy="129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descr="e7d195523061f1c0cef09ac28eaae964ec9988a5cce77c8b8C1E4685C6E6B40CD7615480512384A61EE159C6FE0045D14B61E85D0A95589D558B81FFC809322ACC20DC2254D928200A3EA0841B8B1814E3C79D0DF8AF216FB497AA06F6F4B721085BA35F6799E590F516F06AFC91D3DE45A045845BF66CE115A619C1BE5F8BA40CD67ABFF3CFB4F6" id="116" name="Google Shape;116;p12"/>
          <p:cNvSpPr/>
          <p:nvPr/>
        </p:nvSpPr>
        <p:spPr>
          <a:xfrm>
            <a:off x="7895375" y="549750"/>
            <a:ext cx="9714600" cy="9012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1200"/>
              </a:spcBef>
              <a:spcAft>
                <a:spcPts val="0"/>
              </a:spcAft>
              <a:buNone/>
            </a:pPr>
            <a:r>
              <a:rPr b="1" lang="en-US" sz="2400">
                <a:solidFill>
                  <a:srgbClr val="3F3F3F"/>
                </a:solidFill>
                <a:latin typeface="Outfit"/>
                <a:ea typeface="Outfit"/>
                <a:cs typeface="Outfit"/>
                <a:sym typeface="Outfit"/>
              </a:rPr>
              <a:t>Reduce Usage</a:t>
            </a:r>
            <a:endParaRPr b="1" sz="2400">
              <a:solidFill>
                <a:srgbClr val="3F3F3F"/>
              </a:solidFill>
              <a:latin typeface="Outfit"/>
              <a:ea typeface="Outfit"/>
              <a:cs typeface="Outfit"/>
              <a:sym typeface="Outfit"/>
            </a:endParaRPr>
          </a:p>
          <a:p>
            <a:pPr indent="-330200" lvl="0" marL="457200" marR="0" rtl="0" algn="l">
              <a:lnSpc>
                <a:spcPct val="150000"/>
              </a:lnSpc>
              <a:spcBef>
                <a:spcPts val="1200"/>
              </a:spcBef>
              <a:spcAft>
                <a:spcPts val="0"/>
              </a:spcAft>
              <a:buSzPts val="1600"/>
              <a:buChar char="●"/>
            </a:pPr>
            <a:r>
              <a:rPr lang="en-US" sz="1600" u="sng">
                <a:solidFill>
                  <a:schemeClr val="hlink"/>
                </a:solidFill>
                <a:hlinkClick r:id="rId3"/>
              </a:rPr>
              <a:t>Proposal for splitting a single container image into multiple container images · autowarefoundation · Discussion #4661 (github.com)</a:t>
            </a:r>
            <a:endParaRPr sz="1600">
              <a:solidFill>
                <a:srgbClr val="3F3F3F"/>
              </a:solidFill>
              <a:latin typeface="Outfit Light"/>
              <a:ea typeface="Outfit Light"/>
              <a:cs typeface="Outfit Light"/>
              <a:sym typeface="Outfit Light"/>
            </a:endParaRPr>
          </a:p>
          <a:p>
            <a:pPr indent="-330200" lvl="1" marL="9144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Discusses creating containers for specific modules/packages to make easier to coordinate the </a:t>
            </a:r>
            <a:r>
              <a:rPr lang="en-US" sz="1600">
                <a:solidFill>
                  <a:srgbClr val="3F3F3F"/>
                </a:solidFill>
                <a:latin typeface="Outfit Light"/>
                <a:ea typeface="Outfit Light"/>
                <a:cs typeface="Outfit Light"/>
                <a:sym typeface="Outfit Light"/>
              </a:rPr>
              <a:t>computational</a:t>
            </a:r>
            <a:r>
              <a:rPr lang="en-US" sz="1600">
                <a:solidFill>
                  <a:srgbClr val="3F3F3F"/>
                </a:solidFill>
                <a:latin typeface="Outfit Light"/>
                <a:ea typeface="Outfit Light"/>
                <a:cs typeface="Outfit Light"/>
                <a:sym typeface="Outfit Light"/>
              </a:rPr>
              <a:t> resources of each Autoware component.</a:t>
            </a:r>
            <a:endParaRPr sz="1600">
              <a:solidFill>
                <a:srgbClr val="3F3F3F"/>
              </a:solidFill>
              <a:latin typeface="Outfit Light"/>
              <a:ea typeface="Outfit Light"/>
              <a:cs typeface="Outfit Light"/>
              <a:sym typeface="Outfit Light"/>
            </a:endParaRPr>
          </a:p>
          <a:p>
            <a:pPr indent="-330200" lvl="0" marL="457200" marR="0" rtl="0" algn="l">
              <a:lnSpc>
                <a:spcPct val="150000"/>
              </a:lnSpc>
              <a:spcBef>
                <a:spcPts val="0"/>
              </a:spcBef>
              <a:spcAft>
                <a:spcPts val="0"/>
              </a:spcAft>
              <a:buClr>
                <a:srgbClr val="3F3F3F"/>
              </a:buClr>
              <a:buSzPts val="1600"/>
              <a:buFont typeface="Outfit Light"/>
              <a:buChar char="●"/>
            </a:pPr>
            <a:r>
              <a:rPr lang="en-US" sz="1600" u="sng">
                <a:solidFill>
                  <a:schemeClr val="hlink"/>
                </a:solidFill>
                <a:hlinkClick r:id="rId4"/>
              </a:rPr>
              <a:t>Perception Containerization · Issue #4646 · autowarefoundation/autoware (github.com)</a:t>
            </a:r>
            <a:endParaRPr sz="1600">
              <a:solidFill>
                <a:srgbClr val="3F3F3F"/>
              </a:solidFill>
              <a:latin typeface="Outfit Light"/>
              <a:ea typeface="Outfit Light"/>
              <a:cs typeface="Outfit Light"/>
              <a:sym typeface="Outfit Light"/>
            </a:endParaRPr>
          </a:p>
          <a:p>
            <a:pPr indent="-330200" lvl="1" marL="9144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Discusses containerization with a goal of resource optimization and dynamic resource allocation.</a:t>
            </a:r>
            <a:endParaRPr sz="1600">
              <a:solidFill>
                <a:srgbClr val="3F3F3F"/>
              </a:solidFill>
              <a:latin typeface="Outfit Light"/>
              <a:ea typeface="Outfit Light"/>
              <a:cs typeface="Outfit Light"/>
              <a:sym typeface="Outfit Light"/>
            </a:endParaRPr>
          </a:p>
          <a:p>
            <a:pPr indent="-330200" lvl="0" marL="457200" marR="0" rtl="0" algn="l">
              <a:lnSpc>
                <a:spcPct val="150000"/>
              </a:lnSpc>
              <a:spcBef>
                <a:spcPts val="0"/>
              </a:spcBef>
              <a:spcAft>
                <a:spcPts val="0"/>
              </a:spcAft>
              <a:buClr>
                <a:srgbClr val="3F3F3F"/>
              </a:buClr>
              <a:buSzPts val="1600"/>
              <a:buFont typeface="Outfit Light"/>
              <a:buChar char="●"/>
            </a:pPr>
            <a:r>
              <a:rPr lang="en-US" sz="1600" u="sng">
                <a:solidFill>
                  <a:schemeClr val="hlink"/>
                </a:solidFill>
                <a:hlinkClick r:id="rId5"/>
              </a:rPr>
              <a:t>Split the `planning`/`control` packages into a separate container · Issue #5081 · autowarefoundation/autoware (github.com)</a:t>
            </a:r>
            <a:endParaRPr sz="1600">
              <a:solidFill>
                <a:srgbClr val="3F3F3F"/>
              </a:solidFill>
              <a:latin typeface="Outfit Light"/>
              <a:ea typeface="Outfit Light"/>
              <a:cs typeface="Outfit Light"/>
              <a:sym typeface="Outfit Light"/>
            </a:endParaRPr>
          </a:p>
          <a:p>
            <a:pPr indent="-330200" lvl="0" marL="457200" marR="0" rtl="0" algn="l">
              <a:lnSpc>
                <a:spcPct val="150000"/>
              </a:lnSpc>
              <a:spcBef>
                <a:spcPts val="0"/>
              </a:spcBef>
              <a:spcAft>
                <a:spcPts val="0"/>
              </a:spcAft>
              <a:buClr>
                <a:srgbClr val="3F3F3F"/>
              </a:buClr>
              <a:buSzPts val="1600"/>
              <a:buFont typeface="Outfit Light"/>
              <a:buChar char="●"/>
            </a:pPr>
            <a:r>
              <a:rPr lang="en-US" sz="1600" u="sng">
                <a:solidFill>
                  <a:schemeClr val="hlink"/>
                </a:solidFill>
                <a:hlinkClick r:id="rId6"/>
              </a:rPr>
              <a:t>Split the `mapping`/`localization` packages into a separate container · Issue #5080 · autowarefoundation/autoware (github.com)</a:t>
            </a:r>
            <a:endParaRPr sz="1600">
              <a:solidFill>
                <a:srgbClr val="3F3F3F"/>
              </a:solidFill>
              <a:latin typeface="Outfit Light"/>
              <a:ea typeface="Outfit Light"/>
              <a:cs typeface="Outfit Light"/>
              <a:sym typeface="Outfit Light"/>
            </a:endParaRPr>
          </a:p>
          <a:p>
            <a:pPr indent="-330200" lvl="0" marL="457200" marR="0" rtl="0" algn="l">
              <a:lnSpc>
                <a:spcPct val="150000"/>
              </a:lnSpc>
              <a:spcBef>
                <a:spcPts val="0"/>
              </a:spcBef>
              <a:spcAft>
                <a:spcPts val="0"/>
              </a:spcAft>
              <a:buClr>
                <a:srgbClr val="3F3F3F"/>
              </a:buClr>
              <a:buSzPts val="1600"/>
              <a:buFont typeface="Outfit Light"/>
              <a:buChar char="●"/>
            </a:pPr>
            <a:r>
              <a:rPr lang="en-US" sz="1600" u="sng">
                <a:solidFill>
                  <a:schemeClr val="hlink"/>
                </a:solidFill>
                <a:hlinkClick r:id="rId7"/>
              </a:rPr>
              <a:t>Split the `sensing`/`perception` packages into a separate container · Issue #5079 · autowarefoundation/autoware (github.com)</a:t>
            </a:r>
            <a:endParaRPr sz="1600">
              <a:solidFill>
                <a:srgbClr val="3F3F3F"/>
              </a:solidFill>
              <a:latin typeface="Outfit Light"/>
              <a:ea typeface="Outfit Light"/>
              <a:cs typeface="Outfit Light"/>
              <a:sym typeface="Outfit Light"/>
            </a:endParaRPr>
          </a:p>
          <a:p>
            <a:pPr indent="-330200" lvl="1" marL="91440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Implements on the above discussions of splitting packages for dynamic resource allocation and optimization.</a:t>
            </a:r>
            <a:endParaRPr sz="1600">
              <a:solidFill>
                <a:srgbClr val="3F3F3F"/>
              </a:solidFill>
              <a:latin typeface="Outfit Light"/>
              <a:ea typeface="Outfit Light"/>
              <a:cs typeface="Outfit Light"/>
              <a:sym typeface="Outfit Light"/>
            </a:endParaRPr>
          </a:p>
          <a:p>
            <a:pPr indent="-330200" lvl="0" marL="457200" marR="0" rtl="0" algn="l">
              <a:lnSpc>
                <a:spcPct val="150000"/>
              </a:lnSpc>
              <a:spcBef>
                <a:spcPts val="0"/>
              </a:spcBef>
              <a:spcAft>
                <a:spcPts val="0"/>
              </a:spcAft>
              <a:buClr>
                <a:srgbClr val="3F3F3F"/>
              </a:buClr>
              <a:buSzPts val="1600"/>
              <a:buFont typeface="Outfit Light"/>
              <a:buChar char="●"/>
            </a:pPr>
            <a:r>
              <a:rPr lang="en-US" sz="1600" u="sng">
                <a:solidFill>
                  <a:schemeClr val="hlink"/>
                </a:solidFill>
                <a:hlinkClick r:id="rId8"/>
              </a:rPr>
              <a:t>Add independent camera module to Autoware · autowarefoundation · Discussion #2646 (github.com)</a:t>
            </a:r>
            <a:endParaRPr sz="1600">
              <a:solidFill>
                <a:srgbClr val="3F3F3F"/>
              </a:solidFill>
              <a:latin typeface="Outfit Light"/>
              <a:ea typeface="Outfit Light"/>
              <a:cs typeface="Outfit Light"/>
              <a:sym typeface="Outfit Light"/>
            </a:endParaRPr>
          </a:p>
          <a:p>
            <a:pPr indent="-330200" lvl="1" marL="9144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Discusses the addition of an independent camera module as it "usually needs more computing power, memory, and bandwidth than other modules".</a:t>
            </a:r>
            <a:endParaRPr sz="1600">
              <a:solidFill>
                <a:srgbClr val="3F3F3F"/>
              </a:solidFill>
              <a:latin typeface="Outfit Light"/>
              <a:ea typeface="Outfit Light"/>
              <a:cs typeface="Outfit Light"/>
              <a:sym typeface="Outfit Light"/>
            </a:endParaRPr>
          </a:p>
          <a:p>
            <a:pPr indent="-330200" lvl="2" marL="13716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So that the </a:t>
            </a:r>
            <a:r>
              <a:rPr lang="en-US" sz="1600">
                <a:solidFill>
                  <a:srgbClr val="3F3F3F"/>
                </a:solidFill>
                <a:latin typeface="Outfit Light"/>
                <a:ea typeface="Outfit Light"/>
                <a:cs typeface="Outfit Light"/>
                <a:sym typeface="Outfit Light"/>
              </a:rPr>
              <a:t>module</a:t>
            </a:r>
            <a:r>
              <a:rPr lang="en-US" sz="1600">
                <a:solidFill>
                  <a:srgbClr val="3F3F3F"/>
                </a:solidFill>
                <a:latin typeface="Outfit Light"/>
                <a:ea typeface="Outfit Light"/>
                <a:cs typeface="Outfit Light"/>
                <a:sym typeface="Outfit Light"/>
              </a:rPr>
              <a:t> could be easily decoupled when not in use.</a:t>
            </a:r>
            <a:endParaRPr sz="1600">
              <a:solidFill>
                <a:srgbClr val="3F3F3F"/>
              </a:solidFill>
              <a:latin typeface="Outfit Light"/>
              <a:ea typeface="Outfit Light"/>
              <a:cs typeface="Outfit Light"/>
              <a:sym typeface="Outfit Light"/>
            </a:endParaRPr>
          </a:p>
          <a:p>
            <a:pPr indent="-330200" lvl="0" marL="457200" marR="0" rtl="0" algn="l">
              <a:lnSpc>
                <a:spcPct val="150000"/>
              </a:lnSpc>
              <a:spcBef>
                <a:spcPts val="0"/>
              </a:spcBef>
              <a:spcAft>
                <a:spcPts val="0"/>
              </a:spcAft>
              <a:buClr>
                <a:srgbClr val="3F3F3F"/>
              </a:buClr>
              <a:buSzPts val="1600"/>
              <a:buFont typeface="Outfit Light"/>
              <a:buChar char="●"/>
            </a:pPr>
            <a:r>
              <a:rPr lang="en-US" sz="1600" u="sng">
                <a:solidFill>
                  <a:schemeClr val="hlink"/>
                </a:solidFill>
                <a:hlinkClick r:id="rId9"/>
              </a:rPr>
              <a:t>Autoware Transform Listener - performance improvement · Issue #5385 · autowarefoundation/autoware (github.com)</a:t>
            </a:r>
            <a:endParaRPr sz="1600">
              <a:solidFill>
                <a:srgbClr val="3F3F3F"/>
              </a:solidFill>
              <a:latin typeface="Outfit Light"/>
              <a:ea typeface="Outfit Light"/>
              <a:cs typeface="Outfit Light"/>
              <a:sym typeface="Outfit Light"/>
            </a:endParaRPr>
          </a:p>
          <a:p>
            <a:pPr indent="-330200" lvl="1" marL="9144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Discusses a dynamic allocation of resources to deal with different messages with the goal of "Reducing CPU load by getting rid of unnecessary TF listeners in ROS nodes graph."</a:t>
            </a:r>
            <a:endParaRPr sz="1600">
              <a:solidFill>
                <a:srgbClr val="3F3F3F"/>
              </a:solidFill>
              <a:latin typeface="Outfit Light"/>
              <a:ea typeface="Outfit Light"/>
              <a:cs typeface="Outfit Light"/>
              <a:sym typeface="Outfit Light"/>
            </a:endParaRPr>
          </a:p>
          <a:p>
            <a:pPr indent="-330200" lvl="1" marL="914400" marR="0" rtl="0" algn="l">
              <a:lnSpc>
                <a:spcPct val="150000"/>
              </a:lnSpc>
              <a:spcBef>
                <a:spcPts val="0"/>
              </a:spcBef>
              <a:spcAft>
                <a:spcPts val="0"/>
              </a:spcAft>
              <a:buClr>
                <a:srgbClr val="3F3F3F"/>
              </a:buClr>
              <a:buSzPts val="1600"/>
              <a:buFont typeface="Outfit Light"/>
              <a:buChar char="○"/>
            </a:pPr>
            <a:r>
              <a:rPr lang="en-US" sz="1600">
                <a:solidFill>
                  <a:srgbClr val="3F3F3F"/>
                </a:solidFill>
                <a:latin typeface="Outfit Light"/>
                <a:ea typeface="Outfit Light"/>
                <a:cs typeface="Outfit Light"/>
                <a:sym typeface="Outfit Light"/>
              </a:rPr>
              <a:t>This discussion even has graphs of a CPU load test with multiple implementations.</a:t>
            </a:r>
            <a:endParaRPr sz="1600">
              <a:solidFill>
                <a:srgbClr val="3F3F3F"/>
              </a:solidFill>
              <a:latin typeface="Outfit Light"/>
              <a:ea typeface="Outfit Light"/>
              <a:cs typeface="Outfit Light"/>
              <a:sym typeface="Outfit Light"/>
            </a:endParaRPr>
          </a:p>
        </p:txBody>
      </p:sp>
      <p:sp>
        <p:nvSpPr>
          <p:cNvPr id="117" name="Google Shape;117;p12"/>
          <p:cNvSpPr txBox="1"/>
          <p:nvPr>
            <p:ph idx="12" type="sldNum"/>
          </p:nvPr>
        </p:nvSpPr>
        <p:spPr>
          <a:xfrm>
            <a:off x="17113568" y="9499702"/>
            <a:ext cx="1097400" cy="787500"/>
          </a:xfrm>
          <a:prstGeom prst="rect">
            <a:avLst/>
          </a:prstGeom>
        </p:spPr>
        <p:txBody>
          <a:bodyPr anchorCtr="0" anchor="t" bIns="167625" lIns="167625" spcFirstLastPara="1" rIns="167625" wrap="square" tIns="167625">
            <a:noAutofit/>
          </a:bodyPr>
          <a:lstStyle/>
          <a:p>
            <a:pPr indent="0" lvl="0" marL="0" rtl="0" algn="r">
              <a:spcBef>
                <a:spcPts val="0"/>
              </a:spcBef>
              <a:spcAft>
                <a:spcPts val="0"/>
              </a:spcAft>
              <a:buNone/>
            </a:pPr>
            <a:fld id="{00000000-1234-1234-1234-123412341234}" type="slidenum">
              <a:rPr lang="en-US">
                <a:latin typeface="Outfit Thin"/>
                <a:ea typeface="Outfit Thin"/>
                <a:cs typeface="Outfit Thin"/>
                <a:sym typeface="Outfit Thin"/>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icity theme">
  <a:themeElements>
    <a:clrScheme name="Custom 70">
      <a:dk1>
        <a:srgbClr val="000000"/>
      </a:dk1>
      <a:lt1>
        <a:srgbClr val="FFFFFF"/>
      </a:lt1>
      <a:dk2>
        <a:srgbClr val="778495"/>
      </a:dk2>
      <a:lt2>
        <a:srgbClr val="F0F0F0"/>
      </a:lt2>
      <a:accent1>
        <a:srgbClr val="B17E83"/>
      </a:accent1>
      <a:accent2>
        <a:srgbClr val="615758"/>
      </a:accent2>
      <a:accent3>
        <a:srgbClr val="D8D0CD"/>
      </a:accent3>
      <a:accent4>
        <a:srgbClr val="301115"/>
      </a:accent4>
      <a:accent5>
        <a:srgbClr val="B1B1B1"/>
      </a:accent5>
      <a:accent6>
        <a:srgbClr val="C9C9C9"/>
      </a:accent6>
      <a:hlink>
        <a:srgbClr val="B17E83"/>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