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0" r:id="rId1"/>
  </p:sldMasterIdLst>
  <p:notesMasterIdLst>
    <p:notesMasterId r:id="rId15"/>
  </p:notesMasterIdLst>
  <p:sldIdLst>
    <p:sldId id="256" r:id="rId2"/>
    <p:sldId id="257" r:id="rId3"/>
    <p:sldId id="271" r:id="rId4"/>
    <p:sldId id="272" r:id="rId5"/>
    <p:sldId id="273" r:id="rId6"/>
    <p:sldId id="274" r:id="rId7"/>
    <p:sldId id="263"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antantai1909@gmail.com" initials="d" lastIdx="1" clrIdx="0">
    <p:extLst>
      <p:ext uri="{19B8F6BF-5375-455C-9EA6-DF929625EA0E}">
        <p15:presenceInfo xmlns:p15="http://schemas.microsoft.com/office/powerpoint/2012/main" userId="ba7f3894165b676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EC0"/>
    <a:srgbClr val="000099"/>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91" autoAdjust="0"/>
  </p:normalViewPr>
  <p:slideViewPr>
    <p:cSldViewPr snapToGrid="0">
      <p:cViewPr varScale="1">
        <p:scale>
          <a:sx n="73" d="100"/>
          <a:sy n="73" d="100"/>
        </p:scale>
        <p:origin x="618" y="72"/>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E70B2B-B1CF-4E5E-BCA9-313A6C45A58B}" type="datetimeFigureOut">
              <a:rPr lang="en-US" smtClean="0"/>
              <a:t>12/7/2020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A928AD-D0B8-4FFC-8C8C-2A79E86BB7E1}" type="slidenum">
              <a:rPr lang="en-US" smtClean="0"/>
              <a:t>‹#›</a:t>
            </a:fld>
            <a:endParaRPr lang="en-US"/>
          </a:p>
        </p:txBody>
      </p:sp>
    </p:spTree>
    <p:extLst>
      <p:ext uri="{BB962C8B-B14F-4D97-AF65-F5344CB8AC3E}">
        <p14:creationId xmlns:p14="http://schemas.microsoft.com/office/powerpoint/2010/main" val="3296581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A928AD-D0B8-4FFC-8C8C-2A79E86BB7E1}" type="slidenum">
              <a:rPr lang="en-US" smtClean="0"/>
              <a:t>3</a:t>
            </a:fld>
            <a:endParaRPr lang="en-US"/>
          </a:p>
        </p:txBody>
      </p:sp>
    </p:spTree>
    <p:extLst>
      <p:ext uri="{BB962C8B-B14F-4D97-AF65-F5344CB8AC3E}">
        <p14:creationId xmlns:p14="http://schemas.microsoft.com/office/powerpoint/2010/main" val="825605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CA928AD-D0B8-4FFC-8C8C-2A79E86BB7E1}" type="slidenum">
              <a:rPr lang="en-US" smtClean="0"/>
              <a:t>7</a:t>
            </a:fld>
            <a:endParaRPr lang="en-US"/>
          </a:p>
        </p:txBody>
      </p:sp>
    </p:spTree>
    <p:extLst>
      <p:ext uri="{BB962C8B-B14F-4D97-AF65-F5344CB8AC3E}">
        <p14:creationId xmlns:p14="http://schemas.microsoft.com/office/powerpoint/2010/main" val="1995463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CA928AD-D0B8-4FFC-8C8C-2A79E86BB7E1}" type="slidenum">
              <a:rPr lang="en-US" smtClean="0"/>
              <a:t>8</a:t>
            </a:fld>
            <a:endParaRPr lang="en-US"/>
          </a:p>
        </p:txBody>
      </p:sp>
    </p:spTree>
    <p:extLst>
      <p:ext uri="{BB962C8B-B14F-4D97-AF65-F5344CB8AC3E}">
        <p14:creationId xmlns:p14="http://schemas.microsoft.com/office/powerpoint/2010/main" val="2487541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CA928AD-D0B8-4FFC-8C8C-2A79E86BB7E1}" type="slidenum">
              <a:rPr lang="en-US" smtClean="0"/>
              <a:t>9</a:t>
            </a:fld>
            <a:endParaRPr lang="en-US"/>
          </a:p>
        </p:txBody>
      </p:sp>
    </p:spTree>
    <p:extLst>
      <p:ext uri="{BB962C8B-B14F-4D97-AF65-F5344CB8AC3E}">
        <p14:creationId xmlns:p14="http://schemas.microsoft.com/office/powerpoint/2010/main" val="3859044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CA928AD-D0B8-4FFC-8C8C-2A79E86BB7E1}" type="slidenum">
              <a:rPr lang="en-US" smtClean="0"/>
              <a:t>10</a:t>
            </a:fld>
            <a:endParaRPr lang="en-US"/>
          </a:p>
        </p:txBody>
      </p:sp>
    </p:spTree>
    <p:extLst>
      <p:ext uri="{BB962C8B-B14F-4D97-AF65-F5344CB8AC3E}">
        <p14:creationId xmlns:p14="http://schemas.microsoft.com/office/powerpoint/2010/main" val="347630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CA928AD-D0B8-4FFC-8C8C-2A79E86BB7E1}" type="slidenum">
              <a:rPr lang="en-US" smtClean="0"/>
              <a:t>11</a:t>
            </a:fld>
            <a:endParaRPr lang="en-US"/>
          </a:p>
        </p:txBody>
      </p:sp>
    </p:spTree>
    <p:extLst>
      <p:ext uri="{BB962C8B-B14F-4D97-AF65-F5344CB8AC3E}">
        <p14:creationId xmlns:p14="http://schemas.microsoft.com/office/powerpoint/2010/main" val="2246520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CA928AD-D0B8-4FFC-8C8C-2A79E86BB7E1}" type="slidenum">
              <a:rPr lang="en-US" smtClean="0"/>
              <a:t>12</a:t>
            </a:fld>
            <a:endParaRPr lang="en-US"/>
          </a:p>
        </p:txBody>
      </p:sp>
    </p:spTree>
    <p:extLst>
      <p:ext uri="{BB962C8B-B14F-4D97-AF65-F5344CB8AC3E}">
        <p14:creationId xmlns:p14="http://schemas.microsoft.com/office/powerpoint/2010/main" val="1268566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48A87A34-81AB-432B-8DAE-1953F412C126}" type="datetimeFigureOut">
              <a:rPr lang="en-US" smtClean="0"/>
              <a:t>12/7/2020</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6D22F896-40B5-4ADD-8801-0D06FADFA095}"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7133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880191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38594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723696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9858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908661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454022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981137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438687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311553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00703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48A87A34-81AB-432B-8DAE-1953F412C126}" type="datetimeFigureOut">
              <a:rPr lang="en-US" smtClean="0"/>
              <a:pPr/>
              <a:t>12/7/2020</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2576169670"/>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niithanoi.edu.vn/mo-hinh-mvc-la-gi.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B58450-0A0E-4AE8-AE0F-86A968001D22}"/>
              </a:ext>
            </a:extLst>
          </p:cNvPr>
          <p:cNvSpPr>
            <a:spLocks noGrp="1"/>
          </p:cNvSpPr>
          <p:nvPr>
            <p:ph type="title"/>
          </p:nvPr>
        </p:nvSpPr>
        <p:spPr>
          <a:xfrm>
            <a:off x="1142999" y="212035"/>
            <a:ext cx="9906000" cy="940905"/>
          </a:xfrm>
        </p:spPr>
        <p:txBody>
          <a:bodyPr>
            <a:noAutofit/>
          </a:bodyPr>
          <a:lstStyle/>
          <a:p>
            <a:pPr algn="ctr"/>
            <a:r>
              <a:rPr lang="en-US" sz="2800">
                <a:solidFill>
                  <a:srgbClr val="000099"/>
                </a:solidFill>
                <a:latin typeface="Times New Roman" panose="02020603050405020304" pitchFamily="18" charset="0"/>
                <a:cs typeface="Times New Roman" panose="02020603050405020304" pitchFamily="18" charset="0"/>
              </a:rPr>
              <a:t>TRƯỜNG ĐẠI HỌC THỦ DẦU MỘT</a:t>
            </a:r>
            <a:br>
              <a:rPr lang="en-US" sz="2800">
                <a:solidFill>
                  <a:srgbClr val="000099"/>
                </a:solidFill>
                <a:latin typeface="Times New Roman" panose="02020603050405020304" pitchFamily="18" charset="0"/>
                <a:cs typeface="Times New Roman" panose="02020603050405020304" pitchFamily="18" charset="0"/>
              </a:rPr>
            </a:br>
            <a:r>
              <a:rPr lang="en-US" sz="2800">
                <a:solidFill>
                  <a:srgbClr val="000099"/>
                </a:solidFill>
                <a:latin typeface="Times New Roman" panose="02020603050405020304" pitchFamily="18" charset="0"/>
                <a:cs typeface="Times New Roman" panose="02020603050405020304" pitchFamily="18" charset="0"/>
              </a:rPr>
              <a:t>KHOA KỸ THUẬT - CÔNG NGHỆ</a:t>
            </a:r>
          </a:p>
        </p:txBody>
      </p:sp>
      <p:sp>
        <p:nvSpPr>
          <p:cNvPr id="6" name="Title 3">
            <a:extLst>
              <a:ext uri="{FF2B5EF4-FFF2-40B4-BE49-F238E27FC236}">
                <a16:creationId xmlns:a16="http://schemas.microsoft.com/office/drawing/2014/main" id="{7F8308D4-DD8C-4116-9CC0-BACFDFFC99D1}"/>
              </a:ext>
            </a:extLst>
          </p:cNvPr>
          <p:cNvSpPr txBox="1">
            <a:spLocks/>
          </p:cNvSpPr>
          <p:nvPr/>
        </p:nvSpPr>
        <p:spPr>
          <a:xfrm>
            <a:off x="1142999" y="2394198"/>
            <a:ext cx="9906000" cy="54427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vi-VN" sz="3000" b="1" dirty="0">
                <a:solidFill>
                  <a:srgbClr val="FF0000"/>
                </a:solidFill>
                <a:latin typeface="Times New Roman" panose="02020603050405020304" pitchFamily="18" charset="0"/>
                <a:cs typeface="Times New Roman" panose="02020603050405020304" pitchFamily="18" charset="0"/>
              </a:rPr>
              <a:t>Thực tập doanh nghiệp</a:t>
            </a:r>
            <a:endParaRPr lang="en-US" sz="3000" b="1" dirty="0">
              <a:solidFill>
                <a:srgbClr val="FF00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F0A0ACE-3262-4F76-82D5-2CA5531C7762}"/>
              </a:ext>
            </a:extLst>
          </p:cNvPr>
          <p:cNvPicPr>
            <a:picLocks noChangeAspect="1"/>
          </p:cNvPicPr>
          <p:nvPr/>
        </p:nvPicPr>
        <p:blipFill>
          <a:blip r:embed="rId2"/>
          <a:stretch>
            <a:fillRect/>
          </a:stretch>
        </p:blipFill>
        <p:spPr>
          <a:xfrm>
            <a:off x="5297349" y="1179444"/>
            <a:ext cx="1597301" cy="1214754"/>
          </a:xfrm>
          <a:prstGeom prst="rect">
            <a:avLst/>
          </a:prstGeom>
        </p:spPr>
      </p:pic>
      <p:sp>
        <p:nvSpPr>
          <p:cNvPr id="9" name="Title 3">
            <a:extLst>
              <a:ext uri="{FF2B5EF4-FFF2-40B4-BE49-F238E27FC236}">
                <a16:creationId xmlns:a16="http://schemas.microsoft.com/office/drawing/2014/main" id="{DF4DA156-9A23-4104-A4A0-AA582B1E25E9}"/>
              </a:ext>
            </a:extLst>
          </p:cNvPr>
          <p:cNvSpPr txBox="1">
            <a:spLocks/>
          </p:cNvSpPr>
          <p:nvPr/>
        </p:nvSpPr>
        <p:spPr>
          <a:xfrm>
            <a:off x="1142999" y="2951725"/>
            <a:ext cx="9906000" cy="94261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2800" b="1" dirty="0">
                <a:solidFill>
                  <a:srgbClr val="000099"/>
                </a:solidFill>
                <a:latin typeface="Times New Roman" panose="02020603050405020304" pitchFamily="18" charset="0"/>
                <a:cs typeface="Times New Roman" panose="02020603050405020304" pitchFamily="18" charset="0"/>
              </a:rPr>
              <a:t>XÂY DỰNG WEBSITE XEM PHIM TRỰC TUYẾN MINMOVIES DÙNG CÔNG NGHỆ LARAVEL</a:t>
            </a:r>
          </a:p>
        </p:txBody>
      </p:sp>
      <p:sp>
        <p:nvSpPr>
          <p:cNvPr id="11" name="Content Placeholder 2">
            <a:extLst>
              <a:ext uri="{FF2B5EF4-FFF2-40B4-BE49-F238E27FC236}">
                <a16:creationId xmlns:a16="http://schemas.microsoft.com/office/drawing/2014/main" id="{16A7A5F6-4E01-4A66-8F4A-03CE348B0C22}"/>
              </a:ext>
            </a:extLst>
          </p:cNvPr>
          <p:cNvSpPr txBox="1">
            <a:spLocks/>
          </p:cNvSpPr>
          <p:nvPr/>
        </p:nvSpPr>
        <p:spPr>
          <a:xfrm>
            <a:off x="964099" y="3054530"/>
            <a:ext cx="1056861" cy="52497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400"/>
              </a:spcBef>
              <a:buClr>
                <a:schemeClr val="accent1"/>
              </a:buClr>
              <a:buSzPct val="80000"/>
              <a:buFont typeface="Corbel" pitchFamily="34" charset="0"/>
              <a:buNone/>
              <a:defRPr sz="2200" kern="120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400" kern="1200">
                <a:solidFill>
                  <a:schemeClr val="tx1">
                    <a:tint val="75000"/>
                  </a:schemeClr>
                </a:solidFill>
                <a:latin typeface="+mn-lt"/>
                <a:ea typeface="+mn-ea"/>
                <a:cs typeface="+mn-cs"/>
              </a:defRPr>
            </a:lvl9pPr>
          </a:lstStyle>
          <a:p>
            <a:r>
              <a:rPr lang="en-US" i="1">
                <a:solidFill>
                  <a:srgbClr val="000099"/>
                </a:solidFill>
                <a:latin typeface="Times New Roman" panose="02020603050405020304" pitchFamily="18" charset="0"/>
                <a:cs typeface="Times New Roman" panose="02020603050405020304" pitchFamily="18" charset="0"/>
              </a:rPr>
              <a:t>Đề tài:</a:t>
            </a:r>
          </a:p>
        </p:txBody>
      </p:sp>
      <p:sp>
        <p:nvSpPr>
          <p:cNvPr id="12" name="Content Placeholder 2">
            <a:extLst>
              <a:ext uri="{FF2B5EF4-FFF2-40B4-BE49-F238E27FC236}">
                <a16:creationId xmlns:a16="http://schemas.microsoft.com/office/drawing/2014/main" id="{F1A20019-23A5-45D8-AB7F-89C7A9E046F7}"/>
              </a:ext>
            </a:extLst>
          </p:cNvPr>
          <p:cNvSpPr txBox="1">
            <a:spLocks/>
          </p:cNvSpPr>
          <p:nvPr/>
        </p:nvSpPr>
        <p:spPr>
          <a:xfrm>
            <a:off x="3487388" y="4261700"/>
            <a:ext cx="5180362" cy="1624169"/>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400"/>
              </a:spcBef>
              <a:buClr>
                <a:schemeClr val="accent1"/>
              </a:buClr>
              <a:buSzPct val="80000"/>
              <a:buFont typeface="Corbel" pitchFamily="34" charset="0"/>
              <a:buNone/>
              <a:defRPr sz="2200" kern="120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400" kern="1200">
                <a:solidFill>
                  <a:schemeClr val="tx1">
                    <a:tint val="75000"/>
                  </a:schemeClr>
                </a:solidFill>
                <a:latin typeface="+mn-lt"/>
                <a:ea typeface="+mn-ea"/>
                <a:cs typeface="+mn-cs"/>
              </a:defRPr>
            </a:lvl9pPr>
          </a:lstStyle>
          <a:p>
            <a:pPr algn="l">
              <a:spcBef>
                <a:spcPts val="600"/>
              </a:spcBef>
            </a:pPr>
            <a:r>
              <a:rPr lang="en-US" dirty="0" err="1">
                <a:solidFill>
                  <a:srgbClr val="000099"/>
                </a:solidFill>
                <a:latin typeface="Times New Roman" panose="02020603050405020304" pitchFamily="18" charset="0"/>
                <a:cs typeface="Times New Roman" panose="02020603050405020304" pitchFamily="18" charset="0"/>
              </a:rPr>
              <a:t>Sinh</a:t>
            </a:r>
            <a:r>
              <a:rPr lang="en-US" dirty="0">
                <a:solidFill>
                  <a:srgbClr val="000099"/>
                </a:solidFill>
                <a:latin typeface="Times New Roman" panose="02020603050405020304" pitchFamily="18" charset="0"/>
                <a:cs typeface="Times New Roman" panose="02020603050405020304" pitchFamily="18" charset="0"/>
              </a:rPr>
              <a:t> </a:t>
            </a:r>
            <a:r>
              <a:rPr lang="en-US" dirty="0" err="1">
                <a:solidFill>
                  <a:srgbClr val="000099"/>
                </a:solidFill>
                <a:latin typeface="Times New Roman" panose="02020603050405020304" pitchFamily="18" charset="0"/>
                <a:cs typeface="Times New Roman" panose="02020603050405020304" pitchFamily="18" charset="0"/>
              </a:rPr>
              <a:t>viên</a:t>
            </a:r>
            <a:r>
              <a:rPr lang="en-US" dirty="0">
                <a:solidFill>
                  <a:srgbClr val="000099"/>
                </a:solidFill>
                <a:latin typeface="Times New Roman" panose="02020603050405020304" pitchFamily="18" charset="0"/>
                <a:cs typeface="Times New Roman" panose="02020603050405020304" pitchFamily="18" charset="0"/>
              </a:rPr>
              <a:t> </a:t>
            </a:r>
            <a:r>
              <a:rPr lang="en-US" dirty="0" err="1">
                <a:solidFill>
                  <a:srgbClr val="000099"/>
                </a:solidFill>
                <a:latin typeface="Times New Roman" panose="02020603050405020304" pitchFamily="18" charset="0"/>
                <a:cs typeface="Times New Roman" panose="02020603050405020304" pitchFamily="18" charset="0"/>
              </a:rPr>
              <a:t>thực</a:t>
            </a:r>
            <a:r>
              <a:rPr lang="en-US" dirty="0">
                <a:solidFill>
                  <a:srgbClr val="000099"/>
                </a:solidFill>
                <a:latin typeface="Times New Roman" panose="02020603050405020304" pitchFamily="18" charset="0"/>
                <a:cs typeface="Times New Roman" panose="02020603050405020304" pitchFamily="18" charset="0"/>
              </a:rPr>
              <a:t> </a:t>
            </a:r>
            <a:r>
              <a:rPr lang="en-US" dirty="0" err="1">
                <a:solidFill>
                  <a:srgbClr val="000099"/>
                </a:solidFill>
                <a:latin typeface="Times New Roman" panose="02020603050405020304" pitchFamily="18" charset="0"/>
                <a:cs typeface="Times New Roman" panose="02020603050405020304" pitchFamily="18" charset="0"/>
              </a:rPr>
              <a:t>hiện</a:t>
            </a:r>
            <a:r>
              <a:rPr lang="en-US" dirty="0">
                <a:solidFill>
                  <a:srgbClr val="000099"/>
                </a:solidFill>
                <a:latin typeface="Times New Roman" panose="02020603050405020304" pitchFamily="18" charset="0"/>
                <a:cs typeface="Times New Roman" panose="02020603050405020304" pitchFamily="18" charset="0"/>
              </a:rPr>
              <a:t>: 	</a:t>
            </a:r>
            <a:r>
              <a:rPr lang="en-US" dirty="0" err="1">
                <a:solidFill>
                  <a:srgbClr val="000099"/>
                </a:solidFill>
                <a:latin typeface="Times New Roman" panose="02020603050405020304" pitchFamily="18" charset="0"/>
                <a:cs typeface="Times New Roman" panose="02020603050405020304" pitchFamily="18" charset="0"/>
              </a:rPr>
              <a:t>Từ</a:t>
            </a:r>
            <a:r>
              <a:rPr lang="en-US" dirty="0">
                <a:solidFill>
                  <a:srgbClr val="000099"/>
                </a:solidFill>
                <a:latin typeface="Times New Roman" panose="02020603050405020304" pitchFamily="18" charset="0"/>
                <a:cs typeface="Times New Roman" panose="02020603050405020304" pitchFamily="18" charset="0"/>
              </a:rPr>
              <a:t> </a:t>
            </a:r>
            <a:r>
              <a:rPr lang="en-US" dirty="0" err="1">
                <a:solidFill>
                  <a:srgbClr val="000099"/>
                </a:solidFill>
                <a:latin typeface="Times New Roman" panose="02020603050405020304" pitchFamily="18" charset="0"/>
                <a:cs typeface="Times New Roman" panose="02020603050405020304" pitchFamily="18" charset="0"/>
              </a:rPr>
              <a:t>Thiện</a:t>
            </a:r>
            <a:r>
              <a:rPr lang="en-US" dirty="0">
                <a:solidFill>
                  <a:srgbClr val="000099"/>
                </a:solidFill>
                <a:latin typeface="Times New Roman" panose="02020603050405020304" pitchFamily="18" charset="0"/>
                <a:cs typeface="Times New Roman" panose="02020603050405020304" pitchFamily="18" charset="0"/>
              </a:rPr>
              <a:t> </a:t>
            </a:r>
            <a:r>
              <a:rPr lang="en-US" dirty="0" err="1">
                <a:solidFill>
                  <a:srgbClr val="000099"/>
                </a:solidFill>
                <a:latin typeface="Times New Roman" panose="02020603050405020304" pitchFamily="18" charset="0"/>
                <a:cs typeface="Times New Roman" panose="02020603050405020304" pitchFamily="18" charset="0"/>
              </a:rPr>
              <a:t>Bảo</a:t>
            </a:r>
            <a:r>
              <a:rPr lang="en-US" dirty="0">
                <a:solidFill>
                  <a:srgbClr val="000099"/>
                </a:solidFill>
                <a:latin typeface="Times New Roman" panose="02020603050405020304" pitchFamily="18" charset="0"/>
                <a:cs typeface="Times New Roman" panose="02020603050405020304" pitchFamily="18" charset="0"/>
              </a:rPr>
              <a:t> Minh</a:t>
            </a:r>
            <a:endParaRPr lang="vi-VN" dirty="0">
              <a:solidFill>
                <a:srgbClr val="000099"/>
              </a:solidFill>
              <a:latin typeface="Times New Roman" panose="02020603050405020304" pitchFamily="18" charset="0"/>
              <a:cs typeface="Times New Roman" panose="02020603050405020304" pitchFamily="18" charset="0"/>
            </a:endParaRPr>
          </a:p>
          <a:p>
            <a:pPr algn="l">
              <a:spcBef>
                <a:spcPts val="600"/>
              </a:spcBef>
            </a:pPr>
            <a:r>
              <a:rPr lang="vi-VN" dirty="0">
                <a:solidFill>
                  <a:srgbClr val="000099"/>
                </a:solidFill>
                <a:latin typeface="Times New Roman" panose="02020603050405020304" pitchFamily="18" charset="0"/>
                <a:cs typeface="Times New Roman" panose="02020603050405020304" pitchFamily="18" charset="0"/>
              </a:rPr>
              <a:t>			Đoàn Tấn Tài</a:t>
            </a:r>
          </a:p>
          <a:p>
            <a:pPr algn="l">
              <a:spcBef>
                <a:spcPts val="600"/>
              </a:spcBef>
            </a:pPr>
            <a:r>
              <a:rPr lang="vi-VN" dirty="0">
                <a:solidFill>
                  <a:srgbClr val="000099"/>
                </a:solidFill>
                <a:latin typeface="Times New Roman" panose="02020603050405020304" pitchFamily="18" charset="0"/>
                <a:cs typeface="Times New Roman" panose="02020603050405020304" pitchFamily="18" charset="0"/>
              </a:rPr>
              <a:t>			Minh Hoà</a:t>
            </a:r>
            <a:endParaRPr lang="en-US" dirty="0">
              <a:solidFill>
                <a:srgbClr val="000099"/>
              </a:solidFill>
              <a:latin typeface="Times New Roman" panose="02020603050405020304" pitchFamily="18" charset="0"/>
              <a:cs typeface="Times New Roman" panose="02020603050405020304" pitchFamily="18" charset="0"/>
            </a:endParaRPr>
          </a:p>
        </p:txBody>
      </p:sp>
      <p:sp>
        <p:nvSpPr>
          <p:cNvPr id="13" name="Content Placeholder 2">
            <a:extLst>
              <a:ext uri="{FF2B5EF4-FFF2-40B4-BE49-F238E27FC236}">
                <a16:creationId xmlns:a16="http://schemas.microsoft.com/office/drawing/2014/main" id="{4204C496-844F-41CE-9739-B2CDA7440BCB}"/>
              </a:ext>
            </a:extLst>
          </p:cNvPr>
          <p:cNvSpPr txBox="1">
            <a:spLocks/>
          </p:cNvSpPr>
          <p:nvPr/>
        </p:nvSpPr>
        <p:spPr>
          <a:xfrm>
            <a:off x="4547838" y="6151628"/>
            <a:ext cx="3059462" cy="410931"/>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400"/>
              </a:spcBef>
              <a:buClr>
                <a:schemeClr val="accent1"/>
              </a:buClr>
              <a:buSzPct val="80000"/>
              <a:buFont typeface="Corbel" pitchFamily="34" charset="0"/>
              <a:buNone/>
              <a:defRPr sz="2200" kern="120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400" kern="1200">
                <a:solidFill>
                  <a:schemeClr val="tx1">
                    <a:tint val="75000"/>
                  </a:schemeClr>
                </a:solidFill>
                <a:latin typeface="+mn-lt"/>
                <a:ea typeface="+mn-ea"/>
                <a:cs typeface="+mn-cs"/>
              </a:defRPr>
            </a:lvl9pPr>
          </a:lstStyle>
          <a:p>
            <a:pPr algn="l"/>
            <a:r>
              <a:rPr lang="en-US" b="1" dirty="0" err="1">
                <a:solidFill>
                  <a:srgbClr val="000099"/>
                </a:solidFill>
                <a:latin typeface="Times New Roman" panose="02020603050405020304" pitchFamily="18" charset="0"/>
                <a:cs typeface="Times New Roman" panose="02020603050405020304" pitchFamily="18" charset="0"/>
              </a:rPr>
              <a:t>Bình</a:t>
            </a:r>
            <a:r>
              <a:rPr lang="en-US" b="1" dirty="0">
                <a:solidFill>
                  <a:srgbClr val="000099"/>
                </a:solidFill>
                <a:latin typeface="Times New Roman" panose="02020603050405020304" pitchFamily="18" charset="0"/>
                <a:cs typeface="Times New Roman" panose="02020603050405020304" pitchFamily="18" charset="0"/>
              </a:rPr>
              <a:t> </a:t>
            </a:r>
            <a:r>
              <a:rPr lang="en-US" b="1" dirty="0" err="1">
                <a:solidFill>
                  <a:srgbClr val="000099"/>
                </a:solidFill>
                <a:latin typeface="Times New Roman" panose="02020603050405020304" pitchFamily="18" charset="0"/>
                <a:cs typeface="Times New Roman" panose="02020603050405020304" pitchFamily="18" charset="0"/>
              </a:rPr>
              <a:t>Dương</a:t>
            </a:r>
            <a:r>
              <a:rPr lang="en-US" b="1" dirty="0">
                <a:solidFill>
                  <a:srgbClr val="000099"/>
                </a:solidFill>
                <a:latin typeface="Times New Roman" panose="02020603050405020304" pitchFamily="18" charset="0"/>
                <a:cs typeface="Times New Roman" panose="02020603050405020304" pitchFamily="18" charset="0"/>
              </a:rPr>
              <a:t>, </a:t>
            </a:r>
            <a:r>
              <a:rPr lang="vi-VN" b="1" dirty="0">
                <a:solidFill>
                  <a:srgbClr val="000099"/>
                </a:solidFill>
                <a:latin typeface="Times New Roman" panose="02020603050405020304" pitchFamily="18" charset="0"/>
                <a:cs typeface="Times New Roman" panose="02020603050405020304" pitchFamily="18" charset="0"/>
              </a:rPr>
              <a:t>10</a:t>
            </a:r>
            <a:r>
              <a:rPr lang="en-US" b="1" dirty="0">
                <a:solidFill>
                  <a:srgbClr val="000099"/>
                </a:solidFill>
                <a:latin typeface="Times New Roman" panose="02020603050405020304" pitchFamily="18" charset="0"/>
                <a:cs typeface="Times New Roman" panose="02020603050405020304" pitchFamily="18" charset="0"/>
              </a:rPr>
              <a:t>/2020</a:t>
            </a:r>
          </a:p>
        </p:txBody>
      </p:sp>
    </p:spTree>
    <p:extLst>
      <p:ext uri="{BB962C8B-B14F-4D97-AF65-F5344CB8AC3E}">
        <p14:creationId xmlns:p14="http://schemas.microsoft.com/office/powerpoint/2010/main" val="1017965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261D3D26-5E00-4877-A19A-D95D4129BCFE}"/>
              </a:ext>
            </a:extLst>
          </p:cNvPr>
          <p:cNvSpPr txBox="1">
            <a:spLocks/>
          </p:cNvSpPr>
          <p:nvPr/>
        </p:nvSpPr>
        <p:spPr>
          <a:xfrm>
            <a:off x="4273550" y="410846"/>
            <a:ext cx="5397499" cy="46714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2800">
              <a:solidFill>
                <a:srgbClr val="000099"/>
              </a:solidFill>
              <a:latin typeface="Times New Roman" panose="02020603050405020304" pitchFamily="18" charset="0"/>
              <a:cs typeface="Times New Roman" panose="02020603050405020304" pitchFamily="18" charset="0"/>
            </a:endParaRPr>
          </a:p>
        </p:txBody>
      </p:sp>
      <p:grpSp>
        <p:nvGrpSpPr>
          <p:cNvPr id="9" name="Group 8">
            <a:extLst>
              <a:ext uri="{FF2B5EF4-FFF2-40B4-BE49-F238E27FC236}">
                <a16:creationId xmlns:a16="http://schemas.microsoft.com/office/drawing/2014/main" id="{EE448C4F-3155-4F04-8CEB-C9D2579E1F1C}"/>
              </a:ext>
            </a:extLst>
          </p:cNvPr>
          <p:cNvGrpSpPr/>
          <p:nvPr/>
        </p:nvGrpSpPr>
        <p:grpSpPr>
          <a:xfrm>
            <a:off x="3884583" y="512446"/>
            <a:ext cx="4422833" cy="999650"/>
            <a:chOff x="2720968" y="528180"/>
            <a:chExt cx="4422833" cy="999650"/>
          </a:xfrm>
        </p:grpSpPr>
        <p:pic>
          <p:nvPicPr>
            <p:cNvPr id="5" name="Picture 4">
              <a:extLst>
                <a:ext uri="{FF2B5EF4-FFF2-40B4-BE49-F238E27FC236}">
                  <a16:creationId xmlns:a16="http://schemas.microsoft.com/office/drawing/2014/main" id="{010BC87C-01AF-4166-9F09-A3A7558E0B70}"/>
                </a:ext>
              </a:extLst>
            </p:cNvPr>
            <p:cNvPicPr>
              <a:picLocks noChangeAspect="1"/>
            </p:cNvPicPr>
            <p:nvPr/>
          </p:nvPicPr>
          <p:blipFill>
            <a:blip r:embed="rId3"/>
            <a:stretch>
              <a:fillRect/>
            </a:stretch>
          </p:blipFill>
          <p:spPr>
            <a:xfrm>
              <a:off x="2720968" y="528180"/>
              <a:ext cx="1314456" cy="999649"/>
            </a:xfrm>
            <a:prstGeom prst="rect">
              <a:avLst/>
            </a:prstGeom>
          </p:spPr>
        </p:pic>
        <p:sp>
          <p:nvSpPr>
            <p:cNvPr id="8" name="Flowchart: Predefined Process 7">
              <a:extLst>
                <a:ext uri="{FF2B5EF4-FFF2-40B4-BE49-F238E27FC236}">
                  <a16:creationId xmlns:a16="http://schemas.microsoft.com/office/drawing/2014/main" id="{A8B62795-D68C-4E29-B8E8-A78160635287}"/>
                </a:ext>
              </a:extLst>
            </p:cNvPr>
            <p:cNvSpPr/>
            <p:nvPr/>
          </p:nvSpPr>
          <p:spPr>
            <a:xfrm>
              <a:off x="4114798" y="528181"/>
              <a:ext cx="3029003" cy="999649"/>
            </a:xfrm>
            <a:prstGeom prst="flowChartPredefinedProcess">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5400000" scaled="1"/>
              <a:tileRect/>
            </a:gra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bg1"/>
                  </a:solidFill>
                  <a:latin typeface="Times New Roman" panose="02020603050405020304" pitchFamily="18" charset="0"/>
                  <a:cs typeface="Times New Roman" panose="02020603050405020304" pitchFamily="18" charset="0"/>
                </a:rPr>
                <a:t>DEMO</a:t>
              </a:r>
            </a:p>
          </p:txBody>
        </p:sp>
      </p:grpSp>
      <p:pic>
        <p:nvPicPr>
          <p:cNvPr id="3" name="Picture 2">
            <a:extLst>
              <a:ext uri="{FF2B5EF4-FFF2-40B4-BE49-F238E27FC236}">
                <a16:creationId xmlns:a16="http://schemas.microsoft.com/office/drawing/2014/main" id="{88302456-83E1-400D-B089-BA632857ABD7}"/>
              </a:ext>
            </a:extLst>
          </p:cNvPr>
          <p:cNvPicPr>
            <a:picLocks noChangeAspect="1"/>
          </p:cNvPicPr>
          <p:nvPr/>
        </p:nvPicPr>
        <p:blipFill>
          <a:blip r:embed="rId4"/>
          <a:stretch>
            <a:fillRect/>
          </a:stretch>
        </p:blipFill>
        <p:spPr>
          <a:xfrm>
            <a:off x="1889948" y="1773518"/>
            <a:ext cx="8437879" cy="4572035"/>
          </a:xfrm>
          <a:prstGeom prst="rect">
            <a:avLst/>
          </a:prstGeom>
        </p:spPr>
      </p:pic>
    </p:spTree>
    <p:extLst>
      <p:ext uri="{BB962C8B-B14F-4D97-AF65-F5344CB8AC3E}">
        <p14:creationId xmlns:p14="http://schemas.microsoft.com/office/powerpoint/2010/main" val="439465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261D3D26-5E00-4877-A19A-D95D4129BCFE}"/>
              </a:ext>
            </a:extLst>
          </p:cNvPr>
          <p:cNvSpPr txBox="1">
            <a:spLocks/>
          </p:cNvSpPr>
          <p:nvPr/>
        </p:nvSpPr>
        <p:spPr>
          <a:xfrm>
            <a:off x="4273550" y="410846"/>
            <a:ext cx="5397499" cy="46714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2800">
              <a:solidFill>
                <a:srgbClr val="000099"/>
              </a:solidFill>
              <a:latin typeface="Times New Roman" panose="02020603050405020304" pitchFamily="18" charset="0"/>
              <a:cs typeface="Times New Roman" panose="02020603050405020304" pitchFamily="18" charset="0"/>
            </a:endParaRPr>
          </a:p>
        </p:txBody>
      </p:sp>
      <p:grpSp>
        <p:nvGrpSpPr>
          <p:cNvPr id="9" name="Group 8">
            <a:extLst>
              <a:ext uri="{FF2B5EF4-FFF2-40B4-BE49-F238E27FC236}">
                <a16:creationId xmlns:a16="http://schemas.microsoft.com/office/drawing/2014/main" id="{EE448C4F-3155-4F04-8CEB-C9D2579E1F1C}"/>
              </a:ext>
            </a:extLst>
          </p:cNvPr>
          <p:cNvGrpSpPr/>
          <p:nvPr/>
        </p:nvGrpSpPr>
        <p:grpSpPr>
          <a:xfrm>
            <a:off x="998465" y="505442"/>
            <a:ext cx="10195070" cy="999650"/>
            <a:chOff x="2720968" y="528180"/>
            <a:chExt cx="10195070" cy="999650"/>
          </a:xfrm>
        </p:grpSpPr>
        <p:pic>
          <p:nvPicPr>
            <p:cNvPr id="5" name="Picture 4">
              <a:extLst>
                <a:ext uri="{FF2B5EF4-FFF2-40B4-BE49-F238E27FC236}">
                  <a16:creationId xmlns:a16="http://schemas.microsoft.com/office/drawing/2014/main" id="{010BC87C-01AF-4166-9F09-A3A7558E0B70}"/>
                </a:ext>
              </a:extLst>
            </p:cNvPr>
            <p:cNvPicPr>
              <a:picLocks noChangeAspect="1"/>
            </p:cNvPicPr>
            <p:nvPr/>
          </p:nvPicPr>
          <p:blipFill>
            <a:blip r:embed="rId3"/>
            <a:stretch>
              <a:fillRect/>
            </a:stretch>
          </p:blipFill>
          <p:spPr>
            <a:xfrm>
              <a:off x="2720968" y="528180"/>
              <a:ext cx="1314456" cy="999649"/>
            </a:xfrm>
            <a:prstGeom prst="rect">
              <a:avLst/>
            </a:prstGeom>
          </p:spPr>
        </p:pic>
        <p:sp>
          <p:nvSpPr>
            <p:cNvPr id="8" name="Flowchart: Predefined Process 7">
              <a:extLst>
                <a:ext uri="{FF2B5EF4-FFF2-40B4-BE49-F238E27FC236}">
                  <a16:creationId xmlns:a16="http://schemas.microsoft.com/office/drawing/2014/main" id="{A8B62795-D68C-4E29-B8E8-A78160635287}"/>
                </a:ext>
              </a:extLst>
            </p:cNvPr>
            <p:cNvSpPr/>
            <p:nvPr/>
          </p:nvSpPr>
          <p:spPr>
            <a:xfrm>
              <a:off x="4114797" y="528181"/>
              <a:ext cx="8801241" cy="999649"/>
            </a:xfrm>
            <a:prstGeom prst="flowChartPredefinedProcess">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5400000" scaled="1"/>
              <a:tileRect/>
            </a:gra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a:solidFill>
                    <a:schemeClr val="bg1"/>
                  </a:solidFill>
                  <a:latin typeface="Times New Roman" panose="02020603050405020304" pitchFamily="18" charset="0"/>
                  <a:cs typeface="Times New Roman" panose="02020603050405020304" pitchFamily="18" charset="0"/>
                </a:rPr>
                <a:t>KẾT LUẬN, HƯỚNG PHÁT TRIỂN</a:t>
              </a:r>
            </a:p>
          </p:txBody>
        </p:sp>
      </p:grpSp>
      <p:sp>
        <p:nvSpPr>
          <p:cNvPr id="2" name="Rectangle 1">
            <a:extLst>
              <a:ext uri="{FF2B5EF4-FFF2-40B4-BE49-F238E27FC236}">
                <a16:creationId xmlns:a16="http://schemas.microsoft.com/office/drawing/2014/main" id="{25E3DD97-C200-4EC7-9863-B2BB38BCD8EC}"/>
              </a:ext>
            </a:extLst>
          </p:cNvPr>
          <p:cNvSpPr/>
          <p:nvPr/>
        </p:nvSpPr>
        <p:spPr>
          <a:xfrm>
            <a:off x="914382" y="2372620"/>
            <a:ext cx="10195070" cy="4188647"/>
          </a:xfrm>
          <a:prstGeom prst="rect">
            <a:avLst/>
          </a:prstGeom>
        </p:spPr>
        <p:txBody>
          <a:bodyPr wrap="square">
            <a:spAutoFit/>
          </a:bodyPr>
          <a:lstStyle/>
          <a:p>
            <a:pPr marL="342900" indent="-342900" algn="just">
              <a:lnSpc>
                <a:spcPct val="115000"/>
              </a:lnSpc>
              <a:spcAft>
                <a:spcPts val="800"/>
              </a:spcAft>
              <a:buFont typeface="Arial" panose="020B0604020202020204" pitchFamily="34" charset="0"/>
              <a:buChar char="•"/>
            </a:pPr>
            <a:r>
              <a:rPr lang="nl-NL" sz="2400">
                <a:latin typeface="Times New Roman" panose="02020603050405020304" pitchFamily="18" charset="0"/>
                <a:ea typeface="SimSun" panose="02010600030101010101" pitchFamily="2" charset="-122"/>
              </a:rPr>
              <a:t>Xây dựng được một hệ thống website xem phim tương đối hoàn chỉnh với các chức năng chính như: xem phim, tủ phim, mua phim, bình luận, thích, chia sẻ,...</a:t>
            </a:r>
            <a:endParaRPr lang="en-US" sz="2400">
              <a:latin typeface="Times New Roman" panose="02020603050405020304" pitchFamily="18" charset="0"/>
              <a:ea typeface="SimSun" panose="02010600030101010101" pitchFamily="2" charset="-122"/>
            </a:endParaRPr>
          </a:p>
          <a:p>
            <a:pPr marL="342900" indent="-342900" algn="just">
              <a:lnSpc>
                <a:spcPct val="115000"/>
              </a:lnSpc>
              <a:spcAft>
                <a:spcPts val="800"/>
              </a:spcAft>
              <a:buFont typeface="Arial" panose="020B0604020202020204" pitchFamily="34" charset="0"/>
              <a:buChar char="•"/>
            </a:pPr>
            <a:r>
              <a:rPr lang="nl-NL" sz="2400">
                <a:latin typeface="Times New Roman" panose="02020603050405020304" pitchFamily="18" charset="0"/>
                <a:ea typeface="SimSun" panose="02010600030101010101" pitchFamily="2" charset="-122"/>
              </a:rPr>
              <a:t>Hệ thống hỗ trợ tốt cho quản trị viên quản lý website tốt hơn với các chức năng như: quản lý danh mục, phim, người dùng, giao dịch, xem thống kê,... </a:t>
            </a:r>
            <a:endParaRPr lang="en-US" sz="2400">
              <a:latin typeface="Times New Roman" panose="02020603050405020304" pitchFamily="18" charset="0"/>
              <a:ea typeface="SimSun" panose="02010600030101010101" pitchFamily="2" charset="-122"/>
            </a:endParaRPr>
          </a:p>
          <a:p>
            <a:pPr marL="342900" indent="-342900" algn="just">
              <a:lnSpc>
                <a:spcPct val="115000"/>
              </a:lnSpc>
              <a:spcAft>
                <a:spcPts val="800"/>
              </a:spcAft>
              <a:buFont typeface="Arial" panose="020B0604020202020204" pitchFamily="34" charset="0"/>
              <a:buChar char="•"/>
            </a:pPr>
            <a:r>
              <a:rPr lang="nl-NL" sz="2400">
                <a:latin typeface="Times New Roman" panose="02020603050405020304" pitchFamily="18" charset="0"/>
                <a:ea typeface="SimSun" panose="02010600030101010101" pitchFamily="2" charset="-122"/>
              </a:rPr>
              <a:t>Giao diện trực quan, dễ sử dụng, cung cấp đầy đủ thông tin phim. Cập nhật phim mới thường xuyên </a:t>
            </a:r>
            <a:endParaRPr lang="en-US" sz="2400">
              <a:latin typeface="Times New Roman" panose="02020603050405020304" pitchFamily="18" charset="0"/>
              <a:ea typeface="SimSun" panose="02010600030101010101" pitchFamily="2" charset="-122"/>
            </a:endParaRPr>
          </a:p>
          <a:p>
            <a:pPr marL="342900" indent="-342900" algn="just">
              <a:lnSpc>
                <a:spcPct val="115000"/>
              </a:lnSpc>
              <a:spcAft>
                <a:spcPts val="800"/>
              </a:spcAft>
              <a:buFont typeface="Arial" panose="020B0604020202020204" pitchFamily="34" charset="0"/>
              <a:buChar char="•"/>
            </a:pPr>
            <a:r>
              <a:rPr lang="nl-NL" sz="2400">
                <a:latin typeface="Times New Roman" panose="02020603050405020304" pitchFamily="18" charset="0"/>
                <a:ea typeface="SimSun" panose="02010600030101010101" pitchFamily="2" charset="-122"/>
              </a:rPr>
              <a:t>Đảm bảo quyền sử dụng, quyền riêng tư và tính bảo mật đối với thông tin của người dùng</a:t>
            </a:r>
            <a:endParaRPr lang="en-US" sz="2400">
              <a:latin typeface="Times New Roman" panose="02020603050405020304" pitchFamily="18" charset="0"/>
              <a:ea typeface="SimSun" panose="02010600030101010101" pitchFamily="2" charset="-122"/>
            </a:endParaRPr>
          </a:p>
        </p:txBody>
      </p:sp>
      <p:sp>
        <p:nvSpPr>
          <p:cNvPr id="3" name="Flowchart: Predefined Process 2">
            <a:extLst>
              <a:ext uri="{FF2B5EF4-FFF2-40B4-BE49-F238E27FC236}">
                <a16:creationId xmlns:a16="http://schemas.microsoft.com/office/drawing/2014/main" id="{70FFBF2A-EF95-43AD-A8A7-91687C4F6828}"/>
              </a:ext>
            </a:extLst>
          </p:cNvPr>
          <p:cNvSpPr/>
          <p:nvPr/>
        </p:nvSpPr>
        <p:spPr>
          <a:xfrm>
            <a:off x="998465" y="1846585"/>
            <a:ext cx="1870859" cy="449876"/>
          </a:xfrm>
          <a:prstGeom prst="flowChartPredefinedProcess">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5400000" scaled="1"/>
            <a:tileRect/>
          </a:gra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bg1"/>
                </a:solidFill>
                <a:latin typeface="Times New Roman" panose="02020603050405020304" pitchFamily="18" charset="0"/>
                <a:cs typeface="Times New Roman" panose="02020603050405020304" pitchFamily="18" charset="0"/>
              </a:rPr>
              <a:t>Kết luận</a:t>
            </a:r>
          </a:p>
        </p:txBody>
      </p:sp>
    </p:spTree>
    <p:extLst>
      <p:ext uri="{BB962C8B-B14F-4D97-AF65-F5344CB8AC3E}">
        <p14:creationId xmlns:p14="http://schemas.microsoft.com/office/powerpoint/2010/main" val="888047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261D3D26-5E00-4877-A19A-D95D4129BCFE}"/>
              </a:ext>
            </a:extLst>
          </p:cNvPr>
          <p:cNvSpPr txBox="1">
            <a:spLocks/>
          </p:cNvSpPr>
          <p:nvPr/>
        </p:nvSpPr>
        <p:spPr>
          <a:xfrm>
            <a:off x="4273550" y="410846"/>
            <a:ext cx="5397499" cy="46714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2800">
              <a:solidFill>
                <a:srgbClr val="000099"/>
              </a:solidFill>
              <a:latin typeface="Times New Roman" panose="02020603050405020304" pitchFamily="18" charset="0"/>
              <a:cs typeface="Times New Roman" panose="02020603050405020304" pitchFamily="18" charset="0"/>
            </a:endParaRPr>
          </a:p>
        </p:txBody>
      </p:sp>
      <p:grpSp>
        <p:nvGrpSpPr>
          <p:cNvPr id="9" name="Group 8">
            <a:extLst>
              <a:ext uri="{FF2B5EF4-FFF2-40B4-BE49-F238E27FC236}">
                <a16:creationId xmlns:a16="http://schemas.microsoft.com/office/drawing/2014/main" id="{EE448C4F-3155-4F04-8CEB-C9D2579E1F1C}"/>
              </a:ext>
            </a:extLst>
          </p:cNvPr>
          <p:cNvGrpSpPr/>
          <p:nvPr/>
        </p:nvGrpSpPr>
        <p:grpSpPr>
          <a:xfrm>
            <a:off x="998465" y="505442"/>
            <a:ext cx="10195070" cy="999650"/>
            <a:chOff x="2720968" y="528180"/>
            <a:chExt cx="10195070" cy="999650"/>
          </a:xfrm>
        </p:grpSpPr>
        <p:pic>
          <p:nvPicPr>
            <p:cNvPr id="5" name="Picture 4">
              <a:extLst>
                <a:ext uri="{FF2B5EF4-FFF2-40B4-BE49-F238E27FC236}">
                  <a16:creationId xmlns:a16="http://schemas.microsoft.com/office/drawing/2014/main" id="{010BC87C-01AF-4166-9F09-A3A7558E0B70}"/>
                </a:ext>
              </a:extLst>
            </p:cNvPr>
            <p:cNvPicPr>
              <a:picLocks noChangeAspect="1"/>
            </p:cNvPicPr>
            <p:nvPr/>
          </p:nvPicPr>
          <p:blipFill>
            <a:blip r:embed="rId3"/>
            <a:stretch>
              <a:fillRect/>
            </a:stretch>
          </p:blipFill>
          <p:spPr>
            <a:xfrm>
              <a:off x="2720968" y="528180"/>
              <a:ext cx="1314456" cy="999649"/>
            </a:xfrm>
            <a:prstGeom prst="rect">
              <a:avLst/>
            </a:prstGeom>
          </p:spPr>
        </p:pic>
        <p:sp>
          <p:nvSpPr>
            <p:cNvPr id="8" name="Flowchart: Predefined Process 7">
              <a:extLst>
                <a:ext uri="{FF2B5EF4-FFF2-40B4-BE49-F238E27FC236}">
                  <a16:creationId xmlns:a16="http://schemas.microsoft.com/office/drawing/2014/main" id="{A8B62795-D68C-4E29-B8E8-A78160635287}"/>
                </a:ext>
              </a:extLst>
            </p:cNvPr>
            <p:cNvSpPr/>
            <p:nvPr/>
          </p:nvSpPr>
          <p:spPr>
            <a:xfrm>
              <a:off x="4114797" y="528181"/>
              <a:ext cx="8801241" cy="999649"/>
            </a:xfrm>
            <a:prstGeom prst="flowChartPredefinedProcess">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5400000" scaled="1"/>
              <a:tileRect/>
            </a:gra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a:solidFill>
                    <a:schemeClr val="bg1"/>
                  </a:solidFill>
                  <a:latin typeface="Times New Roman" panose="02020603050405020304" pitchFamily="18" charset="0"/>
                  <a:cs typeface="Times New Roman" panose="02020603050405020304" pitchFamily="18" charset="0"/>
                </a:rPr>
                <a:t>KẾT LUẬN, HƯỚNG PHÁT TRIỂN</a:t>
              </a:r>
            </a:p>
          </p:txBody>
        </p:sp>
      </p:grpSp>
      <p:sp>
        <p:nvSpPr>
          <p:cNvPr id="2" name="Rectangle 1">
            <a:extLst>
              <a:ext uri="{FF2B5EF4-FFF2-40B4-BE49-F238E27FC236}">
                <a16:creationId xmlns:a16="http://schemas.microsoft.com/office/drawing/2014/main" id="{25E3DD97-C200-4EC7-9863-B2BB38BCD8EC}"/>
              </a:ext>
            </a:extLst>
          </p:cNvPr>
          <p:cNvSpPr/>
          <p:nvPr/>
        </p:nvSpPr>
        <p:spPr>
          <a:xfrm>
            <a:off x="888106" y="2588641"/>
            <a:ext cx="10195070" cy="3662541"/>
          </a:xfrm>
          <a:prstGeom prst="rect">
            <a:avLst/>
          </a:prstGeom>
        </p:spPr>
        <p:txBody>
          <a:bodyPr wrap="square">
            <a:spAutoFit/>
          </a:bodyPr>
          <a:lstStyle/>
          <a:p>
            <a:pPr marL="342900" lvl="0" indent="-342900">
              <a:spcBef>
                <a:spcPts val="1200"/>
              </a:spcBef>
              <a:buFont typeface="Arial" panose="020B0604020202020204" pitchFamily="34" charset="0"/>
              <a:buChar char="•"/>
            </a:pPr>
            <a:r>
              <a:rPr lang="nl-NL" sz="2400" dirty="0">
                <a:latin typeface="Times New Roman" panose="02020603050405020304" pitchFamily="18" charset="0"/>
                <a:cs typeface="Times New Roman" panose="02020603050405020304" pitchFamily="18" charset="0"/>
              </a:rPr>
              <a:t>Tích hợp đăng nhập Google và Facebook vào hệ thống để giúp cho khách hàng có thể tự do đăng nhập và tạo sự thuận tiện hơn cho khách hàng</a:t>
            </a:r>
            <a:endParaRPr lang="en-US" sz="2400" dirty="0">
              <a:latin typeface="Times New Roman" panose="02020603050405020304" pitchFamily="18" charset="0"/>
              <a:cs typeface="Times New Roman" panose="02020603050405020304" pitchFamily="18" charset="0"/>
            </a:endParaRPr>
          </a:p>
          <a:p>
            <a:pPr marL="342900" lvl="0" indent="-342900">
              <a:spcBef>
                <a:spcPts val="1200"/>
              </a:spcBef>
              <a:buFont typeface="Arial" panose="020B0604020202020204" pitchFamily="34" charset="0"/>
              <a:buChar char="•"/>
            </a:pPr>
            <a:r>
              <a:rPr lang="nl-NL" sz="2400" dirty="0">
                <a:latin typeface="Times New Roman" panose="02020603050405020304" pitchFamily="18" charset="0"/>
                <a:cs typeface="Times New Roman" panose="02020603050405020304" pitchFamily="18" charset="0"/>
              </a:rPr>
              <a:t>Tích hợp thêm Chat Box giúp cho khách hàng trao đổi trực tiếp với quản trị viên</a:t>
            </a:r>
            <a:endParaRPr lang="en-US" sz="2400" dirty="0">
              <a:latin typeface="Times New Roman" panose="02020603050405020304" pitchFamily="18" charset="0"/>
              <a:cs typeface="Times New Roman" panose="02020603050405020304" pitchFamily="18" charset="0"/>
            </a:endParaRPr>
          </a:p>
          <a:p>
            <a:pPr marL="342900" lvl="0" indent="-342900">
              <a:spcBef>
                <a:spcPts val="1200"/>
              </a:spcBef>
              <a:buFont typeface="Arial" panose="020B0604020202020204" pitchFamily="34" charset="0"/>
              <a:buChar char="•"/>
            </a:pPr>
            <a:r>
              <a:rPr lang="nl-NL" sz="2400" dirty="0">
                <a:latin typeface="Times New Roman" panose="02020603050405020304" pitchFamily="18" charset="0"/>
                <a:cs typeface="Times New Roman" panose="02020603050405020304" pitchFamily="18" charset="0"/>
              </a:rPr>
              <a:t>Tối ưu giao diện cho các thiết bị di động</a:t>
            </a:r>
            <a:endParaRPr lang="en-US" sz="2400" dirty="0">
              <a:latin typeface="Times New Roman" panose="02020603050405020304" pitchFamily="18" charset="0"/>
              <a:cs typeface="Times New Roman" panose="02020603050405020304" pitchFamily="18" charset="0"/>
            </a:endParaRPr>
          </a:p>
          <a:p>
            <a:pPr marL="342900" lvl="0" indent="-342900">
              <a:spcBef>
                <a:spcPts val="1200"/>
              </a:spcBef>
              <a:buFont typeface="Arial" panose="020B0604020202020204" pitchFamily="34" charset="0"/>
              <a:buChar char="•"/>
            </a:pPr>
            <a:r>
              <a:rPr lang="nl-NL" sz="2400" dirty="0">
                <a:latin typeface="Times New Roman" panose="02020603050405020304" pitchFamily="18" charset="0"/>
                <a:cs typeface="Times New Roman" panose="02020603050405020304" pitchFamily="18" charset="0"/>
              </a:rPr>
              <a:t>Gợi ý phim khác khi kết thúc phim ngay trên player tương tự như Youtube</a:t>
            </a:r>
            <a:endParaRPr lang="en-US" sz="2400" dirty="0">
              <a:latin typeface="Times New Roman" panose="02020603050405020304" pitchFamily="18" charset="0"/>
              <a:cs typeface="Times New Roman" panose="02020603050405020304" pitchFamily="18" charset="0"/>
            </a:endParaRPr>
          </a:p>
          <a:p>
            <a:pPr marL="342900" lvl="0" indent="-342900">
              <a:spcBef>
                <a:spcPts val="1200"/>
              </a:spcBef>
              <a:buFont typeface="Arial" panose="020B0604020202020204" pitchFamily="34" charset="0"/>
              <a:buChar char="•"/>
            </a:pPr>
            <a:r>
              <a:rPr lang="nl-NL" sz="2400" dirty="0">
                <a:latin typeface="Times New Roman" panose="02020603050405020304" pitchFamily="18" charset="0"/>
                <a:cs typeface="Times New Roman" panose="02020603050405020304" pitchFamily="18" charset="0"/>
              </a:rPr>
              <a:t>Mở rộng hệ thống, thêm phim bộ vào website vì hiện tại website chỉ có phim lẻ</a:t>
            </a:r>
            <a:endParaRPr lang="en-US" sz="2400" dirty="0">
              <a:latin typeface="Times New Roman" panose="02020603050405020304" pitchFamily="18" charset="0"/>
              <a:cs typeface="Times New Roman" panose="02020603050405020304" pitchFamily="18" charset="0"/>
            </a:endParaRPr>
          </a:p>
        </p:txBody>
      </p:sp>
      <p:sp>
        <p:nvSpPr>
          <p:cNvPr id="3" name="Flowchart: Predefined Process 2">
            <a:extLst>
              <a:ext uri="{FF2B5EF4-FFF2-40B4-BE49-F238E27FC236}">
                <a16:creationId xmlns:a16="http://schemas.microsoft.com/office/drawing/2014/main" id="{70FFBF2A-EF95-43AD-A8A7-91687C4F6828}"/>
              </a:ext>
            </a:extLst>
          </p:cNvPr>
          <p:cNvSpPr/>
          <p:nvPr/>
        </p:nvSpPr>
        <p:spPr>
          <a:xfrm>
            <a:off x="998465" y="1846585"/>
            <a:ext cx="3636597" cy="449876"/>
          </a:xfrm>
          <a:prstGeom prst="flowChartPredefinedProcess">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5400000" scaled="1"/>
            <a:tileRect/>
          </a:gra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bg1"/>
                </a:solidFill>
                <a:latin typeface="Times New Roman" panose="02020603050405020304" pitchFamily="18" charset="0"/>
                <a:cs typeface="Times New Roman" panose="02020603050405020304" pitchFamily="18" charset="0"/>
              </a:rPr>
              <a:t>Hướng phát triển</a:t>
            </a:r>
          </a:p>
        </p:txBody>
      </p:sp>
    </p:spTree>
    <p:extLst>
      <p:ext uri="{BB962C8B-B14F-4D97-AF65-F5344CB8AC3E}">
        <p14:creationId xmlns:p14="http://schemas.microsoft.com/office/powerpoint/2010/main" val="937887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50BB60-8990-43A9-AACC-D05DFE380E37}"/>
              </a:ext>
            </a:extLst>
          </p:cNvPr>
          <p:cNvPicPr>
            <a:picLocks noChangeAspect="1"/>
          </p:cNvPicPr>
          <p:nvPr/>
        </p:nvPicPr>
        <p:blipFill>
          <a:blip r:embed="rId2"/>
          <a:stretch>
            <a:fillRect/>
          </a:stretch>
        </p:blipFill>
        <p:spPr>
          <a:xfrm>
            <a:off x="2047875" y="590550"/>
            <a:ext cx="8096250" cy="5676900"/>
          </a:xfrm>
          <a:prstGeom prst="rect">
            <a:avLst/>
          </a:prstGeom>
        </p:spPr>
      </p:pic>
    </p:spTree>
    <p:extLst>
      <p:ext uri="{BB962C8B-B14F-4D97-AF65-F5344CB8AC3E}">
        <p14:creationId xmlns:p14="http://schemas.microsoft.com/office/powerpoint/2010/main" val="3344883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261D3D26-5E00-4877-A19A-D95D4129BCFE}"/>
              </a:ext>
            </a:extLst>
          </p:cNvPr>
          <p:cNvSpPr txBox="1">
            <a:spLocks/>
          </p:cNvSpPr>
          <p:nvPr/>
        </p:nvSpPr>
        <p:spPr>
          <a:xfrm>
            <a:off x="4273550" y="410846"/>
            <a:ext cx="5397499" cy="46714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2800">
              <a:solidFill>
                <a:srgbClr val="000099"/>
              </a:solidFill>
              <a:latin typeface="Times New Roman" panose="02020603050405020304" pitchFamily="18" charset="0"/>
              <a:cs typeface="Times New Roman" panose="02020603050405020304" pitchFamily="18" charset="0"/>
            </a:endParaRPr>
          </a:p>
        </p:txBody>
      </p:sp>
      <p:grpSp>
        <p:nvGrpSpPr>
          <p:cNvPr id="9" name="Group 8">
            <a:extLst>
              <a:ext uri="{FF2B5EF4-FFF2-40B4-BE49-F238E27FC236}">
                <a16:creationId xmlns:a16="http://schemas.microsoft.com/office/drawing/2014/main" id="{EE448C4F-3155-4F04-8CEB-C9D2579E1F1C}"/>
              </a:ext>
            </a:extLst>
          </p:cNvPr>
          <p:cNvGrpSpPr/>
          <p:nvPr/>
        </p:nvGrpSpPr>
        <p:grpSpPr>
          <a:xfrm>
            <a:off x="2301868" y="410846"/>
            <a:ext cx="7108831" cy="999650"/>
            <a:chOff x="2720968" y="528180"/>
            <a:chExt cx="7108831" cy="999650"/>
          </a:xfrm>
        </p:grpSpPr>
        <p:pic>
          <p:nvPicPr>
            <p:cNvPr id="5" name="Picture 4">
              <a:extLst>
                <a:ext uri="{FF2B5EF4-FFF2-40B4-BE49-F238E27FC236}">
                  <a16:creationId xmlns:a16="http://schemas.microsoft.com/office/drawing/2014/main" id="{010BC87C-01AF-4166-9F09-A3A7558E0B70}"/>
                </a:ext>
              </a:extLst>
            </p:cNvPr>
            <p:cNvPicPr>
              <a:picLocks noChangeAspect="1"/>
            </p:cNvPicPr>
            <p:nvPr/>
          </p:nvPicPr>
          <p:blipFill>
            <a:blip r:embed="rId2"/>
            <a:stretch>
              <a:fillRect/>
            </a:stretch>
          </p:blipFill>
          <p:spPr>
            <a:xfrm>
              <a:off x="2720968" y="528180"/>
              <a:ext cx="1314456" cy="999649"/>
            </a:xfrm>
            <a:prstGeom prst="rect">
              <a:avLst/>
            </a:prstGeom>
          </p:spPr>
        </p:pic>
        <p:sp>
          <p:nvSpPr>
            <p:cNvPr id="8" name="Flowchart: Predefined Process 7">
              <a:extLst>
                <a:ext uri="{FF2B5EF4-FFF2-40B4-BE49-F238E27FC236}">
                  <a16:creationId xmlns:a16="http://schemas.microsoft.com/office/drawing/2014/main" id="{A8B62795-D68C-4E29-B8E8-A78160635287}"/>
                </a:ext>
              </a:extLst>
            </p:cNvPr>
            <p:cNvSpPr/>
            <p:nvPr/>
          </p:nvSpPr>
          <p:spPr>
            <a:xfrm>
              <a:off x="4114799" y="528181"/>
              <a:ext cx="5715000" cy="999649"/>
            </a:xfrm>
            <a:prstGeom prst="flowChartPredefinedProcess">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5400000" scaled="1"/>
              <a:tileRect/>
            </a:gra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a:solidFill>
                    <a:schemeClr val="bg1"/>
                  </a:solidFill>
                  <a:latin typeface="Times New Roman" panose="02020603050405020304" pitchFamily="18" charset="0"/>
                  <a:cs typeface="Times New Roman" panose="02020603050405020304" pitchFamily="18" charset="0"/>
                </a:rPr>
                <a:t>NỘI DUNG</a:t>
              </a:r>
            </a:p>
          </p:txBody>
        </p:sp>
      </p:grpSp>
      <p:grpSp>
        <p:nvGrpSpPr>
          <p:cNvPr id="14" name="Group 13">
            <a:extLst>
              <a:ext uri="{FF2B5EF4-FFF2-40B4-BE49-F238E27FC236}">
                <a16:creationId xmlns:a16="http://schemas.microsoft.com/office/drawing/2014/main" id="{2D1E2411-E9B2-4940-806E-4E1579741544}"/>
              </a:ext>
            </a:extLst>
          </p:cNvPr>
          <p:cNvGrpSpPr/>
          <p:nvPr/>
        </p:nvGrpSpPr>
        <p:grpSpPr>
          <a:xfrm>
            <a:off x="2614609" y="1827926"/>
            <a:ext cx="7369181" cy="787400"/>
            <a:chOff x="2301868" y="2246709"/>
            <a:chExt cx="7369181" cy="787400"/>
          </a:xfrm>
        </p:grpSpPr>
        <p:sp>
          <p:nvSpPr>
            <p:cNvPr id="7" name="Arrow: Pentagon 6">
              <a:extLst>
                <a:ext uri="{FF2B5EF4-FFF2-40B4-BE49-F238E27FC236}">
                  <a16:creationId xmlns:a16="http://schemas.microsoft.com/office/drawing/2014/main" id="{353B56F7-3DD9-4AB7-83DE-28881562220B}"/>
                </a:ext>
              </a:extLst>
            </p:cNvPr>
            <p:cNvSpPr/>
            <p:nvPr/>
          </p:nvSpPr>
          <p:spPr>
            <a:xfrm>
              <a:off x="3244849" y="2246709"/>
              <a:ext cx="6426200" cy="787400"/>
            </a:xfrm>
            <a:prstGeom prst="homePlat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0800000" scaled="1"/>
              <a:tileRect/>
            </a:gra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bg1"/>
                  </a:solidFill>
                  <a:latin typeface="Times New Roman" panose="02020603050405020304" pitchFamily="18" charset="0"/>
                  <a:cs typeface="Times New Roman" panose="02020603050405020304" pitchFamily="18" charset="0"/>
                </a:rPr>
                <a:t>Công Nghệ Lavarel</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13" name="Rectangle: Beveled 12">
              <a:extLst>
                <a:ext uri="{FF2B5EF4-FFF2-40B4-BE49-F238E27FC236}">
                  <a16:creationId xmlns:a16="http://schemas.microsoft.com/office/drawing/2014/main" id="{C6D24240-5862-4849-8FEA-47D6E29D0AD1}"/>
                </a:ext>
              </a:extLst>
            </p:cNvPr>
            <p:cNvSpPr/>
            <p:nvPr/>
          </p:nvSpPr>
          <p:spPr>
            <a:xfrm>
              <a:off x="2301868" y="2246709"/>
              <a:ext cx="942981" cy="787400"/>
            </a:xfrm>
            <a:prstGeom prst="bevel">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0" scaled="1"/>
              <a:tileRect/>
            </a:gra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chemeClr val="bg1"/>
                  </a:solidFill>
                  <a:latin typeface="Times New Roman" panose="02020603050405020304" pitchFamily="18" charset="0"/>
                  <a:cs typeface="Times New Roman" panose="02020603050405020304" pitchFamily="18" charset="0"/>
                </a:rPr>
                <a:t>1</a:t>
              </a:r>
            </a:p>
          </p:txBody>
        </p:sp>
      </p:grpSp>
      <p:grpSp>
        <p:nvGrpSpPr>
          <p:cNvPr id="24" name="Group 23">
            <a:extLst>
              <a:ext uri="{FF2B5EF4-FFF2-40B4-BE49-F238E27FC236}">
                <a16:creationId xmlns:a16="http://schemas.microsoft.com/office/drawing/2014/main" id="{A1A725A9-9171-4DC4-AAB7-6A0DD881905B}"/>
              </a:ext>
            </a:extLst>
          </p:cNvPr>
          <p:cNvGrpSpPr/>
          <p:nvPr/>
        </p:nvGrpSpPr>
        <p:grpSpPr>
          <a:xfrm>
            <a:off x="2614609" y="2831226"/>
            <a:ext cx="7369181" cy="787400"/>
            <a:chOff x="2301868" y="2246709"/>
            <a:chExt cx="7369181" cy="787400"/>
          </a:xfrm>
        </p:grpSpPr>
        <p:sp>
          <p:nvSpPr>
            <p:cNvPr id="25" name="Arrow: Pentagon 24">
              <a:extLst>
                <a:ext uri="{FF2B5EF4-FFF2-40B4-BE49-F238E27FC236}">
                  <a16:creationId xmlns:a16="http://schemas.microsoft.com/office/drawing/2014/main" id="{9D2274AF-34C8-4581-863A-4669ACEBDB92}"/>
                </a:ext>
              </a:extLst>
            </p:cNvPr>
            <p:cNvSpPr/>
            <p:nvPr/>
          </p:nvSpPr>
          <p:spPr>
            <a:xfrm>
              <a:off x="3244849" y="2246709"/>
              <a:ext cx="6426200" cy="787400"/>
            </a:xfrm>
            <a:prstGeom prst="homePlat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0800000" scaled="1"/>
              <a:tileRect/>
            </a:gra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bg1"/>
                  </a:solidFill>
                  <a:latin typeface="Times New Roman" panose="02020603050405020304" pitchFamily="18" charset="0"/>
                  <a:cs typeface="Times New Roman" panose="02020603050405020304" pitchFamily="18" charset="0"/>
                </a:rPr>
                <a:t>Lý do và </a:t>
              </a:r>
              <a:r>
                <a:rPr lang="en-US" sz="2800" dirty="0" err="1">
                  <a:solidFill>
                    <a:schemeClr val="bg1"/>
                  </a:solidFill>
                  <a:latin typeface="Times New Roman" panose="02020603050405020304" pitchFamily="18" charset="0"/>
                  <a:cs typeface="Times New Roman" panose="02020603050405020304" pitchFamily="18" charset="0"/>
                </a:rPr>
                <a:t>Mục</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tiêu</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26" name="Rectangle: Beveled 25">
              <a:extLst>
                <a:ext uri="{FF2B5EF4-FFF2-40B4-BE49-F238E27FC236}">
                  <a16:creationId xmlns:a16="http://schemas.microsoft.com/office/drawing/2014/main" id="{24F40BBC-7850-4EF5-93BF-F4D90D60B519}"/>
                </a:ext>
              </a:extLst>
            </p:cNvPr>
            <p:cNvSpPr/>
            <p:nvPr/>
          </p:nvSpPr>
          <p:spPr>
            <a:xfrm>
              <a:off x="2301868" y="2246709"/>
              <a:ext cx="942981" cy="787400"/>
            </a:xfrm>
            <a:prstGeom prst="bevel">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0" scaled="1"/>
              <a:tileRect/>
            </a:gra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bg1"/>
                  </a:solidFill>
                  <a:latin typeface="Times New Roman" panose="02020603050405020304" pitchFamily="18" charset="0"/>
                  <a:cs typeface="Times New Roman" panose="02020603050405020304" pitchFamily="18" charset="0"/>
                </a:rPr>
                <a:t>2</a:t>
              </a:r>
            </a:p>
          </p:txBody>
        </p:sp>
      </p:grpSp>
      <p:grpSp>
        <p:nvGrpSpPr>
          <p:cNvPr id="27" name="Group 26">
            <a:extLst>
              <a:ext uri="{FF2B5EF4-FFF2-40B4-BE49-F238E27FC236}">
                <a16:creationId xmlns:a16="http://schemas.microsoft.com/office/drawing/2014/main" id="{572466CC-B5A4-46CC-BFD7-6E4D2A457966}"/>
              </a:ext>
            </a:extLst>
          </p:cNvPr>
          <p:cNvGrpSpPr/>
          <p:nvPr/>
        </p:nvGrpSpPr>
        <p:grpSpPr>
          <a:xfrm>
            <a:off x="2614609" y="3782535"/>
            <a:ext cx="7369181" cy="787400"/>
            <a:chOff x="2301868" y="2246709"/>
            <a:chExt cx="7369181" cy="787400"/>
          </a:xfrm>
        </p:grpSpPr>
        <p:sp>
          <p:nvSpPr>
            <p:cNvPr id="28" name="Arrow: Pentagon 27">
              <a:extLst>
                <a:ext uri="{FF2B5EF4-FFF2-40B4-BE49-F238E27FC236}">
                  <a16:creationId xmlns:a16="http://schemas.microsoft.com/office/drawing/2014/main" id="{4E0C1EEF-799C-4384-B562-A71B27745513}"/>
                </a:ext>
              </a:extLst>
            </p:cNvPr>
            <p:cNvSpPr/>
            <p:nvPr/>
          </p:nvSpPr>
          <p:spPr>
            <a:xfrm>
              <a:off x="3244849" y="2246709"/>
              <a:ext cx="6426200" cy="787400"/>
            </a:xfrm>
            <a:prstGeom prst="homePlat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0800000" scaled="1"/>
              <a:tileRect/>
            </a:gra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bg1"/>
                  </a:solidFill>
                  <a:latin typeface="Times New Roman" panose="02020603050405020304" pitchFamily="18" charset="0"/>
                  <a:cs typeface="Times New Roman" panose="02020603050405020304" pitchFamily="18" charset="0"/>
                </a:rPr>
                <a:t>Chức</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năng</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của</a:t>
              </a:r>
              <a:r>
                <a:rPr lang="en-US" sz="2800" dirty="0">
                  <a:solidFill>
                    <a:schemeClr val="bg1"/>
                  </a:solidFill>
                  <a:latin typeface="Times New Roman" panose="02020603050405020304" pitchFamily="18" charset="0"/>
                  <a:cs typeface="Times New Roman" panose="02020603050405020304" pitchFamily="18" charset="0"/>
                </a:rPr>
                <a:t> website</a:t>
              </a:r>
            </a:p>
          </p:txBody>
        </p:sp>
        <p:sp>
          <p:nvSpPr>
            <p:cNvPr id="29" name="Rectangle: Beveled 28">
              <a:extLst>
                <a:ext uri="{FF2B5EF4-FFF2-40B4-BE49-F238E27FC236}">
                  <a16:creationId xmlns:a16="http://schemas.microsoft.com/office/drawing/2014/main" id="{B13345E1-88DA-453C-A197-044070CC6C78}"/>
                </a:ext>
              </a:extLst>
            </p:cNvPr>
            <p:cNvSpPr/>
            <p:nvPr/>
          </p:nvSpPr>
          <p:spPr>
            <a:xfrm>
              <a:off x="2301868" y="2246709"/>
              <a:ext cx="942981" cy="787400"/>
            </a:xfrm>
            <a:prstGeom prst="bevel">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0" scaled="1"/>
              <a:tileRect/>
            </a:gra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bg1"/>
                  </a:solidFill>
                  <a:latin typeface="Times New Roman" panose="02020603050405020304" pitchFamily="18" charset="0"/>
                  <a:cs typeface="Times New Roman" panose="02020603050405020304" pitchFamily="18" charset="0"/>
                </a:rPr>
                <a:t>3</a:t>
              </a:r>
            </a:p>
          </p:txBody>
        </p:sp>
      </p:grpSp>
      <p:grpSp>
        <p:nvGrpSpPr>
          <p:cNvPr id="30" name="Group 29">
            <a:extLst>
              <a:ext uri="{FF2B5EF4-FFF2-40B4-BE49-F238E27FC236}">
                <a16:creationId xmlns:a16="http://schemas.microsoft.com/office/drawing/2014/main" id="{2B9E28A4-EB4A-45D8-969F-E187ECB75BB9}"/>
              </a:ext>
            </a:extLst>
          </p:cNvPr>
          <p:cNvGrpSpPr/>
          <p:nvPr/>
        </p:nvGrpSpPr>
        <p:grpSpPr>
          <a:xfrm>
            <a:off x="2614609" y="4721144"/>
            <a:ext cx="7369181" cy="787400"/>
            <a:chOff x="2301868" y="2246709"/>
            <a:chExt cx="7369181" cy="787400"/>
          </a:xfrm>
        </p:grpSpPr>
        <p:sp>
          <p:nvSpPr>
            <p:cNvPr id="31" name="Arrow: Pentagon 30">
              <a:extLst>
                <a:ext uri="{FF2B5EF4-FFF2-40B4-BE49-F238E27FC236}">
                  <a16:creationId xmlns:a16="http://schemas.microsoft.com/office/drawing/2014/main" id="{4D91D039-049E-4445-A09E-C688E09B3C07}"/>
                </a:ext>
              </a:extLst>
            </p:cNvPr>
            <p:cNvSpPr/>
            <p:nvPr/>
          </p:nvSpPr>
          <p:spPr>
            <a:xfrm>
              <a:off x="3244849" y="2246709"/>
              <a:ext cx="6426200" cy="787400"/>
            </a:xfrm>
            <a:prstGeom prst="homePlat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0800000" scaled="1"/>
              <a:tileRect/>
            </a:gra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Times New Roman" panose="02020603050405020304" pitchFamily="18" charset="0"/>
                  <a:cs typeface="Times New Roman" panose="02020603050405020304" pitchFamily="18" charset="0"/>
                </a:rPr>
                <a:t>Demo</a:t>
              </a:r>
            </a:p>
          </p:txBody>
        </p:sp>
        <p:sp>
          <p:nvSpPr>
            <p:cNvPr id="32" name="Rectangle: Beveled 31">
              <a:extLst>
                <a:ext uri="{FF2B5EF4-FFF2-40B4-BE49-F238E27FC236}">
                  <a16:creationId xmlns:a16="http://schemas.microsoft.com/office/drawing/2014/main" id="{89ACBE20-3AD8-4BF1-9F88-1A74D75694F8}"/>
                </a:ext>
              </a:extLst>
            </p:cNvPr>
            <p:cNvSpPr/>
            <p:nvPr/>
          </p:nvSpPr>
          <p:spPr>
            <a:xfrm>
              <a:off x="2301868" y="2246709"/>
              <a:ext cx="942981" cy="787400"/>
            </a:xfrm>
            <a:prstGeom prst="bevel">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0" scaled="1"/>
              <a:tileRect/>
            </a:gra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bg1"/>
                  </a:solidFill>
                  <a:latin typeface="Times New Roman" panose="02020603050405020304" pitchFamily="18" charset="0"/>
                  <a:cs typeface="Times New Roman" panose="02020603050405020304" pitchFamily="18" charset="0"/>
                </a:rPr>
                <a:t>4</a:t>
              </a:r>
            </a:p>
          </p:txBody>
        </p:sp>
      </p:grpSp>
      <p:grpSp>
        <p:nvGrpSpPr>
          <p:cNvPr id="33" name="Group 32">
            <a:extLst>
              <a:ext uri="{FF2B5EF4-FFF2-40B4-BE49-F238E27FC236}">
                <a16:creationId xmlns:a16="http://schemas.microsoft.com/office/drawing/2014/main" id="{2D4EA79B-B59A-42E4-B251-9291468191C3}"/>
              </a:ext>
            </a:extLst>
          </p:cNvPr>
          <p:cNvGrpSpPr/>
          <p:nvPr/>
        </p:nvGrpSpPr>
        <p:grpSpPr>
          <a:xfrm>
            <a:off x="2614609" y="5659753"/>
            <a:ext cx="7369181" cy="787400"/>
            <a:chOff x="2301868" y="2246709"/>
            <a:chExt cx="7369181" cy="787400"/>
          </a:xfrm>
        </p:grpSpPr>
        <p:sp>
          <p:nvSpPr>
            <p:cNvPr id="34" name="Arrow: Pentagon 33">
              <a:extLst>
                <a:ext uri="{FF2B5EF4-FFF2-40B4-BE49-F238E27FC236}">
                  <a16:creationId xmlns:a16="http://schemas.microsoft.com/office/drawing/2014/main" id="{8887927C-5F3E-4829-93D3-2CED486D5DEC}"/>
                </a:ext>
              </a:extLst>
            </p:cNvPr>
            <p:cNvSpPr/>
            <p:nvPr/>
          </p:nvSpPr>
          <p:spPr>
            <a:xfrm>
              <a:off x="3244849" y="2246709"/>
              <a:ext cx="6426200" cy="787400"/>
            </a:xfrm>
            <a:prstGeom prst="homePlat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0800000" scaled="1"/>
              <a:tileRect/>
            </a:gra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bg1"/>
                  </a:solidFill>
                  <a:latin typeface="Times New Roman" panose="02020603050405020304" pitchFamily="18" charset="0"/>
                  <a:cs typeface="Times New Roman" panose="02020603050405020304" pitchFamily="18" charset="0"/>
                </a:rPr>
                <a:t>Kết</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luận</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hướng</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phát</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triển</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35" name="Rectangle: Beveled 34">
              <a:extLst>
                <a:ext uri="{FF2B5EF4-FFF2-40B4-BE49-F238E27FC236}">
                  <a16:creationId xmlns:a16="http://schemas.microsoft.com/office/drawing/2014/main" id="{1DF8D8CD-CA67-485F-9902-7B4202A51925}"/>
                </a:ext>
              </a:extLst>
            </p:cNvPr>
            <p:cNvSpPr/>
            <p:nvPr/>
          </p:nvSpPr>
          <p:spPr>
            <a:xfrm>
              <a:off x="2301868" y="2246709"/>
              <a:ext cx="942981" cy="787400"/>
            </a:xfrm>
            <a:prstGeom prst="bevel">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0" scaled="1"/>
              <a:tileRect/>
            </a:gra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bg1"/>
                  </a:solidFill>
                  <a:latin typeface="Times New Roman" panose="02020603050405020304" pitchFamily="18" charset="0"/>
                  <a:cs typeface="Times New Roman" panose="02020603050405020304" pitchFamily="18" charset="0"/>
                </a:rPr>
                <a:t>5</a:t>
              </a:r>
            </a:p>
          </p:txBody>
        </p:sp>
      </p:grpSp>
    </p:spTree>
    <p:extLst>
      <p:ext uri="{BB962C8B-B14F-4D97-AF65-F5344CB8AC3E}">
        <p14:creationId xmlns:p14="http://schemas.microsoft.com/office/powerpoint/2010/main" val="3610762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1100932-8FC7-438F-A773-01F2430CC0E5}"/>
              </a:ext>
            </a:extLst>
          </p:cNvPr>
          <p:cNvGrpSpPr/>
          <p:nvPr/>
        </p:nvGrpSpPr>
        <p:grpSpPr>
          <a:xfrm>
            <a:off x="1525584" y="439502"/>
            <a:ext cx="9140831" cy="999650"/>
            <a:chOff x="2720968" y="528180"/>
            <a:chExt cx="9140831" cy="999650"/>
          </a:xfrm>
        </p:grpSpPr>
        <p:pic>
          <p:nvPicPr>
            <p:cNvPr id="3" name="Picture 2">
              <a:extLst>
                <a:ext uri="{FF2B5EF4-FFF2-40B4-BE49-F238E27FC236}">
                  <a16:creationId xmlns:a16="http://schemas.microsoft.com/office/drawing/2014/main" id="{AEB89543-02FF-4A53-9315-B61A9218B73B}"/>
                </a:ext>
              </a:extLst>
            </p:cNvPr>
            <p:cNvPicPr>
              <a:picLocks noChangeAspect="1"/>
            </p:cNvPicPr>
            <p:nvPr/>
          </p:nvPicPr>
          <p:blipFill>
            <a:blip r:embed="rId3"/>
            <a:stretch>
              <a:fillRect/>
            </a:stretch>
          </p:blipFill>
          <p:spPr>
            <a:xfrm>
              <a:off x="2720968" y="528180"/>
              <a:ext cx="1314456" cy="999649"/>
            </a:xfrm>
            <a:prstGeom prst="rect">
              <a:avLst/>
            </a:prstGeom>
          </p:spPr>
        </p:pic>
        <p:sp>
          <p:nvSpPr>
            <p:cNvPr id="4" name="Flowchart: Predefined Process 3">
              <a:extLst>
                <a:ext uri="{FF2B5EF4-FFF2-40B4-BE49-F238E27FC236}">
                  <a16:creationId xmlns:a16="http://schemas.microsoft.com/office/drawing/2014/main" id="{37777058-6C74-4540-8562-405E8CA94E07}"/>
                </a:ext>
              </a:extLst>
            </p:cNvPr>
            <p:cNvSpPr/>
            <p:nvPr/>
          </p:nvSpPr>
          <p:spPr>
            <a:xfrm>
              <a:off x="4114798" y="528181"/>
              <a:ext cx="7747001" cy="999649"/>
            </a:xfrm>
            <a:prstGeom prst="flowChartPredefinedProcess">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5400000" scaled="1"/>
              <a:tileRect/>
            </a:gra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vi-VN" sz="3200" dirty="0">
                  <a:solidFill>
                    <a:schemeClr val="bg1"/>
                  </a:solidFill>
                  <a:latin typeface="Times New Roman" panose="02020603050405020304" pitchFamily="18" charset="0"/>
                  <a:cs typeface="Times New Roman" panose="02020603050405020304" pitchFamily="18" charset="0"/>
                </a:rPr>
                <a:t>Công Nghệ Lavarel</a:t>
              </a:r>
              <a:endParaRPr lang="en-US" sz="3200" dirty="0">
                <a:solidFill>
                  <a:schemeClr val="bg1"/>
                </a:solidFill>
                <a:latin typeface="Times New Roman" panose="02020603050405020304" pitchFamily="18" charset="0"/>
                <a:cs typeface="Times New Roman" panose="02020603050405020304" pitchFamily="18" charset="0"/>
              </a:endParaRPr>
            </a:p>
          </p:txBody>
        </p:sp>
      </p:grpSp>
      <p:sp>
        <p:nvSpPr>
          <p:cNvPr id="5" name="TextBox 4">
            <a:extLst>
              <a:ext uri="{FF2B5EF4-FFF2-40B4-BE49-F238E27FC236}">
                <a16:creationId xmlns:a16="http://schemas.microsoft.com/office/drawing/2014/main" id="{5A1FF763-851B-4663-8AA5-8F9BC229657E}"/>
              </a:ext>
            </a:extLst>
          </p:cNvPr>
          <p:cNvSpPr txBox="1"/>
          <p:nvPr/>
        </p:nvSpPr>
        <p:spPr>
          <a:xfrm>
            <a:off x="872441" y="1988690"/>
            <a:ext cx="3320736" cy="477054"/>
          </a:xfrm>
          <a:prstGeom prst="rect">
            <a:avLst/>
          </a:prstGeom>
          <a:noFill/>
        </p:spPr>
        <p:txBody>
          <a:bodyPr wrap="square" rtlCol="0">
            <a:spAutoFit/>
          </a:bodyPr>
          <a:lstStyle/>
          <a:p>
            <a:r>
              <a:rPr lang="en-US" sz="2500" b="1" dirty="0"/>
              <a:t>PHP Framework </a:t>
            </a:r>
            <a:r>
              <a:rPr lang="en-US" sz="2500" b="1" dirty="0" err="1"/>
              <a:t>là</a:t>
            </a:r>
            <a:r>
              <a:rPr lang="en-US" sz="2500" b="1" dirty="0"/>
              <a:t> </a:t>
            </a:r>
            <a:r>
              <a:rPr lang="en-US" sz="2500" b="1" dirty="0" err="1"/>
              <a:t>gì</a:t>
            </a:r>
            <a:r>
              <a:rPr lang="en-US" sz="2500" b="1" dirty="0"/>
              <a:t>?</a:t>
            </a:r>
          </a:p>
        </p:txBody>
      </p:sp>
      <p:sp>
        <p:nvSpPr>
          <p:cNvPr id="6" name="Rectangle: Diagonal Corners Rounded 5">
            <a:extLst>
              <a:ext uri="{FF2B5EF4-FFF2-40B4-BE49-F238E27FC236}">
                <a16:creationId xmlns:a16="http://schemas.microsoft.com/office/drawing/2014/main" id="{9FA7E2C5-49C4-442A-991E-21432C8C7A5E}"/>
              </a:ext>
            </a:extLst>
          </p:cNvPr>
          <p:cNvSpPr/>
          <p:nvPr/>
        </p:nvSpPr>
        <p:spPr>
          <a:xfrm>
            <a:off x="4950823" y="2227217"/>
            <a:ext cx="4258491" cy="1214846"/>
          </a:xfrm>
          <a:prstGeom prst="round2Diag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vi-VN" b="1" i="0" dirty="0">
              <a:solidFill>
                <a:srgbClr val="333333"/>
              </a:solidFill>
              <a:effectLst/>
              <a:latin typeface="Roboto"/>
            </a:endParaRPr>
          </a:p>
          <a:p>
            <a:r>
              <a:rPr lang="en-US" b="1" i="0" dirty="0">
                <a:solidFill>
                  <a:srgbClr val="333333"/>
                </a:solidFill>
                <a:effectLst/>
                <a:latin typeface="Roboto"/>
              </a:rPr>
              <a:t>PHP Framework</a:t>
            </a:r>
            <a:r>
              <a:rPr lang="en-US" b="0" i="0" dirty="0">
                <a:solidFill>
                  <a:srgbClr val="333333"/>
                </a:solidFill>
                <a:effectLst/>
                <a:latin typeface="Roboto"/>
              </a:rPr>
              <a:t> </a:t>
            </a:r>
            <a:r>
              <a:rPr lang="en-US" b="0" i="0" dirty="0" err="1">
                <a:solidFill>
                  <a:srgbClr val="333333"/>
                </a:solidFill>
                <a:effectLst/>
                <a:latin typeface="Roboto"/>
              </a:rPr>
              <a:t>là</a:t>
            </a:r>
            <a:r>
              <a:rPr lang="en-US" b="0" i="0" dirty="0">
                <a:solidFill>
                  <a:srgbClr val="333333"/>
                </a:solidFill>
                <a:effectLst/>
                <a:latin typeface="Roboto"/>
              </a:rPr>
              <a:t> </a:t>
            </a:r>
            <a:r>
              <a:rPr lang="en-US" b="0" i="0" dirty="0" err="1">
                <a:solidFill>
                  <a:srgbClr val="333333"/>
                </a:solidFill>
                <a:effectLst/>
                <a:latin typeface="Roboto"/>
              </a:rPr>
              <a:t>một</a:t>
            </a:r>
            <a:r>
              <a:rPr lang="en-US" b="0" i="0" dirty="0">
                <a:solidFill>
                  <a:srgbClr val="333333"/>
                </a:solidFill>
                <a:effectLst/>
                <a:latin typeface="Roboto"/>
              </a:rPr>
              <a:t> </a:t>
            </a:r>
            <a:r>
              <a:rPr lang="en-US" b="1" i="0" dirty="0" err="1">
                <a:solidFill>
                  <a:srgbClr val="333333"/>
                </a:solidFill>
                <a:effectLst/>
                <a:latin typeface="Roboto"/>
              </a:rPr>
              <a:t>tập</a:t>
            </a:r>
            <a:r>
              <a:rPr lang="en-US" b="1" i="0" dirty="0">
                <a:solidFill>
                  <a:srgbClr val="333333"/>
                </a:solidFill>
                <a:effectLst/>
                <a:latin typeface="Roboto"/>
              </a:rPr>
              <a:t> </a:t>
            </a:r>
            <a:r>
              <a:rPr lang="en-US" b="1" i="0" dirty="0" err="1">
                <a:solidFill>
                  <a:srgbClr val="333333"/>
                </a:solidFill>
                <a:effectLst/>
                <a:latin typeface="Roboto"/>
              </a:rPr>
              <a:t>hợp</a:t>
            </a:r>
            <a:r>
              <a:rPr lang="en-US" b="1" i="0" dirty="0">
                <a:solidFill>
                  <a:srgbClr val="333333"/>
                </a:solidFill>
                <a:effectLst/>
                <a:latin typeface="Roboto"/>
              </a:rPr>
              <a:t> </a:t>
            </a:r>
            <a:r>
              <a:rPr lang="en-US" b="1" i="0" dirty="0" err="1">
                <a:solidFill>
                  <a:srgbClr val="333333"/>
                </a:solidFill>
                <a:effectLst/>
                <a:latin typeface="Roboto"/>
              </a:rPr>
              <a:t>các</a:t>
            </a:r>
            <a:r>
              <a:rPr lang="en-US" b="1" i="0" dirty="0">
                <a:solidFill>
                  <a:srgbClr val="333333"/>
                </a:solidFill>
                <a:effectLst/>
                <a:latin typeface="Roboto"/>
              </a:rPr>
              <a:t> class PHP</a:t>
            </a:r>
            <a:r>
              <a:rPr lang="en-US" b="0" i="0" dirty="0">
                <a:solidFill>
                  <a:srgbClr val="333333"/>
                </a:solidFill>
                <a:effectLst/>
                <a:latin typeface="Roboto"/>
              </a:rPr>
              <a:t> </a:t>
            </a:r>
            <a:r>
              <a:rPr lang="en-US" b="0" i="0" dirty="0" err="1">
                <a:solidFill>
                  <a:srgbClr val="333333"/>
                </a:solidFill>
                <a:effectLst/>
                <a:latin typeface="Roboto"/>
              </a:rPr>
              <a:t>giúp</a:t>
            </a:r>
            <a:r>
              <a:rPr lang="en-US" b="0" i="0" dirty="0">
                <a:solidFill>
                  <a:srgbClr val="333333"/>
                </a:solidFill>
                <a:effectLst/>
                <a:latin typeface="Roboto"/>
              </a:rPr>
              <a:t> </a:t>
            </a:r>
            <a:r>
              <a:rPr lang="en-US" b="0" i="0" dirty="0" err="1">
                <a:solidFill>
                  <a:srgbClr val="333333"/>
                </a:solidFill>
                <a:effectLst/>
                <a:latin typeface="Roboto"/>
              </a:rPr>
              <a:t>bạn</a:t>
            </a:r>
            <a:r>
              <a:rPr lang="en-US" b="0" i="0" dirty="0">
                <a:solidFill>
                  <a:srgbClr val="333333"/>
                </a:solidFill>
                <a:effectLst/>
                <a:latin typeface="Roboto"/>
              </a:rPr>
              <a:t> </a:t>
            </a:r>
            <a:r>
              <a:rPr lang="en-US" b="0" i="0" dirty="0" err="1">
                <a:solidFill>
                  <a:srgbClr val="333333"/>
                </a:solidFill>
                <a:effectLst/>
                <a:latin typeface="Roboto"/>
              </a:rPr>
              <a:t>xây</a:t>
            </a:r>
            <a:r>
              <a:rPr lang="en-US" b="0" i="0" dirty="0">
                <a:solidFill>
                  <a:srgbClr val="333333"/>
                </a:solidFill>
                <a:effectLst/>
                <a:latin typeface="Roboto"/>
              </a:rPr>
              <a:t> </a:t>
            </a:r>
            <a:r>
              <a:rPr lang="en-US" b="0" i="0" dirty="0" err="1">
                <a:solidFill>
                  <a:srgbClr val="333333"/>
                </a:solidFill>
                <a:effectLst/>
                <a:latin typeface="Roboto"/>
              </a:rPr>
              <a:t>dựng</a:t>
            </a:r>
            <a:r>
              <a:rPr lang="en-US" b="0" i="0" dirty="0">
                <a:solidFill>
                  <a:srgbClr val="333333"/>
                </a:solidFill>
                <a:effectLst/>
                <a:latin typeface="Roboto"/>
              </a:rPr>
              <a:t> </a:t>
            </a:r>
            <a:r>
              <a:rPr lang="en-US" b="0" i="0" dirty="0" err="1">
                <a:solidFill>
                  <a:srgbClr val="333333"/>
                </a:solidFill>
                <a:effectLst/>
                <a:latin typeface="Roboto"/>
              </a:rPr>
              <a:t>ứng</a:t>
            </a:r>
            <a:r>
              <a:rPr lang="en-US" b="0" i="0" dirty="0">
                <a:solidFill>
                  <a:srgbClr val="333333"/>
                </a:solidFill>
                <a:effectLst/>
                <a:latin typeface="Roboto"/>
              </a:rPr>
              <a:t> </a:t>
            </a:r>
            <a:r>
              <a:rPr lang="en-US" b="0" i="0" dirty="0" err="1">
                <a:solidFill>
                  <a:srgbClr val="333333"/>
                </a:solidFill>
                <a:effectLst/>
                <a:latin typeface="Roboto"/>
              </a:rPr>
              <a:t>dụng</a:t>
            </a:r>
            <a:r>
              <a:rPr lang="en-US" b="0" i="0" dirty="0">
                <a:solidFill>
                  <a:srgbClr val="333333"/>
                </a:solidFill>
                <a:effectLst/>
                <a:latin typeface="Roboto"/>
              </a:rPr>
              <a:t> web </a:t>
            </a:r>
            <a:r>
              <a:rPr lang="en-US" b="0" i="0" dirty="0" err="1">
                <a:solidFill>
                  <a:srgbClr val="333333"/>
                </a:solidFill>
                <a:effectLst/>
                <a:latin typeface="Roboto"/>
              </a:rPr>
              <a:t>một</a:t>
            </a:r>
            <a:r>
              <a:rPr lang="en-US" b="0" i="0" dirty="0">
                <a:solidFill>
                  <a:srgbClr val="333333"/>
                </a:solidFill>
                <a:effectLst/>
                <a:latin typeface="Roboto"/>
              </a:rPr>
              <a:t> </a:t>
            </a:r>
            <a:r>
              <a:rPr lang="en-US" b="0" i="0" dirty="0" err="1">
                <a:solidFill>
                  <a:srgbClr val="333333"/>
                </a:solidFill>
                <a:effectLst/>
                <a:latin typeface="Roboto"/>
              </a:rPr>
              <a:t>cách</a:t>
            </a:r>
            <a:r>
              <a:rPr lang="en-US" b="0" i="0" dirty="0">
                <a:solidFill>
                  <a:srgbClr val="333333"/>
                </a:solidFill>
                <a:effectLst/>
                <a:latin typeface="Roboto"/>
              </a:rPr>
              <a:t> </a:t>
            </a:r>
            <a:r>
              <a:rPr lang="en-US" b="0" i="0" dirty="0" err="1">
                <a:solidFill>
                  <a:srgbClr val="333333"/>
                </a:solidFill>
                <a:effectLst/>
                <a:latin typeface="Roboto"/>
              </a:rPr>
              <a:t>dễ</a:t>
            </a:r>
            <a:r>
              <a:rPr lang="en-US" b="0" i="0" dirty="0">
                <a:solidFill>
                  <a:srgbClr val="333333"/>
                </a:solidFill>
                <a:effectLst/>
                <a:latin typeface="Roboto"/>
              </a:rPr>
              <a:t> </a:t>
            </a:r>
            <a:r>
              <a:rPr lang="en-US" b="0" i="0" dirty="0" err="1">
                <a:solidFill>
                  <a:srgbClr val="333333"/>
                </a:solidFill>
                <a:effectLst/>
                <a:latin typeface="Roboto"/>
              </a:rPr>
              <a:t>dàng</a:t>
            </a:r>
            <a:r>
              <a:rPr lang="en-US" b="0" i="0" dirty="0">
                <a:solidFill>
                  <a:srgbClr val="333333"/>
                </a:solidFill>
                <a:effectLst/>
                <a:latin typeface="Roboto"/>
              </a:rPr>
              <a:t>.</a:t>
            </a:r>
            <a:endParaRPr lang="vi-VN" b="0" i="0" dirty="0">
              <a:solidFill>
                <a:srgbClr val="333333"/>
              </a:solidFill>
              <a:effectLst/>
              <a:latin typeface="Roboto"/>
            </a:endParaRPr>
          </a:p>
          <a:p>
            <a:endParaRPr lang="en-US" dirty="0"/>
          </a:p>
          <a:p>
            <a:pPr algn="ctr"/>
            <a:endParaRPr lang="en-US" dirty="0"/>
          </a:p>
        </p:txBody>
      </p:sp>
      <p:sp>
        <p:nvSpPr>
          <p:cNvPr id="9" name="Rectangle 8">
            <a:extLst>
              <a:ext uri="{FF2B5EF4-FFF2-40B4-BE49-F238E27FC236}">
                <a16:creationId xmlns:a16="http://schemas.microsoft.com/office/drawing/2014/main" id="{D103E41C-009A-4350-9337-872F384A086B}"/>
              </a:ext>
            </a:extLst>
          </p:cNvPr>
          <p:cNvSpPr/>
          <p:nvPr/>
        </p:nvSpPr>
        <p:spPr>
          <a:xfrm>
            <a:off x="4070532" y="3944981"/>
            <a:ext cx="5713550" cy="2272939"/>
          </a:xfrm>
          <a:prstGeom prst="rect">
            <a:avLst/>
          </a:prstGeom>
          <a:solidFill>
            <a:srgbClr val="00B0F0"/>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vi-VN" sz="2800">
                <a:solidFill>
                  <a:schemeClr val="bg1"/>
                </a:solidFill>
                <a:latin typeface="Times New Roman" panose="02020603050405020304" pitchFamily="18" charset="0"/>
                <a:cs typeface="Times New Roman" panose="02020603050405020304" pitchFamily="18" charset="0"/>
              </a:rPr>
              <a:t>Laravel là một trong những PHP Framework phổ biến nhất trên thế giới được sử dụng để xây dựng ứng dụng web từ các dự án nhỏ đến lớn.</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BF4C7B0-0306-4BB0-9C0F-8F89BEBB6F98}"/>
              </a:ext>
            </a:extLst>
          </p:cNvPr>
          <p:cNvSpPr txBox="1"/>
          <p:nvPr/>
        </p:nvSpPr>
        <p:spPr>
          <a:xfrm>
            <a:off x="1235641" y="4392257"/>
            <a:ext cx="2344554" cy="477054"/>
          </a:xfrm>
          <a:prstGeom prst="rect">
            <a:avLst/>
          </a:prstGeom>
          <a:noFill/>
        </p:spPr>
        <p:txBody>
          <a:bodyPr wrap="square">
            <a:spAutoFit/>
          </a:bodyPr>
          <a:lstStyle/>
          <a:p>
            <a:pPr algn="l"/>
            <a:r>
              <a:rPr lang="en-US" sz="2500" b="1" i="0" dirty="0">
                <a:effectLst/>
                <a:latin typeface="Calibri" panose="020F0502020204030204" pitchFamily="34" charset="0"/>
                <a:cs typeface="Calibri" panose="020F0502020204030204" pitchFamily="34" charset="0"/>
              </a:rPr>
              <a:t>Laravel </a:t>
            </a:r>
            <a:r>
              <a:rPr lang="en-US" sz="2500" b="1" i="0" dirty="0" err="1">
                <a:effectLst/>
                <a:latin typeface="Calibri" panose="020F0502020204030204" pitchFamily="34" charset="0"/>
                <a:cs typeface="Calibri" panose="020F0502020204030204" pitchFamily="34" charset="0"/>
              </a:rPr>
              <a:t>là</a:t>
            </a:r>
            <a:r>
              <a:rPr lang="en-US" sz="2500" b="1" i="0" dirty="0">
                <a:effectLst/>
                <a:latin typeface="Calibri" panose="020F0502020204030204" pitchFamily="34" charset="0"/>
                <a:cs typeface="Calibri" panose="020F0502020204030204" pitchFamily="34" charset="0"/>
              </a:rPr>
              <a:t> </a:t>
            </a:r>
            <a:r>
              <a:rPr lang="en-US" sz="2500" b="1" i="0" dirty="0" err="1">
                <a:effectLst/>
                <a:latin typeface="Calibri" panose="020F0502020204030204" pitchFamily="34" charset="0"/>
                <a:cs typeface="Calibri" panose="020F0502020204030204" pitchFamily="34" charset="0"/>
              </a:rPr>
              <a:t>gì</a:t>
            </a:r>
            <a:r>
              <a:rPr lang="en-US" sz="2500" b="1" i="0" dirty="0">
                <a:effectLst/>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21074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9C39B7-04C2-4DA3-96DA-B738BE4CEA8D}"/>
              </a:ext>
            </a:extLst>
          </p:cNvPr>
          <p:cNvSpPr txBox="1"/>
          <p:nvPr/>
        </p:nvSpPr>
        <p:spPr>
          <a:xfrm>
            <a:off x="627018" y="1254034"/>
            <a:ext cx="4428308" cy="2031325"/>
          </a:xfrm>
          <a:prstGeom prst="rect">
            <a:avLst/>
          </a:prstGeom>
          <a:noFill/>
        </p:spPr>
        <p:txBody>
          <a:bodyPr wrap="square" rtlCol="0">
            <a:spAutoFit/>
          </a:bodyPr>
          <a:lstStyle/>
          <a:p>
            <a:r>
              <a:rPr lang="vi-VN" b="0" i="0" dirty="0">
                <a:solidFill>
                  <a:srgbClr val="333333"/>
                </a:solidFill>
                <a:effectLst/>
                <a:latin typeface="Roboto"/>
              </a:rPr>
              <a:t>- Laravel được Taylor Otwell tạo ra vào năm 2011</a:t>
            </a:r>
          </a:p>
          <a:p>
            <a:endParaRPr lang="vi-VN" b="0" i="0" dirty="0">
              <a:solidFill>
                <a:srgbClr val="333333"/>
              </a:solidFill>
              <a:effectLst/>
              <a:latin typeface="Roboto"/>
            </a:endParaRPr>
          </a:p>
          <a:p>
            <a:r>
              <a:rPr lang="vi-VN" dirty="0">
                <a:solidFill>
                  <a:srgbClr val="333333"/>
                </a:solidFill>
                <a:latin typeface="Roboto"/>
              </a:rPr>
              <a:t>- </a:t>
            </a:r>
            <a:r>
              <a:rPr lang="en-US" b="0" i="0" dirty="0">
                <a:solidFill>
                  <a:srgbClr val="333333"/>
                </a:solidFill>
                <a:effectLst/>
                <a:latin typeface="Roboto"/>
              </a:rPr>
              <a:t>Laravel </a:t>
            </a:r>
            <a:r>
              <a:rPr lang="en-US" b="0" i="0" dirty="0" err="1">
                <a:solidFill>
                  <a:srgbClr val="333333"/>
                </a:solidFill>
                <a:effectLst/>
                <a:latin typeface="Roboto"/>
              </a:rPr>
              <a:t>tuân</a:t>
            </a:r>
            <a:r>
              <a:rPr lang="en-US" b="0" i="0" dirty="0">
                <a:solidFill>
                  <a:srgbClr val="333333"/>
                </a:solidFill>
                <a:effectLst/>
                <a:latin typeface="Roboto"/>
              </a:rPr>
              <a:t> </a:t>
            </a:r>
            <a:r>
              <a:rPr lang="en-US" b="0" i="0" dirty="0" err="1">
                <a:solidFill>
                  <a:srgbClr val="333333"/>
                </a:solidFill>
                <a:effectLst/>
                <a:latin typeface="Roboto"/>
              </a:rPr>
              <a:t>theo</a:t>
            </a:r>
            <a:r>
              <a:rPr lang="en-US" b="0" i="0" dirty="0">
                <a:solidFill>
                  <a:srgbClr val="333333"/>
                </a:solidFill>
                <a:effectLst/>
                <a:latin typeface="Roboto"/>
              </a:rPr>
              <a:t> </a:t>
            </a:r>
            <a:r>
              <a:rPr lang="en-US" b="1" i="0" u="none" strike="noStrike" dirty="0" err="1">
                <a:solidFill>
                  <a:srgbClr val="0661AC"/>
                </a:solidFill>
                <a:effectLst/>
                <a:latin typeface="Roboto"/>
                <a:hlinkClick r:id="rId2"/>
              </a:rPr>
              <a:t>Mô</a:t>
            </a:r>
            <a:r>
              <a:rPr lang="en-US" b="1" i="0" u="none" strike="noStrike" dirty="0">
                <a:solidFill>
                  <a:srgbClr val="0661AC"/>
                </a:solidFill>
                <a:effectLst/>
                <a:latin typeface="Roboto"/>
                <a:hlinkClick r:id="rId2"/>
              </a:rPr>
              <a:t> </a:t>
            </a:r>
            <a:r>
              <a:rPr lang="en-US" b="1" i="0" u="none" strike="noStrike" dirty="0" err="1">
                <a:solidFill>
                  <a:srgbClr val="0661AC"/>
                </a:solidFill>
                <a:effectLst/>
                <a:latin typeface="Roboto"/>
                <a:hlinkClick r:id="rId2"/>
              </a:rPr>
              <a:t>hình</a:t>
            </a:r>
            <a:r>
              <a:rPr lang="en-US" b="1" i="0" u="none" strike="noStrike" dirty="0">
                <a:solidFill>
                  <a:srgbClr val="0661AC"/>
                </a:solidFill>
                <a:effectLst/>
                <a:latin typeface="Roboto"/>
                <a:hlinkClick r:id="rId2"/>
              </a:rPr>
              <a:t> MVC</a:t>
            </a:r>
            <a:r>
              <a:rPr lang="en-US" b="0" i="0" dirty="0">
                <a:solidFill>
                  <a:srgbClr val="333333"/>
                </a:solidFill>
                <a:effectLst/>
                <a:latin typeface="Roboto"/>
              </a:rPr>
              <a:t> (Model View Controller) </a:t>
            </a:r>
            <a:r>
              <a:rPr lang="en-US" b="0" i="0" dirty="0" err="1">
                <a:solidFill>
                  <a:srgbClr val="333333"/>
                </a:solidFill>
                <a:effectLst/>
                <a:latin typeface="Roboto"/>
              </a:rPr>
              <a:t>giúp</a:t>
            </a:r>
            <a:r>
              <a:rPr lang="en-US" b="0" i="0" dirty="0">
                <a:solidFill>
                  <a:srgbClr val="333333"/>
                </a:solidFill>
                <a:effectLst/>
                <a:latin typeface="Roboto"/>
              </a:rPr>
              <a:t> </a:t>
            </a:r>
            <a:r>
              <a:rPr lang="en-US" b="0" i="0" dirty="0" err="1">
                <a:solidFill>
                  <a:srgbClr val="333333"/>
                </a:solidFill>
                <a:effectLst/>
                <a:latin typeface="Roboto"/>
              </a:rPr>
              <a:t>dễ</a:t>
            </a:r>
            <a:r>
              <a:rPr lang="en-US" b="0" i="0" dirty="0">
                <a:solidFill>
                  <a:srgbClr val="333333"/>
                </a:solidFill>
                <a:effectLst/>
                <a:latin typeface="Roboto"/>
              </a:rPr>
              <a:t> </a:t>
            </a:r>
            <a:r>
              <a:rPr lang="en-US" b="0" i="0" dirty="0" err="1">
                <a:solidFill>
                  <a:srgbClr val="333333"/>
                </a:solidFill>
                <a:effectLst/>
                <a:latin typeface="Roboto"/>
              </a:rPr>
              <a:t>dàng</a:t>
            </a:r>
            <a:r>
              <a:rPr lang="en-US" b="0" i="0" dirty="0">
                <a:solidFill>
                  <a:srgbClr val="333333"/>
                </a:solidFill>
                <a:effectLst/>
                <a:latin typeface="Roboto"/>
              </a:rPr>
              <a:t> </a:t>
            </a:r>
            <a:r>
              <a:rPr lang="en-US" b="0" i="0" dirty="0" err="1">
                <a:solidFill>
                  <a:srgbClr val="333333"/>
                </a:solidFill>
                <a:effectLst/>
                <a:latin typeface="Roboto"/>
              </a:rPr>
              <a:t>học</a:t>
            </a:r>
            <a:r>
              <a:rPr lang="en-US" b="0" i="0" dirty="0">
                <a:solidFill>
                  <a:srgbClr val="333333"/>
                </a:solidFill>
                <a:effectLst/>
                <a:latin typeface="Roboto"/>
              </a:rPr>
              <a:t> </a:t>
            </a:r>
            <a:r>
              <a:rPr lang="en-US" b="0" i="0" dirty="0" err="1">
                <a:solidFill>
                  <a:srgbClr val="333333"/>
                </a:solidFill>
                <a:effectLst/>
                <a:latin typeface="Roboto"/>
              </a:rPr>
              <a:t>và</a:t>
            </a:r>
            <a:r>
              <a:rPr lang="en-US" b="0" i="0" dirty="0">
                <a:solidFill>
                  <a:srgbClr val="333333"/>
                </a:solidFill>
                <a:effectLst/>
                <a:latin typeface="Roboto"/>
              </a:rPr>
              <a:t> </a:t>
            </a:r>
            <a:r>
              <a:rPr lang="en-US" b="0" i="0" dirty="0" err="1">
                <a:solidFill>
                  <a:srgbClr val="333333"/>
                </a:solidFill>
                <a:effectLst/>
                <a:latin typeface="Roboto"/>
              </a:rPr>
              <a:t>nhanh</a:t>
            </a:r>
            <a:r>
              <a:rPr lang="en-US" b="0" i="0" dirty="0">
                <a:solidFill>
                  <a:srgbClr val="333333"/>
                </a:solidFill>
                <a:effectLst/>
                <a:latin typeface="Roboto"/>
              </a:rPr>
              <a:t> </a:t>
            </a:r>
            <a:r>
              <a:rPr lang="en-US" b="0" i="0" dirty="0" err="1">
                <a:solidFill>
                  <a:srgbClr val="333333"/>
                </a:solidFill>
                <a:effectLst/>
                <a:latin typeface="Roboto"/>
              </a:rPr>
              <a:t>chóng</a:t>
            </a:r>
            <a:r>
              <a:rPr lang="en-US" b="0" i="0" dirty="0">
                <a:solidFill>
                  <a:srgbClr val="333333"/>
                </a:solidFill>
                <a:effectLst/>
                <a:latin typeface="Roboto"/>
              </a:rPr>
              <a:t> </a:t>
            </a:r>
            <a:r>
              <a:rPr lang="en-US" b="0" i="0" dirty="0" err="1">
                <a:solidFill>
                  <a:srgbClr val="333333"/>
                </a:solidFill>
                <a:effectLst/>
                <a:latin typeface="Roboto"/>
              </a:rPr>
              <a:t>tạo</a:t>
            </a:r>
            <a:r>
              <a:rPr lang="en-US" b="0" i="0" dirty="0">
                <a:solidFill>
                  <a:srgbClr val="333333"/>
                </a:solidFill>
                <a:effectLst/>
                <a:latin typeface="Roboto"/>
              </a:rPr>
              <a:t> </a:t>
            </a:r>
            <a:r>
              <a:rPr lang="en-US" b="0" i="0" dirty="0" err="1">
                <a:solidFill>
                  <a:srgbClr val="333333"/>
                </a:solidFill>
                <a:effectLst/>
                <a:latin typeface="Roboto"/>
              </a:rPr>
              <a:t>nguyên</a:t>
            </a:r>
            <a:r>
              <a:rPr lang="en-US" b="0" i="0" dirty="0">
                <a:solidFill>
                  <a:srgbClr val="333333"/>
                </a:solidFill>
                <a:effectLst/>
                <a:latin typeface="Roboto"/>
              </a:rPr>
              <a:t> </a:t>
            </a:r>
            <a:r>
              <a:rPr lang="en-US" b="0" i="0" dirty="0" err="1">
                <a:solidFill>
                  <a:srgbClr val="333333"/>
                </a:solidFill>
                <a:effectLst/>
                <a:latin typeface="Roboto"/>
              </a:rPr>
              <a:t>mẫu</a:t>
            </a:r>
            <a:r>
              <a:rPr lang="en-US" b="0" i="0" dirty="0">
                <a:solidFill>
                  <a:srgbClr val="333333"/>
                </a:solidFill>
                <a:effectLst/>
                <a:latin typeface="Roboto"/>
              </a:rPr>
              <a:t> </a:t>
            </a:r>
            <a:r>
              <a:rPr lang="en-US" b="0" i="0" dirty="0" err="1">
                <a:solidFill>
                  <a:srgbClr val="333333"/>
                </a:solidFill>
                <a:effectLst/>
                <a:latin typeface="Roboto"/>
              </a:rPr>
              <a:t>cho</a:t>
            </a:r>
            <a:r>
              <a:rPr lang="en-US" b="0" i="0" dirty="0">
                <a:solidFill>
                  <a:srgbClr val="333333"/>
                </a:solidFill>
                <a:effectLst/>
                <a:latin typeface="Roboto"/>
              </a:rPr>
              <a:t> </a:t>
            </a:r>
            <a:r>
              <a:rPr lang="en-US" b="0" i="0" dirty="0" err="1">
                <a:solidFill>
                  <a:srgbClr val="333333"/>
                </a:solidFill>
                <a:effectLst/>
                <a:latin typeface="Roboto"/>
              </a:rPr>
              <a:t>các</a:t>
            </a:r>
            <a:r>
              <a:rPr lang="en-US" b="0" i="0" dirty="0">
                <a:solidFill>
                  <a:srgbClr val="333333"/>
                </a:solidFill>
                <a:effectLst/>
                <a:latin typeface="Roboto"/>
              </a:rPr>
              <a:t> </a:t>
            </a:r>
            <a:r>
              <a:rPr lang="en-US" b="0" i="0" dirty="0" err="1">
                <a:solidFill>
                  <a:srgbClr val="333333"/>
                </a:solidFill>
                <a:effectLst/>
                <a:latin typeface="Roboto"/>
              </a:rPr>
              <a:t>ứng</a:t>
            </a:r>
            <a:r>
              <a:rPr lang="en-US" b="0" i="0" dirty="0">
                <a:solidFill>
                  <a:srgbClr val="333333"/>
                </a:solidFill>
                <a:effectLst/>
                <a:latin typeface="Roboto"/>
              </a:rPr>
              <a:t> </a:t>
            </a:r>
            <a:r>
              <a:rPr lang="en-US" b="0" i="0" dirty="0" err="1">
                <a:solidFill>
                  <a:srgbClr val="333333"/>
                </a:solidFill>
                <a:effectLst/>
                <a:latin typeface="Roboto"/>
              </a:rPr>
              <a:t>dụng</a:t>
            </a:r>
            <a:r>
              <a:rPr lang="en-US" b="0" i="0" dirty="0">
                <a:solidFill>
                  <a:srgbClr val="333333"/>
                </a:solidFill>
                <a:effectLst/>
                <a:latin typeface="Roboto"/>
              </a:rPr>
              <a:t> web.</a:t>
            </a:r>
            <a:endParaRPr lang="en-US" dirty="0"/>
          </a:p>
        </p:txBody>
      </p:sp>
      <p:pic>
        <p:nvPicPr>
          <p:cNvPr id="1028" name="Picture 4" descr="Laravel tuân theo Mô hình MVC">
            <a:extLst>
              <a:ext uri="{FF2B5EF4-FFF2-40B4-BE49-F238E27FC236}">
                <a16:creationId xmlns:a16="http://schemas.microsoft.com/office/drawing/2014/main" id="{83709C47-83BD-42DB-B354-CFBFD6BCE7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5325" y="657609"/>
            <a:ext cx="6750305" cy="4502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9713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5A344ED-CCD7-47EE-8383-47DA51C94A2D}"/>
              </a:ext>
            </a:extLst>
          </p:cNvPr>
          <p:cNvGrpSpPr/>
          <p:nvPr/>
        </p:nvGrpSpPr>
        <p:grpSpPr>
          <a:xfrm>
            <a:off x="1525584" y="439502"/>
            <a:ext cx="9140831" cy="999650"/>
            <a:chOff x="2720968" y="528180"/>
            <a:chExt cx="9140831" cy="999650"/>
          </a:xfrm>
        </p:grpSpPr>
        <p:pic>
          <p:nvPicPr>
            <p:cNvPr id="5" name="Picture 4">
              <a:extLst>
                <a:ext uri="{FF2B5EF4-FFF2-40B4-BE49-F238E27FC236}">
                  <a16:creationId xmlns:a16="http://schemas.microsoft.com/office/drawing/2014/main" id="{615A0DC4-CE2D-4B92-BCA5-83CCA70A72BB}"/>
                </a:ext>
              </a:extLst>
            </p:cNvPr>
            <p:cNvPicPr>
              <a:picLocks noChangeAspect="1"/>
            </p:cNvPicPr>
            <p:nvPr/>
          </p:nvPicPr>
          <p:blipFill>
            <a:blip r:embed="rId2"/>
            <a:stretch>
              <a:fillRect/>
            </a:stretch>
          </p:blipFill>
          <p:spPr>
            <a:xfrm>
              <a:off x="2720968" y="528180"/>
              <a:ext cx="1314456" cy="999649"/>
            </a:xfrm>
            <a:prstGeom prst="rect">
              <a:avLst/>
            </a:prstGeom>
          </p:spPr>
        </p:pic>
        <p:sp>
          <p:nvSpPr>
            <p:cNvPr id="6" name="Flowchart: Predefined Process 5">
              <a:extLst>
                <a:ext uri="{FF2B5EF4-FFF2-40B4-BE49-F238E27FC236}">
                  <a16:creationId xmlns:a16="http://schemas.microsoft.com/office/drawing/2014/main" id="{E1DFD421-B3A6-46BC-AE32-286A725BB07D}"/>
                </a:ext>
              </a:extLst>
            </p:cNvPr>
            <p:cNvSpPr/>
            <p:nvPr/>
          </p:nvSpPr>
          <p:spPr>
            <a:xfrm>
              <a:off x="4114798" y="528181"/>
              <a:ext cx="7747001" cy="999649"/>
            </a:xfrm>
            <a:prstGeom prst="flowChartPredefinedProcess">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5400000" scaled="1"/>
              <a:tileRect/>
            </a:gra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vi-VN" sz="3200" dirty="0">
                  <a:solidFill>
                    <a:schemeClr val="bg1"/>
                  </a:solidFill>
                  <a:latin typeface="Times New Roman" panose="02020603050405020304" pitchFamily="18" charset="0"/>
                  <a:cs typeface="Times New Roman" panose="02020603050405020304" pitchFamily="18" charset="0"/>
                </a:rPr>
                <a:t>Ưu điểm và nhược điểm</a:t>
              </a:r>
              <a:endParaRPr lang="en-US" sz="3200" dirty="0">
                <a:solidFill>
                  <a:schemeClr val="bg1"/>
                </a:solidFill>
                <a:latin typeface="Times New Roman" panose="02020603050405020304" pitchFamily="18" charset="0"/>
                <a:cs typeface="Times New Roman" panose="02020603050405020304" pitchFamily="18" charset="0"/>
              </a:endParaRPr>
            </a:p>
          </p:txBody>
        </p:sp>
      </p:grpSp>
      <p:sp>
        <p:nvSpPr>
          <p:cNvPr id="7" name="TextBox 6">
            <a:extLst>
              <a:ext uri="{FF2B5EF4-FFF2-40B4-BE49-F238E27FC236}">
                <a16:creationId xmlns:a16="http://schemas.microsoft.com/office/drawing/2014/main" id="{ACFF9333-5EDF-41CD-A309-576D7D06D56F}"/>
              </a:ext>
            </a:extLst>
          </p:cNvPr>
          <p:cNvSpPr txBox="1"/>
          <p:nvPr/>
        </p:nvSpPr>
        <p:spPr>
          <a:xfrm>
            <a:off x="2325188" y="2876618"/>
            <a:ext cx="8634548" cy="2554545"/>
          </a:xfrm>
          <a:prstGeom prst="rect">
            <a:avLst/>
          </a:prstGeom>
          <a:noFill/>
        </p:spPr>
        <p:txBody>
          <a:bodyPr wrap="square" rtlCol="0">
            <a:spAutoFit/>
          </a:bodyPr>
          <a:lstStyle/>
          <a:p>
            <a:pPr marL="342900" indent="-342900">
              <a:buAutoNum type="arabicPeriod"/>
            </a:pP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PHP</a:t>
            </a:r>
            <a:endParaRPr lang="vi-V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 </a:t>
            </a:r>
            <a:r>
              <a:rPr lang="en-US" sz="2000" dirty="0" err="1">
                <a:latin typeface="Times New Roman" panose="02020603050405020304" pitchFamily="18" charset="0"/>
                <a:cs typeface="Times New Roman" panose="02020603050405020304" pitchFamily="18" charset="0"/>
              </a:rPr>
              <a:t>Tài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tuyệt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vời</a:t>
            </a:r>
            <a:endParaRPr lang="vi-VN"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3. Tích hợp với dịch vụ mail</a:t>
            </a:r>
          </a:p>
          <a:p>
            <a:r>
              <a:rPr lang="en-US" sz="2000" dirty="0">
                <a:latin typeface="Times New Roman" panose="02020603050405020304" pitchFamily="18" charset="0"/>
                <a:cs typeface="Times New Roman" panose="02020603050405020304" pitchFamily="18" charset="0"/>
              </a:rPr>
              <a:t>4. </a:t>
            </a:r>
            <a:r>
              <a:rPr lang="en-US" sz="2000" dirty="0" err="1">
                <a:latin typeface="Times New Roman" panose="02020603050405020304" pitchFamily="18" charset="0"/>
                <a:cs typeface="Times New Roman" panose="02020603050405020304" pitchFamily="18" charset="0"/>
              </a:rPr>
              <a:t>Hỗ</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trợ</a:t>
            </a:r>
            <a:r>
              <a:rPr lang="en-US" sz="2000" dirty="0">
                <a:latin typeface="Times New Roman" panose="02020603050405020304" pitchFamily="18" charset="0"/>
                <a:cs typeface="Times New Roman" panose="02020603050405020304" pitchFamily="18" charset="0"/>
              </a:rPr>
              <a:t> cache backend </a:t>
            </a:r>
            <a:r>
              <a:rPr lang="en-US" sz="2000" dirty="0" err="1">
                <a:latin typeface="Times New Roman" panose="02020603050405020304" pitchFamily="18" charset="0"/>
                <a:cs typeface="Times New Roman" panose="02020603050405020304" pitchFamily="18" charset="0"/>
              </a:rPr>
              <a:t>phổ</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biến</a:t>
            </a:r>
            <a:endParaRPr lang="vi-V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5.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dòng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lệnh</a:t>
            </a:r>
            <a:r>
              <a:rPr lang="en-US" sz="2000" dirty="0">
                <a:latin typeface="Times New Roman" panose="02020603050405020304" pitchFamily="18" charset="0"/>
                <a:cs typeface="Times New Roman" panose="02020603050405020304" pitchFamily="18" charset="0"/>
              </a:rPr>
              <a:t> – Artisan</a:t>
            </a:r>
            <a:endParaRPr lang="vi-VN" sz="2000" dirty="0">
              <a:latin typeface="Times New Roman" panose="02020603050405020304" pitchFamily="18" charset="0"/>
              <a:cs typeface="Times New Roman" panose="02020603050405020304" pitchFamily="18" charset="0"/>
            </a:endParaRPr>
          </a:p>
          <a:p>
            <a:r>
              <a:rPr lang="en-US" sz="2000" b="0" i="0" dirty="0">
                <a:solidFill>
                  <a:srgbClr val="111111"/>
                </a:solidFill>
                <a:effectLst/>
                <a:latin typeface="Times New Roman" panose="02020603050405020304" pitchFamily="18" charset="0"/>
                <a:cs typeface="Times New Roman" panose="02020603050405020304" pitchFamily="18" charset="0"/>
              </a:rPr>
              <a:t>6. </a:t>
            </a:r>
            <a:r>
              <a:rPr lang="en-US" sz="2000" b="0" i="0" dirty="0" err="1">
                <a:solidFill>
                  <a:srgbClr val="111111"/>
                </a:solidFill>
                <a:effectLst/>
                <a:latin typeface="Times New Roman" panose="02020603050405020304" pitchFamily="18" charset="0"/>
                <a:cs typeface="Times New Roman" panose="02020603050405020304" pitchFamily="18" charset="0"/>
              </a:rPr>
              <a:t>Gói</a:t>
            </a:r>
            <a:r>
              <a:rPr lang="en-US" sz="2000" b="0" i="0" dirty="0">
                <a:solidFill>
                  <a:srgbClr val="111111"/>
                </a:solidFill>
                <a:effectLst/>
                <a:latin typeface="Times New Roman" panose="02020603050405020304" pitchFamily="18" charset="0"/>
                <a:cs typeface="Times New Roman" panose="02020603050405020304" pitchFamily="18" charset="0"/>
              </a:rPr>
              <a:t> </a:t>
            </a:r>
            <a:r>
              <a:rPr lang="en-US" sz="2000" b="0" i="0" dirty="0" err="1">
                <a:solidFill>
                  <a:srgbClr val="111111"/>
                </a:solidFill>
                <a:effectLst/>
                <a:latin typeface="Times New Roman" panose="02020603050405020304" pitchFamily="18" charset="0"/>
                <a:cs typeface="Times New Roman" panose="02020603050405020304" pitchFamily="18" charset="0"/>
              </a:rPr>
              <a:t>và</a:t>
            </a:r>
            <a:r>
              <a:rPr lang="en-US" sz="2000" b="0" i="0" dirty="0">
                <a:solidFill>
                  <a:srgbClr val="111111"/>
                </a:solidFill>
                <a:effectLst/>
                <a:latin typeface="Times New Roman" panose="02020603050405020304" pitchFamily="18" charset="0"/>
                <a:cs typeface="Times New Roman" panose="02020603050405020304" pitchFamily="18" charset="0"/>
              </a:rPr>
              <a:t> </a:t>
            </a:r>
            <a:r>
              <a:rPr lang="en-US" sz="2000" b="0" i="0" dirty="0" err="1">
                <a:solidFill>
                  <a:srgbClr val="111111"/>
                </a:solidFill>
                <a:effectLst/>
                <a:latin typeface="Times New Roman" panose="02020603050405020304" pitchFamily="18" charset="0"/>
                <a:cs typeface="Times New Roman" panose="02020603050405020304" pitchFamily="18" charset="0"/>
              </a:rPr>
              <a:t>nguồn</a:t>
            </a:r>
            <a:r>
              <a:rPr lang="en-US" sz="2000" b="0" i="0" dirty="0">
                <a:solidFill>
                  <a:srgbClr val="111111"/>
                </a:solidFill>
                <a:effectLst/>
                <a:latin typeface="Times New Roman" panose="02020603050405020304" pitchFamily="18" charset="0"/>
                <a:cs typeface="Times New Roman" panose="02020603050405020304" pitchFamily="18" charset="0"/>
              </a:rPr>
              <a:t> </a:t>
            </a:r>
            <a:r>
              <a:rPr lang="en-US" sz="2000" b="0" i="0" dirty="0" err="1">
                <a:solidFill>
                  <a:srgbClr val="111111"/>
                </a:solidFill>
                <a:effectLst/>
                <a:latin typeface="Times New Roman" panose="02020603050405020304" pitchFamily="18" charset="0"/>
                <a:cs typeface="Times New Roman" panose="02020603050405020304" pitchFamily="18" charset="0"/>
              </a:rPr>
              <a:t>lực</a:t>
            </a:r>
            <a:r>
              <a:rPr lang="en-US" sz="2000" b="0" i="0" dirty="0">
                <a:solidFill>
                  <a:srgbClr val="111111"/>
                </a:solidFill>
                <a:effectLst/>
                <a:latin typeface="Times New Roman" panose="02020603050405020304" pitchFamily="18" charset="0"/>
                <a:cs typeface="Times New Roman" panose="02020603050405020304" pitchFamily="18" charset="0"/>
              </a:rPr>
              <a:t> </a:t>
            </a:r>
            <a:r>
              <a:rPr lang="en-US" sz="2000" b="0" i="0" dirty="0" err="1">
                <a:solidFill>
                  <a:srgbClr val="111111"/>
                </a:solidFill>
                <a:effectLst/>
                <a:latin typeface="Times New Roman" panose="02020603050405020304" pitchFamily="18" charset="0"/>
                <a:cs typeface="Times New Roman" panose="02020603050405020304" pitchFamily="18" charset="0"/>
              </a:rPr>
              <a:t>sẵn</a:t>
            </a:r>
            <a:r>
              <a:rPr lang="en-US" sz="2000" b="0" i="0" dirty="0">
                <a:solidFill>
                  <a:srgbClr val="111111"/>
                </a:solidFill>
                <a:effectLst/>
                <a:latin typeface="Times New Roman" panose="02020603050405020304" pitchFamily="18" charset="0"/>
                <a:cs typeface="Times New Roman" panose="02020603050405020304" pitchFamily="18" charset="0"/>
              </a:rPr>
              <a:t> </a:t>
            </a:r>
            <a:r>
              <a:rPr lang="en-US" sz="2000" b="0" i="0" dirty="0" err="1">
                <a:solidFill>
                  <a:srgbClr val="111111"/>
                </a:solidFill>
                <a:effectLst/>
                <a:latin typeface="Times New Roman" panose="02020603050405020304" pitchFamily="18" charset="0"/>
                <a:cs typeface="Times New Roman" panose="02020603050405020304" pitchFamily="18" charset="0"/>
              </a:rPr>
              <a:t>có</a:t>
            </a:r>
            <a:endParaRPr lang="en-US" sz="2000" b="0" i="0" dirty="0">
              <a:solidFill>
                <a:srgbClr val="111111"/>
              </a:solidFill>
              <a:effectLst/>
              <a:latin typeface="Times New Roman" panose="02020603050405020304" pitchFamily="18" charset="0"/>
              <a:cs typeface="Times New Roman" panose="02020603050405020304" pitchFamily="18" charset="0"/>
            </a:endParaRPr>
          </a:p>
          <a:p>
            <a:r>
              <a:rPr lang="en-US" sz="2000" b="0" i="0" dirty="0">
                <a:solidFill>
                  <a:srgbClr val="111111"/>
                </a:solidFill>
                <a:effectLst/>
                <a:latin typeface="Times New Roman" panose="02020603050405020304" pitchFamily="18" charset="0"/>
                <a:cs typeface="Times New Roman" panose="02020603050405020304" pitchFamily="18" charset="0"/>
              </a:rPr>
              <a:t>7. </a:t>
            </a:r>
            <a:r>
              <a:rPr lang="en-US" sz="2000" b="0" i="0" dirty="0" err="1">
                <a:solidFill>
                  <a:srgbClr val="111111"/>
                </a:solidFill>
                <a:effectLst/>
                <a:latin typeface="Times New Roman" panose="02020603050405020304" pitchFamily="18" charset="0"/>
                <a:cs typeface="Times New Roman" panose="02020603050405020304" pitchFamily="18" charset="0"/>
              </a:rPr>
              <a:t>Giảm</a:t>
            </a:r>
            <a:r>
              <a:rPr lang="en-US" sz="2000" b="0" i="0" dirty="0">
                <a:solidFill>
                  <a:srgbClr val="111111"/>
                </a:solidFill>
                <a:effectLst/>
                <a:latin typeface="Times New Roman" panose="02020603050405020304" pitchFamily="18" charset="0"/>
                <a:cs typeface="Times New Roman" panose="02020603050405020304" pitchFamily="18" charset="0"/>
              </a:rPr>
              <a:t> chu </a:t>
            </a:r>
            <a:r>
              <a:rPr lang="en-US" sz="2000" b="0" i="0" dirty="0" err="1">
                <a:solidFill>
                  <a:srgbClr val="111111"/>
                </a:solidFill>
                <a:effectLst/>
                <a:latin typeface="Times New Roman" panose="02020603050405020304" pitchFamily="18" charset="0"/>
                <a:cs typeface="Times New Roman" panose="02020603050405020304" pitchFamily="18" charset="0"/>
              </a:rPr>
              <a:t>kỳ</a:t>
            </a:r>
            <a:r>
              <a:rPr lang="en-US" sz="2000" b="0" i="0" dirty="0">
                <a:solidFill>
                  <a:srgbClr val="111111"/>
                </a:solidFill>
                <a:effectLst/>
                <a:latin typeface="Times New Roman" panose="02020603050405020304" pitchFamily="18" charset="0"/>
                <a:cs typeface="Times New Roman" panose="02020603050405020304" pitchFamily="18" charset="0"/>
              </a:rPr>
              <a:t> </a:t>
            </a:r>
            <a:r>
              <a:rPr lang="en-US" sz="2000" b="0" i="0" dirty="0" err="1">
                <a:solidFill>
                  <a:srgbClr val="111111"/>
                </a:solidFill>
                <a:effectLst/>
                <a:latin typeface="Times New Roman" panose="02020603050405020304" pitchFamily="18" charset="0"/>
                <a:cs typeface="Times New Roman" panose="02020603050405020304" pitchFamily="18" charset="0"/>
              </a:rPr>
              <a:t>phát</a:t>
            </a:r>
            <a:r>
              <a:rPr lang="en-US" sz="2000" b="0" i="0" dirty="0">
                <a:solidFill>
                  <a:srgbClr val="111111"/>
                </a:solidFill>
                <a:effectLst/>
                <a:latin typeface="Times New Roman" panose="02020603050405020304" pitchFamily="18" charset="0"/>
                <a:cs typeface="Times New Roman" panose="02020603050405020304" pitchFamily="18" charset="0"/>
              </a:rPr>
              <a:t> </a:t>
            </a:r>
            <a:r>
              <a:rPr lang="en-US" sz="2000" b="0" i="0" dirty="0" err="1">
                <a:solidFill>
                  <a:srgbClr val="111111"/>
                </a:solidFill>
                <a:effectLst/>
                <a:latin typeface="Times New Roman" panose="02020603050405020304" pitchFamily="18" charset="0"/>
                <a:cs typeface="Times New Roman" panose="02020603050405020304" pitchFamily="18" charset="0"/>
              </a:rPr>
              <a:t>triển</a:t>
            </a:r>
            <a:r>
              <a:rPr lang="en-US" sz="2000" b="0" i="0" dirty="0">
                <a:solidFill>
                  <a:srgbClr val="111111"/>
                </a:solidFill>
                <a:effectLst/>
                <a:latin typeface="Times New Roman" panose="02020603050405020304" pitchFamily="18" charset="0"/>
                <a:cs typeface="Times New Roman" panose="02020603050405020304" pitchFamily="18" charset="0"/>
              </a:rPr>
              <a:t> </a:t>
            </a:r>
            <a:r>
              <a:rPr lang="en-US" sz="2000" b="0" i="0" dirty="0" err="1">
                <a:solidFill>
                  <a:srgbClr val="111111"/>
                </a:solidFill>
                <a:effectLst/>
                <a:latin typeface="Times New Roman" panose="02020603050405020304" pitchFamily="18" charset="0"/>
                <a:cs typeface="Times New Roman" panose="02020603050405020304" pitchFamily="18" charset="0"/>
              </a:rPr>
              <a:t>sản</a:t>
            </a:r>
            <a:r>
              <a:rPr lang="en-US" sz="2000" b="0" i="0" dirty="0">
                <a:solidFill>
                  <a:srgbClr val="111111"/>
                </a:solidFill>
                <a:effectLst/>
                <a:latin typeface="Times New Roman" panose="02020603050405020304" pitchFamily="18" charset="0"/>
                <a:cs typeface="Times New Roman" panose="02020603050405020304" pitchFamily="18" charset="0"/>
              </a:rPr>
              <a:t> </a:t>
            </a:r>
            <a:r>
              <a:rPr lang="en-US" sz="2000" b="0" i="0" dirty="0" err="1">
                <a:solidFill>
                  <a:srgbClr val="111111"/>
                </a:solidFill>
                <a:effectLst/>
                <a:latin typeface="Times New Roman" panose="02020603050405020304" pitchFamily="18" charset="0"/>
                <a:cs typeface="Times New Roman" panose="02020603050405020304" pitchFamily="18" charset="0"/>
              </a:rPr>
              <a:t>phẩm</a:t>
            </a:r>
            <a:endParaRPr lang="en-US" sz="2000" b="0" i="0" dirty="0">
              <a:solidFill>
                <a:srgbClr val="111111"/>
              </a:solidFill>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C15ED65-F321-4B30-8D96-B1E8E504C2EF}"/>
              </a:ext>
            </a:extLst>
          </p:cNvPr>
          <p:cNvSpPr txBox="1"/>
          <p:nvPr/>
        </p:nvSpPr>
        <p:spPr>
          <a:xfrm>
            <a:off x="914400" y="2142309"/>
            <a:ext cx="2005014" cy="446276"/>
          </a:xfrm>
          <a:prstGeom prst="rect">
            <a:avLst/>
          </a:prstGeom>
          <a:noFill/>
        </p:spPr>
        <p:txBody>
          <a:bodyPr wrap="square" rtlCol="0">
            <a:spAutoFit/>
          </a:bodyPr>
          <a:lstStyle/>
          <a:p>
            <a:r>
              <a:rPr lang="vi-VN" sz="2300" b="1" dirty="0"/>
              <a:t>Ưu điểm</a:t>
            </a:r>
            <a:endParaRPr lang="en-US" sz="2300" b="1" dirty="0"/>
          </a:p>
        </p:txBody>
      </p:sp>
    </p:spTree>
    <p:extLst>
      <p:ext uri="{BB962C8B-B14F-4D97-AF65-F5344CB8AC3E}">
        <p14:creationId xmlns:p14="http://schemas.microsoft.com/office/powerpoint/2010/main" val="2740058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1CD600C-64CD-4D60-B56D-8D528726B033}"/>
              </a:ext>
            </a:extLst>
          </p:cNvPr>
          <p:cNvGrpSpPr/>
          <p:nvPr/>
        </p:nvGrpSpPr>
        <p:grpSpPr>
          <a:xfrm>
            <a:off x="1525584" y="439502"/>
            <a:ext cx="9140831" cy="999650"/>
            <a:chOff x="2720968" y="528180"/>
            <a:chExt cx="9140831" cy="999650"/>
          </a:xfrm>
        </p:grpSpPr>
        <p:pic>
          <p:nvPicPr>
            <p:cNvPr id="3" name="Picture 2">
              <a:extLst>
                <a:ext uri="{FF2B5EF4-FFF2-40B4-BE49-F238E27FC236}">
                  <a16:creationId xmlns:a16="http://schemas.microsoft.com/office/drawing/2014/main" id="{3210AE2A-F994-4377-BA61-5DE0D4D9ECF8}"/>
                </a:ext>
              </a:extLst>
            </p:cNvPr>
            <p:cNvPicPr>
              <a:picLocks noChangeAspect="1"/>
            </p:cNvPicPr>
            <p:nvPr/>
          </p:nvPicPr>
          <p:blipFill>
            <a:blip r:embed="rId2"/>
            <a:stretch>
              <a:fillRect/>
            </a:stretch>
          </p:blipFill>
          <p:spPr>
            <a:xfrm>
              <a:off x="2720968" y="528180"/>
              <a:ext cx="1314456" cy="999649"/>
            </a:xfrm>
            <a:prstGeom prst="rect">
              <a:avLst/>
            </a:prstGeom>
          </p:spPr>
        </p:pic>
        <p:sp>
          <p:nvSpPr>
            <p:cNvPr id="4" name="Flowchart: Predefined Process 3">
              <a:extLst>
                <a:ext uri="{FF2B5EF4-FFF2-40B4-BE49-F238E27FC236}">
                  <a16:creationId xmlns:a16="http://schemas.microsoft.com/office/drawing/2014/main" id="{8DFB313F-C615-4F0B-8282-E3A26F329421}"/>
                </a:ext>
              </a:extLst>
            </p:cNvPr>
            <p:cNvSpPr/>
            <p:nvPr/>
          </p:nvSpPr>
          <p:spPr>
            <a:xfrm>
              <a:off x="4114798" y="528181"/>
              <a:ext cx="7747001" cy="999649"/>
            </a:xfrm>
            <a:prstGeom prst="flowChartPredefinedProcess">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5400000" scaled="1"/>
              <a:tileRect/>
            </a:gra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vi-VN" sz="3200" dirty="0">
                  <a:solidFill>
                    <a:schemeClr val="bg1"/>
                  </a:solidFill>
                  <a:latin typeface="Times New Roman" panose="02020603050405020304" pitchFamily="18" charset="0"/>
                  <a:cs typeface="Times New Roman" panose="02020603050405020304" pitchFamily="18" charset="0"/>
                </a:rPr>
                <a:t>Ưu điểm và nhược điểm</a:t>
              </a:r>
              <a:endParaRPr lang="en-US" sz="3200" dirty="0">
                <a:solidFill>
                  <a:schemeClr val="bg1"/>
                </a:solidFill>
                <a:latin typeface="Times New Roman" panose="02020603050405020304" pitchFamily="18" charset="0"/>
                <a:cs typeface="Times New Roman" panose="02020603050405020304" pitchFamily="18" charset="0"/>
              </a:endParaRPr>
            </a:p>
          </p:txBody>
        </p:sp>
      </p:grpSp>
      <p:sp>
        <p:nvSpPr>
          <p:cNvPr id="5" name="TextBox 4">
            <a:extLst>
              <a:ext uri="{FF2B5EF4-FFF2-40B4-BE49-F238E27FC236}">
                <a16:creationId xmlns:a16="http://schemas.microsoft.com/office/drawing/2014/main" id="{2BF376C1-6939-4939-A783-48E392817BA4}"/>
              </a:ext>
            </a:extLst>
          </p:cNvPr>
          <p:cNvSpPr txBox="1"/>
          <p:nvPr/>
        </p:nvSpPr>
        <p:spPr>
          <a:xfrm>
            <a:off x="2840040" y="2365447"/>
            <a:ext cx="8634548" cy="4247317"/>
          </a:xfrm>
          <a:prstGeom prst="rect">
            <a:avLst/>
          </a:prstGeom>
          <a:noFill/>
        </p:spPr>
        <p:txBody>
          <a:bodyPr wrap="square" rtlCol="0">
            <a:spAutoFit/>
          </a:bodyPr>
          <a:lstStyle/>
          <a:p>
            <a:pPr algn="just"/>
            <a:r>
              <a:rPr lang="vi-VN" sz="2000" b="1" i="0" dirty="0">
                <a:solidFill>
                  <a:srgbClr val="111111"/>
                </a:solidFill>
                <a:effectLst/>
                <a:latin typeface="Roboto"/>
              </a:rPr>
              <a:t>1 - </a:t>
            </a:r>
            <a:r>
              <a:rPr lang="en-US" sz="2000" b="1" i="0" dirty="0" err="1">
                <a:solidFill>
                  <a:srgbClr val="111111"/>
                </a:solidFill>
                <a:effectLst/>
                <a:latin typeface="Roboto"/>
              </a:rPr>
              <a:t>Thiếu</a:t>
            </a:r>
            <a:r>
              <a:rPr lang="en-US" sz="2000" b="1" i="0" dirty="0">
                <a:solidFill>
                  <a:srgbClr val="111111"/>
                </a:solidFill>
                <a:effectLst/>
                <a:latin typeface="Roboto"/>
              </a:rPr>
              <a:t> </a:t>
            </a:r>
            <a:r>
              <a:rPr lang="en-US" sz="2000" b="1" i="0" dirty="0" err="1">
                <a:solidFill>
                  <a:srgbClr val="111111"/>
                </a:solidFill>
                <a:effectLst/>
                <a:latin typeface="Roboto"/>
              </a:rPr>
              <a:t>sự</a:t>
            </a:r>
            <a:r>
              <a:rPr lang="en-US" sz="2000" b="1" i="0" dirty="0">
                <a:solidFill>
                  <a:srgbClr val="111111"/>
                </a:solidFill>
                <a:effectLst/>
                <a:latin typeface="Roboto"/>
              </a:rPr>
              <a:t> </a:t>
            </a:r>
            <a:r>
              <a:rPr lang="en-US" sz="2000" b="1" i="0" dirty="0" err="1">
                <a:solidFill>
                  <a:srgbClr val="111111"/>
                </a:solidFill>
                <a:effectLst/>
                <a:latin typeface="Roboto"/>
              </a:rPr>
              <a:t>liên</a:t>
            </a:r>
            <a:r>
              <a:rPr lang="en-US" sz="2000" b="1" i="0" dirty="0">
                <a:solidFill>
                  <a:srgbClr val="111111"/>
                </a:solidFill>
                <a:effectLst/>
                <a:latin typeface="Roboto"/>
              </a:rPr>
              <a:t> </a:t>
            </a:r>
            <a:r>
              <a:rPr lang="en-US" sz="2000" b="1" i="0" dirty="0" err="1">
                <a:solidFill>
                  <a:srgbClr val="111111"/>
                </a:solidFill>
                <a:effectLst/>
                <a:latin typeface="Roboto"/>
              </a:rPr>
              <a:t>tục</a:t>
            </a:r>
            <a:r>
              <a:rPr lang="en-US" sz="2000" b="1" i="0" dirty="0">
                <a:solidFill>
                  <a:srgbClr val="111111"/>
                </a:solidFill>
                <a:effectLst/>
                <a:latin typeface="Roboto"/>
              </a:rPr>
              <a:t> </a:t>
            </a:r>
            <a:r>
              <a:rPr lang="en-US" sz="2000" b="1" i="0" dirty="0" err="1">
                <a:solidFill>
                  <a:srgbClr val="111111"/>
                </a:solidFill>
                <a:effectLst/>
                <a:latin typeface="Roboto"/>
              </a:rPr>
              <a:t>giữa</a:t>
            </a:r>
            <a:r>
              <a:rPr lang="en-US" sz="2000" b="1" i="0" dirty="0">
                <a:solidFill>
                  <a:srgbClr val="111111"/>
                </a:solidFill>
                <a:effectLst/>
                <a:latin typeface="Roboto"/>
              </a:rPr>
              <a:t> </a:t>
            </a:r>
            <a:r>
              <a:rPr lang="en-US" sz="2000" b="1" i="0" dirty="0" err="1">
                <a:solidFill>
                  <a:srgbClr val="111111"/>
                </a:solidFill>
                <a:effectLst/>
                <a:latin typeface="Roboto"/>
              </a:rPr>
              <a:t>các</a:t>
            </a:r>
            <a:r>
              <a:rPr lang="en-US" sz="2000" b="1" i="0" dirty="0">
                <a:solidFill>
                  <a:srgbClr val="111111"/>
                </a:solidFill>
                <a:effectLst/>
                <a:latin typeface="Roboto"/>
              </a:rPr>
              <a:t> </a:t>
            </a:r>
            <a:r>
              <a:rPr lang="en-US" sz="2000" b="1" i="0" dirty="0" err="1">
                <a:solidFill>
                  <a:srgbClr val="111111"/>
                </a:solidFill>
                <a:effectLst/>
                <a:latin typeface="Roboto"/>
              </a:rPr>
              <a:t>phiên</a:t>
            </a:r>
            <a:r>
              <a:rPr lang="en-US" sz="2000" b="1" i="0" dirty="0">
                <a:solidFill>
                  <a:srgbClr val="111111"/>
                </a:solidFill>
                <a:effectLst/>
                <a:latin typeface="Roboto"/>
              </a:rPr>
              <a:t> </a:t>
            </a:r>
            <a:r>
              <a:rPr lang="en-US" sz="2000" b="1" i="0" dirty="0" err="1">
                <a:solidFill>
                  <a:srgbClr val="111111"/>
                </a:solidFill>
                <a:effectLst/>
                <a:latin typeface="Roboto"/>
              </a:rPr>
              <a:t>bản</a:t>
            </a:r>
            <a:endParaRPr lang="vi-VN" sz="2000" b="1" i="0" dirty="0">
              <a:solidFill>
                <a:srgbClr val="111111"/>
              </a:solidFill>
              <a:effectLst/>
              <a:latin typeface="Roboto"/>
            </a:endParaRPr>
          </a:p>
          <a:p>
            <a:pPr algn="just"/>
            <a:r>
              <a:rPr lang="vi-VN" sz="2000" b="0" i="0" dirty="0">
                <a:solidFill>
                  <a:srgbClr val="111111"/>
                </a:solidFill>
                <a:effectLst/>
                <a:latin typeface="Roboto"/>
              </a:rPr>
              <a:t>	</a:t>
            </a:r>
            <a:r>
              <a:rPr lang="en-US" sz="2000" i="1" dirty="0" err="1">
                <a:solidFill>
                  <a:srgbClr val="111111"/>
                </a:solidFill>
                <a:effectLst/>
                <a:latin typeface="Roboto"/>
              </a:rPr>
              <a:t>Không</a:t>
            </a:r>
            <a:r>
              <a:rPr lang="en-US" sz="2000" i="1" dirty="0">
                <a:solidFill>
                  <a:srgbClr val="111111"/>
                </a:solidFill>
                <a:effectLst/>
                <a:latin typeface="Roboto"/>
              </a:rPr>
              <a:t> </a:t>
            </a:r>
            <a:r>
              <a:rPr lang="en-US" sz="2000" i="1" dirty="0" err="1">
                <a:solidFill>
                  <a:srgbClr val="111111"/>
                </a:solidFill>
                <a:effectLst/>
                <a:latin typeface="Roboto"/>
              </a:rPr>
              <a:t>có</a:t>
            </a:r>
            <a:r>
              <a:rPr lang="en-US" sz="2000" i="1" dirty="0">
                <a:solidFill>
                  <a:srgbClr val="111111"/>
                </a:solidFill>
                <a:effectLst/>
                <a:latin typeface="Roboto"/>
              </a:rPr>
              <a:t> </a:t>
            </a:r>
            <a:r>
              <a:rPr lang="en-US" sz="2000" i="1" dirty="0" err="1">
                <a:solidFill>
                  <a:srgbClr val="111111"/>
                </a:solidFill>
                <a:effectLst/>
                <a:latin typeface="Roboto"/>
              </a:rPr>
              <a:t>chuyển</a:t>
            </a:r>
            <a:r>
              <a:rPr lang="en-US" sz="2000" i="1" dirty="0">
                <a:solidFill>
                  <a:srgbClr val="111111"/>
                </a:solidFill>
                <a:effectLst/>
                <a:latin typeface="Roboto"/>
              </a:rPr>
              <a:t> </a:t>
            </a:r>
            <a:r>
              <a:rPr lang="en-US" sz="2000" i="1" dirty="0" err="1">
                <a:solidFill>
                  <a:srgbClr val="111111"/>
                </a:solidFill>
                <a:effectLst/>
                <a:latin typeface="Roboto"/>
              </a:rPr>
              <a:t>đổi</a:t>
            </a:r>
            <a:r>
              <a:rPr lang="en-US" sz="2000" i="1" dirty="0">
                <a:solidFill>
                  <a:srgbClr val="111111"/>
                </a:solidFill>
                <a:effectLst/>
                <a:latin typeface="Roboto"/>
              </a:rPr>
              <a:t> </a:t>
            </a:r>
            <a:r>
              <a:rPr lang="en-US" sz="2000" i="1" dirty="0" err="1">
                <a:solidFill>
                  <a:srgbClr val="111111"/>
                </a:solidFill>
                <a:effectLst/>
                <a:latin typeface="Roboto"/>
              </a:rPr>
              <a:t>liền</a:t>
            </a:r>
            <a:r>
              <a:rPr lang="en-US" sz="2000" i="1" dirty="0">
                <a:solidFill>
                  <a:srgbClr val="111111"/>
                </a:solidFill>
                <a:effectLst/>
                <a:latin typeface="Roboto"/>
              </a:rPr>
              <a:t> </a:t>
            </a:r>
            <a:r>
              <a:rPr lang="en-US" sz="2000" i="1" dirty="0" err="1">
                <a:solidFill>
                  <a:srgbClr val="111111"/>
                </a:solidFill>
                <a:effectLst/>
                <a:latin typeface="Roboto"/>
              </a:rPr>
              <a:t>mạch</a:t>
            </a:r>
            <a:r>
              <a:rPr lang="en-US" sz="2000" i="1" dirty="0">
                <a:solidFill>
                  <a:srgbClr val="111111"/>
                </a:solidFill>
                <a:effectLst/>
                <a:latin typeface="Roboto"/>
              </a:rPr>
              <a:t> </a:t>
            </a:r>
            <a:r>
              <a:rPr lang="en-US" sz="2000" i="1" dirty="0" err="1">
                <a:solidFill>
                  <a:srgbClr val="111111"/>
                </a:solidFill>
                <a:effectLst/>
                <a:latin typeface="Roboto"/>
              </a:rPr>
              <a:t>từ</a:t>
            </a:r>
            <a:r>
              <a:rPr lang="en-US" sz="2000" i="1" dirty="0">
                <a:solidFill>
                  <a:srgbClr val="111111"/>
                </a:solidFill>
                <a:effectLst/>
                <a:latin typeface="Roboto"/>
              </a:rPr>
              <a:t> Laravel 4 sang 5. </a:t>
            </a:r>
            <a:r>
              <a:rPr lang="en-US" sz="2000" i="1" dirty="0" err="1">
                <a:solidFill>
                  <a:srgbClr val="111111"/>
                </a:solidFill>
                <a:effectLst/>
                <a:latin typeface="Roboto"/>
              </a:rPr>
              <a:t>Nếu</a:t>
            </a:r>
            <a:r>
              <a:rPr lang="en-US" sz="2000" i="1" dirty="0">
                <a:solidFill>
                  <a:srgbClr val="111111"/>
                </a:solidFill>
                <a:effectLst/>
                <a:latin typeface="Roboto"/>
              </a:rPr>
              <a:t> </a:t>
            </a:r>
            <a:r>
              <a:rPr lang="en-US" sz="2000" i="1" dirty="0" err="1">
                <a:solidFill>
                  <a:srgbClr val="111111"/>
                </a:solidFill>
                <a:effectLst/>
                <a:latin typeface="Roboto"/>
              </a:rPr>
              <a:t>cố</a:t>
            </a:r>
            <a:r>
              <a:rPr lang="en-US" sz="2000" i="1" dirty="0">
                <a:solidFill>
                  <a:srgbClr val="111111"/>
                </a:solidFill>
                <a:effectLst/>
                <a:latin typeface="Roboto"/>
              </a:rPr>
              <a:t> </a:t>
            </a:r>
            <a:r>
              <a:rPr lang="en-US" sz="2000" i="1" dirty="0" err="1">
                <a:solidFill>
                  <a:srgbClr val="111111"/>
                </a:solidFill>
                <a:effectLst/>
                <a:latin typeface="Roboto"/>
              </a:rPr>
              <a:t>cập</a:t>
            </a:r>
            <a:r>
              <a:rPr lang="en-US" sz="2000" i="1" dirty="0">
                <a:solidFill>
                  <a:srgbClr val="111111"/>
                </a:solidFill>
                <a:effectLst/>
                <a:latin typeface="Roboto"/>
              </a:rPr>
              <a:t> </a:t>
            </a:r>
            <a:r>
              <a:rPr lang="en-US" sz="2000" i="1" dirty="0" err="1">
                <a:solidFill>
                  <a:srgbClr val="111111"/>
                </a:solidFill>
                <a:effectLst/>
                <a:latin typeface="Roboto"/>
              </a:rPr>
              <a:t>nhật</a:t>
            </a:r>
            <a:r>
              <a:rPr lang="en-US" sz="2000" i="1" dirty="0">
                <a:solidFill>
                  <a:srgbClr val="111111"/>
                </a:solidFill>
                <a:effectLst/>
                <a:latin typeface="Roboto"/>
              </a:rPr>
              <a:t> code, </a:t>
            </a:r>
            <a:r>
              <a:rPr lang="en-US" sz="2000" i="1" dirty="0" err="1">
                <a:solidFill>
                  <a:srgbClr val="111111"/>
                </a:solidFill>
                <a:effectLst/>
                <a:latin typeface="Roboto"/>
              </a:rPr>
              <a:t>bạn</a:t>
            </a:r>
            <a:r>
              <a:rPr lang="en-US" sz="2000" i="1" dirty="0">
                <a:solidFill>
                  <a:srgbClr val="111111"/>
                </a:solidFill>
                <a:effectLst/>
                <a:latin typeface="Roboto"/>
              </a:rPr>
              <a:t> </a:t>
            </a:r>
            <a:r>
              <a:rPr lang="en-US" sz="2000" i="1" dirty="0" err="1">
                <a:solidFill>
                  <a:srgbClr val="111111"/>
                </a:solidFill>
                <a:effectLst/>
                <a:latin typeface="Roboto"/>
              </a:rPr>
              <a:t>có</a:t>
            </a:r>
            <a:r>
              <a:rPr lang="en-US" sz="2000" i="1" dirty="0">
                <a:solidFill>
                  <a:srgbClr val="111111"/>
                </a:solidFill>
                <a:effectLst/>
                <a:latin typeface="Roboto"/>
              </a:rPr>
              <a:t> </a:t>
            </a:r>
            <a:r>
              <a:rPr lang="en-US" sz="2000" i="1" dirty="0" err="1">
                <a:solidFill>
                  <a:srgbClr val="111111"/>
                </a:solidFill>
                <a:effectLst/>
                <a:latin typeface="Roboto"/>
              </a:rPr>
              <a:t>thể</a:t>
            </a:r>
            <a:r>
              <a:rPr lang="en-US" sz="2000" i="1" dirty="0">
                <a:solidFill>
                  <a:srgbClr val="111111"/>
                </a:solidFill>
                <a:effectLst/>
                <a:latin typeface="Roboto"/>
              </a:rPr>
              <a:t> </a:t>
            </a:r>
            <a:r>
              <a:rPr lang="en-US" sz="2000" i="1" dirty="0" err="1">
                <a:solidFill>
                  <a:srgbClr val="111111"/>
                </a:solidFill>
                <a:effectLst/>
                <a:latin typeface="Roboto"/>
              </a:rPr>
              <a:t>sẽ</a:t>
            </a:r>
            <a:r>
              <a:rPr lang="en-US" sz="2000" i="1" dirty="0">
                <a:solidFill>
                  <a:srgbClr val="111111"/>
                </a:solidFill>
                <a:effectLst/>
                <a:latin typeface="Roboto"/>
              </a:rPr>
              <a:t> </a:t>
            </a:r>
            <a:r>
              <a:rPr lang="en-US" sz="2000" i="1" dirty="0" err="1">
                <a:solidFill>
                  <a:srgbClr val="111111"/>
                </a:solidFill>
                <a:effectLst/>
                <a:latin typeface="Roboto"/>
              </a:rPr>
              <a:t>phá</a:t>
            </a:r>
            <a:r>
              <a:rPr lang="en-US" sz="2000" i="1" dirty="0">
                <a:solidFill>
                  <a:srgbClr val="111111"/>
                </a:solidFill>
                <a:effectLst/>
                <a:latin typeface="Roboto"/>
              </a:rPr>
              <a:t> </a:t>
            </a:r>
            <a:r>
              <a:rPr lang="en-US" sz="2000" i="1" dirty="0" err="1">
                <a:solidFill>
                  <a:srgbClr val="111111"/>
                </a:solidFill>
                <a:effectLst/>
                <a:latin typeface="Roboto"/>
              </a:rPr>
              <a:t>vỡ</a:t>
            </a:r>
            <a:r>
              <a:rPr lang="en-US" sz="2000" i="1" dirty="0">
                <a:solidFill>
                  <a:srgbClr val="111111"/>
                </a:solidFill>
                <a:effectLst/>
                <a:latin typeface="Roboto"/>
              </a:rPr>
              <a:t> </a:t>
            </a:r>
            <a:r>
              <a:rPr lang="en-US" sz="2000" i="1" dirty="0" err="1">
                <a:solidFill>
                  <a:srgbClr val="111111"/>
                </a:solidFill>
                <a:effectLst/>
                <a:latin typeface="Roboto"/>
              </a:rPr>
              <a:t>ứng</a:t>
            </a:r>
            <a:r>
              <a:rPr lang="en-US" sz="2000" i="1" dirty="0">
                <a:solidFill>
                  <a:srgbClr val="111111"/>
                </a:solidFill>
                <a:effectLst/>
                <a:latin typeface="Roboto"/>
              </a:rPr>
              <a:t> </a:t>
            </a:r>
            <a:r>
              <a:rPr lang="en-US" sz="2000" i="1" dirty="0" err="1">
                <a:solidFill>
                  <a:srgbClr val="111111"/>
                </a:solidFill>
                <a:effectLst/>
                <a:latin typeface="Roboto"/>
              </a:rPr>
              <a:t>dụng</a:t>
            </a:r>
            <a:r>
              <a:rPr lang="en-US" sz="2000" i="1" dirty="0">
                <a:solidFill>
                  <a:srgbClr val="111111"/>
                </a:solidFill>
                <a:effectLst/>
                <a:latin typeface="Roboto"/>
              </a:rPr>
              <a:t>.</a:t>
            </a:r>
            <a:endParaRPr lang="vi-VN" sz="2000" i="1" dirty="0">
              <a:solidFill>
                <a:srgbClr val="111111"/>
              </a:solidFill>
              <a:effectLst/>
              <a:latin typeface="Roboto"/>
            </a:endParaRPr>
          </a:p>
          <a:p>
            <a:pPr algn="just"/>
            <a:endParaRPr lang="en-US" sz="2000" i="1" dirty="0">
              <a:solidFill>
                <a:srgbClr val="111111"/>
              </a:solidFill>
              <a:effectLst/>
              <a:latin typeface="Roboto"/>
            </a:endParaRPr>
          </a:p>
          <a:p>
            <a:r>
              <a:rPr lang="vi-VN" sz="2000" b="1" i="0" dirty="0">
                <a:solidFill>
                  <a:srgbClr val="111111"/>
                </a:solidFill>
                <a:effectLst/>
                <a:latin typeface="Roboto"/>
              </a:rPr>
              <a:t>2 - Thường không cung cấp sự phong phú cho ứng dụng di động</a:t>
            </a:r>
          </a:p>
          <a:p>
            <a:r>
              <a:rPr lang="vi-VN" sz="2000" b="0" i="0" dirty="0">
                <a:solidFill>
                  <a:srgbClr val="111111"/>
                </a:solidFill>
                <a:effectLst/>
                <a:latin typeface="Roboto"/>
              </a:rPr>
              <a:t>	</a:t>
            </a:r>
            <a:r>
              <a:rPr lang="vi-VN" b="0" i="1" dirty="0">
                <a:solidFill>
                  <a:srgbClr val="111111"/>
                </a:solidFill>
                <a:effectLst/>
                <a:latin typeface="Roboto"/>
              </a:rPr>
              <a:t>Việc tải lại toàn trang có thể hơi nặng trong các mobile app khi so sánh với các website. Trong những trường hợp như vậy, các nhà phát triển web có xu hướng chỉ sử dụng framework như backend JSON API.</a:t>
            </a:r>
          </a:p>
          <a:p>
            <a:endParaRPr lang="vi-VN" b="0" i="1" dirty="0">
              <a:solidFill>
                <a:srgbClr val="111111"/>
              </a:solidFill>
              <a:effectLst/>
              <a:latin typeface="Roboto"/>
            </a:endParaRPr>
          </a:p>
          <a:p>
            <a:r>
              <a:rPr lang="vi-VN" sz="2000" b="1" i="0" dirty="0">
                <a:solidFill>
                  <a:srgbClr val="111111"/>
                </a:solidFill>
                <a:effectLst/>
                <a:latin typeface="Roboto"/>
              </a:rPr>
              <a:t>3 -  </a:t>
            </a:r>
            <a:r>
              <a:rPr lang="en-US" sz="2000" b="1" i="0" dirty="0" err="1">
                <a:solidFill>
                  <a:srgbClr val="111111"/>
                </a:solidFill>
                <a:effectLst/>
                <a:latin typeface="Roboto"/>
              </a:rPr>
              <a:t>Một</a:t>
            </a:r>
            <a:r>
              <a:rPr lang="en-US" sz="2000" b="1" i="0" dirty="0">
                <a:solidFill>
                  <a:srgbClr val="111111"/>
                </a:solidFill>
                <a:effectLst/>
                <a:latin typeface="Roboto"/>
              </a:rPr>
              <a:t> </a:t>
            </a:r>
            <a:r>
              <a:rPr lang="en-US" sz="2000" b="1" i="0" dirty="0" err="1">
                <a:solidFill>
                  <a:srgbClr val="111111"/>
                </a:solidFill>
                <a:effectLst/>
                <a:latin typeface="Roboto"/>
              </a:rPr>
              <a:t>số</a:t>
            </a:r>
            <a:r>
              <a:rPr lang="en-US" sz="2000" b="1" i="0" dirty="0">
                <a:solidFill>
                  <a:srgbClr val="111111"/>
                </a:solidFill>
                <a:effectLst/>
                <a:latin typeface="Roboto"/>
              </a:rPr>
              <a:t> </a:t>
            </a:r>
            <a:r>
              <a:rPr lang="en-US" sz="2000" b="1" i="0" dirty="0" err="1">
                <a:solidFill>
                  <a:srgbClr val="111111"/>
                </a:solidFill>
                <a:effectLst/>
                <a:latin typeface="Roboto"/>
              </a:rPr>
              <a:t>nâng</a:t>
            </a:r>
            <a:r>
              <a:rPr lang="en-US" sz="2000" b="1" i="0" dirty="0">
                <a:solidFill>
                  <a:srgbClr val="111111"/>
                </a:solidFill>
                <a:effectLst/>
                <a:latin typeface="Roboto"/>
              </a:rPr>
              <a:t> </a:t>
            </a:r>
            <a:r>
              <a:rPr lang="en-US" sz="2000" b="1" i="0" dirty="0" err="1">
                <a:solidFill>
                  <a:srgbClr val="111111"/>
                </a:solidFill>
                <a:effectLst/>
                <a:latin typeface="Roboto"/>
              </a:rPr>
              <a:t>cấp</a:t>
            </a:r>
            <a:r>
              <a:rPr lang="en-US" sz="2000" b="1" i="0" dirty="0">
                <a:solidFill>
                  <a:srgbClr val="111111"/>
                </a:solidFill>
                <a:effectLst/>
                <a:latin typeface="Roboto"/>
              </a:rPr>
              <a:t> </a:t>
            </a:r>
            <a:r>
              <a:rPr lang="en-US" sz="2000" b="1" i="0" dirty="0" err="1">
                <a:solidFill>
                  <a:srgbClr val="111111"/>
                </a:solidFill>
                <a:effectLst/>
                <a:latin typeface="Roboto"/>
              </a:rPr>
              <a:t>có</a:t>
            </a:r>
            <a:r>
              <a:rPr lang="en-US" sz="2000" b="1" i="0" dirty="0">
                <a:solidFill>
                  <a:srgbClr val="111111"/>
                </a:solidFill>
                <a:effectLst/>
                <a:latin typeface="Roboto"/>
              </a:rPr>
              <a:t> </a:t>
            </a:r>
            <a:r>
              <a:rPr lang="en-US" sz="2000" b="1" i="0" dirty="0" err="1">
                <a:solidFill>
                  <a:srgbClr val="111111"/>
                </a:solidFill>
                <a:effectLst/>
                <a:latin typeface="Roboto"/>
              </a:rPr>
              <a:t>thể</a:t>
            </a:r>
            <a:r>
              <a:rPr lang="en-US" sz="2000" b="1" i="0" dirty="0">
                <a:solidFill>
                  <a:srgbClr val="111111"/>
                </a:solidFill>
                <a:effectLst/>
                <a:latin typeface="Roboto"/>
              </a:rPr>
              <a:t> </a:t>
            </a:r>
            <a:r>
              <a:rPr lang="en-US" sz="2000" b="1" i="0" dirty="0" err="1">
                <a:solidFill>
                  <a:srgbClr val="111111"/>
                </a:solidFill>
                <a:effectLst/>
                <a:latin typeface="Roboto"/>
              </a:rPr>
              <a:t>có</a:t>
            </a:r>
            <a:r>
              <a:rPr lang="en-US" sz="2000" b="1" i="0" dirty="0">
                <a:solidFill>
                  <a:srgbClr val="111111"/>
                </a:solidFill>
                <a:effectLst/>
                <a:latin typeface="Roboto"/>
              </a:rPr>
              <a:t> </a:t>
            </a:r>
            <a:r>
              <a:rPr lang="en-US" sz="2000" b="1" i="0" dirty="0" err="1">
                <a:solidFill>
                  <a:srgbClr val="111111"/>
                </a:solidFill>
                <a:effectLst/>
                <a:latin typeface="Roboto"/>
              </a:rPr>
              <a:t>vấn</a:t>
            </a:r>
            <a:r>
              <a:rPr lang="en-US" sz="2000" b="1" i="0" dirty="0">
                <a:solidFill>
                  <a:srgbClr val="111111"/>
                </a:solidFill>
                <a:effectLst/>
                <a:latin typeface="Roboto"/>
              </a:rPr>
              <a:t> </a:t>
            </a:r>
            <a:r>
              <a:rPr lang="en-US" sz="2000" b="1" i="0" dirty="0" err="1">
                <a:solidFill>
                  <a:srgbClr val="111111"/>
                </a:solidFill>
                <a:effectLst/>
                <a:latin typeface="Roboto"/>
              </a:rPr>
              <a:t>đề</a:t>
            </a:r>
            <a:endParaRPr lang="vi-VN" sz="2000" b="1" i="0" dirty="0">
              <a:solidFill>
                <a:srgbClr val="111111"/>
              </a:solidFill>
              <a:effectLst/>
              <a:latin typeface="Roboto"/>
            </a:endParaRPr>
          </a:p>
          <a:p>
            <a:r>
              <a:rPr lang="vi-VN" sz="2000" b="0" i="0" dirty="0">
                <a:solidFill>
                  <a:srgbClr val="222222"/>
                </a:solidFill>
                <a:effectLst/>
                <a:latin typeface="Roboto"/>
              </a:rPr>
              <a:t> </a:t>
            </a:r>
            <a:r>
              <a:rPr lang="vi-VN" b="0" i="1" dirty="0">
                <a:solidFill>
                  <a:srgbClr val="222222"/>
                </a:solidFill>
                <a:effectLst/>
                <a:latin typeface="Roboto"/>
              </a:rPr>
              <a:t>Đây không chỉ là vấn đề của Laravel mà là của các PHP framework. Vì vậy, các nhà phát triển nên có biện pháp phòng ngừa trước khi nâng cấp mobile application/website.</a:t>
            </a:r>
            <a:endParaRPr lang="en-US" b="0" i="1" dirty="0">
              <a:solidFill>
                <a:srgbClr val="111111"/>
              </a:solidFill>
              <a:effectLst/>
              <a:latin typeface="Roboto"/>
            </a:endParaRPr>
          </a:p>
          <a:p>
            <a:endParaRPr lang="en-US"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6CCD5B1-CB8D-4284-9534-87F005EE9615}"/>
              </a:ext>
            </a:extLst>
          </p:cNvPr>
          <p:cNvSpPr txBox="1"/>
          <p:nvPr/>
        </p:nvSpPr>
        <p:spPr>
          <a:xfrm>
            <a:off x="914399" y="2142309"/>
            <a:ext cx="3122023" cy="446276"/>
          </a:xfrm>
          <a:prstGeom prst="rect">
            <a:avLst/>
          </a:prstGeom>
          <a:noFill/>
        </p:spPr>
        <p:txBody>
          <a:bodyPr wrap="square" rtlCol="0">
            <a:spAutoFit/>
          </a:bodyPr>
          <a:lstStyle/>
          <a:p>
            <a:r>
              <a:rPr lang="vi-VN" sz="2300" b="1" dirty="0"/>
              <a:t>Nhược điểm</a:t>
            </a:r>
            <a:endParaRPr lang="en-US" sz="2300" b="1" dirty="0"/>
          </a:p>
        </p:txBody>
      </p:sp>
    </p:spTree>
    <p:extLst>
      <p:ext uri="{BB962C8B-B14F-4D97-AF65-F5344CB8AC3E}">
        <p14:creationId xmlns:p14="http://schemas.microsoft.com/office/powerpoint/2010/main" val="202793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261D3D26-5E00-4877-A19A-D95D4129BCFE}"/>
              </a:ext>
            </a:extLst>
          </p:cNvPr>
          <p:cNvSpPr txBox="1">
            <a:spLocks/>
          </p:cNvSpPr>
          <p:nvPr/>
        </p:nvSpPr>
        <p:spPr>
          <a:xfrm>
            <a:off x="4273550" y="410846"/>
            <a:ext cx="5397499" cy="46714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2800">
              <a:solidFill>
                <a:srgbClr val="000099"/>
              </a:solidFill>
              <a:latin typeface="Times New Roman" panose="02020603050405020304" pitchFamily="18" charset="0"/>
              <a:cs typeface="Times New Roman" panose="02020603050405020304" pitchFamily="18" charset="0"/>
            </a:endParaRPr>
          </a:p>
        </p:txBody>
      </p:sp>
      <p:grpSp>
        <p:nvGrpSpPr>
          <p:cNvPr id="9" name="Group 8">
            <a:extLst>
              <a:ext uri="{FF2B5EF4-FFF2-40B4-BE49-F238E27FC236}">
                <a16:creationId xmlns:a16="http://schemas.microsoft.com/office/drawing/2014/main" id="{EE448C4F-3155-4F04-8CEB-C9D2579E1F1C}"/>
              </a:ext>
            </a:extLst>
          </p:cNvPr>
          <p:cNvGrpSpPr/>
          <p:nvPr/>
        </p:nvGrpSpPr>
        <p:grpSpPr>
          <a:xfrm>
            <a:off x="1525584" y="439502"/>
            <a:ext cx="9140831" cy="999650"/>
            <a:chOff x="2720968" y="528180"/>
            <a:chExt cx="9140831" cy="999650"/>
          </a:xfrm>
        </p:grpSpPr>
        <p:pic>
          <p:nvPicPr>
            <p:cNvPr id="5" name="Picture 4">
              <a:extLst>
                <a:ext uri="{FF2B5EF4-FFF2-40B4-BE49-F238E27FC236}">
                  <a16:creationId xmlns:a16="http://schemas.microsoft.com/office/drawing/2014/main" id="{010BC87C-01AF-4166-9F09-A3A7558E0B70}"/>
                </a:ext>
              </a:extLst>
            </p:cNvPr>
            <p:cNvPicPr>
              <a:picLocks noChangeAspect="1"/>
            </p:cNvPicPr>
            <p:nvPr/>
          </p:nvPicPr>
          <p:blipFill>
            <a:blip r:embed="rId3"/>
            <a:stretch>
              <a:fillRect/>
            </a:stretch>
          </p:blipFill>
          <p:spPr>
            <a:xfrm>
              <a:off x="2720968" y="528180"/>
              <a:ext cx="1314456" cy="999649"/>
            </a:xfrm>
            <a:prstGeom prst="rect">
              <a:avLst/>
            </a:prstGeom>
          </p:spPr>
        </p:pic>
        <p:sp>
          <p:nvSpPr>
            <p:cNvPr id="8" name="Flowchart: Predefined Process 7">
              <a:extLst>
                <a:ext uri="{FF2B5EF4-FFF2-40B4-BE49-F238E27FC236}">
                  <a16:creationId xmlns:a16="http://schemas.microsoft.com/office/drawing/2014/main" id="{A8B62795-D68C-4E29-B8E8-A78160635287}"/>
                </a:ext>
              </a:extLst>
            </p:cNvPr>
            <p:cNvSpPr/>
            <p:nvPr/>
          </p:nvSpPr>
          <p:spPr>
            <a:xfrm>
              <a:off x="4114798" y="528181"/>
              <a:ext cx="7747001" cy="999649"/>
            </a:xfrm>
            <a:prstGeom prst="flowChartPredefinedProcess">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5400000" scaled="1"/>
              <a:tileRect/>
            </a:gra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a:solidFill>
                    <a:schemeClr val="bg1"/>
                  </a:solidFill>
                  <a:latin typeface="Times New Roman" panose="02020603050405020304" pitchFamily="18" charset="0"/>
                  <a:cs typeface="Times New Roman" panose="02020603050405020304" pitchFamily="18" charset="0"/>
                </a:rPr>
                <a:t>LÝ DO CHỌN ĐỀ TÀI</a:t>
              </a:r>
            </a:p>
          </p:txBody>
        </p:sp>
      </p:grpSp>
      <p:sp>
        <p:nvSpPr>
          <p:cNvPr id="10" name="Rectangle 9">
            <a:extLst>
              <a:ext uri="{FF2B5EF4-FFF2-40B4-BE49-F238E27FC236}">
                <a16:creationId xmlns:a16="http://schemas.microsoft.com/office/drawing/2014/main" id="{FF238AC3-D615-4A59-97F2-B2126AC344B8}"/>
              </a:ext>
            </a:extLst>
          </p:cNvPr>
          <p:cNvSpPr/>
          <p:nvPr/>
        </p:nvSpPr>
        <p:spPr>
          <a:xfrm>
            <a:off x="8269288" y="1948097"/>
            <a:ext cx="3479800" cy="3317586"/>
          </a:xfrm>
          <a:prstGeom prst="rect">
            <a:avLst/>
          </a:prstGeom>
          <a:solidFill>
            <a:srgbClr val="00B0F0"/>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bg1"/>
                </a:solidFill>
                <a:latin typeface="Times New Roman" panose="02020603050405020304" pitchFamily="18" charset="0"/>
                <a:cs typeface="Times New Roman" panose="02020603050405020304" pitchFamily="18" charset="0"/>
              </a:rPr>
              <a:t>3. Vấn nạn về bản quyền tại Việt Nam</a:t>
            </a:r>
          </a:p>
        </p:txBody>
      </p:sp>
      <p:sp>
        <p:nvSpPr>
          <p:cNvPr id="12" name="Rectangle 11">
            <a:extLst>
              <a:ext uri="{FF2B5EF4-FFF2-40B4-BE49-F238E27FC236}">
                <a16:creationId xmlns:a16="http://schemas.microsoft.com/office/drawing/2014/main" id="{D0082F72-75BD-4432-81A1-29444FB0D5CB}"/>
              </a:ext>
            </a:extLst>
          </p:cNvPr>
          <p:cNvSpPr/>
          <p:nvPr/>
        </p:nvSpPr>
        <p:spPr>
          <a:xfrm>
            <a:off x="442912" y="1948097"/>
            <a:ext cx="3479800" cy="3317586"/>
          </a:xfrm>
          <a:prstGeom prst="rect">
            <a:avLst/>
          </a:prstGeom>
          <a:solidFill>
            <a:srgbClr val="00B0F0"/>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chemeClr val="bg1"/>
                </a:solidFill>
                <a:latin typeface="Times New Roman" panose="02020603050405020304" pitchFamily="18" charset="0"/>
                <a:cs typeface="Times New Roman" panose="02020603050405020304" pitchFamily="18" charset="0"/>
              </a:rPr>
              <a:t>1. </a:t>
            </a:r>
            <a:r>
              <a:rPr lang="en-US" sz="2800" dirty="0" err="1">
                <a:solidFill>
                  <a:schemeClr val="bg1"/>
                </a:solidFill>
                <a:latin typeface="Times New Roman" panose="02020603050405020304" pitchFamily="18" charset="0"/>
                <a:cs typeface="Times New Roman" panose="02020603050405020304" pitchFamily="18" charset="0"/>
              </a:rPr>
              <a:t>Áp</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dụng</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những</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kiến</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thức</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đã</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học</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và</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tìm</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hiểu</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thêm</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những</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công</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nghệ</a:t>
            </a:r>
            <a:r>
              <a:rPr lang="en-US" sz="2800" dirty="0">
                <a:solidFill>
                  <a:schemeClr val="bg1"/>
                </a:solidFill>
                <a:latin typeface="Times New Roman" panose="02020603050405020304" pitchFamily="18" charset="0"/>
                <a:cs typeface="Times New Roman" panose="02020603050405020304" pitchFamily="18" charset="0"/>
              </a:rPr>
              <a:t> Laravel Framework</a:t>
            </a:r>
          </a:p>
        </p:txBody>
      </p:sp>
      <p:sp>
        <p:nvSpPr>
          <p:cNvPr id="2" name="Rectangle 1">
            <a:extLst>
              <a:ext uri="{FF2B5EF4-FFF2-40B4-BE49-F238E27FC236}">
                <a16:creationId xmlns:a16="http://schemas.microsoft.com/office/drawing/2014/main" id="{4462D1A9-ACF8-4792-B4B1-FF2D25255469}"/>
              </a:ext>
            </a:extLst>
          </p:cNvPr>
          <p:cNvSpPr/>
          <p:nvPr/>
        </p:nvSpPr>
        <p:spPr>
          <a:xfrm>
            <a:off x="4356100" y="1948097"/>
            <a:ext cx="3479800" cy="3317586"/>
          </a:xfrm>
          <a:prstGeom prst="rect">
            <a:avLst/>
          </a:prstGeom>
          <a:solidFill>
            <a:srgbClr val="00B0F0"/>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bg1"/>
                </a:solidFill>
                <a:latin typeface="Times New Roman" panose="02020603050405020304" pitchFamily="18" charset="0"/>
                <a:cs typeface="Times New Roman" panose="02020603050405020304" pitchFamily="18" charset="0"/>
              </a:rPr>
              <a:t>2. Những người không am hiểu về phim rạp,  eo hẹp về kinh tế hay đơn giản là thích xem phim trực tuyến tại nhà cùng gia đình</a:t>
            </a:r>
          </a:p>
        </p:txBody>
      </p:sp>
      <p:sp>
        <p:nvSpPr>
          <p:cNvPr id="3" name="Rectangle 2">
            <a:extLst>
              <a:ext uri="{FF2B5EF4-FFF2-40B4-BE49-F238E27FC236}">
                <a16:creationId xmlns:a16="http://schemas.microsoft.com/office/drawing/2014/main" id="{379C1A2A-89F6-488A-B524-965EC25CD12A}"/>
              </a:ext>
            </a:extLst>
          </p:cNvPr>
          <p:cNvSpPr/>
          <p:nvPr/>
        </p:nvSpPr>
        <p:spPr>
          <a:xfrm>
            <a:off x="442912" y="5774627"/>
            <a:ext cx="11306176" cy="643869"/>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l="50000" t="50000" r="50000" b="50000"/>
            </a:path>
            <a:tileRect/>
          </a:gra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bg1"/>
                </a:solidFill>
                <a:latin typeface="Times New Roman" panose="02020603050405020304" pitchFamily="18" charset="0"/>
                <a:cs typeface="Times New Roman" panose="02020603050405020304" pitchFamily="18" charset="0"/>
              </a:rPr>
              <a:t>Xây dựng website xem phim trực tuyến MinMovies dùng công nghệ Laravel</a:t>
            </a:r>
          </a:p>
        </p:txBody>
      </p:sp>
      <p:cxnSp>
        <p:nvCxnSpPr>
          <p:cNvPr id="7" name="Straight Arrow Connector 6">
            <a:extLst>
              <a:ext uri="{FF2B5EF4-FFF2-40B4-BE49-F238E27FC236}">
                <a16:creationId xmlns:a16="http://schemas.microsoft.com/office/drawing/2014/main" id="{4851DB35-15C9-4B86-89CB-1010EF5FDD2D}"/>
              </a:ext>
            </a:extLst>
          </p:cNvPr>
          <p:cNvCxnSpPr>
            <a:cxnSpLocks/>
          </p:cNvCxnSpPr>
          <p:nvPr/>
        </p:nvCxnSpPr>
        <p:spPr>
          <a:xfrm>
            <a:off x="2079523" y="5284984"/>
            <a:ext cx="0" cy="48964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5" name="Straight Arrow Connector 14">
            <a:extLst>
              <a:ext uri="{FF2B5EF4-FFF2-40B4-BE49-F238E27FC236}">
                <a16:creationId xmlns:a16="http://schemas.microsoft.com/office/drawing/2014/main" id="{A8A7B68C-00E3-4A1B-8BE5-731959F9DF60}"/>
              </a:ext>
            </a:extLst>
          </p:cNvPr>
          <p:cNvCxnSpPr>
            <a:cxnSpLocks/>
          </p:cNvCxnSpPr>
          <p:nvPr/>
        </p:nvCxnSpPr>
        <p:spPr>
          <a:xfrm>
            <a:off x="6096000" y="5284984"/>
            <a:ext cx="0" cy="48964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6" name="Straight Arrow Connector 15">
            <a:extLst>
              <a:ext uri="{FF2B5EF4-FFF2-40B4-BE49-F238E27FC236}">
                <a16:creationId xmlns:a16="http://schemas.microsoft.com/office/drawing/2014/main" id="{1B1E9FB3-1E84-44F9-8F77-5923B28AD5A6}"/>
              </a:ext>
            </a:extLst>
          </p:cNvPr>
          <p:cNvCxnSpPr>
            <a:cxnSpLocks/>
          </p:cNvCxnSpPr>
          <p:nvPr/>
        </p:nvCxnSpPr>
        <p:spPr>
          <a:xfrm>
            <a:off x="10092813" y="5265683"/>
            <a:ext cx="0" cy="48964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4125759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2"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261D3D26-5E00-4877-A19A-D95D4129BCFE}"/>
              </a:ext>
            </a:extLst>
          </p:cNvPr>
          <p:cNvSpPr txBox="1">
            <a:spLocks/>
          </p:cNvSpPr>
          <p:nvPr/>
        </p:nvSpPr>
        <p:spPr>
          <a:xfrm>
            <a:off x="4273550" y="410846"/>
            <a:ext cx="5397499" cy="46714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2800">
              <a:solidFill>
                <a:srgbClr val="000099"/>
              </a:solidFill>
              <a:latin typeface="Times New Roman" panose="02020603050405020304" pitchFamily="18" charset="0"/>
              <a:cs typeface="Times New Roman" panose="02020603050405020304" pitchFamily="18" charset="0"/>
            </a:endParaRPr>
          </a:p>
        </p:txBody>
      </p:sp>
      <p:grpSp>
        <p:nvGrpSpPr>
          <p:cNvPr id="9" name="Group 8">
            <a:extLst>
              <a:ext uri="{FF2B5EF4-FFF2-40B4-BE49-F238E27FC236}">
                <a16:creationId xmlns:a16="http://schemas.microsoft.com/office/drawing/2014/main" id="{EE448C4F-3155-4F04-8CEB-C9D2579E1F1C}"/>
              </a:ext>
            </a:extLst>
          </p:cNvPr>
          <p:cNvGrpSpPr/>
          <p:nvPr/>
        </p:nvGrpSpPr>
        <p:grpSpPr>
          <a:xfrm>
            <a:off x="3114106" y="410846"/>
            <a:ext cx="5963787" cy="999650"/>
            <a:chOff x="2720968" y="528180"/>
            <a:chExt cx="5963787" cy="999650"/>
          </a:xfrm>
        </p:grpSpPr>
        <p:pic>
          <p:nvPicPr>
            <p:cNvPr id="5" name="Picture 4">
              <a:extLst>
                <a:ext uri="{FF2B5EF4-FFF2-40B4-BE49-F238E27FC236}">
                  <a16:creationId xmlns:a16="http://schemas.microsoft.com/office/drawing/2014/main" id="{010BC87C-01AF-4166-9F09-A3A7558E0B70}"/>
                </a:ext>
              </a:extLst>
            </p:cNvPr>
            <p:cNvPicPr>
              <a:picLocks noChangeAspect="1"/>
            </p:cNvPicPr>
            <p:nvPr/>
          </p:nvPicPr>
          <p:blipFill>
            <a:blip r:embed="rId3"/>
            <a:stretch>
              <a:fillRect/>
            </a:stretch>
          </p:blipFill>
          <p:spPr>
            <a:xfrm>
              <a:off x="2720968" y="528180"/>
              <a:ext cx="1314456" cy="999649"/>
            </a:xfrm>
            <a:prstGeom prst="rect">
              <a:avLst/>
            </a:prstGeom>
          </p:spPr>
        </p:pic>
        <p:sp>
          <p:nvSpPr>
            <p:cNvPr id="8" name="Flowchart: Predefined Process 7">
              <a:extLst>
                <a:ext uri="{FF2B5EF4-FFF2-40B4-BE49-F238E27FC236}">
                  <a16:creationId xmlns:a16="http://schemas.microsoft.com/office/drawing/2014/main" id="{A8B62795-D68C-4E29-B8E8-A78160635287}"/>
                </a:ext>
              </a:extLst>
            </p:cNvPr>
            <p:cNvSpPr/>
            <p:nvPr/>
          </p:nvSpPr>
          <p:spPr>
            <a:xfrm>
              <a:off x="4114798" y="528181"/>
              <a:ext cx="4569957" cy="999649"/>
            </a:xfrm>
            <a:prstGeom prst="flowChartPredefinedProcess">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5400000" scaled="1"/>
              <a:tileRect/>
            </a:gra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a:solidFill>
                    <a:schemeClr val="bg1"/>
                  </a:solidFill>
                  <a:latin typeface="Times New Roman" panose="02020603050405020304" pitchFamily="18" charset="0"/>
                  <a:cs typeface="Times New Roman" panose="02020603050405020304" pitchFamily="18" charset="0"/>
                </a:rPr>
                <a:t>MỤC TIÊU</a:t>
              </a:r>
            </a:p>
          </p:txBody>
        </p:sp>
      </p:grpSp>
      <p:sp>
        <p:nvSpPr>
          <p:cNvPr id="14" name="Up Arrow 61">
            <a:extLst>
              <a:ext uri="{FF2B5EF4-FFF2-40B4-BE49-F238E27FC236}">
                <a16:creationId xmlns:a16="http://schemas.microsoft.com/office/drawing/2014/main" id="{EE022F08-FB48-49E9-86DB-A386B3DBC0EE}"/>
              </a:ext>
            </a:extLst>
          </p:cNvPr>
          <p:cNvSpPr/>
          <p:nvPr/>
        </p:nvSpPr>
        <p:spPr>
          <a:xfrm>
            <a:off x="375448" y="2669458"/>
            <a:ext cx="3586952" cy="3777695"/>
          </a:xfrm>
          <a:prstGeom prst="upArrow">
            <a:avLst>
              <a:gd name="adj1" fmla="val 50000"/>
              <a:gd name="adj2" fmla="val 20488"/>
            </a:avLst>
          </a:prstGeom>
          <a:solidFill>
            <a:srgbClr val="00B0F0"/>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a:solidFill>
                  <a:schemeClr val="bg1"/>
                </a:solidFill>
                <a:latin typeface="Times New Roman" panose="02020603050405020304" pitchFamily="18" charset="0"/>
                <a:cs typeface="Times New Roman" panose="02020603050405020304" pitchFamily="18" charset="0"/>
              </a:rPr>
              <a:t>Cung cấp nhiều phim mới có bản quyền, cập nhật liên tục</a:t>
            </a:r>
            <a:endParaRPr lang="en-US" sz="2400" dirty="0">
              <a:solidFill>
                <a:schemeClr val="bg1"/>
              </a:solidFill>
              <a:latin typeface="Times New Roman" panose="02020603050405020304" pitchFamily="18" charset="0"/>
              <a:cs typeface="Times New Roman" panose="02020603050405020304" pitchFamily="18" charset="0"/>
            </a:endParaRPr>
          </a:p>
          <a:p>
            <a:pPr algn="ct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15" name="Up Arrow 61">
            <a:extLst>
              <a:ext uri="{FF2B5EF4-FFF2-40B4-BE49-F238E27FC236}">
                <a16:creationId xmlns:a16="http://schemas.microsoft.com/office/drawing/2014/main" id="{5BAA7F4F-4B60-4EC0-88E3-1B5DC4B83505}"/>
              </a:ext>
            </a:extLst>
          </p:cNvPr>
          <p:cNvSpPr/>
          <p:nvPr/>
        </p:nvSpPr>
        <p:spPr>
          <a:xfrm>
            <a:off x="4273550" y="2669458"/>
            <a:ext cx="3586952" cy="3777695"/>
          </a:xfrm>
          <a:prstGeom prst="upArrow">
            <a:avLst>
              <a:gd name="adj1" fmla="val 50000"/>
              <a:gd name="adj2" fmla="val 20488"/>
            </a:avLst>
          </a:prstGeom>
          <a:solidFill>
            <a:srgbClr val="00B0F0"/>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a:solidFill>
                  <a:schemeClr val="bg1"/>
                </a:solidFill>
                <a:latin typeface="Times New Roman" panose="02020603050405020304" pitchFamily="18" charset="0"/>
                <a:cs typeface="Times New Roman" panose="02020603050405020304" pitchFamily="18" charset="0"/>
              </a:rPr>
              <a:t>Cho phép người dùng nạp ví, mua phim bên cạnh những chức năng cơ bản</a:t>
            </a:r>
            <a:endParaRPr lang="en-US" sz="2400" dirty="0">
              <a:solidFill>
                <a:schemeClr val="bg1"/>
              </a:solidFill>
              <a:latin typeface="Times New Roman" panose="02020603050405020304" pitchFamily="18" charset="0"/>
              <a:cs typeface="Times New Roman" panose="02020603050405020304" pitchFamily="18" charset="0"/>
            </a:endParaRPr>
          </a:p>
          <a:p>
            <a:pPr algn="ct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16" name="Up Arrow 61">
            <a:extLst>
              <a:ext uri="{FF2B5EF4-FFF2-40B4-BE49-F238E27FC236}">
                <a16:creationId xmlns:a16="http://schemas.microsoft.com/office/drawing/2014/main" id="{D3A38688-DD29-4D4B-A805-9B04E09F83FB}"/>
              </a:ext>
            </a:extLst>
          </p:cNvPr>
          <p:cNvSpPr/>
          <p:nvPr/>
        </p:nvSpPr>
        <p:spPr>
          <a:xfrm>
            <a:off x="8136849" y="2669457"/>
            <a:ext cx="3586952" cy="3777695"/>
          </a:xfrm>
          <a:prstGeom prst="upArrow">
            <a:avLst>
              <a:gd name="adj1" fmla="val 50000"/>
              <a:gd name="adj2" fmla="val 20488"/>
            </a:avLst>
          </a:prstGeom>
          <a:solidFill>
            <a:srgbClr val="00B0F0"/>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a:solidFill>
                  <a:schemeClr val="bg1"/>
                </a:solidFill>
                <a:latin typeface="Times New Roman" panose="02020603050405020304" pitchFamily="18" charset="0"/>
                <a:cs typeface="Times New Roman" panose="02020603050405020304" pitchFamily="18" charset="0"/>
              </a:rPr>
              <a:t>Hỗ trợ quản trị viên trong việc quản lý website, phim, thống kê doanh thu</a:t>
            </a:r>
            <a:endParaRPr lang="en-US" sz="2400" dirty="0">
              <a:solidFill>
                <a:schemeClr val="bg1"/>
              </a:solidFill>
              <a:latin typeface="Times New Roman" panose="02020603050405020304" pitchFamily="18" charset="0"/>
              <a:cs typeface="Times New Roman" panose="02020603050405020304" pitchFamily="18" charset="0"/>
            </a:endParaRPr>
          </a:p>
          <a:p>
            <a:pPr algn="ct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45D198AF-0F0F-4BC1-BC40-873B83E404BA}"/>
              </a:ext>
            </a:extLst>
          </p:cNvPr>
          <p:cNvSpPr/>
          <p:nvPr/>
        </p:nvSpPr>
        <p:spPr>
          <a:xfrm>
            <a:off x="468199" y="1759411"/>
            <a:ext cx="11255602" cy="780589"/>
          </a:xfrm>
          <a:prstGeom prst="rect">
            <a:avLst/>
          </a:prstGeom>
          <a:solidFill>
            <a:srgbClr val="00B0F0"/>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bg1"/>
                </a:solidFill>
                <a:latin typeface="Times New Roman" panose="02020603050405020304" pitchFamily="18" charset="0"/>
                <a:cs typeface="Times New Roman" panose="02020603050405020304" pitchFamily="18" charset="0"/>
              </a:rPr>
              <a:t>Tạo ra website xem phim trực tuyến MinMovies có trả phí</a:t>
            </a:r>
          </a:p>
        </p:txBody>
      </p:sp>
    </p:spTree>
    <p:extLst>
      <p:ext uri="{BB962C8B-B14F-4D97-AF65-F5344CB8AC3E}">
        <p14:creationId xmlns:p14="http://schemas.microsoft.com/office/powerpoint/2010/main" val="2441844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261D3D26-5E00-4877-A19A-D95D4129BCFE}"/>
              </a:ext>
            </a:extLst>
          </p:cNvPr>
          <p:cNvSpPr txBox="1">
            <a:spLocks/>
          </p:cNvSpPr>
          <p:nvPr/>
        </p:nvSpPr>
        <p:spPr>
          <a:xfrm>
            <a:off x="4273550" y="410846"/>
            <a:ext cx="5397499" cy="46714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2800">
              <a:solidFill>
                <a:srgbClr val="000099"/>
              </a:solidFill>
              <a:latin typeface="Times New Roman" panose="02020603050405020304" pitchFamily="18" charset="0"/>
              <a:cs typeface="Times New Roman" panose="02020603050405020304" pitchFamily="18" charset="0"/>
            </a:endParaRPr>
          </a:p>
        </p:txBody>
      </p:sp>
      <p:grpSp>
        <p:nvGrpSpPr>
          <p:cNvPr id="9" name="Group 8">
            <a:extLst>
              <a:ext uri="{FF2B5EF4-FFF2-40B4-BE49-F238E27FC236}">
                <a16:creationId xmlns:a16="http://schemas.microsoft.com/office/drawing/2014/main" id="{EE448C4F-3155-4F04-8CEB-C9D2579E1F1C}"/>
              </a:ext>
            </a:extLst>
          </p:cNvPr>
          <p:cNvGrpSpPr/>
          <p:nvPr/>
        </p:nvGrpSpPr>
        <p:grpSpPr>
          <a:xfrm>
            <a:off x="2326310" y="410846"/>
            <a:ext cx="7539380" cy="999650"/>
            <a:chOff x="2720968" y="528180"/>
            <a:chExt cx="7539380" cy="999650"/>
          </a:xfrm>
        </p:grpSpPr>
        <p:pic>
          <p:nvPicPr>
            <p:cNvPr id="5" name="Picture 4">
              <a:extLst>
                <a:ext uri="{FF2B5EF4-FFF2-40B4-BE49-F238E27FC236}">
                  <a16:creationId xmlns:a16="http://schemas.microsoft.com/office/drawing/2014/main" id="{010BC87C-01AF-4166-9F09-A3A7558E0B70}"/>
                </a:ext>
              </a:extLst>
            </p:cNvPr>
            <p:cNvPicPr>
              <a:picLocks noChangeAspect="1"/>
            </p:cNvPicPr>
            <p:nvPr/>
          </p:nvPicPr>
          <p:blipFill>
            <a:blip r:embed="rId3"/>
            <a:stretch>
              <a:fillRect/>
            </a:stretch>
          </p:blipFill>
          <p:spPr>
            <a:xfrm>
              <a:off x="2720968" y="528180"/>
              <a:ext cx="1314456" cy="999649"/>
            </a:xfrm>
            <a:prstGeom prst="rect">
              <a:avLst/>
            </a:prstGeom>
          </p:spPr>
        </p:pic>
        <p:sp>
          <p:nvSpPr>
            <p:cNvPr id="8" name="Flowchart: Predefined Process 7">
              <a:extLst>
                <a:ext uri="{FF2B5EF4-FFF2-40B4-BE49-F238E27FC236}">
                  <a16:creationId xmlns:a16="http://schemas.microsoft.com/office/drawing/2014/main" id="{A8B62795-D68C-4E29-B8E8-A78160635287}"/>
                </a:ext>
              </a:extLst>
            </p:cNvPr>
            <p:cNvSpPr/>
            <p:nvPr/>
          </p:nvSpPr>
          <p:spPr>
            <a:xfrm>
              <a:off x="4114798" y="528181"/>
              <a:ext cx="6145550" cy="999649"/>
            </a:xfrm>
            <a:prstGeom prst="flowChartPredefinedProcess">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5400000" scaled="1"/>
              <a:tileRect/>
            </a:gra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a:solidFill>
                    <a:schemeClr val="bg1"/>
                  </a:solidFill>
                  <a:latin typeface="Times New Roman" panose="02020603050405020304" pitchFamily="18" charset="0"/>
                  <a:cs typeface="Times New Roman" panose="02020603050405020304" pitchFamily="18" charset="0"/>
                </a:rPr>
                <a:t>CHỨC NĂNG WEBSITE</a:t>
              </a:r>
            </a:p>
          </p:txBody>
        </p:sp>
      </p:grpSp>
      <p:sp>
        <p:nvSpPr>
          <p:cNvPr id="12" name="Rectangle 11">
            <a:extLst>
              <a:ext uri="{FF2B5EF4-FFF2-40B4-BE49-F238E27FC236}">
                <a16:creationId xmlns:a16="http://schemas.microsoft.com/office/drawing/2014/main" id="{D0082F72-75BD-4432-81A1-29444FB0D5CB}"/>
              </a:ext>
            </a:extLst>
          </p:cNvPr>
          <p:cNvSpPr/>
          <p:nvPr/>
        </p:nvSpPr>
        <p:spPr>
          <a:xfrm>
            <a:off x="2725567" y="1772531"/>
            <a:ext cx="6740865" cy="664474"/>
          </a:xfrm>
          <a:prstGeom prst="rect">
            <a:avLst/>
          </a:prstGeom>
          <a:solidFill>
            <a:srgbClr val="0070C0"/>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a:solidFill>
                  <a:schemeClr val="bg1"/>
                </a:solidFill>
                <a:latin typeface="Times New Roman" panose="02020603050405020304" pitchFamily="18" charset="0"/>
                <a:cs typeface="Times New Roman" panose="02020603050405020304" pitchFamily="18" charset="0"/>
              </a:rPr>
              <a:t>Website xem phim trực tuyến MinMovies</a:t>
            </a:r>
          </a:p>
        </p:txBody>
      </p:sp>
      <p:sp>
        <p:nvSpPr>
          <p:cNvPr id="154" name="Rectangle 153">
            <a:extLst>
              <a:ext uri="{FF2B5EF4-FFF2-40B4-BE49-F238E27FC236}">
                <a16:creationId xmlns:a16="http://schemas.microsoft.com/office/drawing/2014/main" id="{5DC884A8-483F-431A-AC6B-FFBC8F0830F4}"/>
              </a:ext>
            </a:extLst>
          </p:cNvPr>
          <p:cNvSpPr/>
          <p:nvPr/>
        </p:nvSpPr>
        <p:spPr>
          <a:xfrm>
            <a:off x="3288365" y="2782309"/>
            <a:ext cx="1970370" cy="510217"/>
          </a:xfrm>
          <a:prstGeom prst="rect">
            <a:avLst/>
          </a:prstGeom>
          <a:solidFill>
            <a:srgbClr val="008EC0"/>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a:solidFill>
                  <a:schemeClr val="bg1"/>
                </a:solidFill>
                <a:latin typeface="Times New Roman" panose="02020603050405020304" pitchFamily="18" charset="0"/>
                <a:cs typeface="Times New Roman" panose="02020603050405020304" pitchFamily="18" charset="0"/>
              </a:rPr>
              <a:t>Quản trị viên</a:t>
            </a:r>
          </a:p>
        </p:txBody>
      </p:sp>
      <p:sp>
        <p:nvSpPr>
          <p:cNvPr id="155" name="Rectangle 154">
            <a:extLst>
              <a:ext uri="{FF2B5EF4-FFF2-40B4-BE49-F238E27FC236}">
                <a16:creationId xmlns:a16="http://schemas.microsoft.com/office/drawing/2014/main" id="{16DB6D0B-9F9A-4555-AD88-6E462AAFF227}"/>
              </a:ext>
            </a:extLst>
          </p:cNvPr>
          <p:cNvSpPr/>
          <p:nvPr/>
        </p:nvSpPr>
        <p:spPr>
          <a:xfrm>
            <a:off x="6933267" y="2767794"/>
            <a:ext cx="1862390" cy="510216"/>
          </a:xfrm>
          <a:prstGeom prst="rect">
            <a:avLst/>
          </a:prstGeom>
          <a:solidFill>
            <a:srgbClr val="008EC0"/>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a:solidFill>
                  <a:schemeClr val="bg1"/>
                </a:solidFill>
                <a:latin typeface="Times New Roman" panose="02020603050405020304" pitchFamily="18" charset="0"/>
                <a:cs typeface="Times New Roman" panose="02020603050405020304" pitchFamily="18" charset="0"/>
              </a:rPr>
              <a:t>Người dùng</a:t>
            </a:r>
          </a:p>
        </p:txBody>
      </p:sp>
      <p:sp>
        <p:nvSpPr>
          <p:cNvPr id="156" name="Rectangle 155">
            <a:extLst>
              <a:ext uri="{FF2B5EF4-FFF2-40B4-BE49-F238E27FC236}">
                <a16:creationId xmlns:a16="http://schemas.microsoft.com/office/drawing/2014/main" id="{C5041518-D527-4CC2-B7B4-BFF087445324}"/>
              </a:ext>
            </a:extLst>
          </p:cNvPr>
          <p:cNvSpPr/>
          <p:nvPr/>
        </p:nvSpPr>
        <p:spPr>
          <a:xfrm>
            <a:off x="355940" y="3883982"/>
            <a:ext cx="1970370" cy="730754"/>
          </a:xfrm>
          <a:prstGeom prst="rect">
            <a:avLst/>
          </a:prstGeom>
          <a:solidFill>
            <a:srgbClr val="00B0F0"/>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a:solidFill>
                  <a:schemeClr val="bg1"/>
                </a:solidFill>
                <a:latin typeface="Times New Roman" panose="02020603050405020304" pitchFamily="18" charset="0"/>
                <a:cs typeface="Times New Roman" panose="02020603050405020304" pitchFamily="18" charset="0"/>
              </a:rPr>
              <a:t>QL người dùng</a:t>
            </a:r>
          </a:p>
        </p:txBody>
      </p:sp>
      <p:sp>
        <p:nvSpPr>
          <p:cNvPr id="157" name="Rectangle 156">
            <a:extLst>
              <a:ext uri="{FF2B5EF4-FFF2-40B4-BE49-F238E27FC236}">
                <a16:creationId xmlns:a16="http://schemas.microsoft.com/office/drawing/2014/main" id="{34E5065E-FD62-495E-B5CF-6FF8F2CEAE53}"/>
              </a:ext>
            </a:extLst>
          </p:cNvPr>
          <p:cNvSpPr/>
          <p:nvPr/>
        </p:nvSpPr>
        <p:spPr>
          <a:xfrm>
            <a:off x="2983538" y="3994251"/>
            <a:ext cx="1970370" cy="510217"/>
          </a:xfrm>
          <a:prstGeom prst="rect">
            <a:avLst/>
          </a:prstGeom>
          <a:solidFill>
            <a:srgbClr val="00B0F0"/>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a:solidFill>
                  <a:schemeClr val="bg1"/>
                </a:solidFill>
                <a:latin typeface="Times New Roman" panose="02020603050405020304" pitchFamily="18" charset="0"/>
                <a:cs typeface="Times New Roman" panose="02020603050405020304" pitchFamily="18" charset="0"/>
              </a:rPr>
              <a:t>QL danh mục</a:t>
            </a:r>
          </a:p>
        </p:txBody>
      </p:sp>
      <p:sp>
        <p:nvSpPr>
          <p:cNvPr id="158" name="Rectangle 157">
            <a:extLst>
              <a:ext uri="{FF2B5EF4-FFF2-40B4-BE49-F238E27FC236}">
                <a16:creationId xmlns:a16="http://schemas.microsoft.com/office/drawing/2014/main" id="{6D9D16DE-6193-42A8-A6B2-D4662AED54DC}"/>
              </a:ext>
            </a:extLst>
          </p:cNvPr>
          <p:cNvSpPr/>
          <p:nvPr/>
        </p:nvSpPr>
        <p:spPr>
          <a:xfrm>
            <a:off x="7238092" y="5256377"/>
            <a:ext cx="1970370" cy="510217"/>
          </a:xfrm>
          <a:prstGeom prst="rect">
            <a:avLst/>
          </a:prstGeom>
          <a:solidFill>
            <a:srgbClr val="00B0F0"/>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a:solidFill>
                  <a:schemeClr val="bg1"/>
                </a:solidFill>
                <a:latin typeface="Times New Roman" panose="02020603050405020304" pitchFamily="18" charset="0"/>
                <a:cs typeface="Times New Roman" panose="02020603050405020304" pitchFamily="18" charset="0"/>
              </a:rPr>
              <a:t>Xem phim</a:t>
            </a:r>
          </a:p>
        </p:txBody>
      </p:sp>
      <p:sp>
        <p:nvSpPr>
          <p:cNvPr id="159" name="Rectangle 158">
            <a:extLst>
              <a:ext uri="{FF2B5EF4-FFF2-40B4-BE49-F238E27FC236}">
                <a16:creationId xmlns:a16="http://schemas.microsoft.com/office/drawing/2014/main" id="{ADA73229-815A-4FAE-8005-C52922302824}"/>
              </a:ext>
            </a:extLst>
          </p:cNvPr>
          <p:cNvSpPr/>
          <p:nvPr/>
        </p:nvSpPr>
        <p:spPr>
          <a:xfrm>
            <a:off x="9865690" y="3883982"/>
            <a:ext cx="1970370" cy="730754"/>
          </a:xfrm>
          <a:prstGeom prst="rect">
            <a:avLst/>
          </a:prstGeom>
          <a:solidFill>
            <a:srgbClr val="00B0F0"/>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a:solidFill>
                  <a:schemeClr val="bg1"/>
                </a:solidFill>
                <a:latin typeface="Times New Roman" panose="02020603050405020304" pitchFamily="18" charset="0"/>
                <a:cs typeface="Times New Roman" panose="02020603050405020304" pitchFamily="18" charset="0"/>
              </a:rPr>
              <a:t>Bình luận, thích, chia sẻ</a:t>
            </a:r>
          </a:p>
        </p:txBody>
      </p:sp>
      <p:sp>
        <p:nvSpPr>
          <p:cNvPr id="160" name="Rectangle 159">
            <a:extLst>
              <a:ext uri="{FF2B5EF4-FFF2-40B4-BE49-F238E27FC236}">
                <a16:creationId xmlns:a16="http://schemas.microsoft.com/office/drawing/2014/main" id="{5DF71281-1E0A-4DE1-9AF6-872FC130DFDC}"/>
              </a:ext>
            </a:extLst>
          </p:cNvPr>
          <p:cNvSpPr/>
          <p:nvPr/>
        </p:nvSpPr>
        <p:spPr>
          <a:xfrm>
            <a:off x="355940" y="4836484"/>
            <a:ext cx="1970370" cy="730754"/>
          </a:xfrm>
          <a:prstGeom prst="rect">
            <a:avLst/>
          </a:prstGeom>
          <a:solidFill>
            <a:srgbClr val="00B0F0"/>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a:solidFill>
                  <a:schemeClr val="bg1"/>
                </a:solidFill>
                <a:latin typeface="Times New Roman" panose="02020603050405020304" pitchFamily="18" charset="0"/>
                <a:cs typeface="Times New Roman" panose="02020603050405020304" pitchFamily="18" charset="0"/>
              </a:rPr>
              <a:t>QL phim, bình luận </a:t>
            </a:r>
          </a:p>
        </p:txBody>
      </p:sp>
      <p:sp>
        <p:nvSpPr>
          <p:cNvPr id="161" name="Rectangle 160">
            <a:extLst>
              <a:ext uri="{FF2B5EF4-FFF2-40B4-BE49-F238E27FC236}">
                <a16:creationId xmlns:a16="http://schemas.microsoft.com/office/drawing/2014/main" id="{EF1594B8-E385-4AEA-B4F5-1175FA6B776E}"/>
              </a:ext>
            </a:extLst>
          </p:cNvPr>
          <p:cNvSpPr/>
          <p:nvPr/>
        </p:nvSpPr>
        <p:spPr>
          <a:xfrm>
            <a:off x="355940" y="5870222"/>
            <a:ext cx="1970370" cy="510217"/>
          </a:xfrm>
          <a:prstGeom prst="rect">
            <a:avLst/>
          </a:prstGeom>
          <a:solidFill>
            <a:srgbClr val="00B0F0"/>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a:solidFill>
                  <a:schemeClr val="bg1"/>
                </a:solidFill>
                <a:latin typeface="Times New Roman" panose="02020603050405020304" pitchFamily="18" charset="0"/>
                <a:cs typeface="Times New Roman" panose="02020603050405020304" pitchFamily="18" charset="0"/>
              </a:rPr>
              <a:t>QL giao dịch</a:t>
            </a:r>
          </a:p>
        </p:txBody>
      </p:sp>
      <p:sp>
        <p:nvSpPr>
          <p:cNvPr id="162" name="Rectangle 161">
            <a:extLst>
              <a:ext uri="{FF2B5EF4-FFF2-40B4-BE49-F238E27FC236}">
                <a16:creationId xmlns:a16="http://schemas.microsoft.com/office/drawing/2014/main" id="{D11F7BCF-AD56-4088-B102-1979AB39A7BE}"/>
              </a:ext>
            </a:extLst>
          </p:cNvPr>
          <p:cNvSpPr/>
          <p:nvPr/>
        </p:nvSpPr>
        <p:spPr>
          <a:xfrm>
            <a:off x="2983538" y="4937679"/>
            <a:ext cx="1970370" cy="510217"/>
          </a:xfrm>
          <a:prstGeom prst="rect">
            <a:avLst/>
          </a:prstGeom>
          <a:solidFill>
            <a:srgbClr val="00B0F0"/>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a:solidFill>
                  <a:schemeClr val="bg1"/>
                </a:solidFill>
                <a:latin typeface="Times New Roman" panose="02020603050405020304" pitchFamily="18" charset="0"/>
                <a:cs typeface="Times New Roman" panose="02020603050405020304" pitchFamily="18" charset="0"/>
              </a:rPr>
              <a:t>QL tủ phim</a:t>
            </a:r>
          </a:p>
        </p:txBody>
      </p:sp>
      <p:sp>
        <p:nvSpPr>
          <p:cNvPr id="163" name="Rectangle 162">
            <a:extLst>
              <a:ext uri="{FF2B5EF4-FFF2-40B4-BE49-F238E27FC236}">
                <a16:creationId xmlns:a16="http://schemas.microsoft.com/office/drawing/2014/main" id="{52A8A740-0464-4FDF-B829-16A1ED4000CC}"/>
              </a:ext>
            </a:extLst>
          </p:cNvPr>
          <p:cNvSpPr/>
          <p:nvPr/>
        </p:nvSpPr>
        <p:spPr>
          <a:xfrm>
            <a:off x="2983538" y="5870221"/>
            <a:ext cx="1970370" cy="510217"/>
          </a:xfrm>
          <a:prstGeom prst="rect">
            <a:avLst/>
          </a:prstGeom>
          <a:solidFill>
            <a:srgbClr val="00B0F0"/>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a:solidFill>
                  <a:schemeClr val="bg1"/>
                </a:solidFill>
                <a:latin typeface="Times New Roman" panose="02020603050405020304" pitchFamily="18" charset="0"/>
                <a:cs typeface="Times New Roman" panose="02020603050405020304" pitchFamily="18" charset="0"/>
              </a:rPr>
              <a:t>Thống kê</a:t>
            </a:r>
          </a:p>
        </p:txBody>
      </p:sp>
      <p:sp>
        <p:nvSpPr>
          <p:cNvPr id="164" name="Rectangle 163">
            <a:extLst>
              <a:ext uri="{FF2B5EF4-FFF2-40B4-BE49-F238E27FC236}">
                <a16:creationId xmlns:a16="http://schemas.microsoft.com/office/drawing/2014/main" id="{6CF1DFE1-E939-42B5-B6AE-9A8FC9EDDFB3}"/>
              </a:ext>
            </a:extLst>
          </p:cNvPr>
          <p:cNvSpPr/>
          <p:nvPr/>
        </p:nvSpPr>
        <p:spPr>
          <a:xfrm>
            <a:off x="9865690" y="4827410"/>
            <a:ext cx="1970370" cy="730753"/>
          </a:xfrm>
          <a:prstGeom prst="rect">
            <a:avLst/>
          </a:prstGeom>
          <a:solidFill>
            <a:srgbClr val="00B0F0"/>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a:solidFill>
                  <a:schemeClr val="bg1"/>
                </a:solidFill>
                <a:latin typeface="Times New Roman" panose="02020603050405020304" pitchFamily="18" charset="0"/>
                <a:cs typeface="Times New Roman" panose="02020603050405020304" pitchFamily="18" charset="0"/>
              </a:rPr>
              <a:t>Nạp ví, mua phim</a:t>
            </a:r>
          </a:p>
        </p:txBody>
      </p:sp>
      <p:sp>
        <p:nvSpPr>
          <p:cNvPr id="165" name="Rectangle 164">
            <a:extLst>
              <a:ext uri="{FF2B5EF4-FFF2-40B4-BE49-F238E27FC236}">
                <a16:creationId xmlns:a16="http://schemas.microsoft.com/office/drawing/2014/main" id="{8EFA461C-AAB0-449F-B0B1-C0F2EEA7C65C}"/>
              </a:ext>
            </a:extLst>
          </p:cNvPr>
          <p:cNvSpPr/>
          <p:nvPr/>
        </p:nvSpPr>
        <p:spPr>
          <a:xfrm>
            <a:off x="7238092" y="3911169"/>
            <a:ext cx="1970370" cy="1174867"/>
          </a:xfrm>
          <a:prstGeom prst="rect">
            <a:avLst/>
          </a:prstGeom>
          <a:solidFill>
            <a:srgbClr val="00B0F0"/>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a:solidFill>
                  <a:schemeClr val="bg1"/>
                </a:solidFill>
                <a:latin typeface="Times New Roman" panose="02020603050405020304" pitchFamily="18" charset="0"/>
                <a:cs typeface="Times New Roman" panose="02020603050405020304" pitchFamily="18" charset="0"/>
              </a:rPr>
              <a:t>Đăng nhập, đăng ký, quên mật khẩu</a:t>
            </a:r>
          </a:p>
        </p:txBody>
      </p:sp>
      <p:sp>
        <p:nvSpPr>
          <p:cNvPr id="166" name="Rectangle 165">
            <a:extLst>
              <a:ext uri="{FF2B5EF4-FFF2-40B4-BE49-F238E27FC236}">
                <a16:creationId xmlns:a16="http://schemas.microsoft.com/office/drawing/2014/main" id="{B8BD1EFC-238D-42EB-85EF-45D0A35C7734}"/>
              </a:ext>
            </a:extLst>
          </p:cNvPr>
          <p:cNvSpPr/>
          <p:nvPr/>
        </p:nvSpPr>
        <p:spPr>
          <a:xfrm>
            <a:off x="7238092" y="5936935"/>
            <a:ext cx="1970370" cy="510218"/>
          </a:xfrm>
          <a:prstGeom prst="rect">
            <a:avLst/>
          </a:prstGeom>
          <a:solidFill>
            <a:srgbClr val="00B0F0"/>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a:solidFill>
                  <a:schemeClr val="bg1"/>
                </a:solidFill>
                <a:latin typeface="Times New Roman" panose="02020603050405020304" pitchFamily="18" charset="0"/>
                <a:cs typeface="Times New Roman" panose="02020603050405020304" pitchFamily="18" charset="0"/>
              </a:rPr>
              <a:t>QL hồ sơ</a:t>
            </a:r>
          </a:p>
        </p:txBody>
      </p:sp>
      <p:sp>
        <p:nvSpPr>
          <p:cNvPr id="167" name="Rectangle 166">
            <a:extLst>
              <a:ext uri="{FF2B5EF4-FFF2-40B4-BE49-F238E27FC236}">
                <a16:creationId xmlns:a16="http://schemas.microsoft.com/office/drawing/2014/main" id="{6573C999-67A1-4A42-BF36-E76C52BFF1BB}"/>
              </a:ext>
            </a:extLst>
          </p:cNvPr>
          <p:cNvSpPr/>
          <p:nvPr/>
        </p:nvSpPr>
        <p:spPr>
          <a:xfrm>
            <a:off x="9865690" y="5728505"/>
            <a:ext cx="1970370" cy="730753"/>
          </a:xfrm>
          <a:prstGeom prst="rect">
            <a:avLst/>
          </a:prstGeom>
          <a:solidFill>
            <a:srgbClr val="00B0F0"/>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a:solidFill>
                  <a:schemeClr val="bg1"/>
                </a:solidFill>
                <a:latin typeface="Times New Roman" panose="02020603050405020304" pitchFamily="18" charset="0"/>
                <a:cs typeface="Times New Roman" panose="02020603050405020304" pitchFamily="18" charset="0"/>
              </a:rPr>
              <a:t>QL tủ phim, phim đã mua</a:t>
            </a:r>
          </a:p>
        </p:txBody>
      </p:sp>
      <p:cxnSp>
        <p:nvCxnSpPr>
          <p:cNvPr id="16" name="Connector: Elbow 15">
            <a:extLst>
              <a:ext uri="{FF2B5EF4-FFF2-40B4-BE49-F238E27FC236}">
                <a16:creationId xmlns:a16="http://schemas.microsoft.com/office/drawing/2014/main" id="{FD6B45DC-606C-41D8-85B1-926A4B863AD0}"/>
              </a:ext>
            </a:extLst>
          </p:cNvPr>
          <p:cNvCxnSpPr>
            <a:cxnSpLocks/>
            <a:stCxn id="154" idx="1"/>
            <a:endCxn id="156" idx="3"/>
          </p:cNvCxnSpPr>
          <p:nvPr/>
        </p:nvCxnSpPr>
        <p:spPr>
          <a:xfrm rot="10800000" flipV="1">
            <a:off x="2326311" y="3037417"/>
            <a:ext cx="962055" cy="1211941"/>
          </a:xfrm>
          <a:prstGeom prst="bent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9" name="Connector: Elbow 28">
            <a:extLst>
              <a:ext uri="{FF2B5EF4-FFF2-40B4-BE49-F238E27FC236}">
                <a16:creationId xmlns:a16="http://schemas.microsoft.com/office/drawing/2014/main" id="{DD178934-D722-47DF-B2CE-2ED32A9A222A}"/>
              </a:ext>
            </a:extLst>
          </p:cNvPr>
          <p:cNvCxnSpPr>
            <a:stCxn id="154" idx="3"/>
            <a:endCxn id="157" idx="3"/>
          </p:cNvCxnSpPr>
          <p:nvPr/>
        </p:nvCxnSpPr>
        <p:spPr>
          <a:xfrm flipH="1">
            <a:off x="4953908" y="3037418"/>
            <a:ext cx="304827" cy="1211942"/>
          </a:xfrm>
          <a:prstGeom prst="bentConnector3">
            <a:avLst>
              <a:gd name="adj1" fmla="val -74993"/>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1" name="Connector: Elbow 30">
            <a:extLst>
              <a:ext uri="{FF2B5EF4-FFF2-40B4-BE49-F238E27FC236}">
                <a16:creationId xmlns:a16="http://schemas.microsoft.com/office/drawing/2014/main" id="{FABF4DFD-36E7-4E3E-AA29-AB1FFF3FF02B}"/>
              </a:ext>
            </a:extLst>
          </p:cNvPr>
          <p:cNvCxnSpPr>
            <a:stCxn id="154" idx="3"/>
            <a:endCxn id="162" idx="3"/>
          </p:cNvCxnSpPr>
          <p:nvPr/>
        </p:nvCxnSpPr>
        <p:spPr>
          <a:xfrm flipH="1">
            <a:off x="4953908" y="3037418"/>
            <a:ext cx="304827" cy="2155370"/>
          </a:xfrm>
          <a:prstGeom prst="bentConnector3">
            <a:avLst>
              <a:gd name="adj1" fmla="val -74993"/>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3" name="Connector: Elbow 32">
            <a:extLst>
              <a:ext uri="{FF2B5EF4-FFF2-40B4-BE49-F238E27FC236}">
                <a16:creationId xmlns:a16="http://schemas.microsoft.com/office/drawing/2014/main" id="{D552B55C-DF64-4B04-8D2A-E54D9D9355BA}"/>
              </a:ext>
            </a:extLst>
          </p:cNvPr>
          <p:cNvCxnSpPr>
            <a:stCxn id="154" idx="3"/>
            <a:endCxn id="163" idx="3"/>
          </p:cNvCxnSpPr>
          <p:nvPr/>
        </p:nvCxnSpPr>
        <p:spPr>
          <a:xfrm flipH="1">
            <a:off x="4953908" y="3037418"/>
            <a:ext cx="304827" cy="3087912"/>
          </a:xfrm>
          <a:prstGeom prst="bentConnector3">
            <a:avLst>
              <a:gd name="adj1" fmla="val -74993"/>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5" name="Connector: Elbow 34">
            <a:extLst>
              <a:ext uri="{FF2B5EF4-FFF2-40B4-BE49-F238E27FC236}">
                <a16:creationId xmlns:a16="http://schemas.microsoft.com/office/drawing/2014/main" id="{F76D3D28-708F-4139-A586-44727E458131}"/>
              </a:ext>
            </a:extLst>
          </p:cNvPr>
          <p:cNvCxnSpPr>
            <a:stCxn id="154" idx="1"/>
            <a:endCxn id="160" idx="3"/>
          </p:cNvCxnSpPr>
          <p:nvPr/>
        </p:nvCxnSpPr>
        <p:spPr>
          <a:xfrm rot="10800000" flipV="1">
            <a:off x="2326311" y="3037417"/>
            <a:ext cx="962055" cy="2164443"/>
          </a:xfrm>
          <a:prstGeom prst="bentConnector3">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7" name="Connector: Elbow 36">
            <a:extLst>
              <a:ext uri="{FF2B5EF4-FFF2-40B4-BE49-F238E27FC236}">
                <a16:creationId xmlns:a16="http://schemas.microsoft.com/office/drawing/2014/main" id="{5073FCD6-C352-4B6B-AF6C-70E6C017E3C9}"/>
              </a:ext>
            </a:extLst>
          </p:cNvPr>
          <p:cNvCxnSpPr>
            <a:stCxn id="154" idx="1"/>
            <a:endCxn id="161" idx="3"/>
          </p:cNvCxnSpPr>
          <p:nvPr/>
        </p:nvCxnSpPr>
        <p:spPr>
          <a:xfrm rot="10800000" flipV="1">
            <a:off x="2326311" y="3037417"/>
            <a:ext cx="962055" cy="3087913"/>
          </a:xfrm>
          <a:prstGeom prst="bentConnector3">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9" name="Connector: Elbow 38">
            <a:extLst>
              <a:ext uri="{FF2B5EF4-FFF2-40B4-BE49-F238E27FC236}">
                <a16:creationId xmlns:a16="http://schemas.microsoft.com/office/drawing/2014/main" id="{908EE073-71F2-441A-969D-3084FB8291EA}"/>
              </a:ext>
            </a:extLst>
          </p:cNvPr>
          <p:cNvCxnSpPr>
            <a:stCxn id="155" idx="1"/>
            <a:endCxn id="165" idx="1"/>
          </p:cNvCxnSpPr>
          <p:nvPr/>
        </p:nvCxnSpPr>
        <p:spPr>
          <a:xfrm rot="10800000" flipH="1" flipV="1">
            <a:off x="6933266" y="3022901"/>
            <a:ext cx="304825" cy="1475701"/>
          </a:xfrm>
          <a:prstGeom prst="bentConnector3">
            <a:avLst>
              <a:gd name="adj1" fmla="val -74994"/>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1" name="Connector: Elbow 40">
            <a:extLst>
              <a:ext uri="{FF2B5EF4-FFF2-40B4-BE49-F238E27FC236}">
                <a16:creationId xmlns:a16="http://schemas.microsoft.com/office/drawing/2014/main" id="{F873B2E9-4E87-4302-A303-C38C14D68E3C}"/>
              </a:ext>
            </a:extLst>
          </p:cNvPr>
          <p:cNvCxnSpPr>
            <a:stCxn id="155" idx="1"/>
            <a:endCxn id="158" idx="1"/>
          </p:cNvCxnSpPr>
          <p:nvPr/>
        </p:nvCxnSpPr>
        <p:spPr>
          <a:xfrm rot="10800000" flipH="1" flipV="1">
            <a:off x="6933266" y="3022902"/>
            <a:ext cx="304825" cy="2488584"/>
          </a:xfrm>
          <a:prstGeom prst="bentConnector3">
            <a:avLst>
              <a:gd name="adj1" fmla="val -74994"/>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3" name="Connector: Elbow 42">
            <a:extLst>
              <a:ext uri="{FF2B5EF4-FFF2-40B4-BE49-F238E27FC236}">
                <a16:creationId xmlns:a16="http://schemas.microsoft.com/office/drawing/2014/main" id="{CB06DF83-EB71-4FFE-A26B-094ABADDC316}"/>
              </a:ext>
            </a:extLst>
          </p:cNvPr>
          <p:cNvCxnSpPr>
            <a:stCxn id="155" idx="1"/>
            <a:endCxn id="166" idx="1"/>
          </p:cNvCxnSpPr>
          <p:nvPr/>
        </p:nvCxnSpPr>
        <p:spPr>
          <a:xfrm rot="10800000" flipH="1" flipV="1">
            <a:off x="6933266" y="3022902"/>
            <a:ext cx="304825" cy="3169142"/>
          </a:xfrm>
          <a:prstGeom prst="bentConnector3">
            <a:avLst>
              <a:gd name="adj1" fmla="val -74994"/>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5" name="Connector: Elbow 44">
            <a:extLst>
              <a:ext uri="{FF2B5EF4-FFF2-40B4-BE49-F238E27FC236}">
                <a16:creationId xmlns:a16="http://schemas.microsoft.com/office/drawing/2014/main" id="{43D92CDA-57F7-4F40-BDF6-615AE0EEBD32}"/>
              </a:ext>
            </a:extLst>
          </p:cNvPr>
          <p:cNvCxnSpPr>
            <a:stCxn id="155" idx="3"/>
            <a:endCxn id="159" idx="1"/>
          </p:cNvCxnSpPr>
          <p:nvPr/>
        </p:nvCxnSpPr>
        <p:spPr>
          <a:xfrm>
            <a:off x="8795657" y="3022902"/>
            <a:ext cx="1070033" cy="1226457"/>
          </a:xfrm>
          <a:prstGeom prst="bentConnector3">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7" name="Connector: Elbow 46">
            <a:extLst>
              <a:ext uri="{FF2B5EF4-FFF2-40B4-BE49-F238E27FC236}">
                <a16:creationId xmlns:a16="http://schemas.microsoft.com/office/drawing/2014/main" id="{9661A58B-467F-41B1-9085-4F96355B941E}"/>
              </a:ext>
            </a:extLst>
          </p:cNvPr>
          <p:cNvCxnSpPr>
            <a:stCxn id="155" idx="3"/>
            <a:endCxn id="164" idx="1"/>
          </p:cNvCxnSpPr>
          <p:nvPr/>
        </p:nvCxnSpPr>
        <p:spPr>
          <a:xfrm>
            <a:off x="8795657" y="3022902"/>
            <a:ext cx="1070033" cy="2169885"/>
          </a:xfrm>
          <a:prstGeom prst="bentConnector3">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9" name="Connector: Elbow 48">
            <a:extLst>
              <a:ext uri="{FF2B5EF4-FFF2-40B4-BE49-F238E27FC236}">
                <a16:creationId xmlns:a16="http://schemas.microsoft.com/office/drawing/2014/main" id="{58F27C0A-5ED5-4B19-972B-010F3C1070DC}"/>
              </a:ext>
            </a:extLst>
          </p:cNvPr>
          <p:cNvCxnSpPr>
            <a:stCxn id="155" idx="3"/>
            <a:endCxn id="167" idx="1"/>
          </p:cNvCxnSpPr>
          <p:nvPr/>
        </p:nvCxnSpPr>
        <p:spPr>
          <a:xfrm>
            <a:off x="8795657" y="3022902"/>
            <a:ext cx="1070033" cy="3070980"/>
          </a:xfrm>
          <a:prstGeom prst="bentConnector3">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57" name="Straight Arrow Connector 56">
            <a:extLst>
              <a:ext uri="{FF2B5EF4-FFF2-40B4-BE49-F238E27FC236}">
                <a16:creationId xmlns:a16="http://schemas.microsoft.com/office/drawing/2014/main" id="{8496925F-90CF-4FF0-B7B6-13649677A4C5}"/>
              </a:ext>
            </a:extLst>
          </p:cNvPr>
          <p:cNvCxnSpPr>
            <a:cxnSpLocks/>
            <a:endCxn id="154" idx="0"/>
          </p:cNvCxnSpPr>
          <p:nvPr/>
        </p:nvCxnSpPr>
        <p:spPr>
          <a:xfrm>
            <a:off x="4273550" y="2437005"/>
            <a:ext cx="0" cy="34530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73" name="Straight Arrow Connector 72">
            <a:extLst>
              <a:ext uri="{FF2B5EF4-FFF2-40B4-BE49-F238E27FC236}">
                <a16:creationId xmlns:a16="http://schemas.microsoft.com/office/drawing/2014/main" id="{5EFD6BAA-D17F-4E6E-9646-A72C18AB0755}"/>
              </a:ext>
            </a:extLst>
          </p:cNvPr>
          <p:cNvCxnSpPr>
            <a:cxnSpLocks/>
          </p:cNvCxnSpPr>
          <p:nvPr/>
        </p:nvCxnSpPr>
        <p:spPr>
          <a:xfrm>
            <a:off x="7906570" y="2437238"/>
            <a:ext cx="0" cy="34530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622885232"/>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841</TotalTime>
  <Words>836</Words>
  <Application>Microsoft Office PowerPoint</Application>
  <PresentationFormat>Widescreen</PresentationFormat>
  <Paragraphs>94</Paragraphs>
  <Slides>13</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Corbel</vt:lpstr>
      <vt:lpstr>Roboto</vt:lpstr>
      <vt:lpstr>Times New Roman</vt:lpstr>
      <vt:lpstr>Verdana</vt:lpstr>
      <vt:lpstr>Basis</vt:lpstr>
      <vt:lpstr>TRƯỜNG ĐẠI HỌC THỦ DẦU MỘT KHOA KỸ THUẬT - CÔNG NGHỆ</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 Tu</dc:creator>
  <cp:lastModifiedBy>Tấn Tài Đoàn</cp:lastModifiedBy>
  <cp:revision>45</cp:revision>
  <dcterms:created xsi:type="dcterms:W3CDTF">2020-07-13T15:18:13Z</dcterms:created>
  <dcterms:modified xsi:type="dcterms:W3CDTF">2020-12-06T23:04:03Z</dcterms:modified>
</cp:coreProperties>
</file>