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08" r:id="rId2"/>
    <p:sldId id="352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</p:sldIdLst>
  <p:sldSz cx="12192000" cy="6858000"/>
  <p:notesSz cx="6858000" cy="9144000"/>
  <p:embeddedFontLst>
    <p:embeddedFont>
      <p:font typeface="Wingdings 3" panose="05040102010807070707" pitchFamily="18" charset="2"/>
      <p:regular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Segoe UI Black" panose="020B0A02040204020203" pitchFamily="34" charset="0"/>
      <p:bold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BYr7Mk8e9S3sXOS+3mduQ==" hashData="jidtHgPOXRS3MVcFbkSYdS+gA343mpRWtXAY6yQTehK1sNRMTOU7UOroWROc9a4RkVb+T8BidGDNkEt1p5e79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JAVA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Object Oriented Programming (OOP) </a:t>
            </a:r>
          </a:p>
          <a:p>
            <a:r>
              <a:rPr lang="en-IN" dirty="0" smtClean="0"/>
              <a:t>(</a:t>
            </a:r>
            <a:r>
              <a:rPr lang="en-US" dirty="0" smtClean="0"/>
              <a:t>21CS01203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JAVA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Runtime Environment 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JRE is required to run java applications. </a:t>
            </a:r>
          </a:p>
          <a:p>
            <a:r>
              <a:rPr lang="en-US" dirty="0"/>
              <a:t>It combines the Java Virtual Machine (JVM), platform core classes and supporting libraries. </a:t>
            </a:r>
          </a:p>
          <a:p>
            <a:r>
              <a:rPr lang="en-US" dirty="0"/>
              <a:t>JRE is part of the Java Development Kit (JDK), but can be downloaded separately.</a:t>
            </a:r>
          </a:p>
          <a:p>
            <a:r>
              <a:rPr lang="en-US" dirty="0"/>
              <a:t>It does not contain any development tools such as compiler, debugger, etc. </a:t>
            </a:r>
          </a:p>
        </p:txBody>
      </p:sp>
    </p:spTree>
    <p:extLst>
      <p:ext uri="{BB962C8B-B14F-4D97-AF65-F5344CB8AC3E}">
        <p14:creationId xmlns:p14="http://schemas.microsoft.com/office/powerpoint/2010/main" val="38203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is a virtual machine that enables a computer to run Java programs as well as programs written in other languages and compiled to Java Bytecode</a:t>
            </a:r>
            <a:r>
              <a:rPr lang="en-US" dirty="0" smtClean="0"/>
              <a:t>.</a:t>
            </a:r>
          </a:p>
          <a:p>
            <a:r>
              <a:rPr lang="en-US" dirty="0"/>
              <a:t>Bytecode is a highly optimized set of instructions designed to be executed by the Java Virtual Machine(JVM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Byte code is intermediate representation of java source code.</a:t>
            </a:r>
          </a:p>
          <a:p>
            <a:r>
              <a:rPr lang="en-US" dirty="0"/>
              <a:t>Java compiler provides byte code by compiling Java Source Code.</a:t>
            </a:r>
          </a:p>
          <a:p>
            <a:r>
              <a:rPr lang="en-US" dirty="0"/>
              <a:t>Extension for java class file or byte code  is  ‘.class</a:t>
            </a:r>
            <a:r>
              <a:rPr lang="en-US" dirty="0" smtClean="0"/>
              <a:t>’, which is platform independent.</a:t>
            </a:r>
            <a:endParaRPr lang="en-US" dirty="0"/>
          </a:p>
          <a:p>
            <a:r>
              <a:rPr lang="en-US" dirty="0"/>
              <a:t>JVM is virtual because </a:t>
            </a:r>
            <a:r>
              <a:rPr lang="en-US" dirty="0" smtClean="0"/>
              <a:t>, It provides a machine interface that does not depend on the operating system and machine hardware architecture</a:t>
            </a:r>
            <a:r>
              <a:rPr lang="en-US" dirty="0"/>
              <a:t>. </a:t>
            </a:r>
          </a:p>
          <a:p>
            <a:r>
              <a:rPr lang="en-US" dirty="0"/>
              <a:t>JVM interprets the byte code into the machine code. </a:t>
            </a:r>
          </a:p>
          <a:p>
            <a:r>
              <a:rPr lang="en-US" b="1" dirty="0"/>
              <a:t>JVM</a:t>
            </a:r>
            <a:r>
              <a:rPr lang="en-US" dirty="0"/>
              <a:t> itself is </a:t>
            </a:r>
            <a:r>
              <a:rPr lang="en-US" b="1" dirty="0"/>
              <a:t>platform dependent</a:t>
            </a:r>
            <a:r>
              <a:rPr lang="en-US" dirty="0"/>
              <a:t>, but </a:t>
            </a:r>
            <a:r>
              <a:rPr lang="en-US" b="1" dirty="0"/>
              <a:t>Java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10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become Platform Independent?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3950" y="9525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 code (Program)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933950" y="1943100"/>
            <a:ext cx="1524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Compiler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929187" y="29337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Bytecode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886078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JVM</a:t>
            </a:r>
          </a:p>
          <a:p>
            <a:pPr algn="ctr"/>
            <a:r>
              <a:rPr lang="en-IN" dirty="0" smtClean="0"/>
              <a:t>(Windows)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819649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JVM</a:t>
            </a:r>
          </a:p>
          <a:p>
            <a:pPr algn="ctr"/>
            <a:r>
              <a:rPr lang="en-IN" dirty="0" smtClean="0"/>
              <a:t>(Linux)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748462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JVM </a:t>
            </a:r>
          </a:p>
          <a:p>
            <a:pPr algn="ctr"/>
            <a:r>
              <a:rPr lang="en-IN" dirty="0" smtClean="0"/>
              <a:t>(Mac)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931567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Machine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0380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Machine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950" y="1057276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.java file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8676" y="304311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.class file</a:t>
            </a:r>
            <a:endParaRPr lang="en-IN" sz="2000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695950" y="1638300"/>
            <a:ext cx="0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 flipH="1">
            <a:off x="5691187" y="2628900"/>
            <a:ext cx="4763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50468" y="3619500"/>
            <a:ext cx="3881436" cy="622300"/>
            <a:chOff x="4226718" y="3657600"/>
            <a:chExt cx="3881436" cy="6223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172198" y="3657600"/>
              <a:ext cx="0" cy="228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6718" y="3867150"/>
              <a:ext cx="38814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41004" y="3879850"/>
              <a:ext cx="2" cy="40005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098630" y="3886200"/>
              <a:ext cx="1" cy="3810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69816" y="3771900"/>
              <a:ext cx="2" cy="4953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97996" y="4914900"/>
            <a:ext cx="1524000" cy="1066800"/>
            <a:chOff x="3474246" y="4953000"/>
            <a:chExt cx="1524000" cy="10668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3474246" y="5334000"/>
              <a:ext cx="1524000" cy="685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Machine Code</a:t>
              </a:r>
            </a:p>
          </p:txBody>
        </p:sp>
        <p:cxnSp>
          <p:nvCxnSpPr>
            <p:cNvPr id="24" name="Straight Arrow Connector 23"/>
            <p:cNvCxnSpPr>
              <a:stCxn id="7" idx="4"/>
              <a:endCxn id="23" idx="0"/>
            </p:cNvCxnSpPr>
            <p:nvPr/>
          </p:nvCxnSpPr>
          <p:spPr>
            <a:xfrm flipH="1">
              <a:off x="4236246" y="4953000"/>
              <a:ext cx="1" cy="381000"/>
            </a:xfrm>
            <a:prstGeom prst="straightConnector1">
              <a:avLst/>
            </a:prstGeom>
            <a:grpFill/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9" idx="4"/>
            <a:endCxn id="11" idx="0"/>
          </p:cNvCxnSpPr>
          <p:nvPr/>
        </p:nvCxnSpPr>
        <p:spPr>
          <a:xfrm flipH="1">
            <a:off x="7622380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0" idx="0"/>
          </p:cNvCxnSpPr>
          <p:nvPr/>
        </p:nvCxnSpPr>
        <p:spPr>
          <a:xfrm flipH="1">
            <a:off x="5693567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JDK for Windows platform (.exe) from </a:t>
            </a:r>
          </a:p>
          <a:p>
            <a:pPr lvl="1"/>
            <a:r>
              <a:rPr lang="en-US" dirty="0"/>
              <a:t>https://www.oracle.com/technetwork/java/javase/downloads/index.html</a:t>
            </a:r>
          </a:p>
          <a:p>
            <a:r>
              <a:rPr lang="en-US" dirty="0"/>
              <a:t>Install the executable of JDK</a:t>
            </a:r>
          </a:p>
          <a:p>
            <a:r>
              <a:rPr lang="en-US" dirty="0"/>
              <a:t>Set the path variable of System variables by performing following steps</a:t>
            </a:r>
          </a:p>
          <a:p>
            <a:pPr lvl="1"/>
            <a:r>
              <a:rPr lang="en-US" dirty="0"/>
              <a:t>Go to "System Properties" (Right click This PC → Properties → Advanced System Settings)</a:t>
            </a:r>
          </a:p>
          <a:p>
            <a:pPr lvl="1"/>
            <a:r>
              <a:rPr lang="en-US" dirty="0"/>
              <a:t>Click on the "Environment variables" button under the "Advanced" tab</a:t>
            </a:r>
          </a:p>
          <a:p>
            <a:pPr lvl="1"/>
            <a:r>
              <a:rPr lang="en-US" dirty="0"/>
              <a:t>Then, select the "Path" variable in System variables and click on the "Edit" button</a:t>
            </a:r>
          </a:p>
          <a:p>
            <a:pPr lvl="1"/>
            <a:r>
              <a:rPr lang="en-US" dirty="0"/>
              <a:t>Click on the "New" button and add the path where Java is installed, followed by </a:t>
            </a:r>
            <a:r>
              <a:rPr lang="en-US" dirty="0">
                <a:latin typeface="Consolas" panose="020B0609020204030204" pitchFamily="49" charset="0"/>
              </a:rPr>
              <a:t>\bin</a:t>
            </a:r>
            <a:r>
              <a:rPr lang="en-US" dirty="0"/>
              <a:t>. By default, Java is installed in </a:t>
            </a:r>
            <a:r>
              <a:rPr lang="en-US" dirty="0">
                <a:latin typeface="Consolas" panose="020B0609020204030204" pitchFamily="49" charset="0"/>
              </a:rPr>
              <a:t>C:\Program </a:t>
            </a:r>
            <a:r>
              <a:rPr lang="en-US" dirty="0" smtClean="0">
                <a:latin typeface="Consolas" panose="020B0609020204030204" pitchFamily="49" charset="0"/>
              </a:rPr>
              <a:t>Files\Java\jdk-11.0.1</a:t>
            </a:r>
            <a:r>
              <a:rPr lang="en-US" dirty="0" smtClean="0"/>
              <a:t> </a:t>
            </a:r>
            <a:r>
              <a:rPr lang="en-US" dirty="0"/>
              <a:t>(If nothing else was specified when you installed it). In that case, You will have to add a new path with: </a:t>
            </a:r>
            <a:r>
              <a:rPr lang="en-US" dirty="0">
                <a:latin typeface="Consolas" panose="020B0609020204030204" pitchFamily="49" charset="0"/>
              </a:rPr>
              <a:t>C:\Program Files\Java\jdk-11.0.1\bin</a:t>
            </a:r>
          </a:p>
          <a:p>
            <a:pPr lvl="1"/>
            <a:r>
              <a:rPr lang="en-US" dirty="0"/>
              <a:t>Then, click "OK", and save the settings</a:t>
            </a:r>
          </a:p>
          <a:p>
            <a:pPr lvl="1"/>
            <a:r>
              <a:rPr lang="en-US" dirty="0"/>
              <a:t>At last, open Command Prompt (cmd.exe) and type java -version to see if Java is running on your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4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Path Variable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733362"/>
            <a:ext cx="9144000" cy="1893824"/>
            <a:chOff x="4762" y="14287"/>
            <a:chExt cx="9144000" cy="18938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14287"/>
              <a:ext cx="9144000" cy="189382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963194" y="351599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rgbClr val="C00000"/>
                  </a:solidFill>
                </a:rPr>
                <a:t>1</a:t>
              </a:r>
              <a:endParaRPr lang="en-IN" sz="3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67152" y="733362"/>
            <a:ext cx="3924848" cy="4458322"/>
            <a:chOff x="4762" y="1908111"/>
            <a:chExt cx="3924848" cy="44583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1908111"/>
              <a:ext cx="3924848" cy="445832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152400" y="5242882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rgbClr val="C00000"/>
                  </a:solidFill>
                </a:rPr>
                <a:t>2</a:t>
              </a:r>
              <a:endParaRPr lang="en-IN" sz="3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2287" y="2536685"/>
            <a:ext cx="5204865" cy="2786451"/>
            <a:chOff x="3062287" y="2536685"/>
            <a:chExt cx="5204865" cy="278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3062287" y="2536685"/>
              <a:ext cx="5204865" cy="2786451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653632" y="4677733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rgbClr val="C00000"/>
                  </a:solidFill>
                </a:rPr>
                <a:t>3</a:t>
              </a:r>
              <a:endParaRPr lang="en-IN" sz="3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547913"/>
            <a:ext cx="5200103" cy="1706238"/>
            <a:chOff x="3943896" y="4694563"/>
            <a:chExt cx="5200103" cy="17062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250"/>
            <a:stretch/>
          </p:blipFill>
          <p:spPr>
            <a:xfrm>
              <a:off x="3943896" y="4694563"/>
              <a:ext cx="5200103" cy="170623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010400" y="5286887"/>
              <a:ext cx="609600" cy="60960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rgbClr val="C00000"/>
                  </a:solidFill>
                </a:rPr>
                <a:t>4</a:t>
              </a:r>
              <a:endParaRPr lang="en-IN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4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HelloWorld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to save this in HelloWorld.java file as it has public class named HelloWorld.</a:t>
            </a:r>
          </a:p>
          <a:p>
            <a:r>
              <a:rPr lang="en-US" dirty="0"/>
              <a:t>String and System are inbuilt Java Classes.</a:t>
            </a:r>
          </a:p>
          <a:p>
            <a:r>
              <a:rPr lang="en-US" dirty="0"/>
              <a:t>Classes in java are always written in Camel case.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95900" y="238125"/>
            <a:ext cx="3962400" cy="676432"/>
          </a:xfrm>
          <a:prstGeom prst="wedgeRoundRectCallout">
            <a:avLst>
              <a:gd name="adj1" fmla="val -78055"/>
              <a:gd name="adj2" fmla="val 492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must be saved as HelloWorld.java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914900" y="1066800"/>
            <a:ext cx="4724400" cy="685800"/>
          </a:xfrm>
          <a:prstGeom prst="wedgeRoundRectCallout">
            <a:avLst>
              <a:gd name="adj1" fmla="val -68441"/>
              <a:gd name="adj2" fmla="val 635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method from where execution will start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9425" y="2261805"/>
            <a:ext cx="3581400" cy="533400"/>
          </a:xfrm>
          <a:prstGeom prst="wedgeRoundRectCallout">
            <a:avLst>
              <a:gd name="adj1" fmla="val -95975"/>
              <a:gd name="adj2" fmla="val -757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must start with capital letter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476375" y="3303204"/>
            <a:ext cx="3581400" cy="533400"/>
          </a:xfrm>
          <a:prstGeom prst="wedgeRoundRectCallout">
            <a:avLst>
              <a:gd name="adj1" fmla="val -42023"/>
              <a:gd name="adj2" fmla="val -9741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must start with capital letter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7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Save the program with the same </a:t>
            </a:r>
            <a:r>
              <a:rPr lang="en-IN" dirty="0" smtClean="0"/>
              <a:t>name as the public class with </a:t>
            </a:r>
            <a:r>
              <a:rPr lang="en-IN" b="1" dirty="0" smtClean="0"/>
              <a:t>.java</a:t>
            </a:r>
            <a:r>
              <a:rPr lang="en-IN" dirty="0" smtClean="0"/>
              <a:t> extension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1244138"/>
            <a:ext cx="8772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Open command prompt (</a:t>
            </a:r>
            <a:r>
              <a:rPr lang="en-US" dirty="0" err="1"/>
              <a:t>cmd</a:t>
            </a:r>
            <a:r>
              <a:rPr lang="en-US" dirty="0"/>
              <a:t>) / terminal &amp; navigate to desired directory / folder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Compile </a:t>
            </a:r>
            <a:r>
              <a:rPr lang="en-US" dirty="0"/>
              <a:t>the “.java” file with </a:t>
            </a:r>
            <a:r>
              <a:rPr lang="en-US" b="1" dirty="0" err="1"/>
              <a:t>javac</a:t>
            </a:r>
            <a:r>
              <a:rPr lang="en-US" dirty="0"/>
              <a:t> command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Execute the “.class” file with </a:t>
            </a:r>
            <a:r>
              <a:rPr lang="en-US" b="1" dirty="0"/>
              <a:t>java</a:t>
            </a:r>
            <a:r>
              <a:rPr lang="en-US" dirty="0"/>
              <a:t> command without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1276350"/>
            <a:ext cx="7589997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3102347"/>
            <a:ext cx="7588800" cy="111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8"/>
          <a:stretch/>
        </p:blipFill>
        <p:spPr>
          <a:xfrm>
            <a:off x="713777" y="4961101"/>
            <a:ext cx="747816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1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Introduction to JAVA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Features of </a:t>
            </a:r>
            <a:r>
              <a:rPr lang="en-US" sz="2000" dirty="0" smtClean="0"/>
              <a:t>JAVA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JDK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JRE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JVM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Installing and configuring JAVA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Basic structure of Java program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Compiling Java program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Running Java program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36"/>
          <a:stretch/>
        </p:blipFill>
        <p:spPr>
          <a:xfrm>
            <a:off x="2066925" y="1666875"/>
            <a:ext cx="7981950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3012"/>
          <a:stretch/>
        </p:blipFill>
        <p:spPr>
          <a:xfrm>
            <a:off x="2066925" y="3571875"/>
            <a:ext cx="7981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general-purpose computer-programming language that is open source, platform independent, object-oriented and specifically designed to have as few implementation dependencies as possible</a:t>
            </a:r>
            <a:r>
              <a:rPr lang="en-US" dirty="0" smtClean="0"/>
              <a:t>.</a:t>
            </a:r>
          </a:p>
          <a:p>
            <a:r>
              <a:rPr lang="en-US" dirty="0"/>
              <a:t>Java was originally developed by </a:t>
            </a:r>
            <a:r>
              <a:rPr lang="en-US" b="1" dirty="0"/>
              <a:t>James Gosling </a:t>
            </a:r>
            <a:r>
              <a:rPr lang="en-US" dirty="0"/>
              <a:t>at Sun Microsystems and released in </a:t>
            </a:r>
            <a:r>
              <a:rPr lang="en-US" dirty="0" smtClean="0"/>
              <a:t>1995.</a:t>
            </a:r>
          </a:p>
          <a:p>
            <a:r>
              <a:rPr lang="en-US" dirty="0" smtClean="0"/>
              <a:t>Java was initially </a:t>
            </a:r>
            <a:r>
              <a:rPr lang="en-US" dirty="0"/>
              <a:t>named as Oak </a:t>
            </a:r>
            <a:r>
              <a:rPr lang="en-US" dirty="0" smtClean="0"/>
              <a:t>language and renamed to JAVA in 1995.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74984"/>
              </p:ext>
            </p:extLst>
          </p:nvPr>
        </p:nvGraphicFramePr>
        <p:xfrm>
          <a:off x="500062" y="2834506"/>
          <a:ext cx="11477625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343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5944">
                <a:tc>
                  <a:txBody>
                    <a:bodyPr/>
                    <a:lstStyle/>
                    <a:p>
                      <a:r>
                        <a:rPr lang="en-IN" dirty="0" smtClean="0"/>
                        <a:t>Current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 SE 17 (as</a:t>
                      </a:r>
                      <a:r>
                        <a:rPr lang="en-IN" baseline="0" dirty="0" smtClean="0"/>
                        <a:t> of feb-2022)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r>
                        <a:rPr lang="en-US" baseline="0" dirty="0" smtClean="0"/>
                        <a:t> we will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 SE 17 (LTS)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 smtClean="0"/>
                        <a:t>Setup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155</a:t>
                      </a:r>
                      <a:r>
                        <a:rPr lang="en-IN" baseline="0" smtClean="0"/>
                        <a:t> </a:t>
                      </a:r>
                      <a:r>
                        <a:rPr lang="en-IN" baseline="0" dirty="0" smtClean="0"/>
                        <a:t>MB (Linux), 152 MB (Windows x64)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710">
                <a:tc>
                  <a:txBody>
                    <a:bodyPr/>
                    <a:lstStyle/>
                    <a:p>
                      <a:r>
                        <a:rPr lang="en-IN" dirty="0" smtClean="0"/>
                        <a:t>Download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https://www.oracle.com/java/technologies/downloads/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 smtClean="0"/>
                        <a:t>Official</a:t>
                      </a:r>
                      <a:r>
                        <a:rPr lang="en-IN" baseline="0" dirty="0" smtClean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https://java.com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79718">
                <a:tc>
                  <a:txBody>
                    <a:bodyPr/>
                    <a:lstStyle/>
                    <a:p>
                      <a:r>
                        <a:rPr lang="en-IN" b="1" dirty="0" smtClean="0"/>
                        <a:t>I</a:t>
                      </a:r>
                      <a:r>
                        <a:rPr lang="en-IN" dirty="0" smtClean="0"/>
                        <a:t>ntegrated </a:t>
                      </a:r>
                      <a:r>
                        <a:rPr lang="en-IN" b="1" dirty="0" smtClean="0"/>
                        <a:t>D</a:t>
                      </a:r>
                      <a:r>
                        <a:rPr lang="en-IN" dirty="0" smtClean="0"/>
                        <a:t>evelopment </a:t>
                      </a:r>
                      <a:r>
                        <a:rPr lang="en-IN" b="1" dirty="0" smtClean="0"/>
                        <a:t>E</a:t>
                      </a:r>
                      <a:r>
                        <a:rPr lang="en-IN" dirty="0" smtClean="0"/>
                        <a:t>nvironment</a:t>
                      </a:r>
                    </a:p>
                    <a:p>
                      <a:r>
                        <a:rPr lang="en-IN" dirty="0" smtClean="0"/>
                        <a:t>(IDE)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lang="en-US" sz="1800" b="0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(going</a:t>
                      </a:r>
                      <a:r>
                        <a:rPr lang="en-US" sz="1800" b="0" i="0" u="non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to use this IDE in later chapters)</a:t>
                      </a:r>
                      <a:endParaRPr lang="en-US" sz="1800" b="0" i="0" u="none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IntelliJ IDEA Community Edition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600"/>
            <a:ext cx="10077450" cy="1066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Simple:</a:t>
            </a:r>
            <a:r>
              <a:rPr lang="en-IN" sz="2200" dirty="0" smtClean="0"/>
              <a:t> Java inherits C/C++ syntax and many object-oriented features of C++.</a:t>
            </a:r>
          </a:p>
        </p:txBody>
      </p:sp>
      <p:pic>
        <p:nvPicPr>
          <p:cNvPr id="5" name="Picture 4" descr="Simple feature of java - what is java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57335" y="2230438"/>
            <a:ext cx="10082213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Object Oriented: </a:t>
            </a:r>
            <a:r>
              <a:rPr lang="en-IN" sz="2200" dirty="0" smtClean="0"/>
              <a:t>“Everything is an object” paradigm, </a:t>
            </a:r>
            <a:r>
              <a:rPr lang="en-US" sz="2200" dirty="0" smtClean="0"/>
              <a:t>which </a:t>
            </a:r>
            <a:r>
              <a:rPr lang="en-US" sz="2200" dirty="0"/>
              <a:t>possess some state, behavior and all the operations are performed using these </a:t>
            </a:r>
            <a:r>
              <a:rPr lang="en-US" sz="2200" dirty="0" smtClean="0"/>
              <a:t>objects.</a:t>
            </a:r>
            <a:endParaRPr lang="en-IN" sz="22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23043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33523" y="3576637"/>
            <a:ext cx="10106025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Robust: </a:t>
            </a:r>
            <a:r>
              <a:rPr lang="en-US" sz="2200" dirty="0"/>
              <a:t> Java has a strong memory management system. It helps in eliminating error as it checks the code during compile and runtime.</a:t>
            </a:r>
            <a:endParaRPr lang="en-IN" sz="22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357663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33523" y="4922836"/>
            <a:ext cx="10106024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Multithreaded: </a:t>
            </a:r>
            <a:r>
              <a:rPr lang="en-US" sz="2200" dirty="0"/>
              <a:t>Java supports multiple threads of execution, including a set of synchronization primitives. This makes programming with threads much easier.</a:t>
            </a:r>
            <a:endParaRPr lang="en-IN" sz="2200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492283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smtClean="0"/>
              <a:t>JAVA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599"/>
            <a:ext cx="10134600" cy="1066801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Architectural Neutral: </a:t>
            </a:r>
            <a:r>
              <a:rPr lang="en-US" sz="2200" dirty="0"/>
              <a:t>Java is platform independent which means that any application written on one platform can be easily ported to another platform.</a:t>
            </a:r>
            <a:endParaRPr lang="en-IN" sz="22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2100" y="2369740"/>
            <a:ext cx="10134600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Interpreted: </a:t>
            </a:r>
            <a:r>
              <a:rPr lang="en-US" sz="2200" dirty="0"/>
              <a:t>Java is compiled to </a:t>
            </a:r>
            <a:r>
              <a:rPr lang="en-US" sz="2200" dirty="0" err="1"/>
              <a:t>bytecodes</a:t>
            </a:r>
            <a:r>
              <a:rPr lang="en-US" sz="2200" dirty="0"/>
              <a:t>, which are interpreted by a Java run-time environment.</a:t>
            </a:r>
            <a:r>
              <a:rPr lang="en-IN" sz="2200" dirty="0" smtClean="0">
                <a:solidFill>
                  <a:srgbClr val="C00000"/>
                </a:solidFill>
              </a:rPr>
              <a:t> </a:t>
            </a:r>
            <a:endParaRPr lang="en-IN" sz="22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240268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52575" y="3748880"/>
            <a:ext cx="10144125" cy="138509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High Performance:</a:t>
            </a:r>
            <a:r>
              <a:rPr lang="en-US" sz="2200" dirty="0"/>
              <a:t> Java achieves high performance through the use of </a:t>
            </a:r>
            <a:r>
              <a:rPr lang="en-US" sz="2200" dirty="0" err="1"/>
              <a:t>bytecode</a:t>
            </a:r>
            <a:r>
              <a:rPr lang="en-US" sz="2200" dirty="0"/>
              <a:t> which can be easily translated into native machine code. With the use of JIT (Just-In-Time) compilers, Java enables high performance. </a:t>
            </a:r>
            <a:endParaRPr lang="en-IN" sz="22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374888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3429000"/>
            <a:ext cx="10125074" cy="1828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Dynamic: </a:t>
            </a:r>
            <a:r>
              <a:rPr lang="en-US" sz="2200" dirty="0" smtClean="0"/>
              <a:t>Java has ability </a:t>
            </a:r>
            <a:r>
              <a:rPr lang="en-US" sz="2200" dirty="0"/>
              <a:t>to adapt to an evolving environment which supports dynamic memory allocation due to which memory wastage is reduced and performance of the application is increased.</a:t>
            </a:r>
            <a:endParaRPr lang="en-IN" sz="22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429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6861" y="1066800"/>
            <a:ext cx="10120313" cy="21336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Distributed: </a:t>
            </a:r>
            <a:r>
              <a:rPr lang="en-US" sz="2200" dirty="0"/>
              <a:t>Java provides a feature which helps to create distributed applications. Using Remote Method Invocation (RMI), a program can invoke a method of another program across a network and get the output. You can access files by calling the methods from any machine on the internet.</a:t>
            </a:r>
            <a:endParaRPr lang="en-IN" sz="22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709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130" y="758669"/>
            <a:ext cx="4462041" cy="5590565"/>
          </a:xfrm>
        </p:spPr>
        <p:txBody>
          <a:bodyPr/>
          <a:lstStyle/>
          <a:p>
            <a:r>
              <a:rPr lang="en-US" dirty="0"/>
              <a:t>Java Virtual Machine (JVM)</a:t>
            </a:r>
          </a:p>
          <a:p>
            <a:r>
              <a:rPr lang="en-US" dirty="0"/>
              <a:t>Java Runtime Environment (JRE)</a:t>
            </a:r>
          </a:p>
          <a:p>
            <a:r>
              <a:rPr lang="en-US" dirty="0"/>
              <a:t>Java Development Kit (JDK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1180" y="1009649"/>
            <a:ext cx="8534400" cy="51689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780" y="1987551"/>
            <a:ext cx="6553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1380" y="2139951"/>
            <a:ext cx="1905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Compiler (javac.exe)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Java Application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Launcher (java.exe), </a:t>
            </a:r>
            <a:r>
              <a:rPr lang="en-US" b="1" dirty="0" err="1" smtClean="0">
                <a:solidFill>
                  <a:schemeClr val="tx1"/>
                </a:solidFill>
              </a:rPr>
              <a:t>AppletViewer</a:t>
            </a:r>
            <a:r>
              <a:rPr lang="en-US" b="1" dirty="0" smtClean="0">
                <a:solidFill>
                  <a:schemeClr val="tx1"/>
                </a:solidFill>
              </a:rPr>
              <a:t>, etc..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017380" y="2139951"/>
            <a:ext cx="3505200" cy="266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45980" y="22923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Java Packages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(math, </a:t>
            </a:r>
            <a:r>
              <a:rPr lang="en-US" b="1" dirty="0" err="1" smtClean="0">
                <a:solidFill>
                  <a:schemeClr val="tx1"/>
                </a:solidFill>
              </a:rPr>
              <a:t>util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awt</a:t>
            </a:r>
            <a:r>
              <a:rPr lang="en-US" b="1" dirty="0" smtClean="0">
                <a:solidFill>
                  <a:schemeClr val="tx1"/>
                </a:solidFill>
              </a:rPr>
              <a:t> etc…)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5980" y="35877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Runtime Libraries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27180" y="2292351"/>
            <a:ext cx="11430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5180" y="4806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 tools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88980" y="480695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JRE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93580" y="11493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JDK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70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animBg="1"/>
      <p:bldP spid="8" grpId="0" animBg="1"/>
      <p:bldP spid="9" grpId="0" animBg="1"/>
      <p:bldP spid="10" grpId="0" animBg="1"/>
      <p:bldP spid="11" grpId="0" uiExpand="1"/>
      <p:bldP spid="12" grpId="0" uiExpand="1"/>
      <p:bldP spid="13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contains tools needed ,</a:t>
            </a:r>
          </a:p>
          <a:p>
            <a:pPr lvl="1"/>
            <a:r>
              <a:rPr lang="en-US" dirty="0"/>
              <a:t>To develop the Java programs and </a:t>
            </a:r>
          </a:p>
          <a:p>
            <a:pPr lvl="1"/>
            <a:r>
              <a:rPr lang="en-US" dirty="0"/>
              <a:t>JRE to run the programs. </a:t>
            </a:r>
          </a:p>
          <a:p>
            <a:r>
              <a:rPr lang="en-US" dirty="0"/>
              <a:t>The tools include </a:t>
            </a:r>
          </a:p>
          <a:p>
            <a:pPr lvl="1"/>
            <a:r>
              <a:rPr lang="en-US" dirty="0"/>
              <a:t>compiler (javac.exe), </a:t>
            </a:r>
          </a:p>
          <a:p>
            <a:pPr lvl="1"/>
            <a:r>
              <a:rPr lang="en-US" dirty="0"/>
              <a:t>Java application launcher (java.exe), </a:t>
            </a:r>
          </a:p>
          <a:p>
            <a:pPr lvl="1"/>
            <a:r>
              <a:rPr lang="en-US" dirty="0" err="1"/>
              <a:t>Appletviewer</a:t>
            </a:r>
            <a:r>
              <a:rPr lang="en-US" dirty="0"/>
              <a:t>, etc… </a:t>
            </a:r>
          </a:p>
          <a:p>
            <a:r>
              <a:rPr lang="en-US" dirty="0"/>
              <a:t>Java application launcher (</a:t>
            </a:r>
            <a:r>
              <a:rPr lang="en-US" dirty="0" smtClean="0"/>
              <a:t>java.exe) opens </a:t>
            </a:r>
            <a:r>
              <a:rPr lang="en-US" dirty="0"/>
              <a:t>a JRE, loads the class, and invokes its main method.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1065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Wingdings 3</vt:lpstr>
      <vt:lpstr>Roboto Condensed Light</vt:lpstr>
      <vt:lpstr>Arial</vt:lpstr>
      <vt:lpstr>Consolas</vt:lpstr>
      <vt:lpstr>Roboto Condensed</vt:lpstr>
      <vt:lpstr>Wingdings 2</vt:lpstr>
      <vt:lpstr>Segoe UI Black</vt:lpstr>
      <vt:lpstr>Calibri</vt:lpstr>
      <vt:lpstr>Wingdings</vt:lpstr>
      <vt:lpstr>Times New Roman</vt:lpstr>
      <vt:lpstr>Office Theme</vt:lpstr>
      <vt:lpstr>Unit-01  Introduction to JAVA</vt:lpstr>
      <vt:lpstr>PowerPoint Presentation</vt:lpstr>
      <vt:lpstr>PowerPoint Presentation</vt:lpstr>
      <vt:lpstr>JAVA</vt:lpstr>
      <vt:lpstr>Features of JAVA</vt:lpstr>
      <vt:lpstr>Features of JAVA (Cont.)</vt:lpstr>
      <vt:lpstr>Features of JAVA (Cont.)</vt:lpstr>
      <vt:lpstr>Components of Java</vt:lpstr>
      <vt:lpstr>Java Development Kit (JDK)</vt:lpstr>
      <vt:lpstr>Java Runtime Environment (JRE)</vt:lpstr>
      <vt:lpstr>Java Virtual Machine (JVM)</vt:lpstr>
      <vt:lpstr>How Java become Platform Independent?</vt:lpstr>
      <vt:lpstr>Installing JDK</vt:lpstr>
      <vt:lpstr>Setting Path Variable</vt:lpstr>
      <vt:lpstr>Hello World Java Program</vt:lpstr>
      <vt:lpstr>How to execute Java Program?</vt:lpstr>
      <vt:lpstr>How to execute Java Program?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758</cp:revision>
  <dcterms:created xsi:type="dcterms:W3CDTF">2020-05-01T05:09:15Z</dcterms:created>
  <dcterms:modified xsi:type="dcterms:W3CDTF">2022-02-14T13:25:09Z</dcterms:modified>
</cp:coreProperties>
</file>