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8" r:id="rId2"/>
    <p:sldId id="352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</p:sldIdLst>
  <p:sldSz cx="12192000" cy="6858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Mongolian Baiti" panose="03000500000000000000" pitchFamily="66" charset="0"/>
      <p:regular r:id="rId31"/>
    </p:embeddedFont>
    <p:embeddedFont>
      <p:font typeface="Wingdings 3" panose="05040102010807070707" pitchFamily="18" charset="2"/>
      <p:regular r:id="rId32"/>
    </p:embeddedFont>
    <p:embeddedFont>
      <p:font typeface="Open Sans Semibold" panose="020B0706030804020204" pitchFamily="34" charset="0"/>
      <p:bold r:id="rId33"/>
      <p:boldItalic r:id="rId34"/>
    </p:embeddedFont>
    <p:embeddedFont>
      <p:font typeface="Wingdings 2" panose="05020102010507070707" pitchFamily="18" charset="2"/>
      <p:regular r:id="rId35"/>
    </p:embeddedFon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Segoe UI Black" panose="020B0A02040204020203" pitchFamily="34" charset="0"/>
      <p:bold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yTkuKoHFhLwhIXVb65Izg==" hashData="lMngJm04JPqkVge2rtE0BV0jGcrx3Da2iEC8Ok352WARI9VUYgLrJ+llW9ngaCeDYeMTWbm7+D60n1vUYxcZ+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types, Variable and Operators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types, Variable and Operators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types, Variable and Operators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types, Variable and Operators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types, Variable and Operators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types, Variable and Operators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Object Oriented Programming (OOP) </a:t>
            </a:r>
          </a:p>
          <a:p>
            <a:r>
              <a:rPr lang="en-IN" dirty="0" smtClean="0"/>
              <a:t>(</a:t>
            </a:r>
            <a:r>
              <a:rPr lang="en-US" dirty="0" smtClean="0"/>
              <a:t>21CS01203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Datatype, Variables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dirty="0"/>
              <a:t>Arithmetic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Relational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Bitwise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Logical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Assignment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Conditional / Ternary Operator</a:t>
            </a:r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Instance of 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Note : </a:t>
            </a:r>
            <a:r>
              <a:rPr lang="en-IN" dirty="0" smtClean="0"/>
              <a:t>A = 10 &amp; B = 20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271549" y="940723"/>
          <a:ext cx="8610600" cy="432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42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2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US" sz="2000" b="1" dirty="0"/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  <a:endParaRPr lang="en-US" sz="2000" b="1" dirty="0"/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Example</a:t>
                      </a:r>
                      <a:endParaRPr lang="en-US" sz="2000" b="1" dirty="0"/>
                    </a:p>
                  </a:txBody>
                  <a:tcPr marL="28287" marR="28287" marT="28287" marB="2828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Addition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 + B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Subtraction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 - B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dirty="0"/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Multiplication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 * B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Division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 / A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Modulus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 % A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Increment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B++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Decrement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B--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Note : </a:t>
            </a:r>
            <a:r>
              <a:rPr lang="en-IN" dirty="0" smtClean="0"/>
              <a:t>A = 10 &amp; B = 20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257655" y="975360"/>
          <a:ext cx="8610600" cy="378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42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2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Operator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Description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Example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==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Not 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!=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&gt;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Greater than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&gt;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Less than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&lt;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Greater than</a:t>
                      </a:r>
                      <a:r>
                        <a:rPr lang="en-US" sz="2000" baseline="0" dirty="0" smtClean="0">
                          <a:latin typeface="+mn-lt"/>
                        </a:rPr>
                        <a:t> 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&gt;=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Less than 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&lt;=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2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Note : </a:t>
            </a:r>
            <a:r>
              <a:rPr lang="en-IN" dirty="0" smtClean="0"/>
              <a:t>A = 60 &amp; B = 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801" y="913320"/>
          <a:ext cx="8610598" cy="46944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AND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/>
                        <a:t>&amp; </a:t>
                      </a:r>
                      <a:r>
                        <a:rPr lang="en-US" sz="1800" dirty="0" smtClean="0"/>
                        <a:t>B = </a:t>
                      </a:r>
                      <a:r>
                        <a:rPr lang="en-US" sz="1800" dirty="0"/>
                        <a:t>12 which is 0000 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OR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/>
                        <a:t>| </a:t>
                      </a:r>
                      <a:r>
                        <a:rPr lang="en-US" sz="1800" dirty="0" smtClean="0"/>
                        <a:t>B = 61 </a:t>
                      </a:r>
                      <a:r>
                        <a:rPr lang="en-US" sz="1800" dirty="0"/>
                        <a:t>which is 0011 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XOR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/>
                        <a:t>^ </a:t>
                      </a:r>
                      <a:r>
                        <a:rPr lang="en-US" sz="1800" dirty="0" smtClean="0"/>
                        <a:t>B = 49 </a:t>
                      </a:r>
                      <a:r>
                        <a:rPr lang="en-US" sz="1800" dirty="0"/>
                        <a:t>which is 0011 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Ones Complement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~</a:t>
                      </a:r>
                      <a:r>
                        <a:rPr lang="en-US" sz="1800" dirty="0"/>
                        <a:t>A </a:t>
                      </a:r>
                      <a:r>
                        <a:rPr lang="en-US" sz="1800" dirty="0" smtClean="0"/>
                        <a:t> = </a:t>
                      </a:r>
                      <a:r>
                        <a:rPr lang="en-US" sz="1800" dirty="0"/>
                        <a:t>-61 which is 1100 0011 in 2's complement form due to a signed binary number.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Left Shift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&lt;&lt; 2 </a:t>
                      </a:r>
                      <a:r>
                        <a:rPr lang="en-US" sz="1800" dirty="0" smtClean="0"/>
                        <a:t>= </a:t>
                      </a:r>
                      <a:r>
                        <a:rPr lang="en-US" sz="1800" dirty="0"/>
                        <a:t>240 which is 1111 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Right Shift Operator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 2 </a:t>
                      </a:r>
                      <a:r>
                        <a:rPr lang="en-US" sz="1800" dirty="0" smtClean="0"/>
                        <a:t>= </a:t>
                      </a:r>
                      <a:r>
                        <a:rPr lang="en-US" sz="1800" dirty="0"/>
                        <a:t>15 which is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Shift right zero fill operator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&gt;&gt;&gt;2 </a:t>
                      </a:r>
                      <a:r>
                        <a:rPr lang="en-US" sz="1800" dirty="0" smtClean="0"/>
                        <a:t>= </a:t>
                      </a:r>
                      <a:r>
                        <a:rPr lang="en-US" sz="1800" dirty="0"/>
                        <a:t>15 which is 0000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1421" y="233325"/>
            <a:ext cx="2819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Note : </a:t>
            </a:r>
            <a:r>
              <a:rPr lang="en-IN" dirty="0" smtClean="0"/>
              <a:t>A = true &amp; B = false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1000" y="1108271"/>
          <a:ext cx="8305799" cy="216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883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1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Example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Logical </a:t>
                      </a:r>
                      <a:r>
                        <a:rPr lang="en-US" sz="2000" dirty="0"/>
                        <a:t>AND </a:t>
                      </a:r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&amp;&amp; B) is false.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OR </a:t>
                      </a:r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||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NOT </a:t>
                      </a:r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!(A &amp;&amp;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2" y="838201"/>
          <a:ext cx="8686797" cy="54842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Operator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Description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Simple assignment 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= A + B will assign value of A + B into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Add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+= A is equivalent to C = C +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Subtract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-= A is equivalent to C = C -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Multiply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*= A is equivalent to C = C *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Divide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/= A is equivalent to C = C /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Modulus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%= A is equivalent to </a:t>
                      </a:r>
                      <a:r>
                        <a:rPr lang="en-US" sz="1800" dirty="0" smtClean="0"/>
                        <a:t>C </a:t>
                      </a:r>
                      <a:r>
                        <a:rPr lang="en-US" sz="1800" dirty="0"/>
                        <a:t>= C %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Left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&lt;&lt;= 2 is same as C = C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Right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&gt;&gt;= 2 is same as C = C &gt;&gt;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&amp;= 2 is same as C = C &amp;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exclusive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^= 2 is same as C = C ^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inclusive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|= 2 is same as C = C |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8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(Ternary)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Operator ( ? : )</a:t>
            </a:r>
          </a:p>
          <a:p>
            <a:pPr lvl="1"/>
            <a:r>
              <a:rPr lang="en-US" dirty="0"/>
              <a:t>Syntax:</a:t>
            </a:r>
          </a:p>
          <a:p>
            <a:pPr lvl="2">
              <a:buNone/>
            </a:pPr>
            <a:r>
              <a:rPr lang="en-US" dirty="0"/>
              <a:t>variable x = </a:t>
            </a:r>
            <a:r>
              <a:rPr lang="en-US" dirty="0">
                <a:solidFill>
                  <a:schemeClr val="tx2"/>
                </a:solidFill>
              </a:rPr>
              <a:t>(expression)</a:t>
            </a:r>
            <a:r>
              <a:rPr lang="en-US" dirty="0"/>
              <a:t> ? </a:t>
            </a:r>
            <a:r>
              <a:rPr lang="en-US" dirty="0">
                <a:solidFill>
                  <a:srgbClr val="00FF00"/>
                </a:solidFill>
              </a:rPr>
              <a:t>value if true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value if false</a:t>
            </a:r>
          </a:p>
          <a:p>
            <a:pPr lvl="1"/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b = (a == 1) ? 20 : 30;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&amp;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does java evaluate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+ 10 * 9 ?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(1 + 10 ) * 9  = 99  </a:t>
            </a:r>
            <a:r>
              <a:rPr lang="en-IN" dirty="0">
                <a:cs typeface="Courier New" pitchFamily="49" charset="0"/>
              </a:rPr>
              <a:t> </a:t>
            </a:r>
            <a:r>
              <a:rPr lang="en-IN" b="1" dirty="0">
                <a:cs typeface="Courier New" pitchFamily="49" charset="0"/>
              </a:rPr>
              <a:t>OR   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 + (10 * 9) = 91</a:t>
            </a:r>
          </a:p>
          <a:p>
            <a:r>
              <a:rPr lang="en-IN" dirty="0">
                <a:cs typeface="Courier New" pitchFamily="49" charset="0"/>
              </a:rPr>
              <a:t>To get the correct answer for the given problem Java came up with Operator precedence. ( multiplication have higher precedence than addition so correct answer will be </a:t>
            </a:r>
            <a:r>
              <a:rPr lang="en-IN" b="1" dirty="0">
                <a:cs typeface="Courier New" pitchFamily="49" charset="0"/>
              </a:rPr>
              <a:t>91 </a:t>
            </a:r>
            <a:r>
              <a:rPr lang="en-IN" dirty="0">
                <a:cs typeface="Courier New" pitchFamily="49" charset="0"/>
              </a:rPr>
              <a:t>in this case)</a:t>
            </a:r>
          </a:p>
          <a:p>
            <a:r>
              <a:rPr lang="en-IN" dirty="0">
                <a:cs typeface="Courier New" pitchFamily="49" charset="0"/>
              </a:rPr>
              <a:t>For Operator, associativity means that when the same operator appears in a row, then to which direction the expression will be </a:t>
            </a:r>
            <a:r>
              <a:rPr lang="en-IN">
                <a:cs typeface="Courier New" pitchFamily="49" charset="0"/>
              </a:rPr>
              <a:t>evaluated</a:t>
            </a:r>
            <a:r>
              <a:rPr lang="en-IN" smtClean="0">
                <a:cs typeface="Courier New" pitchFamily="49" charset="0"/>
              </a:rPr>
              <a:t>.</a:t>
            </a:r>
            <a:endParaRPr lang="en-IN" dirty="0">
              <a:cs typeface="Courier New" pitchFamily="49" charset="0"/>
            </a:endParaRPr>
          </a:p>
          <a:p>
            <a:r>
              <a:rPr lang="en-IN" dirty="0">
                <a:cs typeface="Courier New" pitchFamily="49" charset="0"/>
              </a:rPr>
              <a:t>How does java evaluate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* 2 + 3 * 4 / 5 ???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2   +   12	 / 5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2	+	2.4</a:t>
            </a:r>
            <a:endParaRPr lang="en-IN" dirty="0">
              <a:cs typeface="Courier New" pitchFamily="49" charset="0"/>
            </a:endParaRP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	4.4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74720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3785" y="3564774"/>
            <a:ext cx="0" cy="175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19949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04411" y="3564774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9898" y="4038005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53298" y="40815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04210" y="4513811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47210" y="4513811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8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Precedence of Java </a:t>
            </a:r>
            <a:r>
              <a:rPr lang="en-US" sz="3600" dirty="0" smtClean="0">
                <a:ea typeface="Open Sans Semibold" panose="020B0706030804020204" pitchFamily="34" charset="0"/>
                <a:cs typeface="Open Sans Semibold" panose="020B0706030804020204" pitchFamily="34" charset="0"/>
              </a:rPr>
              <a:t>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800" y="990600"/>
          <a:ext cx="8686800" cy="53644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Category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Operator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Associativity 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 dirty="0"/>
                        <a:t>Postfix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() [] . (dot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Unary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++ - - !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Multiplicative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 / 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Additive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 -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Shift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&gt;&gt; &gt;&gt;&gt; &lt;&lt;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Relational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 &gt;= &lt; &lt;=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Equality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 !=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XOR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^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Conditional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?: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Assignment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 += -= *= /= %= &gt;&gt;= &lt;&lt;= &amp;= ^= |=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Comma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,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Identifiers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Data types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Type casting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Identifiers </a:t>
            </a:r>
            <a:r>
              <a:rPr lang="en-IN" dirty="0"/>
              <a:t>are used for class names, method names, variable names </a:t>
            </a:r>
            <a:r>
              <a:rPr lang="en-IN" dirty="0" smtClean="0"/>
              <a:t>and more.</a:t>
            </a:r>
            <a:endParaRPr lang="en-IN" dirty="0"/>
          </a:p>
          <a:p>
            <a:r>
              <a:rPr lang="en-IN" dirty="0"/>
              <a:t>An identifier may be any descriptive sequence of</a:t>
            </a:r>
          </a:p>
          <a:p>
            <a:pPr lvl="1"/>
            <a:r>
              <a:rPr lang="en-IN" dirty="0"/>
              <a:t>uppercase(A…Z) and lowercase(</a:t>
            </a:r>
            <a:r>
              <a:rPr lang="en-IN" dirty="0" err="1"/>
              <a:t>a..z</a:t>
            </a:r>
            <a:r>
              <a:rPr lang="en-IN" dirty="0"/>
              <a:t>) letters</a:t>
            </a:r>
          </a:p>
          <a:p>
            <a:pPr lvl="1"/>
            <a:r>
              <a:rPr lang="en-IN" dirty="0"/>
              <a:t>Numbers(0..9)</a:t>
            </a:r>
          </a:p>
          <a:p>
            <a:pPr lvl="1"/>
            <a:r>
              <a:rPr lang="en-IN" dirty="0"/>
              <a:t>Underscore(</a:t>
            </a:r>
            <a:r>
              <a:rPr lang="en-IN" dirty="0">
                <a:latin typeface="Consolas" panose="020B0609020204030204" pitchFamily="49" charset="0"/>
              </a:rPr>
              <a:t>_</a:t>
            </a:r>
            <a:r>
              <a:rPr lang="en-IN" dirty="0"/>
              <a:t>) and dollar-sign($) </a:t>
            </a:r>
            <a:r>
              <a:rPr lang="en-IN" dirty="0" smtClean="0"/>
              <a:t>characters</a:t>
            </a:r>
          </a:p>
          <a:p>
            <a:r>
              <a:rPr lang="en-IN" dirty="0" smtClean="0"/>
              <a:t>Rules for Identifiers (other than above mention point)</a:t>
            </a:r>
          </a:p>
          <a:p>
            <a:pPr lvl="1"/>
            <a:r>
              <a:rPr lang="en-US" dirty="0"/>
              <a:t>There should not be any space in an identifier. For example, </a:t>
            </a:r>
            <a:r>
              <a:rPr lang="en-US" b="1" dirty="0" err="1" smtClean="0"/>
              <a:t>darshan</a:t>
            </a:r>
            <a:r>
              <a:rPr lang="en-US" b="1" dirty="0" smtClean="0"/>
              <a:t> </a:t>
            </a:r>
            <a:r>
              <a:rPr lang="en-US" b="1" dirty="0" err="1" smtClean="0"/>
              <a:t>uni</a:t>
            </a:r>
            <a:r>
              <a:rPr lang="en-US" dirty="0" smtClean="0"/>
              <a:t> is </a:t>
            </a:r>
            <a:r>
              <a:rPr lang="en-US" dirty="0"/>
              <a:t>an invalid identifier.</a:t>
            </a:r>
          </a:p>
          <a:p>
            <a:pPr lvl="1"/>
            <a:r>
              <a:rPr lang="en-US" dirty="0"/>
              <a:t>An identifier should not contain a number at the starting. For example, </a:t>
            </a:r>
            <a:r>
              <a:rPr lang="en-US" dirty="0" smtClean="0"/>
              <a:t>123darshan </a:t>
            </a:r>
            <a:r>
              <a:rPr lang="en-US" dirty="0"/>
              <a:t>is an invalid identifier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can't use the Java reserved keywords as an identifier such as </a:t>
            </a:r>
            <a:r>
              <a:rPr lang="en-US" dirty="0" err="1"/>
              <a:t>int</a:t>
            </a:r>
            <a:r>
              <a:rPr lang="en-US" dirty="0"/>
              <a:t>, float, double, char, etc. For example, </a:t>
            </a:r>
            <a:r>
              <a:rPr lang="en-US" dirty="0" err="1"/>
              <a:t>int</a:t>
            </a:r>
            <a:r>
              <a:rPr lang="en-US" dirty="0"/>
              <a:t> double is an invalid identifier in Java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 smtClean="0"/>
              <a:t>Examples for </a:t>
            </a:r>
            <a:r>
              <a:rPr lang="en-US" dirty="0" smtClean="0">
                <a:solidFill>
                  <a:schemeClr val="accent3"/>
                </a:solidFill>
              </a:rPr>
              <a:t>valid</a:t>
            </a:r>
            <a:r>
              <a:rPr lang="en-US" dirty="0" smtClean="0"/>
              <a:t> Identifiers,</a:t>
            </a:r>
          </a:p>
          <a:p>
            <a:pPr lvl="1"/>
            <a:r>
              <a:rPr lang="en-US" dirty="0" err="1" smtClean="0"/>
              <a:t>AvgTemp</a:t>
            </a:r>
            <a:endParaRPr lang="en-US" dirty="0" smtClean="0"/>
          </a:p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a4</a:t>
            </a:r>
          </a:p>
          <a:p>
            <a:pPr lvl="1"/>
            <a:r>
              <a:rPr lang="en-US" dirty="0" smtClean="0"/>
              <a:t>$test</a:t>
            </a:r>
          </a:p>
          <a:p>
            <a:pPr lvl="1"/>
            <a:r>
              <a:rPr lang="en-US" dirty="0" err="1" smtClean="0"/>
              <a:t>this</a:t>
            </a:r>
            <a:r>
              <a:rPr lang="en-US" dirty="0" err="1" smtClean="0">
                <a:latin typeface="Consolas" panose="020B0609020204030204" pitchFamily="49" charset="0"/>
              </a:rPr>
              <a:t>_</a:t>
            </a:r>
            <a:r>
              <a:rPr lang="en-US" dirty="0" err="1" smtClean="0"/>
              <a:t>is</a:t>
            </a:r>
            <a:r>
              <a:rPr lang="en-US" dirty="0" err="1" smtClean="0">
                <a:latin typeface="Consolas" panose="020B0609020204030204" pitchFamily="49" charset="0"/>
              </a:rPr>
              <a:t>_</a:t>
            </a:r>
            <a:r>
              <a:rPr lang="en-US" dirty="0" err="1" smtClean="0"/>
              <a:t>ok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09012" y="4942560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(Identifiers can not start with digit)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9012" y="5303579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(Identifiers can not contain dash)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9012" y="5648801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(Identifiers can not contains slash)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38080" y="4573786"/>
            <a:ext cx="4597967" cy="1466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 for </a:t>
            </a:r>
            <a:r>
              <a:rPr lang="en-US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/>
              <a:t> Identifiers,</a:t>
            </a:r>
          </a:p>
          <a:p>
            <a:pPr lvl="1"/>
            <a:r>
              <a:rPr lang="en-US" dirty="0" smtClean="0"/>
              <a:t>2count</a:t>
            </a:r>
          </a:p>
          <a:p>
            <a:pPr lvl="1"/>
            <a:r>
              <a:rPr lang="en-US" dirty="0" smtClean="0"/>
              <a:t>High-temp</a:t>
            </a:r>
          </a:p>
          <a:p>
            <a:pPr lvl="1"/>
            <a:r>
              <a:rPr lang="en-US" dirty="0" smtClean="0"/>
              <a:t>Ok/</a:t>
            </a:r>
            <a:r>
              <a:rPr lang="en-US" dirty="0" err="1" smtClean="0"/>
              <a:t>NotOK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402729" y="1465113"/>
            <a:ext cx="2845670" cy="648005"/>
          </a:xfrm>
          <a:custGeom>
            <a:avLst/>
            <a:gdLst>
              <a:gd name="connsiteX0" fmla="*/ 0 w 2845670"/>
              <a:gd name="connsiteY0" fmla="*/ 64801 h 648005"/>
              <a:gd name="connsiteX1" fmla="*/ 64801 w 2845670"/>
              <a:gd name="connsiteY1" fmla="*/ 0 h 648005"/>
              <a:gd name="connsiteX2" fmla="*/ 2780870 w 2845670"/>
              <a:gd name="connsiteY2" fmla="*/ 0 h 648005"/>
              <a:gd name="connsiteX3" fmla="*/ 2845671 w 2845670"/>
              <a:gd name="connsiteY3" fmla="*/ 64801 h 648005"/>
              <a:gd name="connsiteX4" fmla="*/ 2845670 w 2845670"/>
              <a:gd name="connsiteY4" fmla="*/ 583205 h 648005"/>
              <a:gd name="connsiteX5" fmla="*/ 2780869 w 2845670"/>
              <a:gd name="connsiteY5" fmla="*/ 648006 h 648005"/>
              <a:gd name="connsiteX6" fmla="*/ 64801 w 2845670"/>
              <a:gd name="connsiteY6" fmla="*/ 648005 h 648005"/>
              <a:gd name="connsiteX7" fmla="*/ 0 w 2845670"/>
              <a:gd name="connsiteY7" fmla="*/ 583204 h 648005"/>
              <a:gd name="connsiteX8" fmla="*/ 0 w 2845670"/>
              <a:gd name="connsiteY8" fmla="*/ 64801 h 64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5670" h="648005">
                <a:moveTo>
                  <a:pt x="0" y="64801"/>
                </a:moveTo>
                <a:cubicBezTo>
                  <a:pt x="0" y="29012"/>
                  <a:pt x="29012" y="0"/>
                  <a:pt x="64801" y="0"/>
                </a:cubicBezTo>
                <a:lnTo>
                  <a:pt x="2780870" y="0"/>
                </a:lnTo>
                <a:cubicBezTo>
                  <a:pt x="2816659" y="0"/>
                  <a:pt x="2845671" y="29012"/>
                  <a:pt x="2845671" y="64801"/>
                </a:cubicBezTo>
                <a:cubicBezTo>
                  <a:pt x="2845671" y="237602"/>
                  <a:pt x="2845670" y="410404"/>
                  <a:pt x="2845670" y="583205"/>
                </a:cubicBezTo>
                <a:cubicBezTo>
                  <a:pt x="2845670" y="618994"/>
                  <a:pt x="2816658" y="648006"/>
                  <a:pt x="2780869" y="648006"/>
                </a:cubicBezTo>
                <a:lnTo>
                  <a:pt x="64801" y="648005"/>
                </a:lnTo>
                <a:cubicBezTo>
                  <a:pt x="29012" y="648005"/>
                  <a:pt x="0" y="618993"/>
                  <a:pt x="0" y="583204"/>
                </a:cubicBezTo>
                <a:lnTo>
                  <a:pt x="0" y="6480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19" tIns="110419" rIns="110419" bIns="11041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kern="1200" dirty="0" smtClean="0"/>
              <a:t>Java </a:t>
            </a:r>
            <a:r>
              <a:rPr lang="en-IN" sz="2400" kern="1200" dirty="0" err="1" smtClean="0"/>
              <a:t>Datatypes</a:t>
            </a:r>
            <a:endParaRPr lang="en-IN" sz="2400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7037" y="3559513"/>
            <a:ext cx="7047652" cy="1650477"/>
            <a:chOff x="197037" y="3559513"/>
            <a:chExt cx="7047652" cy="1650477"/>
          </a:xfrm>
        </p:grpSpPr>
        <p:sp>
          <p:nvSpPr>
            <p:cNvPr id="6" name="Freeform 5"/>
            <p:cNvSpPr/>
            <p:nvPr/>
          </p:nvSpPr>
          <p:spPr>
            <a:xfrm>
              <a:off x="2507640" y="3559513"/>
              <a:ext cx="333913" cy="10024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1235"/>
                  </a:lnTo>
                  <a:lnTo>
                    <a:pt x="333913" y="501235"/>
                  </a:lnTo>
                  <a:lnTo>
                    <a:pt x="333913" y="100247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" name="Group 6"/>
            <p:cNvGrpSpPr/>
            <p:nvPr/>
          </p:nvGrpSpPr>
          <p:grpSpPr>
            <a:xfrm>
              <a:off x="197037" y="3559513"/>
              <a:ext cx="7047652" cy="1650477"/>
              <a:chOff x="197037" y="3559513"/>
              <a:chExt cx="7047652" cy="1650477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867391" y="3559513"/>
                <a:ext cx="1640248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40248" y="0"/>
                    </a:moveTo>
                    <a:lnTo>
                      <a:pt x="1640248" y="501235"/>
                    </a:lnTo>
                    <a:lnTo>
                      <a:pt x="0" y="501235"/>
                    </a:lnTo>
                    <a:lnTo>
                      <a:pt x="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 8"/>
              <p:cNvSpPr/>
              <p:nvPr/>
            </p:nvSpPr>
            <p:spPr>
              <a:xfrm>
                <a:off x="197037" y="4561985"/>
                <a:ext cx="1340709" cy="648005"/>
              </a:xfrm>
              <a:custGeom>
                <a:avLst/>
                <a:gdLst>
                  <a:gd name="connsiteX0" fmla="*/ 0 w 1340709"/>
                  <a:gd name="connsiteY0" fmla="*/ 64801 h 648005"/>
                  <a:gd name="connsiteX1" fmla="*/ 64801 w 1340709"/>
                  <a:gd name="connsiteY1" fmla="*/ 0 h 648005"/>
                  <a:gd name="connsiteX2" fmla="*/ 1275909 w 1340709"/>
                  <a:gd name="connsiteY2" fmla="*/ 0 h 648005"/>
                  <a:gd name="connsiteX3" fmla="*/ 1340710 w 1340709"/>
                  <a:gd name="connsiteY3" fmla="*/ 64801 h 648005"/>
                  <a:gd name="connsiteX4" fmla="*/ 1340709 w 1340709"/>
                  <a:gd name="connsiteY4" fmla="*/ 583205 h 648005"/>
                  <a:gd name="connsiteX5" fmla="*/ 1275908 w 1340709"/>
                  <a:gd name="connsiteY5" fmla="*/ 648006 h 648005"/>
                  <a:gd name="connsiteX6" fmla="*/ 64801 w 1340709"/>
                  <a:gd name="connsiteY6" fmla="*/ 648005 h 648005"/>
                  <a:gd name="connsiteX7" fmla="*/ 0 w 1340709"/>
                  <a:gd name="connsiteY7" fmla="*/ 583204 h 648005"/>
                  <a:gd name="connsiteX8" fmla="*/ 0 w 134070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70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75909" y="0"/>
                    </a:lnTo>
                    <a:cubicBezTo>
                      <a:pt x="1311698" y="0"/>
                      <a:pt x="1340710" y="29012"/>
                      <a:pt x="1340710" y="64801"/>
                    </a:cubicBezTo>
                    <a:cubicBezTo>
                      <a:pt x="1340710" y="237602"/>
                      <a:pt x="1340709" y="410404"/>
                      <a:pt x="1340709" y="583205"/>
                    </a:cubicBezTo>
                    <a:cubicBezTo>
                      <a:pt x="1340709" y="618994"/>
                      <a:pt x="1311697" y="648006"/>
                      <a:pt x="127590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 smtClean="0"/>
                  <a:t>Integers</a:t>
                </a:r>
                <a:endParaRPr lang="en-IN" sz="2400" kern="1200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802497" y="4561985"/>
                <a:ext cx="2078112" cy="648005"/>
              </a:xfrm>
              <a:custGeom>
                <a:avLst/>
                <a:gdLst>
                  <a:gd name="connsiteX0" fmla="*/ 0 w 2078112"/>
                  <a:gd name="connsiteY0" fmla="*/ 64801 h 648005"/>
                  <a:gd name="connsiteX1" fmla="*/ 64801 w 2078112"/>
                  <a:gd name="connsiteY1" fmla="*/ 0 h 648005"/>
                  <a:gd name="connsiteX2" fmla="*/ 2013312 w 2078112"/>
                  <a:gd name="connsiteY2" fmla="*/ 0 h 648005"/>
                  <a:gd name="connsiteX3" fmla="*/ 2078113 w 2078112"/>
                  <a:gd name="connsiteY3" fmla="*/ 64801 h 648005"/>
                  <a:gd name="connsiteX4" fmla="*/ 2078112 w 2078112"/>
                  <a:gd name="connsiteY4" fmla="*/ 583205 h 648005"/>
                  <a:gd name="connsiteX5" fmla="*/ 2013311 w 2078112"/>
                  <a:gd name="connsiteY5" fmla="*/ 648006 h 648005"/>
                  <a:gd name="connsiteX6" fmla="*/ 64801 w 2078112"/>
                  <a:gd name="connsiteY6" fmla="*/ 648005 h 648005"/>
                  <a:gd name="connsiteX7" fmla="*/ 0 w 2078112"/>
                  <a:gd name="connsiteY7" fmla="*/ 583204 h 648005"/>
                  <a:gd name="connsiteX8" fmla="*/ 0 w 2078112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8112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2013312" y="0"/>
                    </a:lnTo>
                    <a:cubicBezTo>
                      <a:pt x="2049101" y="0"/>
                      <a:pt x="2078113" y="29012"/>
                      <a:pt x="2078113" y="64801"/>
                    </a:cubicBezTo>
                    <a:cubicBezTo>
                      <a:pt x="2078113" y="237602"/>
                      <a:pt x="2078112" y="410404"/>
                      <a:pt x="2078112" y="583205"/>
                    </a:cubicBezTo>
                    <a:cubicBezTo>
                      <a:pt x="2078112" y="618994"/>
                      <a:pt x="2049100" y="648006"/>
                      <a:pt x="2013311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 smtClean="0"/>
                  <a:t>Floating-point numbers</a:t>
                </a:r>
                <a:endParaRPr lang="en-IN" sz="2400" kern="1200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507640" y="3559513"/>
                <a:ext cx="2406770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2406770" y="501235"/>
                    </a:lnTo>
                    <a:lnTo>
                      <a:pt x="240677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1"/>
              <p:cNvSpPr/>
              <p:nvPr/>
            </p:nvSpPr>
            <p:spPr>
              <a:xfrm>
                <a:off x="4145361" y="4561985"/>
                <a:ext cx="1538099" cy="648005"/>
              </a:xfrm>
              <a:custGeom>
                <a:avLst/>
                <a:gdLst>
                  <a:gd name="connsiteX0" fmla="*/ 0 w 1538099"/>
                  <a:gd name="connsiteY0" fmla="*/ 64801 h 648005"/>
                  <a:gd name="connsiteX1" fmla="*/ 64801 w 1538099"/>
                  <a:gd name="connsiteY1" fmla="*/ 0 h 648005"/>
                  <a:gd name="connsiteX2" fmla="*/ 1473299 w 1538099"/>
                  <a:gd name="connsiteY2" fmla="*/ 0 h 648005"/>
                  <a:gd name="connsiteX3" fmla="*/ 1538100 w 1538099"/>
                  <a:gd name="connsiteY3" fmla="*/ 64801 h 648005"/>
                  <a:gd name="connsiteX4" fmla="*/ 1538099 w 1538099"/>
                  <a:gd name="connsiteY4" fmla="*/ 583205 h 648005"/>
                  <a:gd name="connsiteX5" fmla="*/ 1473298 w 1538099"/>
                  <a:gd name="connsiteY5" fmla="*/ 648006 h 648005"/>
                  <a:gd name="connsiteX6" fmla="*/ 64801 w 1538099"/>
                  <a:gd name="connsiteY6" fmla="*/ 648005 h 648005"/>
                  <a:gd name="connsiteX7" fmla="*/ 0 w 1538099"/>
                  <a:gd name="connsiteY7" fmla="*/ 583204 h 648005"/>
                  <a:gd name="connsiteX8" fmla="*/ 0 w 153809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809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473299" y="0"/>
                    </a:lnTo>
                    <a:cubicBezTo>
                      <a:pt x="1509088" y="0"/>
                      <a:pt x="1538100" y="29012"/>
                      <a:pt x="1538100" y="64801"/>
                    </a:cubicBezTo>
                    <a:cubicBezTo>
                      <a:pt x="1538100" y="237602"/>
                      <a:pt x="1538099" y="410404"/>
                      <a:pt x="1538099" y="583205"/>
                    </a:cubicBezTo>
                    <a:cubicBezTo>
                      <a:pt x="1538099" y="618994"/>
                      <a:pt x="1509087" y="648006"/>
                      <a:pt x="147329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 smtClean="0"/>
                  <a:t>Characters</a:t>
                </a:r>
                <a:endParaRPr lang="en-IN" sz="24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507640" y="3559513"/>
                <a:ext cx="4088809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4088809" y="501235"/>
                    </a:lnTo>
                    <a:lnTo>
                      <a:pt x="4088809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 13"/>
              <p:cNvSpPr/>
              <p:nvPr/>
            </p:nvSpPr>
            <p:spPr>
              <a:xfrm>
                <a:off x="5948211" y="4561985"/>
                <a:ext cx="1296478" cy="648005"/>
              </a:xfrm>
              <a:custGeom>
                <a:avLst/>
                <a:gdLst>
                  <a:gd name="connsiteX0" fmla="*/ 0 w 1296478"/>
                  <a:gd name="connsiteY0" fmla="*/ 64801 h 648005"/>
                  <a:gd name="connsiteX1" fmla="*/ 64801 w 1296478"/>
                  <a:gd name="connsiteY1" fmla="*/ 0 h 648005"/>
                  <a:gd name="connsiteX2" fmla="*/ 1231678 w 1296478"/>
                  <a:gd name="connsiteY2" fmla="*/ 0 h 648005"/>
                  <a:gd name="connsiteX3" fmla="*/ 1296479 w 1296478"/>
                  <a:gd name="connsiteY3" fmla="*/ 64801 h 648005"/>
                  <a:gd name="connsiteX4" fmla="*/ 1296478 w 1296478"/>
                  <a:gd name="connsiteY4" fmla="*/ 583205 h 648005"/>
                  <a:gd name="connsiteX5" fmla="*/ 1231677 w 1296478"/>
                  <a:gd name="connsiteY5" fmla="*/ 648006 h 648005"/>
                  <a:gd name="connsiteX6" fmla="*/ 64801 w 1296478"/>
                  <a:gd name="connsiteY6" fmla="*/ 648005 h 648005"/>
                  <a:gd name="connsiteX7" fmla="*/ 0 w 1296478"/>
                  <a:gd name="connsiteY7" fmla="*/ 583204 h 648005"/>
                  <a:gd name="connsiteX8" fmla="*/ 0 w 1296478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478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31678" y="0"/>
                    </a:lnTo>
                    <a:cubicBezTo>
                      <a:pt x="1267467" y="0"/>
                      <a:pt x="1296479" y="29012"/>
                      <a:pt x="1296479" y="64801"/>
                    </a:cubicBezTo>
                    <a:cubicBezTo>
                      <a:pt x="1296479" y="237602"/>
                      <a:pt x="1296478" y="410404"/>
                      <a:pt x="1296478" y="583205"/>
                    </a:cubicBezTo>
                    <a:cubicBezTo>
                      <a:pt x="1296478" y="618994"/>
                      <a:pt x="1267466" y="648006"/>
                      <a:pt x="1231677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 smtClean="0"/>
                  <a:t>Boolean</a:t>
                </a:r>
                <a:endParaRPr lang="en-IN" sz="2400" kern="1200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813811" y="2113118"/>
            <a:ext cx="7144524" cy="1449384"/>
            <a:chOff x="1813811" y="2113118"/>
            <a:chExt cx="7144524" cy="1449384"/>
          </a:xfrm>
        </p:grpSpPr>
        <p:sp>
          <p:nvSpPr>
            <p:cNvPr id="16" name="Freeform 15"/>
            <p:cNvSpPr/>
            <p:nvPr/>
          </p:nvSpPr>
          <p:spPr>
            <a:xfrm>
              <a:off x="2507640" y="2113118"/>
              <a:ext cx="2317923" cy="7983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17923" y="0"/>
                  </a:moveTo>
                  <a:lnTo>
                    <a:pt x="2317923" y="399194"/>
                  </a:lnTo>
                  <a:lnTo>
                    <a:pt x="0" y="399194"/>
                  </a:lnTo>
                  <a:lnTo>
                    <a:pt x="0" y="7983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813811" y="2911508"/>
              <a:ext cx="1387658" cy="648005"/>
            </a:xfrm>
            <a:custGeom>
              <a:avLst/>
              <a:gdLst>
                <a:gd name="connsiteX0" fmla="*/ 0 w 1387658"/>
                <a:gd name="connsiteY0" fmla="*/ 64801 h 648005"/>
                <a:gd name="connsiteX1" fmla="*/ 64801 w 1387658"/>
                <a:gd name="connsiteY1" fmla="*/ 0 h 648005"/>
                <a:gd name="connsiteX2" fmla="*/ 1322858 w 1387658"/>
                <a:gd name="connsiteY2" fmla="*/ 0 h 648005"/>
                <a:gd name="connsiteX3" fmla="*/ 1387659 w 1387658"/>
                <a:gd name="connsiteY3" fmla="*/ 64801 h 648005"/>
                <a:gd name="connsiteX4" fmla="*/ 1387658 w 1387658"/>
                <a:gd name="connsiteY4" fmla="*/ 583205 h 648005"/>
                <a:gd name="connsiteX5" fmla="*/ 1322857 w 1387658"/>
                <a:gd name="connsiteY5" fmla="*/ 648006 h 648005"/>
                <a:gd name="connsiteX6" fmla="*/ 64801 w 1387658"/>
                <a:gd name="connsiteY6" fmla="*/ 648005 h 648005"/>
                <a:gd name="connsiteX7" fmla="*/ 0 w 1387658"/>
                <a:gd name="connsiteY7" fmla="*/ 583204 h 648005"/>
                <a:gd name="connsiteX8" fmla="*/ 0 w 1387658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7658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322858" y="0"/>
                  </a:lnTo>
                  <a:cubicBezTo>
                    <a:pt x="1358647" y="0"/>
                    <a:pt x="1387659" y="29012"/>
                    <a:pt x="1387659" y="64801"/>
                  </a:cubicBezTo>
                  <a:cubicBezTo>
                    <a:pt x="1387659" y="237602"/>
                    <a:pt x="1387658" y="410404"/>
                    <a:pt x="1387658" y="583205"/>
                  </a:cubicBezTo>
                  <a:cubicBezTo>
                    <a:pt x="1387658" y="618994"/>
                    <a:pt x="1358646" y="648006"/>
                    <a:pt x="1322857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/>
                <a:t>Primitive</a:t>
              </a:r>
              <a:endParaRPr lang="en-IN" sz="24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825564" y="2113118"/>
              <a:ext cx="3125128" cy="8013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00689"/>
                  </a:lnTo>
                  <a:lnTo>
                    <a:pt x="3125128" y="400689"/>
                  </a:lnTo>
                  <a:lnTo>
                    <a:pt x="3125128" y="80137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6943049" y="2914497"/>
              <a:ext cx="2015286" cy="648005"/>
            </a:xfrm>
            <a:custGeom>
              <a:avLst/>
              <a:gdLst>
                <a:gd name="connsiteX0" fmla="*/ 0 w 2015286"/>
                <a:gd name="connsiteY0" fmla="*/ 64801 h 648005"/>
                <a:gd name="connsiteX1" fmla="*/ 64801 w 2015286"/>
                <a:gd name="connsiteY1" fmla="*/ 0 h 648005"/>
                <a:gd name="connsiteX2" fmla="*/ 1950486 w 2015286"/>
                <a:gd name="connsiteY2" fmla="*/ 0 h 648005"/>
                <a:gd name="connsiteX3" fmla="*/ 2015287 w 2015286"/>
                <a:gd name="connsiteY3" fmla="*/ 64801 h 648005"/>
                <a:gd name="connsiteX4" fmla="*/ 2015286 w 2015286"/>
                <a:gd name="connsiteY4" fmla="*/ 583205 h 648005"/>
                <a:gd name="connsiteX5" fmla="*/ 1950485 w 2015286"/>
                <a:gd name="connsiteY5" fmla="*/ 648006 h 648005"/>
                <a:gd name="connsiteX6" fmla="*/ 64801 w 2015286"/>
                <a:gd name="connsiteY6" fmla="*/ 648005 h 648005"/>
                <a:gd name="connsiteX7" fmla="*/ 0 w 2015286"/>
                <a:gd name="connsiteY7" fmla="*/ 583204 h 648005"/>
                <a:gd name="connsiteX8" fmla="*/ 0 w 2015286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286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950486" y="0"/>
                  </a:lnTo>
                  <a:cubicBezTo>
                    <a:pt x="1986275" y="0"/>
                    <a:pt x="2015287" y="29012"/>
                    <a:pt x="2015287" y="64801"/>
                  </a:cubicBezTo>
                  <a:cubicBezTo>
                    <a:pt x="2015287" y="237602"/>
                    <a:pt x="2015286" y="410404"/>
                    <a:pt x="2015286" y="583205"/>
                  </a:cubicBezTo>
                  <a:cubicBezTo>
                    <a:pt x="2015286" y="618994"/>
                    <a:pt x="1986274" y="648006"/>
                    <a:pt x="1950485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/>
                <a:t>Non-primitive</a:t>
              </a:r>
              <a:endParaRPr lang="en-IN" sz="24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09441" y="3562502"/>
            <a:ext cx="1376864" cy="1647488"/>
            <a:chOff x="7509441" y="3562502"/>
            <a:chExt cx="882504" cy="1647488"/>
          </a:xfrm>
        </p:grpSpPr>
        <p:sp>
          <p:nvSpPr>
            <p:cNvPr id="21" name="Freeform 20"/>
            <p:cNvSpPr/>
            <p:nvPr/>
          </p:nvSpPr>
          <p:spPr>
            <a:xfrm>
              <a:off x="7904973" y="3562502"/>
              <a:ext cx="91440" cy="9994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99948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509441" y="4561985"/>
              <a:ext cx="882504" cy="648005"/>
            </a:xfrm>
            <a:custGeom>
              <a:avLst/>
              <a:gdLst>
                <a:gd name="connsiteX0" fmla="*/ 0 w 882504"/>
                <a:gd name="connsiteY0" fmla="*/ 64801 h 648005"/>
                <a:gd name="connsiteX1" fmla="*/ 64801 w 882504"/>
                <a:gd name="connsiteY1" fmla="*/ 0 h 648005"/>
                <a:gd name="connsiteX2" fmla="*/ 817704 w 882504"/>
                <a:gd name="connsiteY2" fmla="*/ 0 h 648005"/>
                <a:gd name="connsiteX3" fmla="*/ 882505 w 882504"/>
                <a:gd name="connsiteY3" fmla="*/ 64801 h 648005"/>
                <a:gd name="connsiteX4" fmla="*/ 882504 w 882504"/>
                <a:gd name="connsiteY4" fmla="*/ 583205 h 648005"/>
                <a:gd name="connsiteX5" fmla="*/ 817703 w 882504"/>
                <a:gd name="connsiteY5" fmla="*/ 648006 h 648005"/>
                <a:gd name="connsiteX6" fmla="*/ 64801 w 882504"/>
                <a:gd name="connsiteY6" fmla="*/ 648005 h 648005"/>
                <a:gd name="connsiteX7" fmla="*/ 0 w 882504"/>
                <a:gd name="connsiteY7" fmla="*/ 583204 h 648005"/>
                <a:gd name="connsiteX8" fmla="*/ 0 w 882504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2504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817704" y="0"/>
                  </a:lnTo>
                  <a:cubicBezTo>
                    <a:pt x="853493" y="0"/>
                    <a:pt x="882505" y="29012"/>
                    <a:pt x="882505" y="64801"/>
                  </a:cubicBezTo>
                  <a:cubicBezTo>
                    <a:pt x="882505" y="237602"/>
                    <a:pt x="882504" y="410404"/>
                    <a:pt x="882504" y="583205"/>
                  </a:cubicBezTo>
                  <a:cubicBezTo>
                    <a:pt x="882504" y="618994"/>
                    <a:pt x="853492" y="648006"/>
                    <a:pt x="817703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smtClean="0"/>
                <a:t>Class</a:t>
              </a:r>
              <a:endParaRPr lang="en-IN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86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182187" y="879304"/>
          <a:ext cx="8763001" cy="2240806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Range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 smtClean="0"/>
                        <a:t>byte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0" dirty="0" smtClean="0"/>
                        <a:t> Byte</a:t>
                      </a:r>
                      <a:endParaRPr lang="en-US" dirty="0">
                        <a:latin typeface="+mj-lt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-128 to 127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byte  a = 10;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 smtClean="0"/>
                        <a:t>short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-32,768 to 32,767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short a = 200;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-2,147,483,648</a:t>
                      </a:r>
                      <a:r>
                        <a:rPr lang="en-IN" baseline="0" dirty="0" smtClean="0"/>
                        <a:t> to </a:t>
                      </a:r>
                      <a:r>
                        <a:rPr lang="en-IN" dirty="0" smtClean="0"/>
                        <a:t>2,147,483,647</a:t>
                      </a:r>
                      <a:endParaRPr lang="en-IN" baseline="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a = 50000;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458">
                <a:tc>
                  <a:txBody>
                    <a:bodyPr/>
                    <a:lstStyle/>
                    <a:p>
                      <a:r>
                        <a:rPr lang="en-IN" dirty="0" smtClean="0"/>
                        <a:t>long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-9,223,372,036,854,775,808 to 9,223,372,036,854,775,807</a:t>
                      </a:r>
                      <a:endParaRPr lang="en-IN" baseline="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a = 20;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2187" y="3118090"/>
          <a:ext cx="8763001" cy="1929880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64940"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latin typeface="+mj-lt"/>
                        </a:rPr>
                        <a:t>1.4e-045 to 3.4e+038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 a = 10.2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 smtClean="0"/>
                        <a:t>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4940">
                <a:tc>
                  <a:txBody>
                    <a:bodyPr/>
                    <a:lstStyle/>
                    <a:p>
                      <a:r>
                        <a:rPr lang="en-IN" dirty="0" smtClean="0"/>
                        <a:t>double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latin typeface="+mj-lt"/>
                        </a:rPr>
                        <a:t>4.9e-324 to 1.8e+308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double a =</a:t>
                      </a:r>
                      <a:r>
                        <a:rPr lang="en-IN" baseline="0" dirty="0" smtClean="0"/>
                        <a:t> 10.2;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2187" y="5049984"/>
          <a:ext cx="8763001" cy="675458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75458">
                <a:tc>
                  <a:txBody>
                    <a:bodyPr/>
                    <a:lstStyle/>
                    <a:p>
                      <a:r>
                        <a:rPr lang="en-IN" dirty="0" smtClean="0"/>
                        <a:t>char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 to 65536  (Stores ASCII of character)</a:t>
                      </a:r>
                      <a:endParaRPr lang="en-IN" baseline="0" dirty="0" smtClean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 a = ‘a’;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2187" y="5722337"/>
          <a:ext cx="8763001" cy="391337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boolean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Not defined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/>
                        <a:t> true </a:t>
                      </a:r>
                      <a:r>
                        <a:rPr lang="en-US" dirty="0"/>
                        <a:t>or false</a:t>
                      </a:r>
                      <a:endParaRPr lang="en-US" dirty="0">
                        <a:latin typeface="+mj-lt"/>
                      </a:endParaRPr>
                    </a:p>
                  </a:txBody>
                  <a:tcPr marL="30480" marR="30480" marT="30480" marB="30480"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boolean</a:t>
                      </a:r>
                      <a:r>
                        <a:rPr lang="en-IN" dirty="0" smtClean="0"/>
                        <a:t> a = true;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3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sequences in general are used to signal an alternative interpretation of a series of characters.</a:t>
            </a:r>
          </a:p>
          <a:p>
            <a:r>
              <a:rPr lang="en-US" dirty="0"/>
              <a:t>For example, if you want to put quotes within quotes you must use the escape sequence, 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", on the interior quotes.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"Good Morning \"World\""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I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8337" y="3134360"/>
          <a:ext cx="8534400" cy="25958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869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4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Escape Sequence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Description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\’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Single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quote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\”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Double quote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\\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Backslash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Carriage return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Line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Tab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4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a value of one type to a variable of another type is known as Type Casting.</a:t>
            </a:r>
          </a:p>
          <a:p>
            <a:r>
              <a:rPr lang="en-US" dirty="0"/>
              <a:t>In Java, type casting is classified into two types,</a:t>
            </a:r>
          </a:p>
          <a:p>
            <a:pPr marL="914400" lvl="1" indent="-457200"/>
            <a:r>
              <a:rPr lang="en-US" dirty="0"/>
              <a:t>Widening/Automatic Type Casting (Implicit)</a:t>
            </a:r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 smtClean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/>
            <a:r>
              <a:rPr lang="en-US" dirty="0"/>
              <a:t>Narrowing Type Casting(Explicitly done)</a:t>
            </a:r>
          </a:p>
          <a:p>
            <a:pPr marL="914400" lvl="1" indent="-45720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narrowing-type-conversion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759" y="4227303"/>
            <a:ext cx="6120000" cy="1620000"/>
          </a:xfrm>
          <a:prstGeom prst="rect">
            <a:avLst/>
          </a:prstGeom>
          <a:noFill/>
        </p:spPr>
      </p:pic>
      <p:pic>
        <p:nvPicPr>
          <p:cNvPr id="5" name="Picture 2" descr="widening-type-conversion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934" y="2000597"/>
            <a:ext cx="6120000" cy="16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74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type of data is assigned to other type of variable , an </a:t>
            </a:r>
            <a:r>
              <a:rPr lang="en-US" i="1" dirty="0"/>
              <a:t>automatic type conversion</a:t>
            </a:r>
            <a:r>
              <a:rPr lang="en-US" dirty="0"/>
              <a:t> will take place if the following two conditions are satisfied:</a:t>
            </a:r>
          </a:p>
          <a:p>
            <a:pPr lvl="1"/>
            <a:r>
              <a:rPr lang="en-US" dirty="0"/>
              <a:t>The two types are compatible</a:t>
            </a:r>
          </a:p>
          <a:p>
            <a:pPr lvl="1"/>
            <a:r>
              <a:rPr lang="en-US" dirty="0"/>
              <a:t>The destination type is larger than the source type</a:t>
            </a:r>
          </a:p>
          <a:p>
            <a:r>
              <a:rPr lang="en-US" dirty="0"/>
              <a:t>Such type of casting is called “</a:t>
            </a:r>
            <a:r>
              <a:rPr lang="en-US" i="1" dirty="0"/>
              <a:t>widening conversion”.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can always hold values of byte and short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213" y="3658726"/>
            <a:ext cx="5867400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 smtClean="0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 </a:t>
            </a:r>
            <a:endParaRPr lang="en-US" b="1" dirty="0" smtClean="0">
              <a:solidFill>
                <a:srgbClr val="92D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Incompatible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conversion between two incompatible types, you must use a </a:t>
            </a:r>
            <a:r>
              <a:rPr lang="en-US" i="1" dirty="0"/>
              <a:t>cast</a:t>
            </a:r>
          </a:p>
          <a:p>
            <a:r>
              <a:rPr lang="en-US" dirty="0"/>
              <a:t>A </a:t>
            </a:r>
            <a:r>
              <a:rPr lang="en-US" i="1" dirty="0"/>
              <a:t>cast</a:t>
            </a:r>
            <a:r>
              <a:rPr lang="en-US" dirty="0"/>
              <a:t> is an explicit type conversion.</a:t>
            </a:r>
          </a:p>
          <a:p>
            <a:r>
              <a:rPr lang="en-US" dirty="0"/>
              <a:t>Such type is called “</a:t>
            </a:r>
            <a:r>
              <a:rPr lang="en-US" i="1" dirty="0"/>
              <a:t>narrowing conversion”.</a:t>
            </a:r>
            <a:endParaRPr lang="en-US" dirty="0"/>
          </a:p>
          <a:p>
            <a:r>
              <a:rPr lang="en-US" dirty="0"/>
              <a:t>Syntax:</a:t>
            </a:r>
          </a:p>
          <a:p>
            <a:pPr lvl="1">
              <a:buNone/>
            </a:pPr>
            <a:r>
              <a:rPr lang="en-US" dirty="0"/>
              <a:t>(target-type) value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649" y="3530138"/>
            <a:ext cx="5867400" cy="20313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× this is not correct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 smtClean="0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 dirty="0" smtClean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(byte)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en-US" b="1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1375</Words>
  <Application>Microsoft Office PowerPoint</Application>
  <PresentationFormat>Widescreen</PresentationFormat>
  <Paragraphs>337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Consolas</vt:lpstr>
      <vt:lpstr>Calibri</vt:lpstr>
      <vt:lpstr>Roboto Condensed Light</vt:lpstr>
      <vt:lpstr>Wingdings</vt:lpstr>
      <vt:lpstr>Courier New</vt:lpstr>
      <vt:lpstr>Mongolian Baiti</vt:lpstr>
      <vt:lpstr>Wingdings 3</vt:lpstr>
      <vt:lpstr>Open Sans Semibold</vt:lpstr>
      <vt:lpstr>Wingdings 2</vt:lpstr>
      <vt:lpstr>Roboto Condensed</vt:lpstr>
      <vt:lpstr>Segoe UI Black</vt:lpstr>
      <vt:lpstr>Arial</vt:lpstr>
      <vt:lpstr>Office Theme</vt:lpstr>
      <vt:lpstr>Unit-02  Datatype, Variables and Operators</vt:lpstr>
      <vt:lpstr>PowerPoint Presentation</vt:lpstr>
      <vt:lpstr>Identifiers</vt:lpstr>
      <vt:lpstr>Data Types</vt:lpstr>
      <vt:lpstr>Primitive Data Types</vt:lpstr>
      <vt:lpstr>Escape Sequences</vt:lpstr>
      <vt:lpstr>Type Casting</vt:lpstr>
      <vt:lpstr>Automatic Type Casting</vt:lpstr>
      <vt:lpstr>Casting Incompatible Types</vt:lpstr>
      <vt:lpstr>Operators</vt:lpstr>
      <vt:lpstr>Arithmetic Operator</vt:lpstr>
      <vt:lpstr>Relational Operators</vt:lpstr>
      <vt:lpstr>Bitwise Operators</vt:lpstr>
      <vt:lpstr>Logical Operators </vt:lpstr>
      <vt:lpstr>Assignment Operators</vt:lpstr>
      <vt:lpstr>Conditional Operator (Ternary)</vt:lpstr>
      <vt:lpstr>Operator Precedence &amp; Associativity</vt:lpstr>
      <vt:lpstr>Precedence of Java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763</cp:revision>
  <dcterms:created xsi:type="dcterms:W3CDTF">2020-05-01T05:09:15Z</dcterms:created>
  <dcterms:modified xsi:type="dcterms:W3CDTF">2022-02-14T13:25:43Z</dcterms:modified>
</cp:coreProperties>
</file>