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avi" ContentType="video/x-msvide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1"/>
  </p:notesMasterIdLst>
  <p:sldIdLst>
    <p:sldId id="308" r:id="rId2"/>
    <p:sldId id="352" r:id="rId3"/>
    <p:sldId id="416" r:id="rId4"/>
    <p:sldId id="417" r:id="rId5"/>
    <p:sldId id="418" r:id="rId6"/>
    <p:sldId id="419" r:id="rId7"/>
    <p:sldId id="420" r:id="rId8"/>
    <p:sldId id="421" r:id="rId9"/>
    <p:sldId id="422" r:id="rId10"/>
    <p:sldId id="423" r:id="rId11"/>
    <p:sldId id="424" r:id="rId12"/>
    <p:sldId id="425" r:id="rId13"/>
    <p:sldId id="426" r:id="rId14"/>
    <p:sldId id="427" r:id="rId15"/>
    <p:sldId id="428" r:id="rId16"/>
    <p:sldId id="429" r:id="rId17"/>
    <p:sldId id="430" r:id="rId18"/>
    <p:sldId id="431" r:id="rId19"/>
    <p:sldId id="432" r:id="rId20"/>
    <p:sldId id="433" r:id="rId21"/>
    <p:sldId id="434" r:id="rId22"/>
    <p:sldId id="435" r:id="rId23"/>
    <p:sldId id="436" r:id="rId24"/>
    <p:sldId id="437" r:id="rId25"/>
    <p:sldId id="438" r:id="rId26"/>
    <p:sldId id="439" r:id="rId27"/>
    <p:sldId id="440" r:id="rId28"/>
    <p:sldId id="441" r:id="rId29"/>
    <p:sldId id="442" r:id="rId30"/>
  </p:sldIdLst>
  <p:sldSz cx="12192000" cy="6858000"/>
  <p:notesSz cx="6858000" cy="9144000"/>
  <p:embeddedFontLst>
    <p:embeddedFont>
      <p:font typeface="Wingdings 3" panose="05040102010807070707" pitchFamily="18" charset="2"/>
      <p:regular r:id="rId32"/>
    </p:embeddedFont>
    <p:embeddedFont>
      <p:font typeface="Roboto Condensed Light" panose="02000000000000000000" pitchFamily="2" charset="0"/>
      <p:regular r:id="rId33"/>
      <p:italic r:id="rId34"/>
    </p:embeddedFont>
    <p:embeddedFont>
      <p:font typeface="Consolas" panose="020B0609020204030204" pitchFamily="49" charset="0"/>
      <p:regular r:id="rId35"/>
      <p:bold r:id="rId36"/>
      <p:italic r:id="rId37"/>
      <p:boldItalic r:id="rId38"/>
    </p:embeddedFont>
    <p:embeddedFont>
      <p:font typeface="Roboto Condensed" panose="02000000000000000000" pitchFamily="2" charset="0"/>
      <p:regular r:id="rId39"/>
      <p:bold r:id="rId40"/>
      <p:italic r:id="rId41"/>
      <p:boldItalic r:id="rId42"/>
    </p:embeddedFont>
    <p:embeddedFont>
      <p:font typeface="Cambria" panose="02040503050406030204" pitchFamily="18" charset="0"/>
      <p:regular r:id="rId43"/>
      <p:bold r:id="rId44"/>
      <p:italic r:id="rId45"/>
      <p:boldItalic r:id="rId46"/>
    </p:embeddedFont>
    <p:embeddedFont>
      <p:font typeface="Wingdings 2" panose="05020102010507070707" pitchFamily="18" charset="2"/>
      <p:regular r:id="rId47"/>
    </p:embeddedFont>
    <p:embeddedFont>
      <p:font typeface="Segoe UI Black" panose="020B0A02040204020203" pitchFamily="34" charset="0"/>
      <p:bold r:id="rId48"/>
      <p:boldItalic r:id="rId49"/>
    </p:embeddedFont>
    <p:embeddedFont>
      <p:font typeface="Calibri" panose="020F0502020204030204" pitchFamily="34" charset="0"/>
      <p:regular r:id="rId50"/>
      <p:bold r:id="rId51"/>
      <p:italic r:id="rId52"/>
      <p:boldItalic r:id="rId5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3plGyLS2ESVhvU9KjSUxsQ==" hashData="Tw+R/DzEESeitUt0CWB0kKRPCN9KVUq6OiBSO4W83rr8ztDcdoOdfdIK5CvFVbkypduyqHs/aQB8jymQiL9rsQ=="/>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524F"/>
    <a:srgbClr val="301B92"/>
    <a:srgbClr val="673BB7"/>
    <a:srgbClr val="607D8B"/>
    <a:srgbClr val="B71B1C"/>
    <a:srgbClr val="F54337"/>
    <a:srgbClr val="D81A60"/>
    <a:srgbClr val="890E4F"/>
    <a:srgbClr val="EA1E63"/>
    <a:srgbClr val="C628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72" autoAdjust="0"/>
    <p:restoredTop sz="94660"/>
  </p:normalViewPr>
  <p:slideViewPr>
    <p:cSldViewPr snapToGrid="0">
      <p:cViewPr varScale="1">
        <p:scale>
          <a:sx n="70" d="100"/>
          <a:sy n="70" d="100"/>
        </p:scale>
        <p:origin x="822" y="6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822"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font" Target="fonts/font19.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3" Type="http://schemas.openxmlformats.org/officeDocument/2006/relationships/font" Target="fonts/font22.fntdata"/><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font" Target="fonts/font17.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2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font" Target="fonts/font10.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font" Target="fonts/font18.fntdata"/><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notesMaster" Target="notesMasters/notesMaster1.xml"/><Relationship Id="rId44" Type="http://schemas.openxmlformats.org/officeDocument/2006/relationships/font" Target="fonts/font13.fntdata"/><Relationship Id="rId52" Type="http://schemas.openxmlformats.org/officeDocument/2006/relationships/font" Target="fonts/font2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pPr/>
              <a:t>2/14/2022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pPr/>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1.pn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13.jpeg"/><Relationship Id="rId4" Type="http://schemas.openxmlformats.org/officeDocument/2006/relationships/image" Target="../media/image3.png"/><Relationship Id="rId9" Type="http://schemas.microsoft.com/office/2007/relationships/hdphoto" Target="../media/hdphoto1.wdp"/></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11.png"/><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xmlns="" id="{E0042908-6588-4C7A-9615-8D5899E8A9FA}"/>
              </a:ext>
            </a:extLst>
          </p:cNvPr>
          <p:cNvPicPr>
            <a:picLocks noChangeAspect="1"/>
          </p:cNvPicPr>
          <p:nvPr userDrawn="1"/>
        </p:nvPicPr>
        <p:blipFill rotWithShape="1">
          <a:blip r:embed="rId10" cstate="print">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xmlns="" id="{3C805A05-DDF6-4BA6-8EDB-D97128A43BFF}"/>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xmlns=""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57059326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xmlns=""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xmlns=""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xmlns=""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xmlns=""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xmlns=""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00C9ED70-1CC8-4EF2-BE10-AAFE24AAC5D7}"/>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xmlns="" id="{E75253BA-841C-4898-BAAF-3A16D7F9433E}"/>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615859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80BF4AFD-B365-46D4-AAC5-485DFA5A7D4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31625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EB45C91-0DA6-4973-9AEA-FF1388508ACC}"/>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51881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3556000" y="6604000"/>
            <a:ext cx="5080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smtClean="0">
                <a:solidFill>
                  <a:schemeClr val="tx1"/>
                </a:solidFill>
                <a:latin typeface="+mn-lt"/>
                <a:ea typeface="+mn-ea"/>
              </a:rPr>
              <a:t>21CS01203</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(OOP)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03 </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Control Statements and Array</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2"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xmlns="" id="{619E228D-B2BD-4EFA-9FE9-86D81DDC600E}"/>
              </a:ext>
            </a:extLst>
          </p:cNvPr>
          <p:cNvGrpSpPr/>
          <p:nvPr userDrawn="1"/>
        </p:nvGrpSpPr>
        <p:grpSpPr>
          <a:xfrm>
            <a:off x="10721798" y="861192"/>
            <a:ext cx="1339023" cy="407045"/>
            <a:chOff x="10721798" y="852808"/>
            <a:chExt cx="1339023" cy="407045"/>
          </a:xfrm>
        </p:grpSpPr>
        <p:pic>
          <p:nvPicPr>
            <p:cNvPr id="15" name="Picture 14">
              <a:extLst>
                <a:ext uri="{FF2B5EF4-FFF2-40B4-BE49-F238E27FC236}">
                  <a16:creationId xmlns:a16="http://schemas.microsoft.com/office/drawing/2014/main" xmlns="" id="{60ED7292-9BDD-4D31-8064-11177842F8C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xmlns=""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6663331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xmlns="" id="{77B7B864-C091-4493-B14B-F5B61B586EED}"/>
              </a:ext>
            </a:extLst>
          </p:cNvPr>
          <p:cNvPicPr>
            <a:picLocks noChangeAspect="1"/>
          </p:cNvPicPr>
          <p:nvPr userDrawn="1"/>
        </p:nvPicPr>
        <p:blipFill>
          <a:blip r:embed="rId10"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xmlns="" id="{177B86E9-222D-4757-BE64-59540DB794E6}"/>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2F1AAAC-C051-4A31-837B-4A9977722A4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0502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V.</a:t>
            </a:r>
            <a:r>
              <a:rPr lang="en-US" baseline="0"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baseline="0"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3653367" y="6604000"/>
            <a:ext cx="4885267"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smtClean="0">
                <a:solidFill>
                  <a:schemeClr val="tx1"/>
                </a:solidFill>
                <a:latin typeface="+mn-lt"/>
                <a:ea typeface="+mn-ea"/>
              </a:rPr>
              <a:t>21CS01203</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(OOP)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03 – Control Statements and Array</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2"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xmlns="" id="{619E228D-B2BD-4EFA-9FE9-86D81DDC600E}"/>
              </a:ext>
            </a:extLst>
          </p:cNvPr>
          <p:cNvGrpSpPr/>
          <p:nvPr userDrawn="1"/>
        </p:nvGrpSpPr>
        <p:grpSpPr>
          <a:xfrm>
            <a:off x="10684288" y="6047527"/>
            <a:ext cx="1339023" cy="407045"/>
            <a:chOff x="10721798" y="852808"/>
            <a:chExt cx="1339023" cy="407045"/>
          </a:xfrm>
        </p:grpSpPr>
        <p:pic>
          <p:nvPicPr>
            <p:cNvPr id="15" name="Picture 14">
              <a:extLst>
                <a:ext uri="{FF2B5EF4-FFF2-40B4-BE49-F238E27FC236}">
                  <a16:creationId xmlns:a16="http://schemas.microsoft.com/office/drawing/2014/main" xmlns="" id="{60ED7292-9BDD-4D31-8064-11177842F8C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xmlns=""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0276124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3556000" y="6604000"/>
            <a:ext cx="5080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smtClean="0">
                <a:solidFill>
                  <a:schemeClr val="tx1"/>
                </a:solidFill>
                <a:latin typeface="+mn-lt"/>
                <a:ea typeface="+mn-ea"/>
              </a:rPr>
              <a:t>21CS01203</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(OOP)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03 – Control Statements and Array</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2"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07092" y="863445"/>
            <a:ext cx="11953729" cy="5586782"/>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xmlns="" id="{619E228D-B2BD-4EFA-9FE9-86D81DDC600E}"/>
              </a:ext>
            </a:extLst>
          </p:cNvPr>
          <p:cNvGrpSpPr/>
          <p:nvPr userDrawn="1"/>
        </p:nvGrpSpPr>
        <p:grpSpPr>
          <a:xfrm>
            <a:off x="168688" y="6043182"/>
            <a:ext cx="1339023" cy="407045"/>
            <a:chOff x="10721798" y="852808"/>
            <a:chExt cx="1339023" cy="407045"/>
          </a:xfrm>
        </p:grpSpPr>
        <p:pic>
          <p:nvPicPr>
            <p:cNvPr id="15" name="Picture 14">
              <a:extLst>
                <a:ext uri="{FF2B5EF4-FFF2-40B4-BE49-F238E27FC236}">
                  <a16:creationId xmlns:a16="http://schemas.microsoft.com/office/drawing/2014/main" xmlns="" id="{60ED7292-9BDD-4D31-8064-11177842F8C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xmlns=""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686285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xmlns=""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xmlns=""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xmlns=""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xmlns=""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8" name="Freeform 17">
            <a:extLst>
              <a:ext uri="{FF2B5EF4-FFF2-40B4-BE49-F238E27FC236}">
                <a16:creationId xmlns:a16="http://schemas.microsoft.com/office/drawing/2014/main" xmlns=""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solidFill>
            <a:schemeClr val="accent5">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xmlns="" id="{E75253BA-841C-4898-BAAF-3A16D7F9433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925557" y="5664170"/>
            <a:ext cx="2976891" cy="904935"/>
          </a:xfrm>
          <a:prstGeom prst="rect">
            <a:avLst/>
          </a:prstGeom>
        </p:spPr>
      </p:pic>
    </p:spTree>
    <p:extLst>
      <p:ext uri="{BB962C8B-B14F-4D97-AF65-F5344CB8AC3E}">
        <p14:creationId xmlns:p14="http://schemas.microsoft.com/office/powerpoint/2010/main" val="200169294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baseline="0"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baseline="0"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userDrawn="1"/>
        </p:nvSpPr>
        <p:spPr>
          <a:xfrm>
            <a:off x="3594100" y="6604000"/>
            <a:ext cx="5003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smtClean="0">
                <a:solidFill>
                  <a:schemeClr val="tx1"/>
                </a:solidFill>
                <a:latin typeface="+mn-lt"/>
                <a:ea typeface="+mn-ea"/>
              </a:rPr>
              <a:t>21CS01203</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(OOP)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03 – Control Statements and Array</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xmlns="" id="{619E228D-B2BD-4EFA-9FE9-86D81DDC600E}"/>
              </a:ext>
            </a:extLst>
          </p:cNvPr>
          <p:cNvGrpSpPr/>
          <p:nvPr userDrawn="1"/>
        </p:nvGrpSpPr>
        <p:grpSpPr>
          <a:xfrm>
            <a:off x="10684288" y="193927"/>
            <a:ext cx="1339023" cy="407045"/>
            <a:chOff x="10721798" y="852808"/>
            <a:chExt cx="1339023" cy="407045"/>
          </a:xfrm>
        </p:grpSpPr>
        <p:pic>
          <p:nvPicPr>
            <p:cNvPr id="15" name="Picture 14">
              <a:extLst>
                <a:ext uri="{FF2B5EF4-FFF2-40B4-BE49-F238E27FC236}">
                  <a16:creationId xmlns:a16="http://schemas.microsoft.com/office/drawing/2014/main" xmlns="" id="{60ED7292-9BDD-4D31-8064-11177842F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xmlns=""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197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userDrawn="1"/>
        </p:nvSpPr>
        <p:spPr>
          <a:xfrm>
            <a:off x="3484034" y="6604000"/>
            <a:ext cx="5223933"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smtClean="0">
                <a:solidFill>
                  <a:schemeClr val="tx1"/>
                </a:solidFill>
                <a:latin typeface="+mn-lt"/>
                <a:ea typeface="+mn-ea"/>
              </a:rPr>
              <a:t>21CS01203</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(OOP)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03 – Control Statements and Array</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xmlns="" id="{619E228D-B2BD-4EFA-9FE9-86D81DDC600E}"/>
              </a:ext>
            </a:extLst>
          </p:cNvPr>
          <p:cNvGrpSpPr/>
          <p:nvPr userDrawn="1"/>
        </p:nvGrpSpPr>
        <p:grpSpPr>
          <a:xfrm>
            <a:off x="10684288" y="5992307"/>
            <a:ext cx="1339023" cy="407045"/>
            <a:chOff x="10721798" y="852808"/>
            <a:chExt cx="1339023" cy="407045"/>
          </a:xfrm>
        </p:grpSpPr>
        <p:pic>
          <p:nvPicPr>
            <p:cNvPr id="15" name="Picture 14">
              <a:extLst>
                <a:ext uri="{FF2B5EF4-FFF2-40B4-BE49-F238E27FC236}">
                  <a16:creationId xmlns:a16="http://schemas.microsoft.com/office/drawing/2014/main" xmlns="" id="{60ED7292-9BDD-4D31-8064-11177842F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xmlns=""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624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userDrawn="1"/>
        </p:nvSpPr>
        <p:spPr>
          <a:xfrm>
            <a:off x="3475567" y="6604000"/>
            <a:ext cx="5240867"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smtClean="0">
                <a:solidFill>
                  <a:schemeClr val="tx1"/>
                </a:solidFill>
                <a:latin typeface="+mn-lt"/>
                <a:ea typeface="+mn-ea"/>
              </a:rPr>
              <a:t>21CS01203</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(OOP)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03 – Control Statements and Array</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xmlns="" id="{619E228D-B2BD-4EFA-9FE9-86D81DDC600E}"/>
              </a:ext>
            </a:extLst>
          </p:cNvPr>
          <p:cNvGrpSpPr/>
          <p:nvPr userDrawn="1"/>
        </p:nvGrpSpPr>
        <p:grpSpPr>
          <a:xfrm>
            <a:off x="168688" y="6051030"/>
            <a:ext cx="1339023" cy="407045"/>
            <a:chOff x="10721798" y="852808"/>
            <a:chExt cx="1339023" cy="407045"/>
          </a:xfrm>
        </p:grpSpPr>
        <p:pic>
          <p:nvPicPr>
            <p:cNvPr id="15" name="Picture 14">
              <a:extLst>
                <a:ext uri="{FF2B5EF4-FFF2-40B4-BE49-F238E27FC236}">
                  <a16:creationId xmlns:a16="http://schemas.microsoft.com/office/drawing/2014/main" xmlns="" id="{60ED7292-9BDD-4D31-8064-11177842F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xmlns=""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3314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pPr/>
              <a:t>2/14/2022</a:t>
            </a:fld>
            <a:endParaRPr lang="en-US"/>
          </a:p>
        </p:txBody>
      </p:sp>
      <p:sp>
        <p:nvSpPr>
          <p:cNvPr id="5" name="Footer Placeholder 4">
            <a:extLst>
              <a:ext uri="{FF2B5EF4-FFF2-40B4-BE49-F238E27FC236}">
                <a16:creationId xmlns:a16="http://schemas.microsoft.com/office/drawing/2014/main" xmlns=""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pPr/>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1" r:id="rId10"/>
    <p:sldLayoutId id="2147483674" r:id="rId11"/>
    <p:sldLayoutId id="2147483676" r:id="rId12"/>
    <p:sldLayoutId id="2147483677" r:id="rId13"/>
    <p:sldLayoutId id="2147483678" r:id="rId14"/>
    <p:sldLayoutId id="2147483679" r:id="rId15"/>
    <p:sldLayoutId id="2147483681" r:id="rId16"/>
    <p:sldLayoutId id="2147483683" r:id="rId17"/>
    <p:sldLayoutId id="2147483682" r:id="rId18"/>
    <p:sldLayoutId id="2147483684" r:id="rId19"/>
    <p:sldLayoutId id="2147483685" r:id="rId20"/>
    <p:sldLayoutId id="2147483686"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3.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video" Target="../media/media1.avi"/><Relationship Id="rId1" Type="http://schemas.microsoft.com/office/2007/relationships/media" Target="../media/media1.avi"/><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video" Target="../media/media2.avi"/><Relationship Id="rId1" Type="http://schemas.microsoft.com/office/2007/relationships/media" Target="../media/media2.avi"/><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xmlns="" id="{6C137D2E-F7D0-465C-8541-F4CFBBD6738F}"/>
              </a:ext>
            </a:extLst>
          </p:cNvPr>
          <p:cNvSpPr>
            <a:spLocks noGrp="1"/>
          </p:cNvSpPr>
          <p:nvPr>
            <p:ph type="body" sz="quarter" idx="11"/>
          </p:nvPr>
        </p:nvSpPr>
        <p:spPr/>
        <p:txBody>
          <a:bodyPr/>
          <a:lstStyle/>
          <a:p>
            <a:r>
              <a:rPr lang="en-IN" dirty="0" smtClean="0"/>
              <a:t>arjun.bala@darshan.ac.in</a:t>
            </a:r>
            <a:endParaRPr lang="en-US" dirty="0"/>
          </a:p>
        </p:txBody>
      </p:sp>
      <p:sp>
        <p:nvSpPr>
          <p:cNvPr id="11" name="Text Placeholder 10">
            <a:extLst>
              <a:ext uri="{FF2B5EF4-FFF2-40B4-BE49-F238E27FC236}">
                <a16:creationId xmlns:a16="http://schemas.microsoft.com/office/drawing/2014/main" xmlns="" id="{527C5C63-5136-498D-B5D5-B1F6385ED37C}"/>
              </a:ext>
            </a:extLst>
          </p:cNvPr>
          <p:cNvSpPr>
            <a:spLocks noGrp="1"/>
          </p:cNvSpPr>
          <p:nvPr>
            <p:ph type="body" sz="quarter" idx="12"/>
          </p:nvPr>
        </p:nvSpPr>
        <p:spPr/>
        <p:txBody>
          <a:bodyPr/>
          <a:lstStyle/>
          <a:p>
            <a:r>
              <a:rPr lang="en-IN" dirty="0" smtClean="0"/>
              <a:t>9624822202</a:t>
            </a:r>
            <a:endParaRPr lang="en-US" dirty="0"/>
          </a:p>
        </p:txBody>
      </p:sp>
      <p:sp>
        <p:nvSpPr>
          <p:cNvPr id="12" name="Text Placeholder 11">
            <a:extLst>
              <a:ext uri="{FF2B5EF4-FFF2-40B4-BE49-F238E27FC236}">
                <a16:creationId xmlns:a16="http://schemas.microsoft.com/office/drawing/2014/main" xmlns="" id="{C4FACC96-BA70-4FDA-AB13-3B133AD498A5}"/>
              </a:ext>
            </a:extLst>
          </p:cNvPr>
          <p:cNvSpPr>
            <a:spLocks noGrp="1"/>
          </p:cNvSpPr>
          <p:nvPr>
            <p:ph type="body" sz="quarter" idx="13"/>
          </p:nvPr>
        </p:nvSpPr>
        <p:spPr/>
        <p:txBody>
          <a:bodyPr/>
          <a:lstStyle/>
          <a:p>
            <a:r>
              <a:rPr lang="en-IN" dirty="0" smtClean="0"/>
              <a:t>Computer Engineering Department</a:t>
            </a:r>
            <a:endParaRPr lang="en-US" dirty="0"/>
          </a:p>
        </p:txBody>
      </p:sp>
      <p:sp>
        <p:nvSpPr>
          <p:cNvPr id="13" name="Text Placeholder 12">
            <a:extLst>
              <a:ext uri="{FF2B5EF4-FFF2-40B4-BE49-F238E27FC236}">
                <a16:creationId xmlns:a16="http://schemas.microsoft.com/office/drawing/2014/main" xmlns="" id="{03A79D48-3C85-46E3-9CAE-59240F299A25}"/>
              </a:ext>
            </a:extLst>
          </p:cNvPr>
          <p:cNvSpPr>
            <a:spLocks noGrp="1"/>
          </p:cNvSpPr>
          <p:nvPr>
            <p:ph type="body" sz="quarter" idx="14"/>
          </p:nvPr>
        </p:nvSpPr>
        <p:spPr/>
        <p:txBody>
          <a:bodyPr/>
          <a:lstStyle/>
          <a:p>
            <a:r>
              <a:rPr lang="en-IN" dirty="0" smtClean="0"/>
              <a:t>Prof. </a:t>
            </a:r>
            <a:r>
              <a:rPr lang="en-IN" dirty="0" err="1" smtClean="0"/>
              <a:t>Arjun</a:t>
            </a:r>
            <a:r>
              <a:rPr lang="en-IN" dirty="0" smtClean="0"/>
              <a:t> V. </a:t>
            </a:r>
            <a:r>
              <a:rPr lang="en-IN" dirty="0" err="1" smtClean="0"/>
              <a:t>Bala</a:t>
            </a:r>
            <a:endParaRPr lang="en-US" dirty="0"/>
          </a:p>
        </p:txBody>
      </p:sp>
      <p:sp>
        <p:nvSpPr>
          <p:cNvPr id="14" name="Text Placeholder 13">
            <a:extLst>
              <a:ext uri="{FF2B5EF4-FFF2-40B4-BE49-F238E27FC236}">
                <a16:creationId xmlns:a16="http://schemas.microsoft.com/office/drawing/2014/main" xmlns="" id="{062CA4D6-180D-44EB-978C-EAE6FB447DCE}"/>
              </a:ext>
            </a:extLst>
          </p:cNvPr>
          <p:cNvSpPr>
            <a:spLocks noGrp="1"/>
          </p:cNvSpPr>
          <p:nvPr>
            <p:ph type="body" sz="quarter" idx="16"/>
          </p:nvPr>
        </p:nvSpPr>
        <p:spPr/>
        <p:txBody>
          <a:bodyPr/>
          <a:lstStyle/>
          <a:p>
            <a:r>
              <a:rPr lang="en-IN" dirty="0" smtClean="0"/>
              <a:t>Object Oriented Programming (OOP) </a:t>
            </a:r>
          </a:p>
          <a:p>
            <a:r>
              <a:rPr lang="en-IN" dirty="0" smtClean="0"/>
              <a:t>(</a:t>
            </a:r>
            <a:r>
              <a:rPr lang="en-US" dirty="0" smtClean="0"/>
              <a:t>21CS01203</a:t>
            </a:r>
            <a:r>
              <a:rPr lang="en-IN" dirty="0" smtClean="0"/>
              <a:t>)</a:t>
            </a:r>
            <a:endParaRPr lang="en-US" dirty="0"/>
          </a:p>
        </p:txBody>
      </p:sp>
      <p:pic>
        <p:nvPicPr>
          <p:cNvPr id="16" name="Picture Placeholder 15" descr="09CEAVB_19042019_063947AM.jpg"/>
          <p:cNvPicPr>
            <a:picLocks noGrp="1" noChangeAspect="1"/>
          </p:cNvPicPr>
          <p:nvPr>
            <p:ph type="pic" sz="quarter" idx="10"/>
          </p:nvPr>
        </p:nvPicPr>
        <p:blipFill>
          <a:blip r:embed="rId2" cstate="print"/>
          <a:srcRect/>
          <a:stretch>
            <a:fillRect/>
          </a:stretch>
        </p:blipFill>
        <p:spPr/>
      </p:pic>
      <p:sp>
        <p:nvSpPr>
          <p:cNvPr id="15" name="Title 1">
            <a:extLst>
              <a:ext uri="{FF2B5EF4-FFF2-40B4-BE49-F238E27FC236}">
                <a16:creationId xmlns:a16="http://schemas.microsoft.com/office/drawing/2014/main" xmlns="" id="{0E0A5353-D4D5-43D7-A039-6CFC6871D64F}"/>
              </a:ext>
            </a:extLst>
          </p:cNvPr>
          <p:cNvSpPr>
            <a:spLocks noGrp="1"/>
          </p:cNvSpPr>
          <p:nvPr>
            <p:ph type="ctrTitle"/>
          </p:nvPr>
        </p:nvSpPr>
        <p:spPr>
          <a:xfrm>
            <a:off x="559490" y="1122364"/>
            <a:ext cx="7035300" cy="2578780"/>
          </a:xfrm>
        </p:spPr>
        <p:txBody>
          <a:bodyPr/>
          <a:lstStyle/>
          <a:p>
            <a:r>
              <a:rPr lang="en-US" sz="4800" b="0" dirty="0" smtClean="0">
                <a:latin typeface="Roboto Condensed Light" panose="02000000000000000000" pitchFamily="2" charset="0"/>
                <a:ea typeface="Roboto Condensed Light" panose="02000000000000000000" pitchFamily="2" charset="0"/>
              </a:rPr>
              <a:t>Unit-03</a:t>
            </a:r>
            <a:r>
              <a:rPr lang="en-US" dirty="0" smtClean="0"/>
              <a:t> </a:t>
            </a:r>
            <a:r>
              <a:rPr lang="en-US" dirty="0"/>
              <a:t/>
            </a:r>
            <a:br>
              <a:rPr lang="en-US" dirty="0"/>
            </a:br>
            <a:r>
              <a:rPr lang="en-US" dirty="0" smtClean="0"/>
              <a:t>Control Statements and Array</a:t>
            </a:r>
            <a:endParaRPr lang="en-US" dirty="0"/>
          </a:p>
        </p:txBody>
      </p:sp>
    </p:spTree>
    <p:extLst>
      <p:ext uri="{BB962C8B-B14F-4D97-AF65-F5344CB8AC3E}">
        <p14:creationId xmlns:p14="http://schemas.microsoft.com/office/powerpoint/2010/main" val="24365200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Looping Statement</a:t>
            </a:r>
            <a:endParaRPr lang="en-US" dirty="0"/>
          </a:p>
        </p:txBody>
      </p:sp>
      <p:sp>
        <p:nvSpPr>
          <p:cNvPr id="3" name="Content Placeholder 2"/>
          <p:cNvSpPr>
            <a:spLocks noGrp="1"/>
          </p:cNvSpPr>
          <p:nvPr>
            <p:ph idx="1"/>
          </p:nvPr>
        </p:nvSpPr>
        <p:spPr/>
        <p:txBody>
          <a:bodyPr/>
          <a:lstStyle/>
          <a:p>
            <a:r>
              <a:rPr lang="en-US" dirty="0"/>
              <a:t>Looping in programming languages is a feature which facilitates the execution of a set of instructions/functions repeatedly while some condition evaluates to true</a:t>
            </a:r>
            <a:r>
              <a:rPr lang="en-US" dirty="0" smtClean="0"/>
              <a:t>.</a:t>
            </a:r>
          </a:p>
          <a:p>
            <a:r>
              <a:rPr lang="en-US" dirty="0"/>
              <a:t>Java provides three ways for executing the loops. While all the ways provide similar basic functionality, they differ in their syntax and condition checking time</a:t>
            </a:r>
            <a:r>
              <a:rPr lang="en-US" dirty="0" smtClean="0"/>
              <a:t>.</a:t>
            </a:r>
          </a:p>
          <a:p>
            <a:pPr lvl="1"/>
            <a:r>
              <a:rPr lang="en-US" dirty="0" smtClean="0"/>
              <a:t>While loop</a:t>
            </a:r>
          </a:p>
          <a:p>
            <a:pPr lvl="1"/>
            <a:r>
              <a:rPr lang="en-US" dirty="0" smtClean="0"/>
              <a:t>Do-while loop</a:t>
            </a:r>
          </a:p>
          <a:p>
            <a:pPr lvl="1"/>
            <a:r>
              <a:rPr lang="en-US" dirty="0" smtClean="0"/>
              <a:t>For</a:t>
            </a:r>
          </a:p>
          <a:p>
            <a:pPr lvl="1"/>
            <a:r>
              <a:rPr lang="en-US" dirty="0" err="1" smtClean="0"/>
              <a:t>Foreach</a:t>
            </a:r>
            <a:r>
              <a:rPr lang="en-US" dirty="0"/>
              <a:t> </a:t>
            </a:r>
            <a:r>
              <a:rPr lang="en-US" dirty="0" smtClean="0"/>
              <a:t>(will cover this after array)</a:t>
            </a:r>
            <a:endParaRPr lang="en-US" dirty="0"/>
          </a:p>
        </p:txBody>
      </p:sp>
    </p:spTree>
    <p:extLst>
      <p:ext uri="{BB962C8B-B14F-4D97-AF65-F5344CB8AC3E}">
        <p14:creationId xmlns:p14="http://schemas.microsoft.com/office/powerpoint/2010/main" val="35572153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While Loop</a:t>
            </a:r>
            <a:endParaRPr lang="en-US" dirty="0"/>
          </a:p>
        </p:txBody>
      </p:sp>
      <p:sp>
        <p:nvSpPr>
          <p:cNvPr id="3" name="Content Placeholder 2"/>
          <p:cNvSpPr>
            <a:spLocks noGrp="1"/>
          </p:cNvSpPr>
          <p:nvPr>
            <p:ph idx="1"/>
          </p:nvPr>
        </p:nvSpPr>
        <p:spPr/>
        <p:txBody>
          <a:bodyPr/>
          <a:lstStyle/>
          <a:p>
            <a:r>
              <a:rPr lang="en-US" dirty="0"/>
              <a:t>while loop is used to iterate a part of the program several times.  while is entry control loop.</a:t>
            </a:r>
          </a:p>
          <a:p>
            <a:r>
              <a:rPr lang="en-US" dirty="0"/>
              <a:t>If the number of iteration is not fixed, it is recommended to use while loop.</a:t>
            </a:r>
          </a:p>
          <a:p>
            <a:endParaRPr lang="en-US" dirty="0"/>
          </a:p>
        </p:txBody>
      </p:sp>
      <p:sp>
        <p:nvSpPr>
          <p:cNvPr id="4" name="TextBox 3"/>
          <p:cNvSpPr txBox="1"/>
          <p:nvPr/>
        </p:nvSpPr>
        <p:spPr>
          <a:xfrm>
            <a:off x="501535" y="1839910"/>
            <a:ext cx="7010400" cy="2862322"/>
          </a:xfrm>
          <a:prstGeom prst="rect">
            <a:avLst/>
          </a:prstGeom>
          <a:noFill/>
          <a:ln w="19050">
            <a:solidFill>
              <a:schemeClr val="accent1"/>
            </a:solidFill>
            <a:prstDash val="dash"/>
          </a:ln>
        </p:spPr>
        <p:txBody>
          <a:bodyPr wrap="square" rtlCol="0">
            <a:spAutoFit/>
          </a:bodyPr>
          <a:lstStyle/>
          <a:p>
            <a:r>
              <a:rPr lang="en-US" dirty="0" smtClean="0">
                <a:solidFill>
                  <a:srgbClr val="3F7F5F"/>
                </a:solidFill>
                <a:latin typeface="Consolas"/>
              </a:rPr>
              <a:t>//code will print 1 to 9</a:t>
            </a:r>
          </a:p>
          <a:p>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class</a:t>
            </a:r>
            <a:r>
              <a:rPr lang="en-US" b="1" dirty="0" smtClean="0">
                <a:solidFill>
                  <a:srgbClr val="000000"/>
                </a:solidFill>
                <a:latin typeface="Consolas"/>
              </a:rPr>
              <a:t> </a:t>
            </a:r>
            <a:r>
              <a:rPr lang="en-US" b="1" dirty="0" err="1" smtClean="0">
                <a:solidFill>
                  <a:srgbClr val="000000"/>
                </a:solidFill>
                <a:latin typeface="Consolas"/>
              </a:rPr>
              <a:t>WhileLoopDemo</a:t>
            </a:r>
            <a:r>
              <a:rPr lang="en-US" b="1" dirty="0" smtClean="0">
                <a:solidFill>
                  <a:srgbClr val="000000"/>
                </a:solidFill>
                <a:latin typeface="Consolas"/>
              </a:rPr>
              <a:t> {</a:t>
            </a:r>
          </a:p>
          <a:p>
            <a:pPr lvl="1"/>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static</a:t>
            </a:r>
            <a:r>
              <a:rPr lang="en-US" b="1" dirty="0" smtClean="0">
                <a:solidFill>
                  <a:srgbClr val="000000"/>
                </a:solidFill>
                <a:latin typeface="Consolas"/>
              </a:rPr>
              <a:t> </a:t>
            </a:r>
            <a:r>
              <a:rPr lang="en-US" b="1" dirty="0" smtClean="0">
                <a:solidFill>
                  <a:srgbClr val="7F0055"/>
                </a:solidFill>
                <a:latin typeface="Consolas"/>
              </a:rPr>
              <a:t>void</a:t>
            </a:r>
            <a:r>
              <a:rPr lang="en-US" b="1" dirty="0" smtClean="0">
                <a:solidFill>
                  <a:srgbClr val="000000"/>
                </a:solidFill>
                <a:latin typeface="Consolas"/>
              </a:rPr>
              <a:t> main(String[] </a:t>
            </a:r>
            <a:r>
              <a:rPr lang="en-US" b="1" dirty="0" err="1" smtClean="0">
                <a:solidFill>
                  <a:srgbClr val="6A3E3E"/>
                </a:solidFill>
                <a:latin typeface="Consolas"/>
              </a:rPr>
              <a:t>args</a:t>
            </a:r>
            <a:r>
              <a:rPr lang="en-US" b="1" dirty="0" smtClean="0">
                <a:solidFill>
                  <a:srgbClr val="000000"/>
                </a:solidFill>
                <a:latin typeface="Consolas"/>
              </a:rPr>
              <a:t>) {</a:t>
            </a:r>
          </a:p>
          <a:p>
            <a:pPr lvl="2"/>
            <a:r>
              <a:rPr lang="en-US" b="1" dirty="0" err="1" smtClean="0">
                <a:solidFill>
                  <a:srgbClr val="7F0055"/>
                </a:solidFill>
                <a:latin typeface="Consolas"/>
              </a:rPr>
              <a:t>int</a:t>
            </a:r>
            <a:r>
              <a:rPr lang="en-US" b="1" dirty="0" smtClean="0">
                <a:solidFill>
                  <a:srgbClr val="000000"/>
                </a:solidFill>
                <a:latin typeface="Consolas"/>
              </a:rPr>
              <a:t> </a:t>
            </a:r>
            <a:r>
              <a:rPr lang="en-US" b="1" dirty="0" smtClean="0">
                <a:solidFill>
                  <a:srgbClr val="6A3E3E"/>
                </a:solidFill>
                <a:latin typeface="Consolas"/>
              </a:rPr>
              <a:t>number</a:t>
            </a:r>
            <a:r>
              <a:rPr lang="en-US" b="1" dirty="0" smtClean="0">
                <a:solidFill>
                  <a:srgbClr val="000000"/>
                </a:solidFill>
                <a:latin typeface="Consolas"/>
              </a:rPr>
              <a:t> = 1;</a:t>
            </a:r>
          </a:p>
          <a:p>
            <a:pPr lvl="2"/>
            <a:r>
              <a:rPr lang="en-US" b="1" dirty="0" smtClean="0">
                <a:solidFill>
                  <a:srgbClr val="7F0055"/>
                </a:solidFill>
                <a:latin typeface="Consolas"/>
              </a:rPr>
              <a:t>while</a:t>
            </a:r>
            <a:r>
              <a:rPr lang="en-US" b="1" dirty="0" smtClean="0">
                <a:solidFill>
                  <a:srgbClr val="000000"/>
                </a:solidFill>
                <a:latin typeface="Consolas"/>
              </a:rPr>
              <a:t>(</a:t>
            </a:r>
            <a:r>
              <a:rPr lang="en-US" b="1" dirty="0" smtClean="0">
                <a:solidFill>
                  <a:srgbClr val="6A3E3E"/>
                </a:solidFill>
                <a:latin typeface="Consolas"/>
              </a:rPr>
              <a:t>number</a:t>
            </a:r>
            <a:r>
              <a:rPr lang="en-US" b="1" dirty="0" smtClean="0">
                <a:solidFill>
                  <a:srgbClr val="000000"/>
                </a:solidFill>
                <a:latin typeface="Consolas"/>
              </a:rPr>
              <a:t> &lt; 10) {</a:t>
            </a:r>
          </a:p>
          <a:p>
            <a:pPr lvl="3"/>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6A3E3E"/>
                </a:solidFill>
                <a:latin typeface="Consolas"/>
              </a:rPr>
              <a:t>number</a:t>
            </a:r>
            <a:r>
              <a:rPr lang="en-US" b="1" i="1" dirty="0" smtClean="0">
                <a:solidFill>
                  <a:srgbClr val="000000"/>
                </a:solidFill>
                <a:latin typeface="Consolas"/>
              </a:rPr>
              <a:t>);</a:t>
            </a:r>
          </a:p>
          <a:p>
            <a:pPr lvl="3"/>
            <a:r>
              <a:rPr lang="en-US" dirty="0" smtClean="0">
                <a:solidFill>
                  <a:srgbClr val="6A3E3E"/>
                </a:solidFill>
                <a:latin typeface="Consolas"/>
              </a:rPr>
              <a:t>number</a:t>
            </a:r>
            <a:r>
              <a:rPr lang="en-US" dirty="0" smtClean="0">
                <a:solidFill>
                  <a:srgbClr val="000000"/>
                </a:solidFill>
                <a:latin typeface="Consolas"/>
              </a:rPr>
              <a:t>++;</a:t>
            </a:r>
          </a:p>
          <a:p>
            <a:pPr lvl="2"/>
            <a:r>
              <a:rPr lang="en-US" dirty="0" smtClean="0">
                <a:solidFill>
                  <a:srgbClr val="000000"/>
                </a:solidFill>
                <a:latin typeface="Consolas"/>
              </a:rPr>
              <a:t>}</a:t>
            </a:r>
          </a:p>
          <a:p>
            <a:pPr lvl="1"/>
            <a:r>
              <a:rPr lang="en-US" dirty="0" smtClean="0">
                <a:solidFill>
                  <a:srgbClr val="000000"/>
                </a:solidFill>
                <a:latin typeface="Consolas"/>
              </a:rPr>
              <a:t>}</a:t>
            </a:r>
          </a:p>
          <a:p>
            <a:r>
              <a:rPr lang="en-US" dirty="0" smtClean="0">
                <a:solidFill>
                  <a:srgbClr val="000000"/>
                </a:solidFill>
                <a:latin typeface="Consolas"/>
              </a:rPr>
              <a:t>}</a:t>
            </a:r>
          </a:p>
        </p:txBody>
      </p:sp>
    </p:spTree>
    <p:extLst>
      <p:ext uri="{BB962C8B-B14F-4D97-AF65-F5344CB8AC3E}">
        <p14:creationId xmlns:p14="http://schemas.microsoft.com/office/powerpoint/2010/main" val="2874681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Do-while Loop</a:t>
            </a:r>
            <a:endParaRPr lang="en-US" dirty="0"/>
          </a:p>
        </p:txBody>
      </p:sp>
      <p:sp>
        <p:nvSpPr>
          <p:cNvPr id="3" name="Content Placeholder 2"/>
          <p:cNvSpPr>
            <a:spLocks noGrp="1"/>
          </p:cNvSpPr>
          <p:nvPr>
            <p:ph idx="1"/>
          </p:nvPr>
        </p:nvSpPr>
        <p:spPr/>
        <p:txBody>
          <a:bodyPr/>
          <a:lstStyle/>
          <a:p>
            <a:r>
              <a:rPr lang="en-US" dirty="0"/>
              <a:t>do-while loop is executed at least once because condition is checked after loop body.</a:t>
            </a:r>
          </a:p>
          <a:p>
            <a:endParaRPr lang="en-US" dirty="0"/>
          </a:p>
        </p:txBody>
      </p:sp>
      <p:sp>
        <p:nvSpPr>
          <p:cNvPr id="4" name="TextBox 3"/>
          <p:cNvSpPr txBox="1"/>
          <p:nvPr/>
        </p:nvSpPr>
        <p:spPr>
          <a:xfrm>
            <a:off x="559723" y="1411806"/>
            <a:ext cx="7010400" cy="2862322"/>
          </a:xfrm>
          <a:prstGeom prst="rect">
            <a:avLst/>
          </a:prstGeom>
          <a:noFill/>
          <a:ln w="19050">
            <a:solidFill>
              <a:schemeClr val="accent1"/>
            </a:solidFill>
            <a:prstDash val="dash"/>
          </a:ln>
        </p:spPr>
        <p:txBody>
          <a:bodyPr wrap="square" rtlCol="0">
            <a:spAutoFit/>
          </a:bodyPr>
          <a:lstStyle/>
          <a:p>
            <a:r>
              <a:rPr lang="en-US" dirty="0" smtClean="0">
                <a:solidFill>
                  <a:srgbClr val="3F7F5F"/>
                </a:solidFill>
                <a:latin typeface="Consolas"/>
              </a:rPr>
              <a:t>//code will print 1 to 9</a:t>
            </a:r>
          </a:p>
          <a:p>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class</a:t>
            </a:r>
            <a:r>
              <a:rPr lang="en-US" b="1" dirty="0" smtClean="0">
                <a:solidFill>
                  <a:srgbClr val="000000"/>
                </a:solidFill>
                <a:latin typeface="Consolas"/>
              </a:rPr>
              <a:t> </a:t>
            </a:r>
            <a:r>
              <a:rPr lang="en-US" b="1" dirty="0" err="1" smtClean="0">
                <a:solidFill>
                  <a:srgbClr val="000000"/>
                </a:solidFill>
                <a:latin typeface="Consolas"/>
              </a:rPr>
              <a:t>DoWhileLoopDemo</a:t>
            </a:r>
            <a:r>
              <a:rPr lang="en-US" b="1" dirty="0" smtClean="0">
                <a:solidFill>
                  <a:srgbClr val="000000"/>
                </a:solidFill>
                <a:latin typeface="Consolas"/>
              </a:rPr>
              <a:t> {</a:t>
            </a:r>
          </a:p>
          <a:p>
            <a:pPr lvl="1"/>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static</a:t>
            </a:r>
            <a:r>
              <a:rPr lang="en-US" b="1" dirty="0" smtClean="0">
                <a:solidFill>
                  <a:srgbClr val="000000"/>
                </a:solidFill>
                <a:latin typeface="Consolas"/>
              </a:rPr>
              <a:t> </a:t>
            </a:r>
            <a:r>
              <a:rPr lang="en-US" b="1" dirty="0" smtClean="0">
                <a:solidFill>
                  <a:srgbClr val="7F0055"/>
                </a:solidFill>
                <a:latin typeface="Consolas"/>
              </a:rPr>
              <a:t>void</a:t>
            </a:r>
            <a:r>
              <a:rPr lang="en-US" b="1" dirty="0" smtClean="0">
                <a:solidFill>
                  <a:srgbClr val="000000"/>
                </a:solidFill>
                <a:latin typeface="Consolas"/>
              </a:rPr>
              <a:t> main(String[] </a:t>
            </a:r>
            <a:r>
              <a:rPr lang="en-US" b="1" dirty="0" err="1" smtClean="0">
                <a:solidFill>
                  <a:srgbClr val="6A3E3E"/>
                </a:solidFill>
                <a:latin typeface="Consolas"/>
              </a:rPr>
              <a:t>args</a:t>
            </a:r>
            <a:r>
              <a:rPr lang="en-US" b="1" dirty="0" smtClean="0">
                <a:solidFill>
                  <a:srgbClr val="000000"/>
                </a:solidFill>
                <a:latin typeface="Consolas"/>
              </a:rPr>
              <a:t>) {</a:t>
            </a:r>
          </a:p>
          <a:p>
            <a:pPr lvl="2"/>
            <a:r>
              <a:rPr lang="en-US" b="1" dirty="0" err="1" smtClean="0">
                <a:solidFill>
                  <a:srgbClr val="7F0055"/>
                </a:solidFill>
                <a:latin typeface="Consolas"/>
              </a:rPr>
              <a:t>int</a:t>
            </a:r>
            <a:r>
              <a:rPr lang="en-US" b="1" dirty="0" smtClean="0">
                <a:solidFill>
                  <a:srgbClr val="000000"/>
                </a:solidFill>
                <a:latin typeface="Consolas"/>
              </a:rPr>
              <a:t> </a:t>
            </a:r>
            <a:r>
              <a:rPr lang="en-US" b="1" dirty="0" smtClean="0">
                <a:solidFill>
                  <a:srgbClr val="6A3E3E"/>
                </a:solidFill>
                <a:latin typeface="Consolas"/>
              </a:rPr>
              <a:t>number</a:t>
            </a:r>
            <a:r>
              <a:rPr lang="en-US" b="1" dirty="0" smtClean="0">
                <a:solidFill>
                  <a:srgbClr val="000000"/>
                </a:solidFill>
                <a:latin typeface="Consolas"/>
              </a:rPr>
              <a:t> = 1;</a:t>
            </a:r>
          </a:p>
          <a:p>
            <a:pPr lvl="2"/>
            <a:r>
              <a:rPr lang="en-US" b="1" dirty="0" smtClean="0">
                <a:solidFill>
                  <a:srgbClr val="7F0055"/>
                </a:solidFill>
                <a:latin typeface="Consolas"/>
              </a:rPr>
              <a:t>do</a:t>
            </a:r>
            <a:r>
              <a:rPr lang="en-US" b="1" dirty="0" smtClean="0">
                <a:solidFill>
                  <a:srgbClr val="000000"/>
                </a:solidFill>
                <a:latin typeface="Consolas"/>
              </a:rPr>
              <a:t> {</a:t>
            </a:r>
          </a:p>
          <a:p>
            <a:pPr lvl="2"/>
            <a:r>
              <a:rPr lang="en-US" dirty="0" smtClean="0">
                <a:solidFill>
                  <a:srgbClr val="000000"/>
                </a:solidFill>
                <a:latin typeface="Consolas"/>
              </a:rPr>
              <a:t>	</a:t>
            </a:r>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6A3E3E"/>
                </a:solidFill>
                <a:latin typeface="Consolas"/>
              </a:rPr>
              <a:t>number</a:t>
            </a:r>
            <a:r>
              <a:rPr lang="en-US" b="1" i="1" dirty="0" smtClean="0">
                <a:solidFill>
                  <a:srgbClr val="000000"/>
                </a:solidFill>
                <a:latin typeface="Consolas"/>
              </a:rPr>
              <a:t>);</a:t>
            </a:r>
          </a:p>
          <a:p>
            <a:pPr lvl="2"/>
            <a:r>
              <a:rPr lang="en-US" dirty="0" smtClean="0">
                <a:solidFill>
                  <a:srgbClr val="6A3E3E"/>
                </a:solidFill>
                <a:latin typeface="Consolas"/>
              </a:rPr>
              <a:t>	number</a:t>
            </a:r>
            <a:r>
              <a:rPr lang="en-US" dirty="0" smtClean="0">
                <a:solidFill>
                  <a:srgbClr val="000000"/>
                </a:solidFill>
                <a:latin typeface="Consolas"/>
              </a:rPr>
              <a:t>++;</a:t>
            </a:r>
          </a:p>
          <a:p>
            <a:pPr lvl="2"/>
            <a:r>
              <a:rPr lang="en-US" dirty="0" smtClean="0">
                <a:solidFill>
                  <a:srgbClr val="000000"/>
                </a:solidFill>
                <a:latin typeface="Consolas"/>
              </a:rPr>
              <a:t>}</a:t>
            </a:r>
            <a:r>
              <a:rPr lang="en-US" b="1" dirty="0" smtClean="0">
                <a:solidFill>
                  <a:srgbClr val="7F0055"/>
                </a:solidFill>
                <a:latin typeface="Consolas"/>
              </a:rPr>
              <a:t>while</a:t>
            </a:r>
            <a:r>
              <a:rPr lang="en-US" b="1" dirty="0" smtClean="0">
                <a:solidFill>
                  <a:srgbClr val="000000"/>
                </a:solidFill>
                <a:latin typeface="Consolas"/>
              </a:rPr>
              <a:t>(</a:t>
            </a:r>
            <a:r>
              <a:rPr lang="en-US" b="1" dirty="0" smtClean="0">
                <a:solidFill>
                  <a:srgbClr val="6A3E3E"/>
                </a:solidFill>
                <a:latin typeface="Consolas"/>
              </a:rPr>
              <a:t>number</a:t>
            </a:r>
            <a:r>
              <a:rPr lang="en-US" b="1" dirty="0" smtClean="0">
                <a:solidFill>
                  <a:srgbClr val="000000"/>
                </a:solidFill>
                <a:latin typeface="Consolas"/>
              </a:rPr>
              <a:t> &lt; 10) ;</a:t>
            </a:r>
          </a:p>
          <a:p>
            <a:pPr lvl="1"/>
            <a:r>
              <a:rPr lang="en-US" dirty="0" smtClean="0">
                <a:solidFill>
                  <a:srgbClr val="000000"/>
                </a:solidFill>
                <a:latin typeface="Consolas"/>
              </a:rPr>
              <a:t>}</a:t>
            </a:r>
          </a:p>
          <a:p>
            <a:r>
              <a:rPr lang="en-US" dirty="0" smtClean="0">
                <a:solidFill>
                  <a:srgbClr val="000000"/>
                </a:solidFill>
                <a:latin typeface="Consolas"/>
              </a:rPr>
              <a:t>}</a:t>
            </a:r>
          </a:p>
        </p:txBody>
      </p:sp>
    </p:spTree>
    <p:extLst>
      <p:ext uri="{BB962C8B-B14F-4D97-AF65-F5344CB8AC3E}">
        <p14:creationId xmlns:p14="http://schemas.microsoft.com/office/powerpoint/2010/main" val="1895341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For Loop</a:t>
            </a:r>
            <a:endParaRPr lang="en-US" dirty="0"/>
          </a:p>
        </p:txBody>
      </p:sp>
      <p:sp>
        <p:nvSpPr>
          <p:cNvPr id="3" name="Content Placeholder 2"/>
          <p:cNvSpPr>
            <a:spLocks noGrp="1"/>
          </p:cNvSpPr>
          <p:nvPr>
            <p:ph idx="1"/>
          </p:nvPr>
        </p:nvSpPr>
        <p:spPr/>
        <p:txBody>
          <a:bodyPr/>
          <a:lstStyle/>
          <a:p>
            <a:r>
              <a:rPr lang="en-US" dirty="0"/>
              <a:t>for loop is used to iterate a part of the program several times. </a:t>
            </a:r>
          </a:p>
          <a:p>
            <a:r>
              <a:rPr lang="en-US" dirty="0"/>
              <a:t>If the number of iteration is fixed, it is recommended to use for loop.</a:t>
            </a:r>
          </a:p>
          <a:p>
            <a:endParaRPr lang="en-US" dirty="0"/>
          </a:p>
        </p:txBody>
      </p:sp>
      <p:sp>
        <p:nvSpPr>
          <p:cNvPr id="4" name="TextBox 3"/>
          <p:cNvSpPr txBox="1"/>
          <p:nvPr/>
        </p:nvSpPr>
        <p:spPr>
          <a:xfrm>
            <a:off x="543098" y="1848224"/>
            <a:ext cx="7010400" cy="2862322"/>
          </a:xfrm>
          <a:prstGeom prst="rect">
            <a:avLst/>
          </a:prstGeom>
          <a:noFill/>
          <a:ln w="19050">
            <a:solidFill>
              <a:schemeClr val="accent1"/>
            </a:solidFill>
            <a:prstDash val="dash"/>
          </a:ln>
        </p:spPr>
        <p:txBody>
          <a:bodyPr wrap="square" rtlCol="0">
            <a:spAutoFit/>
          </a:bodyPr>
          <a:lstStyle/>
          <a:p>
            <a:r>
              <a:rPr lang="en-US" dirty="0" smtClean="0">
                <a:solidFill>
                  <a:srgbClr val="3F7F5F"/>
                </a:solidFill>
                <a:latin typeface="Consolas"/>
              </a:rPr>
              <a:t>//code will print 1 to 9</a:t>
            </a:r>
          </a:p>
          <a:p>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class</a:t>
            </a:r>
            <a:r>
              <a:rPr lang="en-US" b="1" dirty="0" smtClean="0">
                <a:solidFill>
                  <a:srgbClr val="000000"/>
                </a:solidFill>
                <a:latin typeface="Consolas"/>
              </a:rPr>
              <a:t> </a:t>
            </a:r>
            <a:r>
              <a:rPr lang="en-US" b="1" dirty="0" err="1" smtClean="0">
                <a:solidFill>
                  <a:srgbClr val="000000"/>
                </a:solidFill>
                <a:latin typeface="Consolas"/>
              </a:rPr>
              <a:t>ForLoopDemo</a:t>
            </a:r>
            <a:r>
              <a:rPr lang="en-US" b="1" dirty="0" smtClean="0">
                <a:solidFill>
                  <a:srgbClr val="000000"/>
                </a:solidFill>
                <a:latin typeface="Consolas"/>
              </a:rPr>
              <a:t> {</a:t>
            </a:r>
          </a:p>
          <a:p>
            <a:pPr lvl="1"/>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static</a:t>
            </a:r>
            <a:r>
              <a:rPr lang="en-US" b="1" dirty="0" smtClean="0">
                <a:solidFill>
                  <a:srgbClr val="000000"/>
                </a:solidFill>
                <a:latin typeface="Consolas"/>
              </a:rPr>
              <a:t> </a:t>
            </a:r>
            <a:r>
              <a:rPr lang="en-US" b="1" dirty="0" smtClean="0">
                <a:solidFill>
                  <a:srgbClr val="7F0055"/>
                </a:solidFill>
                <a:latin typeface="Consolas"/>
              </a:rPr>
              <a:t>void</a:t>
            </a:r>
            <a:r>
              <a:rPr lang="en-US" b="1" dirty="0" smtClean="0">
                <a:solidFill>
                  <a:srgbClr val="000000"/>
                </a:solidFill>
                <a:latin typeface="Consolas"/>
              </a:rPr>
              <a:t> main(String[] </a:t>
            </a:r>
            <a:r>
              <a:rPr lang="en-US" b="1" dirty="0" err="1" smtClean="0">
                <a:solidFill>
                  <a:srgbClr val="6A3E3E"/>
                </a:solidFill>
                <a:latin typeface="Consolas"/>
              </a:rPr>
              <a:t>args</a:t>
            </a:r>
            <a:r>
              <a:rPr lang="en-US" b="1" dirty="0" smtClean="0">
                <a:solidFill>
                  <a:srgbClr val="000000"/>
                </a:solidFill>
                <a:latin typeface="Consolas"/>
              </a:rPr>
              <a:t>) </a:t>
            </a:r>
          </a:p>
          <a:p>
            <a:pPr lvl="1"/>
            <a:r>
              <a:rPr lang="en-US" b="1" dirty="0" smtClean="0">
                <a:solidFill>
                  <a:srgbClr val="000000"/>
                </a:solidFill>
                <a:latin typeface="Consolas"/>
              </a:rPr>
              <a:t>{</a:t>
            </a:r>
          </a:p>
          <a:p>
            <a:pPr lvl="2"/>
            <a:r>
              <a:rPr lang="en-US" b="1" dirty="0" smtClean="0">
                <a:solidFill>
                  <a:srgbClr val="7F0055"/>
                </a:solidFill>
                <a:latin typeface="Consolas"/>
              </a:rPr>
              <a:t>for</a:t>
            </a:r>
            <a:r>
              <a:rPr lang="en-US" b="1" dirty="0" smtClean="0">
                <a:solidFill>
                  <a:srgbClr val="000000"/>
                </a:solidFill>
                <a:latin typeface="Consolas"/>
              </a:rPr>
              <a:t>(</a:t>
            </a:r>
            <a:r>
              <a:rPr lang="en-US" b="1" dirty="0" err="1" smtClean="0">
                <a:solidFill>
                  <a:srgbClr val="7F0055"/>
                </a:solidFill>
                <a:latin typeface="Consolas"/>
              </a:rPr>
              <a:t>int</a:t>
            </a:r>
            <a:r>
              <a:rPr lang="en-US" b="1" dirty="0" smtClean="0">
                <a:solidFill>
                  <a:srgbClr val="000000"/>
                </a:solidFill>
                <a:latin typeface="Consolas"/>
              </a:rPr>
              <a:t> </a:t>
            </a:r>
            <a:r>
              <a:rPr lang="en-US" b="1" dirty="0" smtClean="0">
                <a:solidFill>
                  <a:srgbClr val="6A3E3E"/>
                </a:solidFill>
                <a:latin typeface="Consolas"/>
              </a:rPr>
              <a:t>number</a:t>
            </a:r>
            <a:r>
              <a:rPr lang="en-US" b="1" dirty="0" smtClean="0">
                <a:solidFill>
                  <a:srgbClr val="000000"/>
                </a:solidFill>
                <a:latin typeface="Consolas"/>
              </a:rPr>
              <a:t>=1;</a:t>
            </a:r>
            <a:r>
              <a:rPr lang="en-US" b="1" dirty="0" smtClean="0">
                <a:solidFill>
                  <a:srgbClr val="6A3E3E"/>
                </a:solidFill>
                <a:latin typeface="Consolas"/>
              </a:rPr>
              <a:t>number</a:t>
            </a:r>
            <a:r>
              <a:rPr lang="en-US" b="1" dirty="0" smtClean="0">
                <a:solidFill>
                  <a:srgbClr val="000000"/>
                </a:solidFill>
                <a:latin typeface="Consolas"/>
              </a:rPr>
              <a:t>&lt;10;</a:t>
            </a:r>
            <a:r>
              <a:rPr lang="en-US" b="1" dirty="0" smtClean="0">
                <a:solidFill>
                  <a:srgbClr val="6A3E3E"/>
                </a:solidFill>
                <a:latin typeface="Consolas"/>
              </a:rPr>
              <a:t>number</a:t>
            </a:r>
            <a:r>
              <a:rPr lang="en-US" b="1" dirty="0" smtClean="0">
                <a:solidFill>
                  <a:srgbClr val="000000"/>
                </a:solidFill>
                <a:latin typeface="Consolas"/>
              </a:rPr>
              <a:t>++)</a:t>
            </a:r>
          </a:p>
          <a:p>
            <a:pPr lvl="2"/>
            <a:r>
              <a:rPr lang="en-US" dirty="0" smtClean="0">
                <a:solidFill>
                  <a:srgbClr val="000000"/>
                </a:solidFill>
                <a:latin typeface="Consolas"/>
              </a:rPr>
              <a:t>{</a:t>
            </a:r>
          </a:p>
          <a:p>
            <a:pPr lvl="2"/>
            <a:r>
              <a:rPr lang="en-US" dirty="0" smtClean="0">
                <a:solidFill>
                  <a:srgbClr val="000000"/>
                </a:solidFill>
                <a:latin typeface="Consolas"/>
              </a:rPr>
              <a:t>	</a:t>
            </a:r>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6A3E3E"/>
                </a:solidFill>
                <a:latin typeface="Consolas"/>
              </a:rPr>
              <a:t>number</a:t>
            </a:r>
            <a:r>
              <a:rPr lang="en-US" b="1" i="1" dirty="0" smtClean="0">
                <a:solidFill>
                  <a:srgbClr val="000000"/>
                </a:solidFill>
                <a:latin typeface="Consolas"/>
              </a:rPr>
              <a:t>);</a:t>
            </a:r>
          </a:p>
          <a:p>
            <a:pPr lvl="2"/>
            <a:r>
              <a:rPr lang="en-US" dirty="0" smtClean="0">
                <a:solidFill>
                  <a:srgbClr val="000000"/>
                </a:solidFill>
                <a:latin typeface="Consolas"/>
              </a:rPr>
              <a:t>}</a:t>
            </a:r>
          </a:p>
          <a:p>
            <a:pPr lvl="1"/>
            <a:r>
              <a:rPr lang="en-US" dirty="0" smtClean="0">
                <a:solidFill>
                  <a:srgbClr val="000000"/>
                </a:solidFill>
                <a:latin typeface="Consolas"/>
              </a:rPr>
              <a:t>}</a:t>
            </a:r>
          </a:p>
          <a:p>
            <a:r>
              <a:rPr lang="en-IN" dirty="0" smtClean="0">
                <a:solidFill>
                  <a:srgbClr val="000000"/>
                </a:solidFill>
                <a:latin typeface="Consolas"/>
              </a:rPr>
              <a:t>}</a:t>
            </a:r>
            <a:endParaRPr lang="en-US" dirty="0" smtClean="0">
              <a:solidFill>
                <a:srgbClr val="000000"/>
              </a:solidFill>
              <a:latin typeface="Consolas"/>
            </a:endParaRPr>
          </a:p>
        </p:txBody>
      </p:sp>
    </p:spTree>
    <p:extLst>
      <p:ext uri="{BB962C8B-B14F-4D97-AF65-F5344CB8AC3E}">
        <p14:creationId xmlns:p14="http://schemas.microsoft.com/office/powerpoint/2010/main" val="3939621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Loop</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047990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Programs to perform </a:t>
            </a:r>
            <a:r>
              <a:rPr lang="en-US" dirty="0" smtClean="0"/>
              <a:t>(Looping </a:t>
            </a:r>
            <a:r>
              <a:rPr lang="en-US" dirty="0"/>
              <a:t>Statements)</a:t>
            </a:r>
          </a:p>
        </p:txBody>
      </p:sp>
      <p:sp>
        <p:nvSpPr>
          <p:cNvPr id="3" name="Content Placeholder 2"/>
          <p:cNvSpPr>
            <a:spLocks noGrp="1"/>
          </p:cNvSpPr>
          <p:nvPr>
            <p:ph idx="1"/>
          </p:nvPr>
        </p:nvSpPr>
        <p:spPr/>
        <p:txBody>
          <a:bodyPr/>
          <a:lstStyle/>
          <a:p>
            <a:r>
              <a:rPr lang="en-US" dirty="0" smtClean="0"/>
              <a:t>Write a program to print first n odd numbers.</a:t>
            </a:r>
          </a:p>
          <a:p>
            <a:r>
              <a:rPr lang="en-US" dirty="0" smtClean="0"/>
              <a:t>Write </a:t>
            </a:r>
            <a:r>
              <a:rPr lang="en-US" dirty="0"/>
              <a:t>a program to check that the given number is prime or not</a:t>
            </a:r>
            <a:r>
              <a:rPr lang="en-US" dirty="0" smtClean="0"/>
              <a:t>.</a:t>
            </a:r>
          </a:p>
          <a:p>
            <a:r>
              <a:rPr lang="en-US" dirty="0" smtClean="0"/>
              <a:t>Write a program to draw given patterns,</a:t>
            </a:r>
          </a:p>
          <a:p>
            <a:endParaRPr lang="en-US" dirty="0"/>
          </a:p>
          <a:p>
            <a:endParaRPr lang="en-US" dirty="0" smtClean="0"/>
          </a:p>
          <a:p>
            <a:endParaRPr lang="en-US" dirty="0"/>
          </a:p>
          <a:p>
            <a:endParaRPr lang="en-US" dirty="0" smtClean="0"/>
          </a:p>
          <a:p>
            <a:endParaRPr lang="en-US" dirty="0"/>
          </a:p>
          <a:p>
            <a:pPr marL="0" indent="0">
              <a:buNone/>
            </a:pPr>
            <a:endParaRPr lang="en-US" dirty="0" smtClean="0"/>
          </a:p>
          <a:p>
            <a:pPr lvl="1"/>
            <a:endParaRPr lang="en-US" dirty="0"/>
          </a:p>
        </p:txBody>
      </p:sp>
      <p:pic>
        <p:nvPicPr>
          <p:cNvPr id="5" name="Picture 4"/>
          <p:cNvPicPr>
            <a:picLocks noChangeAspect="1"/>
          </p:cNvPicPr>
          <p:nvPr/>
        </p:nvPicPr>
        <p:blipFill>
          <a:blip r:embed="rId2"/>
          <a:stretch>
            <a:fillRect/>
          </a:stretch>
        </p:blipFill>
        <p:spPr>
          <a:xfrm>
            <a:off x="504913" y="2302842"/>
            <a:ext cx="1108388" cy="1175158"/>
          </a:xfrm>
          <a:prstGeom prst="rect">
            <a:avLst/>
          </a:prstGeom>
        </p:spPr>
      </p:pic>
      <p:pic>
        <p:nvPicPr>
          <p:cNvPr id="6" name="Picture 5"/>
          <p:cNvPicPr>
            <a:picLocks noChangeAspect="1"/>
          </p:cNvPicPr>
          <p:nvPr/>
        </p:nvPicPr>
        <p:blipFill>
          <a:blip r:embed="rId3"/>
          <a:stretch>
            <a:fillRect/>
          </a:stretch>
        </p:blipFill>
        <p:spPr>
          <a:xfrm>
            <a:off x="5350367" y="2209382"/>
            <a:ext cx="1276350" cy="1276350"/>
          </a:xfrm>
          <a:prstGeom prst="rect">
            <a:avLst/>
          </a:prstGeom>
        </p:spPr>
      </p:pic>
      <p:pic>
        <p:nvPicPr>
          <p:cNvPr id="7" name="Picture 6"/>
          <p:cNvPicPr>
            <a:picLocks noChangeAspect="1"/>
          </p:cNvPicPr>
          <p:nvPr/>
        </p:nvPicPr>
        <p:blipFill>
          <a:blip r:embed="rId4"/>
          <a:stretch>
            <a:fillRect/>
          </a:stretch>
        </p:blipFill>
        <p:spPr>
          <a:xfrm>
            <a:off x="1763619" y="2236167"/>
            <a:ext cx="1057275" cy="1343025"/>
          </a:xfrm>
          <a:prstGeom prst="rect">
            <a:avLst/>
          </a:prstGeom>
        </p:spPr>
      </p:pic>
      <p:pic>
        <p:nvPicPr>
          <p:cNvPr id="9" name="Picture 8"/>
          <p:cNvPicPr>
            <a:picLocks noChangeAspect="1"/>
          </p:cNvPicPr>
          <p:nvPr/>
        </p:nvPicPr>
        <p:blipFill>
          <a:blip r:embed="rId5"/>
          <a:stretch>
            <a:fillRect/>
          </a:stretch>
        </p:blipFill>
        <p:spPr>
          <a:xfrm>
            <a:off x="4268074" y="2228432"/>
            <a:ext cx="981075" cy="1257300"/>
          </a:xfrm>
          <a:prstGeom prst="rect">
            <a:avLst/>
          </a:prstGeom>
        </p:spPr>
      </p:pic>
      <p:pic>
        <p:nvPicPr>
          <p:cNvPr id="10" name="Picture 9"/>
          <p:cNvPicPr>
            <a:picLocks noChangeAspect="1"/>
          </p:cNvPicPr>
          <p:nvPr/>
        </p:nvPicPr>
        <p:blipFill>
          <a:blip r:embed="rId6"/>
          <a:stretch>
            <a:fillRect/>
          </a:stretch>
        </p:blipFill>
        <p:spPr>
          <a:xfrm>
            <a:off x="6801844" y="2160447"/>
            <a:ext cx="1019175" cy="2190750"/>
          </a:xfrm>
          <a:prstGeom prst="rect">
            <a:avLst/>
          </a:prstGeom>
        </p:spPr>
      </p:pic>
      <p:pic>
        <p:nvPicPr>
          <p:cNvPr id="11" name="Picture 10"/>
          <p:cNvPicPr>
            <a:picLocks noChangeAspect="1"/>
          </p:cNvPicPr>
          <p:nvPr/>
        </p:nvPicPr>
        <p:blipFill>
          <a:blip r:embed="rId7"/>
          <a:stretch>
            <a:fillRect/>
          </a:stretch>
        </p:blipFill>
        <p:spPr>
          <a:xfrm>
            <a:off x="2971212" y="2345704"/>
            <a:ext cx="1104900" cy="1190625"/>
          </a:xfrm>
          <a:prstGeom prst="rect">
            <a:avLst/>
          </a:prstGeom>
        </p:spPr>
      </p:pic>
      <p:pic>
        <p:nvPicPr>
          <p:cNvPr id="13" name="Picture 12"/>
          <p:cNvPicPr>
            <a:picLocks noChangeAspect="1"/>
          </p:cNvPicPr>
          <p:nvPr/>
        </p:nvPicPr>
        <p:blipFill>
          <a:blip r:embed="rId8"/>
          <a:stretch>
            <a:fillRect/>
          </a:stretch>
        </p:blipFill>
        <p:spPr>
          <a:xfrm>
            <a:off x="7922237" y="2302842"/>
            <a:ext cx="1247775" cy="2048355"/>
          </a:xfrm>
          <a:prstGeom prst="rect">
            <a:avLst/>
          </a:prstGeom>
        </p:spPr>
      </p:pic>
      <p:pic>
        <p:nvPicPr>
          <p:cNvPr id="14" name="Picture 13"/>
          <p:cNvPicPr>
            <a:picLocks noChangeAspect="1"/>
          </p:cNvPicPr>
          <p:nvPr/>
        </p:nvPicPr>
        <p:blipFill>
          <a:blip r:embed="rId9"/>
          <a:stretch>
            <a:fillRect/>
          </a:stretch>
        </p:blipFill>
        <p:spPr>
          <a:xfrm>
            <a:off x="431053" y="4598203"/>
            <a:ext cx="1104900" cy="1285875"/>
          </a:xfrm>
          <a:prstGeom prst="rect">
            <a:avLst/>
          </a:prstGeom>
        </p:spPr>
      </p:pic>
      <p:pic>
        <p:nvPicPr>
          <p:cNvPr id="15" name="Picture 14"/>
          <p:cNvPicPr>
            <a:picLocks noChangeAspect="1"/>
          </p:cNvPicPr>
          <p:nvPr/>
        </p:nvPicPr>
        <p:blipFill>
          <a:blip r:embed="rId10"/>
          <a:stretch>
            <a:fillRect/>
          </a:stretch>
        </p:blipFill>
        <p:spPr>
          <a:xfrm>
            <a:off x="2072033" y="4272671"/>
            <a:ext cx="1343025" cy="1936938"/>
          </a:xfrm>
          <a:prstGeom prst="rect">
            <a:avLst/>
          </a:prstGeom>
        </p:spPr>
      </p:pic>
      <p:pic>
        <p:nvPicPr>
          <p:cNvPr id="16" name="Picture 15"/>
          <p:cNvPicPr>
            <a:picLocks noChangeAspect="1"/>
          </p:cNvPicPr>
          <p:nvPr/>
        </p:nvPicPr>
        <p:blipFill>
          <a:blip r:embed="rId11"/>
          <a:stretch>
            <a:fillRect/>
          </a:stretch>
        </p:blipFill>
        <p:spPr>
          <a:xfrm>
            <a:off x="9483842" y="2302842"/>
            <a:ext cx="1428750" cy="1276350"/>
          </a:xfrm>
          <a:prstGeom prst="rect">
            <a:avLst/>
          </a:prstGeom>
        </p:spPr>
      </p:pic>
    </p:spTree>
    <p:extLst>
      <p:ext uri="{BB962C8B-B14F-4D97-AF65-F5344CB8AC3E}">
        <p14:creationId xmlns:p14="http://schemas.microsoft.com/office/powerpoint/2010/main" val="33634064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Break statement</a:t>
            </a:r>
            <a:endParaRPr lang="en-US" dirty="0"/>
          </a:p>
        </p:txBody>
      </p:sp>
      <p:sp>
        <p:nvSpPr>
          <p:cNvPr id="3" name="Content Placeholder 2"/>
          <p:cNvSpPr>
            <a:spLocks noGrp="1"/>
          </p:cNvSpPr>
          <p:nvPr>
            <p:ph idx="1"/>
          </p:nvPr>
        </p:nvSpPr>
        <p:spPr/>
        <p:txBody>
          <a:bodyPr/>
          <a:lstStyle/>
          <a:p>
            <a:r>
              <a:rPr lang="en-US" dirty="0"/>
              <a:t>When a break statement is encountered inside a loop, the loop is immediately terminated and the program control resumes at the next statement following the loop.</a:t>
            </a:r>
          </a:p>
          <a:p>
            <a:endParaRPr lang="en-US" dirty="0"/>
          </a:p>
        </p:txBody>
      </p:sp>
      <p:sp>
        <p:nvSpPr>
          <p:cNvPr id="4" name="TextBox 3"/>
          <p:cNvSpPr txBox="1"/>
          <p:nvPr/>
        </p:nvSpPr>
        <p:spPr>
          <a:xfrm>
            <a:off x="534785" y="1673567"/>
            <a:ext cx="7010400" cy="3970318"/>
          </a:xfrm>
          <a:prstGeom prst="rect">
            <a:avLst/>
          </a:prstGeom>
          <a:noFill/>
          <a:ln w="19050">
            <a:solidFill>
              <a:schemeClr val="accent1"/>
            </a:solidFill>
            <a:prstDash val="dash"/>
          </a:ln>
        </p:spPr>
        <p:txBody>
          <a:bodyPr wrap="square" rtlCol="0">
            <a:spAutoFit/>
          </a:bodyPr>
          <a:lstStyle/>
          <a:p>
            <a:r>
              <a:rPr lang="en-US" dirty="0" smtClean="0">
                <a:solidFill>
                  <a:srgbClr val="3F7F5F"/>
                </a:solidFill>
                <a:latin typeface="Consolas"/>
              </a:rPr>
              <a:t>//code will print 1 to 4 followed by “After Loop”</a:t>
            </a:r>
          </a:p>
          <a:p>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class</a:t>
            </a:r>
            <a:r>
              <a:rPr lang="en-US" b="1" dirty="0" smtClean="0">
                <a:solidFill>
                  <a:srgbClr val="000000"/>
                </a:solidFill>
                <a:latin typeface="Consolas"/>
              </a:rPr>
              <a:t> </a:t>
            </a:r>
            <a:r>
              <a:rPr lang="en-US" b="1" dirty="0" err="1" smtClean="0">
                <a:solidFill>
                  <a:srgbClr val="000000"/>
                </a:solidFill>
                <a:latin typeface="Consolas"/>
              </a:rPr>
              <a:t>BreakDemo</a:t>
            </a:r>
            <a:r>
              <a:rPr lang="en-US" b="1" dirty="0" smtClean="0">
                <a:solidFill>
                  <a:srgbClr val="000000"/>
                </a:solidFill>
                <a:latin typeface="Consolas"/>
              </a:rPr>
              <a:t>{</a:t>
            </a:r>
          </a:p>
          <a:p>
            <a:pPr lvl="1"/>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static</a:t>
            </a:r>
            <a:r>
              <a:rPr lang="en-US" b="1" dirty="0" smtClean="0">
                <a:solidFill>
                  <a:srgbClr val="000000"/>
                </a:solidFill>
                <a:latin typeface="Consolas"/>
              </a:rPr>
              <a:t> </a:t>
            </a:r>
            <a:r>
              <a:rPr lang="en-US" b="1" dirty="0" smtClean="0">
                <a:solidFill>
                  <a:srgbClr val="7F0055"/>
                </a:solidFill>
                <a:latin typeface="Consolas"/>
              </a:rPr>
              <a:t>void</a:t>
            </a:r>
            <a:r>
              <a:rPr lang="en-US" b="1" dirty="0" smtClean="0">
                <a:solidFill>
                  <a:srgbClr val="000000"/>
                </a:solidFill>
                <a:latin typeface="Consolas"/>
              </a:rPr>
              <a:t> main(String[] </a:t>
            </a:r>
            <a:r>
              <a:rPr lang="en-US" b="1" dirty="0" err="1" smtClean="0">
                <a:solidFill>
                  <a:srgbClr val="6A3E3E"/>
                </a:solidFill>
                <a:latin typeface="Consolas"/>
              </a:rPr>
              <a:t>args</a:t>
            </a:r>
            <a:r>
              <a:rPr lang="en-US" b="1" dirty="0" smtClean="0">
                <a:solidFill>
                  <a:srgbClr val="000000"/>
                </a:solidFill>
                <a:latin typeface="Consolas"/>
              </a:rPr>
              <a:t>) </a:t>
            </a:r>
          </a:p>
          <a:p>
            <a:pPr lvl="1"/>
            <a:r>
              <a:rPr lang="en-US" b="1" dirty="0" smtClean="0">
                <a:solidFill>
                  <a:srgbClr val="000000"/>
                </a:solidFill>
                <a:latin typeface="Consolas"/>
              </a:rPr>
              <a:t>{</a:t>
            </a:r>
          </a:p>
          <a:p>
            <a:pPr lvl="2"/>
            <a:r>
              <a:rPr lang="en-US" b="1" dirty="0" smtClean="0">
                <a:solidFill>
                  <a:srgbClr val="7F0055"/>
                </a:solidFill>
                <a:latin typeface="Consolas"/>
              </a:rPr>
              <a:t>for</a:t>
            </a:r>
            <a:r>
              <a:rPr lang="en-US" b="1" dirty="0" smtClean="0">
                <a:solidFill>
                  <a:srgbClr val="000000"/>
                </a:solidFill>
                <a:latin typeface="Consolas"/>
              </a:rPr>
              <a:t>(</a:t>
            </a:r>
            <a:r>
              <a:rPr lang="en-US" b="1" dirty="0" err="1" smtClean="0">
                <a:solidFill>
                  <a:srgbClr val="7F0055"/>
                </a:solidFill>
                <a:latin typeface="Consolas"/>
              </a:rPr>
              <a:t>int</a:t>
            </a:r>
            <a:r>
              <a:rPr lang="en-US" b="1" dirty="0" smtClean="0">
                <a:solidFill>
                  <a:srgbClr val="000000"/>
                </a:solidFill>
                <a:latin typeface="Consolas"/>
              </a:rPr>
              <a:t> </a:t>
            </a:r>
            <a:r>
              <a:rPr lang="en-US" b="1" dirty="0" smtClean="0">
                <a:solidFill>
                  <a:srgbClr val="6A3E3E"/>
                </a:solidFill>
                <a:latin typeface="Consolas"/>
              </a:rPr>
              <a:t>number</a:t>
            </a:r>
            <a:r>
              <a:rPr lang="en-US" b="1" dirty="0" smtClean="0">
                <a:solidFill>
                  <a:srgbClr val="000000"/>
                </a:solidFill>
                <a:latin typeface="Consolas"/>
              </a:rPr>
              <a:t>=1;</a:t>
            </a:r>
            <a:r>
              <a:rPr lang="en-US" b="1" dirty="0" smtClean="0">
                <a:solidFill>
                  <a:srgbClr val="6A3E3E"/>
                </a:solidFill>
                <a:latin typeface="Consolas"/>
              </a:rPr>
              <a:t>number</a:t>
            </a:r>
            <a:r>
              <a:rPr lang="en-US" b="1" dirty="0" smtClean="0">
                <a:solidFill>
                  <a:srgbClr val="000000"/>
                </a:solidFill>
                <a:latin typeface="Consolas"/>
              </a:rPr>
              <a:t>&lt;10;</a:t>
            </a:r>
            <a:r>
              <a:rPr lang="en-US" b="1" dirty="0" smtClean="0">
                <a:solidFill>
                  <a:srgbClr val="6A3E3E"/>
                </a:solidFill>
                <a:latin typeface="Consolas"/>
              </a:rPr>
              <a:t>number</a:t>
            </a:r>
            <a:r>
              <a:rPr lang="en-US" b="1" dirty="0" smtClean="0">
                <a:solidFill>
                  <a:srgbClr val="000000"/>
                </a:solidFill>
                <a:latin typeface="Consolas"/>
              </a:rPr>
              <a:t>++)</a:t>
            </a:r>
          </a:p>
          <a:p>
            <a:pPr lvl="2"/>
            <a:r>
              <a:rPr lang="en-US" dirty="0" smtClean="0">
                <a:solidFill>
                  <a:srgbClr val="000000"/>
                </a:solidFill>
                <a:latin typeface="Consolas"/>
              </a:rPr>
              <a:t>{</a:t>
            </a:r>
          </a:p>
          <a:p>
            <a:pPr lvl="3"/>
            <a:r>
              <a:rPr lang="en-US" b="1" dirty="0" smtClean="0">
                <a:solidFill>
                  <a:srgbClr val="7F0055"/>
                </a:solidFill>
                <a:latin typeface="Consolas"/>
              </a:rPr>
              <a:t>if</a:t>
            </a:r>
            <a:r>
              <a:rPr lang="en-US" b="1" dirty="0" smtClean="0">
                <a:solidFill>
                  <a:srgbClr val="000000"/>
                </a:solidFill>
                <a:latin typeface="Consolas"/>
              </a:rPr>
              <a:t>(</a:t>
            </a:r>
            <a:r>
              <a:rPr lang="en-US" b="1" dirty="0" smtClean="0">
                <a:solidFill>
                  <a:srgbClr val="6A3E3E"/>
                </a:solidFill>
                <a:latin typeface="Consolas"/>
              </a:rPr>
              <a:t>number</a:t>
            </a:r>
            <a:r>
              <a:rPr lang="en-US" b="1" dirty="0" smtClean="0">
                <a:solidFill>
                  <a:srgbClr val="000000"/>
                </a:solidFill>
                <a:latin typeface="Consolas"/>
              </a:rPr>
              <a:t>==5) {</a:t>
            </a:r>
          </a:p>
          <a:p>
            <a:pPr lvl="4"/>
            <a:r>
              <a:rPr lang="en-US" b="1" dirty="0" smtClean="0">
                <a:solidFill>
                  <a:srgbClr val="7F0055"/>
                </a:solidFill>
                <a:latin typeface="Consolas"/>
              </a:rPr>
              <a:t>break</a:t>
            </a:r>
            <a:r>
              <a:rPr lang="en-US" b="1" dirty="0" smtClean="0">
                <a:solidFill>
                  <a:srgbClr val="000000"/>
                </a:solidFill>
                <a:latin typeface="Consolas"/>
              </a:rPr>
              <a:t>;</a:t>
            </a:r>
          </a:p>
          <a:p>
            <a:pPr lvl="3"/>
            <a:r>
              <a:rPr lang="en-US" dirty="0" smtClean="0">
                <a:solidFill>
                  <a:srgbClr val="000000"/>
                </a:solidFill>
                <a:latin typeface="Consolas"/>
              </a:rPr>
              <a:t>}</a:t>
            </a:r>
          </a:p>
          <a:p>
            <a:pPr lvl="3"/>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6A3E3E"/>
                </a:solidFill>
                <a:latin typeface="Consolas"/>
              </a:rPr>
              <a:t>number</a:t>
            </a:r>
            <a:r>
              <a:rPr lang="en-US" b="1" i="1" dirty="0" smtClean="0">
                <a:solidFill>
                  <a:srgbClr val="000000"/>
                </a:solidFill>
                <a:latin typeface="Consolas"/>
              </a:rPr>
              <a:t>);</a:t>
            </a:r>
            <a:endParaRPr lang="en-US" dirty="0" smtClean="0">
              <a:latin typeface="Consolas"/>
            </a:endParaRPr>
          </a:p>
          <a:p>
            <a:pPr lvl="2"/>
            <a:r>
              <a:rPr lang="en-US" dirty="0" smtClean="0">
                <a:solidFill>
                  <a:srgbClr val="000000"/>
                </a:solidFill>
                <a:latin typeface="Consolas"/>
              </a:rPr>
              <a:t>}</a:t>
            </a:r>
          </a:p>
          <a:p>
            <a:pPr lvl="2"/>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6A3E3E"/>
                </a:solidFill>
                <a:latin typeface="Consolas"/>
              </a:rPr>
              <a:t>“After Loop”</a:t>
            </a:r>
            <a:r>
              <a:rPr lang="en-US" b="1" i="1" dirty="0" smtClean="0">
                <a:solidFill>
                  <a:srgbClr val="000000"/>
                </a:solidFill>
                <a:latin typeface="Consolas"/>
              </a:rPr>
              <a:t>);</a:t>
            </a:r>
            <a:endParaRPr lang="en-US" dirty="0" smtClean="0">
              <a:solidFill>
                <a:srgbClr val="000000"/>
              </a:solidFill>
              <a:latin typeface="Consolas"/>
            </a:endParaRPr>
          </a:p>
          <a:p>
            <a:pPr lvl="1"/>
            <a:r>
              <a:rPr lang="en-US" dirty="0" smtClean="0">
                <a:solidFill>
                  <a:srgbClr val="000000"/>
                </a:solidFill>
                <a:latin typeface="Consolas"/>
              </a:rPr>
              <a:t>}</a:t>
            </a:r>
          </a:p>
          <a:p>
            <a:r>
              <a:rPr lang="en-US" dirty="0" smtClean="0">
                <a:solidFill>
                  <a:srgbClr val="000000"/>
                </a:solidFill>
                <a:latin typeface="Consolas"/>
              </a:rPr>
              <a:t>}</a:t>
            </a:r>
          </a:p>
        </p:txBody>
      </p:sp>
    </p:spTree>
    <p:extLst>
      <p:ext uri="{BB962C8B-B14F-4D97-AF65-F5344CB8AC3E}">
        <p14:creationId xmlns:p14="http://schemas.microsoft.com/office/powerpoint/2010/main" val="931070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Continue statement</a:t>
            </a:r>
            <a:endParaRPr lang="en-US" dirty="0"/>
          </a:p>
        </p:txBody>
      </p:sp>
      <p:sp>
        <p:nvSpPr>
          <p:cNvPr id="3" name="Content Placeholder 2"/>
          <p:cNvSpPr>
            <a:spLocks noGrp="1"/>
          </p:cNvSpPr>
          <p:nvPr>
            <p:ph idx="1"/>
          </p:nvPr>
        </p:nvSpPr>
        <p:spPr/>
        <p:txBody>
          <a:bodyPr/>
          <a:lstStyle/>
          <a:p>
            <a:r>
              <a:rPr lang="en-US" dirty="0"/>
              <a:t>The continue statement is used in loop control structure when you need to immediately jump to the next iteration of the loop. It can be used with for loop or while loop.</a:t>
            </a:r>
          </a:p>
          <a:p>
            <a:endParaRPr lang="en-US" dirty="0"/>
          </a:p>
        </p:txBody>
      </p:sp>
      <p:sp>
        <p:nvSpPr>
          <p:cNvPr id="4" name="TextBox 3"/>
          <p:cNvSpPr txBox="1"/>
          <p:nvPr/>
        </p:nvSpPr>
        <p:spPr>
          <a:xfrm>
            <a:off x="514696" y="1673567"/>
            <a:ext cx="7848600" cy="3970318"/>
          </a:xfrm>
          <a:prstGeom prst="rect">
            <a:avLst/>
          </a:prstGeom>
          <a:noFill/>
          <a:ln w="19050">
            <a:solidFill>
              <a:schemeClr val="accent1"/>
            </a:solidFill>
            <a:prstDash val="dash"/>
          </a:ln>
        </p:spPr>
        <p:txBody>
          <a:bodyPr wrap="square" rtlCol="0">
            <a:spAutoFit/>
          </a:bodyPr>
          <a:lstStyle/>
          <a:p>
            <a:r>
              <a:rPr lang="en-US" dirty="0" smtClean="0">
                <a:solidFill>
                  <a:srgbClr val="3F7F5F"/>
                </a:solidFill>
                <a:latin typeface="Consolas"/>
              </a:rPr>
              <a:t>//code will print 1 to 9 </a:t>
            </a:r>
            <a:r>
              <a:rPr lang="en-US" b="1" dirty="0" smtClean="0">
                <a:solidFill>
                  <a:srgbClr val="3F7F5F"/>
                </a:solidFill>
                <a:latin typeface="Consolas"/>
              </a:rPr>
              <a:t>but not 5, </a:t>
            </a:r>
            <a:r>
              <a:rPr lang="en-US" dirty="0" smtClean="0">
                <a:solidFill>
                  <a:srgbClr val="3F7F5F"/>
                </a:solidFill>
                <a:latin typeface="Consolas"/>
              </a:rPr>
              <a:t>followed by “After Loop”</a:t>
            </a:r>
            <a:endParaRPr lang="en-US" b="1" dirty="0" smtClean="0">
              <a:solidFill>
                <a:srgbClr val="3F7F5F"/>
              </a:solidFill>
              <a:latin typeface="Consolas"/>
            </a:endParaRPr>
          </a:p>
          <a:p>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class</a:t>
            </a:r>
            <a:r>
              <a:rPr lang="en-US" b="1" dirty="0" smtClean="0">
                <a:solidFill>
                  <a:srgbClr val="000000"/>
                </a:solidFill>
                <a:latin typeface="Consolas"/>
              </a:rPr>
              <a:t> </a:t>
            </a:r>
            <a:r>
              <a:rPr lang="en-US" b="1" dirty="0" err="1" smtClean="0">
                <a:solidFill>
                  <a:srgbClr val="000000"/>
                </a:solidFill>
                <a:latin typeface="Consolas"/>
              </a:rPr>
              <a:t>ContinueDemo</a:t>
            </a:r>
            <a:r>
              <a:rPr lang="en-US" b="1" dirty="0" smtClean="0">
                <a:solidFill>
                  <a:srgbClr val="000000"/>
                </a:solidFill>
                <a:latin typeface="Consolas"/>
              </a:rPr>
              <a:t> {</a:t>
            </a:r>
          </a:p>
          <a:p>
            <a:pPr lvl="1"/>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static</a:t>
            </a:r>
            <a:r>
              <a:rPr lang="en-US" b="1" dirty="0" smtClean="0">
                <a:solidFill>
                  <a:srgbClr val="000000"/>
                </a:solidFill>
                <a:latin typeface="Consolas"/>
              </a:rPr>
              <a:t> </a:t>
            </a:r>
            <a:r>
              <a:rPr lang="en-US" b="1" dirty="0" smtClean="0">
                <a:solidFill>
                  <a:srgbClr val="7F0055"/>
                </a:solidFill>
                <a:latin typeface="Consolas"/>
              </a:rPr>
              <a:t>void</a:t>
            </a:r>
            <a:r>
              <a:rPr lang="en-US" b="1" dirty="0" smtClean="0">
                <a:solidFill>
                  <a:srgbClr val="000000"/>
                </a:solidFill>
                <a:latin typeface="Consolas"/>
              </a:rPr>
              <a:t> main(String[] </a:t>
            </a:r>
            <a:r>
              <a:rPr lang="en-US" b="1" dirty="0" err="1" smtClean="0">
                <a:solidFill>
                  <a:srgbClr val="6A3E3E"/>
                </a:solidFill>
                <a:latin typeface="Consolas"/>
              </a:rPr>
              <a:t>args</a:t>
            </a:r>
            <a:r>
              <a:rPr lang="en-US" b="1" dirty="0" smtClean="0">
                <a:solidFill>
                  <a:srgbClr val="000000"/>
                </a:solidFill>
                <a:latin typeface="Consolas"/>
              </a:rPr>
              <a:t>) </a:t>
            </a:r>
          </a:p>
          <a:p>
            <a:pPr lvl="1"/>
            <a:r>
              <a:rPr lang="en-US" b="1" dirty="0" smtClean="0">
                <a:solidFill>
                  <a:srgbClr val="000000"/>
                </a:solidFill>
                <a:latin typeface="Consolas"/>
              </a:rPr>
              <a:t>{</a:t>
            </a:r>
          </a:p>
          <a:p>
            <a:pPr lvl="2"/>
            <a:r>
              <a:rPr lang="en-US" b="1" dirty="0" smtClean="0">
                <a:solidFill>
                  <a:srgbClr val="7F0055"/>
                </a:solidFill>
                <a:latin typeface="Consolas"/>
              </a:rPr>
              <a:t>for</a:t>
            </a:r>
            <a:r>
              <a:rPr lang="en-US" b="1" dirty="0" smtClean="0">
                <a:solidFill>
                  <a:srgbClr val="000000"/>
                </a:solidFill>
                <a:latin typeface="Consolas"/>
              </a:rPr>
              <a:t>(</a:t>
            </a:r>
            <a:r>
              <a:rPr lang="en-US" b="1" dirty="0" err="1" smtClean="0">
                <a:solidFill>
                  <a:srgbClr val="7F0055"/>
                </a:solidFill>
                <a:latin typeface="Consolas"/>
              </a:rPr>
              <a:t>int</a:t>
            </a:r>
            <a:r>
              <a:rPr lang="en-US" b="1" dirty="0" smtClean="0">
                <a:solidFill>
                  <a:srgbClr val="000000"/>
                </a:solidFill>
                <a:latin typeface="Consolas"/>
              </a:rPr>
              <a:t> </a:t>
            </a:r>
            <a:r>
              <a:rPr lang="en-US" b="1" dirty="0" smtClean="0">
                <a:solidFill>
                  <a:srgbClr val="6A3E3E"/>
                </a:solidFill>
                <a:latin typeface="Consolas"/>
              </a:rPr>
              <a:t>number</a:t>
            </a:r>
            <a:r>
              <a:rPr lang="en-US" b="1" dirty="0" smtClean="0">
                <a:solidFill>
                  <a:srgbClr val="000000"/>
                </a:solidFill>
                <a:latin typeface="Consolas"/>
              </a:rPr>
              <a:t>=1;</a:t>
            </a:r>
            <a:r>
              <a:rPr lang="en-US" b="1" dirty="0" smtClean="0">
                <a:solidFill>
                  <a:srgbClr val="6A3E3E"/>
                </a:solidFill>
                <a:latin typeface="Consolas"/>
              </a:rPr>
              <a:t>number</a:t>
            </a:r>
            <a:r>
              <a:rPr lang="en-US" b="1" dirty="0" smtClean="0">
                <a:solidFill>
                  <a:srgbClr val="000000"/>
                </a:solidFill>
                <a:latin typeface="Consolas"/>
              </a:rPr>
              <a:t>&lt;10;</a:t>
            </a:r>
            <a:r>
              <a:rPr lang="en-US" b="1" dirty="0" smtClean="0">
                <a:solidFill>
                  <a:srgbClr val="6A3E3E"/>
                </a:solidFill>
                <a:latin typeface="Consolas"/>
              </a:rPr>
              <a:t>number</a:t>
            </a:r>
            <a:r>
              <a:rPr lang="en-US" b="1" dirty="0" smtClean="0">
                <a:solidFill>
                  <a:srgbClr val="000000"/>
                </a:solidFill>
                <a:latin typeface="Consolas"/>
              </a:rPr>
              <a:t>++)</a:t>
            </a:r>
          </a:p>
          <a:p>
            <a:pPr lvl="2"/>
            <a:r>
              <a:rPr lang="en-US" dirty="0" smtClean="0">
                <a:solidFill>
                  <a:srgbClr val="000000"/>
                </a:solidFill>
                <a:latin typeface="Consolas"/>
              </a:rPr>
              <a:t>{</a:t>
            </a:r>
          </a:p>
          <a:p>
            <a:pPr lvl="3"/>
            <a:r>
              <a:rPr lang="en-US" b="1" dirty="0" smtClean="0">
                <a:solidFill>
                  <a:srgbClr val="7F0055"/>
                </a:solidFill>
                <a:latin typeface="Consolas"/>
              </a:rPr>
              <a:t>if</a:t>
            </a:r>
            <a:r>
              <a:rPr lang="en-US" b="1" dirty="0" smtClean="0">
                <a:solidFill>
                  <a:srgbClr val="000000"/>
                </a:solidFill>
                <a:latin typeface="Consolas"/>
              </a:rPr>
              <a:t>(</a:t>
            </a:r>
            <a:r>
              <a:rPr lang="en-US" b="1" dirty="0" smtClean="0">
                <a:solidFill>
                  <a:srgbClr val="6A3E3E"/>
                </a:solidFill>
                <a:latin typeface="Consolas"/>
              </a:rPr>
              <a:t>number</a:t>
            </a:r>
            <a:r>
              <a:rPr lang="en-US" b="1" dirty="0" smtClean="0">
                <a:solidFill>
                  <a:srgbClr val="000000"/>
                </a:solidFill>
                <a:latin typeface="Consolas"/>
              </a:rPr>
              <a:t>==5) {</a:t>
            </a:r>
          </a:p>
          <a:p>
            <a:pPr lvl="4"/>
            <a:r>
              <a:rPr lang="en-US" b="1" dirty="0" smtClean="0">
                <a:solidFill>
                  <a:srgbClr val="7F0055"/>
                </a:solidFill>
                <a:latin typeface="Consolas"/>
              </a:rPr>
              <a:t>continue</a:t>
            </a:r>
            <a:r>
              <a:rPr lang="en-US" b="1" dirty="0" smtClean="0">
                <a:solidFill>
                  <a:srgbClr val="000000"/>
                </a:solidFill>
                <a:latin typeface="Consolas"/>
              </a:rPr>
              <a:t>;</a:t>
            </a:r>
          </a:p>
          <a:p>
            <a:pPr lvl="3"/>
            <a:r>
              <a:rPr lang="en-US" dirty="0" smtClean="0">
                <a:solidFill>
                  <a:srgbClr val="000000"/>
                </a:solidFill>
                <a:latin typeface="Consolas"/>
              </a:rPr>
              <a:t>}</a:t>
            </a:r>
          </a:p>
          <a:p>
            <a:pPr lvl="3"/>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6A3E3E"/>
                </a:solidFill>
                <a:latin typeface="Consolas"/>
              </a:rPr>
              <a:t>number</a:t>
            </a:r>
            <a:r>
              <a:rPr lang="en-US" b="1" i="1" dirty="0" smtClean="0">
                <a:solidFill>
                  <a:srgbClr val="000000"/>
                </a:solidFill>
                <a:latin typeface="Consolas"/>
              </a:rPr>
              <a:t>);</a:t>
            </a:r>
            <a:endParaRPr lang="en-US" dirty="0" smtClean="0">
              <a:latin typeface="Consolas"/>
            </a:endParaRPr>
          </a:p>
          <a:p>
            <a:pPr lvl="2"/>
            <a:r>
              <a:rPr lang="en-US" dirty="0" smtClean="0">
                <a:solidFill>
                  <a:srgbClr val="000000"/>
                </a:solidFill>
                <a:latin typeface="Consolas"/>
              </a:rPr>
              <a:t>}</a:t>
            </a:r>
          </a:p>
          <a:p>
            <a:pPr lvl="2"/>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6A3E3E"/>
                </a:solidFill>
                <a:latin typeface="Consolas"/>
              </a:rPr>
              <a:t>“After Loop”</a:t>
            </a:r>
            <a:r>
              <a:rPr lang="en-US" b="1" i="1" dirty="0" smtClean="0">
                <a:solidFill>
                  <a:srgbClr val="000000"/>
                </a:solidFill>
                <a:latin typeface="Consolas"/>
              </a:rPr>
              <a:t>);</a:t>
            </a:r>
            <a:endParaRPr lang="en-US" dirty="0" smtClean="0">
              <a:solidFill>
                <a:srgbClr val="000000"/>
              </a:solidFill>
              <a:latin typeface="Consolas"/>
            </a:endParaRPr>
          </a:p>
          <a:p>
            <a:pPr lvl="1"/>
            <a:r>
              <a:rPr lang="en-US" dirty="0" smtClean="0">
                <a:solidFill>
                  <a:srgbClr val="000000"/>
                </a:solidFill>
                <a:latin typeface="Consolas"/>
              </a:rPr>
              <a:t>}</a:t>
            </a:r>
          </a:p>
          <a:p>
            <a:r>
              <a:rPr lang="en-US" dirty="0" smtClean="0">
                <a:solidFill>
                  <a:srgbClr val="000000"/>
                </a:solidFill>
                <a:latin typeface="Consolas"/>
              </a:rPr>
              <a:t>}</a:t>
            </a:r>
          </a:p>
        </p:txBody>
      </p:sp>
    </p:spTree>
    <p:extLst>
      <p:ext uri="{BB962C8B-B14F-4D97-AF65-F5344CB8AC3E}">
        <p14:creationId xmlns:p14="http://schemas.microsoft.com/office/powerpoint/2010/main" val="3007614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a:t>
            </a:r>
            <a:endParaRPr lang="en-US" dirty="0"/>
          </a:p>
        </p:txBody>
      </p:sp>
      <p:sp>
        <p:nvSpPr>
          <p:cNvPr id="3" name="Content Placeholder 2"/>
          <p:cNvSpPr>
            <a:spLocks noGrp="1"/>
          </p:cNvSpPr>
          <p:nvPr>
            <p:ph idx="1"/>
          </p:nvPr>
        </p:nvSpPr>
        <p:spPr/>
        <p:txBody>
          <a:bodyPr/>
          <a:lstStyle/>
          <a:p>
            <a:r>
              <a:rPr lang="en-US" dirty="0"/>
              <a:t>An </a:t>
            </a:r>
            <a:r>
              <a:rPr lang="en-US" b="1" dirty="0"/>
              <a:t>array</a:t>
            </a:r>
            <a:r>
              <a:rPr lang="en-US" dirty="0"/>
              <a:t> is a collection of </a:t>
            </a:r>
            <a:r>
              <a:rPr lang="en-US" b="1" dirty="0"/>
              <a:t>similar type</a:t>
            </a:r>
            <a:r>
              <a:rPr lang="en-US" dirty="0"/>
              <a:t> of elements that have contiguous memory location and shares a </a:t>
            </a:r>
            <a:r>
              <a:rPr lang="en-US" b="1" dirty="0"/>
              <a:t>common name</a:t>
            </a:r>
            <a:r>
              <a:rPr lang="en-US" dirty="0"/>
              <a:t>.</a:t>
            </a:r>
          </a:p>
          <a:p>
            <a:r>
              <a:rPr lang="en-IN" dirty="0"/>
              <a:t>Syntax :	</a:t>
            </a:r>
            <a:r>
              <a:rPr lang="en-IN" dirty="0" err="1">
                <a:latin typeface="Cambria" pitchFamily="18" charset="0"/>
                <a:ea typeface="Cambria" pitchFamily="18" charset="0"/>
                <a:cs typeface="Courier New" pitchFamily="49" charset="0"/>
              </a:rPr>
              <a:t>data_type</a:t>
            </a:r>
            <a:r>
              <a:rPr lang="en-IN" dirty="0">
                <a:latin typeface="Cambria" pitchFamily="18" charset="0"/>
                <a:ea typeface="Cambria" pitchFamily="18" charset="0"/>
                <a:cs typeface="Courier New" pitchFamily="49" charset="0"/>
              </a:rPr>
              <a:t> </a:t>
            </a:r>
            <a:r>
              <a:rPr lang="en-IN" dirty="0" err="1">
                <a:latin typeface="Cambria" pitchFamily="18" charset="0"/>
                <a:ea typeface="Cambria" pitchFamily="18" charset="0"/>
                <a:cs typeface="Courier New" pitchFamily="49" charset="0"/>
              </a:rPr>
              <a:t>variable_name</a:t>
            </a:r>
            <a:r>
              <a:rPr lang="en-IN" dirty="0">
                <a:latin typeface="Cambria" pitchFamily="18" charset="0"/>
                <a:ea typeface="Cambria" pitchFamily="18" charset="0"/>
                <a:cs typeface="Courier New" pitchFamily="49" charset="0"/>
              </a:rPr>
              <a:t>[] = new type[</a:t>
            </a:r>
            <a:r>
              <a:rPr lang="en-IN" dirty="0" err="1">
                <a:latin typeface="Cambria" pitchFamily="18" charset="0"/>
                <a:ea typeface="Cambria" pitchFamily="18" charset="0"/>
                <a:cs typeface="Courier New" pitchFamily="49" charset="0"/>
              </a:rPr>
              <a:t>size_of_array</a:t>
            </a:r>
            <a:r>
              <a:rPr lang="en-IN" dirty="0">
                <a:latin typeface="Cambria" pitchFamily="18" charset="0"/>
                <a:ea typeface="Cambria" pitchFamily="18" charset="0"/>
                <a:cs typeface="Courier New" pitchFamily="49" charset="0"/>
              </a:rPr>
              <a:t>];</a:t>
            </a:r>
          </a:p>
          <a:p>
            <a:pPr>
              <a:buNone/>
            </a:pPr>
            <a:r>
              <a:rPr lang="en-IN" dirty="0"/>
              <a:t>	Example :	</a:t>
            </a:r>
            <a:r>
              <a:rPr lang="en-IN" dirty="0" err="1">
                <a:latin typeface="Cambria" pitchFamily="18" charset="0"/>
                <a:ea typeface="Cambria" pitchFamily="18" charset="0"/>
              </a:rPr>
              <a:t>int</a:t>
            </a:r>
            <a:r>
              <a:rPr lang="en-IN" dirty="0">
                <a:latin typeface="Cambria" pitchFamily="18" charset="0"/>
                <a:ea typeface="Cambria" pitchFamily="18" charset="0"/>
              </a:rPr>
              <a:t> a[] = new </a:t>
            </a:r>
            <a:r>
              <a:rPr lang="en-IN" dirty="0" err="1">
                <a:latin typeface="Cambria" pitchFamily="18" charset="0"/>
                <a:ea typeface="Cambria" pitchFamily="18" charset="0"/>
              </a:rPr>
              <a:t>int</a:t>
            </a:r>
            <a:r>
              <a:rPr lang="en-IN" dirty="0">
                <a:latin typeface="Cambria" pitchFamily="18" charset="0"/>
                <a:ea typeface="Cambria" pitchFamily="18" charset="0"/>
              </a:rPr>
              <a:t>[10</a:t>
            </a:r>
            <a:r>
              <a:rPr lang="en-IN" dirty="0" smtClean="0">
                <a:latin typeface="Cambria" pitchFamily="18" charset="0"/>
                <a:ea typeface="Cambria" pitchFamily="18" charset="0"/>
              </a:rPr>
              <a:t>];</a:t>
            </a:r>
          </a:p>
          <a:p>
            <a:pPr>
              <a:buNone/>
            </a:pPr>
            <a:endParaRPr lang="en-IN" dirty="0">
              <a:latin typeface="Cambria" pitchFamily="18" charset="0"/>
              <a:ea typeface="Cambria" pitchFamily="18" charset="0"/>
            </a:endParaRPr>
          </a:p>
          <a:p>
            <a:pPr>
              <a:buNone/>
            </a:pPr>
            <a:r>
              <a:rPr lang="en-IN" dirty="0" smtClean="0">
                <a:latin typeface="Cambria" pitchFamily="18" charset="0"/>
                <a:ea typeface="Cambria" pitchFamily="18" charset="0"/>
              </a:rPr>
              <a:t>	</a:t>
            </a:r>
          </a:p>
          <a:p>
            <a:pPr lvl="1"/>
            <a:endParaRPr lang="en-US" dirty="0" smtClean="0"/>
          </a:p>
          <a:p>
            <a:pPr lvl="1"/>
            <a:r>
              <a:rPr lang="en-US" dirty="0"/>
              <a:t>The </a:t>
            </a:r>
            <a:r>
              <a:rPr lang="en-US" b="1" dirty="0" err="1">
                <a:latin typeface="Consolas" panose="020B0609020204030204" pitchFamily="49" charset="0"/>
              </a:rPr>
              <a:t>data_type</a:t>
            </a:r>
            <a:r>
              <a:rPr lang="en-US" dirty="0"/>
              <a:t> specifies the type of the elements that can be stored in an array, like </a:t>
            </a:r>
            <a:r>
              <a:rPr lang="en-US" dirty="0" err="1"/>
              <a:t>int</a:t>
            </a:r>
            <a:r>
              <a:rPr lang="en-US" dirty="0"/>
              <a:t>, float, char etc...</a:t>
            </a:r>
          </a:p>
          <a:p>
            <a:pPr lvl="1"/>
            <a:r>
              <a:rPr lang="en-US" dirty="0"/>
              <a:t>The </a:t>
            </a:r>
            <a:r>
              <a:rPr lang="en-US" b="1" dirty="0" err="1">
                <a:latin typeface="Consolas" panose="020B0609020204030204" pitchFamily="49" charset="0"/>
              </a:rPr>
              <a:t>size_of_array</a:t>
            </a:r>
            <a:r>
              <a:rPr lang="en-US" dirty="0"/>
              <a:t> indicates the maximum number of elements that can be stores inside the array.</a:t>
            </a:r>
          </a:p>
          <a:p>
            <a:pPr lvl="1"/>
            <a:r>
              <a:rPr lang="en-US" dirty="0"/>
              <a:t>In the example, data type of an array is </a:t>
            </a:r>
            <a:r>
              <a:rPr lang="en-US" b="1" dirty="0" err="1"/>
              <a:t>int</a:t>
            </a:r>
            <a:r>
              <a:rPr lang="en-US" dirty="0"/>
              <a:t> and maximum elements that can be stored in an array are 10.</a:t>
            </a:r>
            <a:endParaRPr lang="en-IN" dirty="0"/>
          </a:p>
          <a:p>
            <a:r>
              <a:rPr lang="en-US" dirty="0"/>
              <a:t>Important point about Java array.</a:t>
            </a:r>
          </a:p>
          <a:p>
            <a:pPr lvl="1"/>
            <a:r>
              <a:rPr lang="en-US" dirty="0"/>
              <a:t>An array is </a:t>
            </a:r>
            <a:r>
              <a:rPr lang="en-US" b="1" dirty="0"/>
              <a:t>derived</a:t>
            </a:r>
            <a:r>
              <a:rPr lang="en-US" dirty="0"/>
              <a:t> datatype.</a:t>
            </a:r>
          </a:p>
          <a:p>
            <a:pPr lvl="1"/>
            <a:r>
              <a:rPr lang="en-US" dirty="0"/>
              <a:t>An array is </a:t>
            </a:r>
            <a:r>
              <a:rPr lang="en-US" b="1" dirty="0"/>
              <a:t>dynamically </a:t>
            </a:r>
            <a:r>
              <a:rPr lang="en-US" dirty="0"/>
              <a:t>allocated.</a:t>
            </a:r>
          </a:p>
          <a:p>
            <a:pPr lvl="1"/>
            <a:r>
              <a:rPr lang="en-US" dirty="0"/>
              <a:t>The individual elements of an array is refereed by their </a:t>
            </a:r>
            <a:r>
              <a:rPr lang="en-US" b="1" dirty="0"/>
              <a:t>index</a:t>
            </a:r>
            <a:r>
              <a:rPr lang="en-US" dirty="0"/>
              <a:t>/</a:t>
            </a:r>
            <a:r>
              <a:rPr lang="en-US" b="1" dirty="0"/>
              <a:t>subscript </a:t>
            </a:r>
            <a:r>
              <a:rPr lang="en-US" dirty="0"/>
              <a:t>value.</a:t>
            </a:r>
          </a:p>
          <a:p>
            <a:pPr lvl="1"/>
            <a:r>
              <a:rPr lang="en-US" dirty="0"/>
              <a:t>The </a:t>
            </a:r>
            <a:r>
              <a:rPr lang="en-US" b="1" dirty="0"/>
              <a:t>subscript </a:t>
            </a:r>
            <a:r>
              <a:rPr lang="en-US" dirty="0"/>
              <a:t>for an array always begins with </a:t>
            </a:r>
            <a:r>
              <a:rPr lang="en-US" b="1" dirty="0"/>
              <a:t>0</a:t>
            </a:r>
            <a:r>
              <a:rPr lang="en-US" dirty="0"/>
              <a:t>.</a:t>
            </a:r>
          </a:p>
          <a:p>
            <a:endParaRPr lang="en-US" dirty="0"/>
          </a:p>
          <a:p>
            <a:endParaRPr lang="en-US" dirty="0"/>
          </a:p>
        </p:txBody>
      </p:sp>
      <p:grpSp>
        <p:nvGrpSpPr>
          <p:cNvPr id="4" name="Group 3"/>
          <p:cNvGrpSpPr/>
          <p:nvPr/>
        </p:nvGrpSpPr>
        <p:grpSpPr>
          <a:xfrm>
            <a:off x="2097578" y="2754868"/>
            <a:ext cx="685800" cy="826532"/>
            <a:chOff x="1143000" y="2057400"/>
            <a:chExt cx="685800" cy="826532"/>
          </a:xfrm>
        </p:grpSpPr>
        <p:sp>
          <p:nvSpPr>
            <p:cNvPr id="5" name="Rectangle 4"/>
            <p:cNvSpPr/>
            <p:nvPr/>
          </p:nvSpPr>
          <p:spPr>
            <a:xfrm>
              <a:off x="1143000" y="2057400"/>
              <a:ext cx="685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35</a:t>
              </a:r>
              <a:endParaRPr lang="en-US" dirty="0">
                <a:solidFill>
                  <a:schemeClr val="tx1"/>
                </a:solidFill>
              </a:endParaRPr>
            </a:p>
          </p:txBody>
        </p:sp>
        <p:sp>
          <p:nvSpPr>
            <p:cNvPr id="6" name="TextBox 5"/>
            <p:cNvSpPr txBox="1"/>
            <p:nvPr/>
          </p:nvSpPr>
          <p:spPr>
            <a:xfrm>
              <a:off x="1199243" y="2514600"/>
              <a:ext cx="553357" cy="369332"/>
            </a:xfrm>
            <a:prstGeom prst="rect">
              <a:avLst/>
            </a:prstGeom>
            <a:noFill/>
          </p:spPr>
          <p:txBody>
            <a:bodyPr wrap="none" rtlCol="0">
              <a:spAutoFit/>
            </a:bodyPr>
            <a:lstStyle/>
            <a:p>
              <a:r>
                <a:rPr lang="en-IN" dirty="0" smtClean="0"/>
                <a:t>a[0]</a:t>
              </a:r>
              <a:endParaRPr lang="en-US" dirty="0"/>
            </a:p>
          </p:txBody>
        </p:sp>
      </p:grpSp>
      <p:grpSp>
        <p:nvGrpSpPr>
          <p:cNvPr id="7" name="Group 6"/>
          <p:cNvGrpSpPr/>
          <p:nvPr/>
        </p:nvGrpSpPr>
        <p:grpSpPr>
          <a:xfrm>
            <a:off x="2783378" y="2754868"/>
            <a:ext cx="685800" cy="826532"/>
            <a:chOff x="1828800" y="2057400"/>
            <a:chExt cx="685800" cy="826532"/>
          </a:xfrm>
        </p:grpSpPr>
        <p:sp>
          <p:nvSpPr>
            <p:cNvPr id="8" name="Rectangle 7"/>
            <p:cNvSpPr/>
            <p:nvPr/>
          </p:nvSpPr>
          <p:spPr>
            <a:xfrm>
              <a:off x="1828800" y="2057400"/>
              <a:ext cx="685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13</a:t>
              </a:r>
              <a:endParaRPr lang="en-US" dirty="0">
                <a:solidFill>
                  <a:schemeClr val="tx1"/>
                </a:solidFill>
              </a:endParaRPr>
            </a:p>
          </p:txBody>
        </p:sp>
        <p:sp>
          <p:nvSpPr>
            <p:cNvPr id="9" name="TextBox 8"/>
            <p:cNvSpPr txBox="1"/>
            <p:nvPr/>
          </p:nvSpPr>
          <p:spPr>
            <a:xfrm>
              <a:off x="1905000" y="2514600"/>
              <a:ext cx="553357" cy="369332"/>
            </a:xfrm>
            <a:prstGeom prst="rect">
              <a:avLst/>
            </a:prstGeom>
            <a:noFill/>
          </p:spPr>
          <p:txBody>
            <a:bodyPr wrap="none" rtlCol="0">
              <a:spAutoFit/>
            </a:bodyPr>
            <a:lstStyle/>
            <a:p>
              <a:r>
                <a:rPr lang="en-IN" dirty="0" smtClean="0"/>
                <a:t>a[1]</a:t>
              </a:r>
              <a:endParaRPr lang="en-US" dirty="0"/>
            </a:p>
          </p:txBody>
        </p:sp>
      </p:grpSp>
      <p:grpSp>
        <p:nvGrpSpPr>
          <p:cNvPr id="10" name="Group 9"/>
          <p:cNvGrpSpPr/>
          <p:nvPr/>
        </p:nvGrpSpPr>
        <p:grpSpPr>
          <a:xfrm>
            <a:off x="3469178" y="2754868"/>
            <a:ext cx="685800" cy="826532"/>
            <a:chOff x="2514600" y="2057400"/>
            <a:chExt cx="685800" cy="826532"/>
          </a:xfrm>
        </p:grpSpPr>
        <p:sp>
          <p:nvSpPr>
            <p:cNvPr id="11" name="Rectangle 10"/>
            <p:cNvSpPr/>
            <p:nvPr/>
          </p:nvSpPr>
          <p:spPr>
            <a:xfrm>
              <a:off x="2514600" y="2057400"/>
              <a:ext cx="685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28</a:t>
              </a:r>
              <a:endParaRPr lang="en-US" dirty="0">
                <a:solidFill>
                  <a:schemeClr val="tx1"/>
                </a:solidFill>
              </a:endParaRPr>
            </a:p>
          </p:txBody>
        </p:sp>
        <p:sp>
          <p:nvSpPr>
            <p:cNvPr id="12" name="TextBox 11"/>
            <p:cNvSpPr txBox="1"/>
            <p:nvPr/>
          </p:nvSpPr>
          <p:spPr>
            <a:xfrm>
              <a:off x="2590800" y="2514600"/>
              <a:ext cx="553357" cy="369332"/>
            </a:xfrm>
            <a:prstGeom prst="rect">
              <a:avLst/>
            </a:prstGeom>
            <a:noFill/>
          </p:spPr>
          <p:txBody>
            <a:bodyPr wrap="none" rtlCol="0">
              <a:spAutoFit/>
            </a:bodyPr>
            <a:lstStyle/>
            <a:p>
              <a:r>
                <a:rPr lang="en-IN" dirty="0" smtClean="0"/>
                <a:t>a[2]</a:t>
              </a:r>
              <a:endParaRPr lang="en-US" dirty="0"/>
            </a:p>
          </p:txBody>
        </p:sp>
      </p:grpSp>
      <p:grpSp>
        <p:nvGrpSpPr>
          <p:cNvPr id="13" name="Group 12"/>
          <p:cNvGrpSpPr/>
          <p:nvPr/>
        </p:nvGrpSpPr>
        <p:grpSpPr>
          <a:xfrm>
            <a:off x="4154978" y="2754868"/>
            <a:ext cx="685800" cy="826532"/>
            <a:chOff x="3200400" y="2057400"/>
            <a:chExt cx="685800" cy="826532"/>
          </a:xfrm>
        </p:grpSpPr>
        <p:sp>
          <p:nvSpPr>
            <p:cNvPr id="14" name="Rectangle 13"/>
            <p:cNvSpPr/>
            <p:nvPr/>
          </p:nvSpPr>
          <p:spPr>
            <a:xfrm>
              <a:off x="3200400" y="2057400"/>
              <a:ext cx="685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106</a:t>
              </a:r>
              <a:endParaRPr lang="en-US" dirty="0">
                <a:solidFill>
                  <a:schemeClr val="tx1"/>
                </a:solidFill>
              </a:endParaRPr>
            </a:p>
          </p:txBody>
        </p:sp>
        <p:sp>
          <p:nvSpPr>
            <p:cNvPr id="15" name="TextBox 14"/>
            <p:cNvSpPr txBox="1"/>
            <p:nvPr/>
          </p:nvSpPr>
          <p:spPr>
            <a:xfrm>
              <a:off x="3296557" y="2514600"/>
              <a:ext cx="553357" cy="369332"/>
            </a:xfrm>
            <a:prstGeom prst="rect">
              <a:avLst/>
            </a:prstGeom>
            <a:noFill/>
          </p:spPr>
          <p:txBody>
            <a:bodyPr wrap="none" rtlCol="0">
              <a:spAutoFit/>
            </a:bodyPr>
            <a:lstStyle/>
            <a:p>
              <a:r>
                <a:rPr lang="en-IN" dirty="0" smtClean="0"/>
                <a:t>a[3]</a:t>
              </a:r>
              <a:endParaRPr lang="en-US" dirty="0"/>
            </a:p>
          </p:txBody>
        </p:sp>
      </p:grpSp>
      <p:sp>
        <p:nvSpPr>
          <p:cNvPr id="16" name="Rectangle 15"/>
          <p:cNvSpPr/>
          <p:nvPr/>
        </p:nvSpPr>
        <p:spPr>
          <a:xfrm>
            <a:off x="4840778" y="2754868"/>
            <a:ext cx="685800" cy="457200"/>
          </a:xfrm>
          <a:prstGeom prst="rect">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FF0000"/>
                </a:solidFill>
              </a:rPr>
              <a:t>a</a:t>
            </a:r>
            <a:endParaRPr lang="en-US" dirty="0">
              <a:solidFill>
                <a:srgbClr val="FF0000"/>
              </a:solidFill>
            </a:endParaRPr>
          </a:p>
        </p:txBody>
      </p:sp>
      <p:sp>
        <p:nvSpPr>
          <p:cNvPr id="17" name="TextBox 16"/>
          <p:cNvSpPr txBox="1"/>
          <p:nvPr/>
        </p:nvSpPr>
        <p:spPr>
          <a:xfrm>
            <a:off x="4897021" y="3212068"/>
            <a:ext cx="553357" cy="369332"/>
          </a:xfrm>
          <a:prstGeom prst="rect">
            <a:avLst/>
          </a:prstGeom>
          <a:noFill/>
        </p:spPr>
        <p:txBody>
          <a:bodyPr wrap="none" rtlCol="0">
            <a:spAutoFit/>
          </a:bodyPr>
          <a:lstStyle/>
          <a:p>
            <a:r>
              <a:rPr lang="en-IN" dirty="0" smtClean="0"/>
              <a:t>a[4]</a:t>
            </a:r>
            <a:endParaRPr lang="en-US" dirty="0"/>
          </a:p>
        </p:txBody>
      </p:sp>
      <p:grpSp>
        <p:nvGrpSpPr>
          <p:cNvPr id="18" name="Group 17"/>
          <p:cNvGrpSpPr/>
          <p:nvPr/>
        </p:nvGrpSpPr>
        <p:grpSpPr>
          <a:xfrm>
            <a:off x="5526578" y="2754868"/>
            <a:ext cx="685800" cy="826532"/>
            <a:chOff x="4572000" y="2057400"/>
            <a:chExt cx="685800" cy="826532"/>
          </a:xfrm>
        </p:grpSpPr>
        <p:sp>
          <p:nvSpPr>
            <p:cNvPr id="19" name="Rectangle 18"/>
            <p:cNvSpPr/>
            <p:nvPr/>
          </p:nvSpPr>
          <p:spPr>
            <a:xfrm>
              <a:off x="4572000" y="2057400"/>
              <a:ext cx="685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42</a:t>
              </a:r>
              <a:endParaRPr lang="en-US" dirty="0">
                <a:solidFill>
                  <a:schemeClr val="tx1"/>
                </a:solidFill>
              </a:endParaRPr>
            </a:p>
          </p:txBody>
        </p:sp>
        <p:sp>
          <p:nvSpPr>
            <p:cNvPr id="20" name="TextBox 19"/>
            <p:cNvSpPr txBox="1"/>
            <p:nvPr/>
          </p:nvSpPr>
          <p:spPr>
            <a:xfrm>
              <a:off x="4648200" y="2514600"/>
              <a:ext cx="553357" cy="369332"/>
            </a:xfrm>
            <a:prstGeom prst="rect">
              <a:avLst/>
            </a:prstGeom>
            <a:noFill/>
          </p:spPr>
          <p:txBody>
            <a:bodyPr wrap="none" rtlCol="0">
              <a:spAutoFit/>
            </a:bodyPr>
            <a:lstStyle/>
            <a:p>
              <a:r>
                <a:rPr lang="en-IN" dirty="0" smtClean="0"/>
                <a:t>a[5]</a:t>
              </a:r>
              <a:endParaRPr lang="en-US" dirty="0"/>
            </a:p>
          </p:txBody>
        </p:sp>
      </p:grpSp>
      <p:grpSp>
        <p:nvGrpSpPr>
          <p:cNvPr id="21" name="Group 20"/>
          <p:cNvGrpSpPr/>
          <p:nvPr/>
        </p:nvGrpSpPr>
        <p:grpSpPr>
          <a:xfrm>
            <a:off x="6212378" y="2754868"/>
            <a:ext cx="685800" cy="826532"/>
            <a:chOff x="5257800" y="2057400"/>
            <a:chExt cx="685800" cy="826532"/>
          </a:xfrm>
        </p:grpSpPr>
        <p:sp>
          <p:nvSpPr>
            <p:cNvPr id="22" name="Rectangle 21"/>
            <p:cNvSpPr/>
            <p:nvPr/>
          </p:nvSpPr>
          <p:spPr>
            <a:xfrm>
              <a:off x="5257800" y="2057400"/>
              <a:ext cx="685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5</a:t>
              </a:r>
              <a:endParaRPr lang="en-US" dirty="0">
                <a:solidFill>
                  <a:schemeClr val="tx1"/>
                </a:solidFill>
              </a:endParaRPr>
            </a:p>
          </p:txBody>
        </p:sp>
        <p:sp>
          <p:nvSpPr>
            <p:cNvPr id="23" name="TextBox 22"/>
            <p:cNvSpPr txBox="1"/>
            <p:nvPr/>
          </p:nvSpPr>
          <p:spPr>
            <a:xfrm>
              <a:off x="5334000" y="2514600"/>
              <a:ext cx="553357" cy="369332"/>
            </a:xfrm>
            <a:prstGeom prst="rect">
              <a:avLst/>
            </a:prstGeom>
            <a:noFill/>
          </p:spPr>
          <p:txBody>
            <a:bodyPr wrap="none" rtlCol="0">
              <a:spAutoFit/>
            </a:bodyPr>
            <a:lstStyle/>
            <a:p>
              <a:r>
                <a:rPr lang="en-IN" dirty="0" smtClean="0"/>
                <a:t>a[6]</a:t>
              </a:r>
              <a:endParaRPr lang="en-US" dirty="0"/>
            </a:p>
          </p:txBody>
        </p:sp>
      </p:grpSp>
      <p:grpSp>
        <p:nvGrpSpPr>
          <p:cNvPr id="24" name="Group 23"/>
          <p:cNvGrpSpPr/>
          <p:nvPr/>
        </p:nvGrpSpPr>
        <p:grpSpPr>
          <a:xfrm>
            <a:off x="6898178" y="2754868"/>
            <a:ext cx="685800" cy="826532"/>
            <a:chOff x="5943600" y="2057400"/>
            <a:chExt cx="685800" cy="826532"/>
          </a:xfrm>
        </p:grpSpPr>
        <p:sp>
          <p:nvSpPr>
            <p:cNvPr id="25" name="Rectangle 24"/>
            <p:cNvSpPr/>
            <p:nvPr/>
          </p:nvSpPr>
          <p:spPr>
            <a:xfrm>
              <a:off x="5943600" y="2057400"/>
              <a:ext cx="685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83</a:t>
              </a:r>
              <a:endParaRPr lang="en-US" dirty="0">
                <a:solidFill>
                  <a:schemeClr val="tx1"/>
                </a:solidFill>
              </a:endParaRPr>
            </a:p>
          </p:txBody>
        </p:sp>
        <p:sp>
          <p:nvSpPr>
            <p:cNvPr id="26" name="TextBox 25"/>
            <p:cNvSpPr txBox="1"/>
            <p:nvPr/>
          </p:nvSpPr>
          <p:spPr>
            <a:xfrm>
              <a:off x="6039757" y="2514600"/>
              <a:ext cx="553357" cy="369332"/>
            </a:xfrm>
            <a:prstGeom prst="rect">
              <a:avLst/>
            </a:prstGeom>
            <a:noFill/>
          </p:spPr>
          <p:txBody>
            <a:bodyPr wrap="none" rtlCol="0">
              <a:spAutoFit/>
            </a:bodyPr>
            <a:lstStyle/>
            <a:p>
              <a:r>
                <a:rPr lang="en-IN" dirty="0" smtClean="0"/>
                <a:t>a[7]</a:t>
              </a:r>
              <a:endParaRPr lang="en-US" dirty="0"/>
            </a:p>
          </p:txBody>
        </p:sp>
      </p:grpSp>
      <p:grpSp>
        <p:nvGrpSpPr>
          <p:cNvPr id="27" name="Group 26"/>
          <p:cNvGrpSpPr/>
          <p:nvPr/>
        </p:nvGrpSpPr>
        <p:grpSpPr>
          <a:xfrm>
            <a:off x="7583978" y="2754868"/>
            <a:ext cx="685800" cy="826532"/>
            <a:chOff x="6629400" y="2057400"/>
            <a:chExt cx="685800" cy="826532"/>
          </a:xfrm>
        </p:grpSpPr>
        <p:sp>
          <p:nvSpPr>
            <p:cNvPr id="28" name="Rectangle 27"/>
            <p:cNvSpPr/>
            <p:nvPr/>
          </p:nvSpPr>
          <p:spPr>
            <a:xfrm>
              <a:off x="6629400" y="2057400"/>
              <a:ext cx="685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97</a:t>
              </a:r>
              <a:endParaRPr lang="en-US" dirty="0">
                <a:solidFill>
                  <a:schemeClr val="tx1"/>
                </a:solidFill>
              </a:endParaRPr>
            </a:p>
          </p:txBody>
        </p:sp>
        <p:sp>
          <p:nvSpPr>
            <p:cNvPr id="29" name="TextBox 28"/>
            <p:cNvSpPr txBox="1"/>
            <p:nvPr/>
          </p:nvSpPr>
          <p:spPr>
            <a:xfrm>
              <a:off x="6705600" y="2514600"/>
              <a:ext cx="553357" cy="369332"/>
            </a:xfrm>
            <a:prstGeom prst="rect">
              <a:avLst/>
            </a:prstGeom>
            <a:noFill/>
          </p:spPr>
          <p:txBody>
            <a:bodyPr wrap="none" rtlCol="0">
              <a:spAutoFit/>
            </a:bodyPr>
            <a:lstStyle/>
            <a:p>
              <a:r>
                <a:rPr lang="en-IN" dirty="0" smtClean="0"/>
                <a:t>a[8]</a:t>
              </a:r>
              <a:endParaRPr lang="en-US" dirty="0"/>
            </a:p>
          </p:txBody>
        </p:sp>
      </p:grpSp>
      <p:grpSp>
        <p:nvGrpSpPr>
          <p:cNvPr id="30" name="Group 29"/>
          <p:cNvGrpSpPr/>
          <p:nvPr/>
        </p:nvGrpSpPr>
        <p:grpSpPr>
          <a:xfrm>
            <a:off x="8269778" y="2754868"/>
            <a:ext cx="685800" cy="826532"/>
            <a:chOff x="7315200" y="2057400"/>
            <a:chExt cx="685800" cy="826532"/>
          </a:xfrm>
        </p:grpSpPr>
        <p:sp>
          <p:nvSpPr>
            <p:cNvPr id="31" name="Rectangle 30"/>
            <p:cNvSpPr/>
            <p:nvPr/>
          </p:nvSpPr>
          <p:spPr>
            <a:xfrm>
              <a:off x="7315200" y="2057400"/>
              <a:ext cx="685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14</a:t>
              </a:r>
              <a:endParaRPr lang="en-US" dirty="0">
                <a:solidFill>
                  <a:schemeClr val="tx1"/>
                </a:solidFill>
              </a:endParaRPr>
            </a:p>
          </p:txBody>
        </p:sp>
        <p:sp>
          <p:nvSpPr>
            <p:cNvPr id="32" name="TextBox 31"/>
            <p:cNvSpPr txBox="1"/>
            <p:nvPr/>
          </p:nvSpPr>
          <p:spPr>
            <a:xfrm>
              <a:off x="7411357" y="2514600"/>
              <a:ext cx="553357" cy="369332"/>
            </a:xfrm>
            <a:prstGeom prst="rect">
              <a:avLst/>
            </a:prstGeom>
            <a:noFill/>
          </p:spPr>
          <p:txBody>
            <a:bodyPr wrap="none" rtlCol="0">
              <a:spAutoFit/>
            </a:bodyPr>
            <a:lstStyle/>
            <a:p>
              <a:r>
                <a:rPr lang="en-IN" dirty="0" smtClean="0"/>
                <a:t>a[9]</a:t>
              </a:r>
              <a:endParaRPr lang="en-US" dirty="0"/>
            </a:p>
          </p:txBody>
        </p:sp>
      </p:grpSp>
      <p:sp>
        <p:nvSpPr>
          <p:cNvPr id="33" name="Rectangle 32"/>
          <p:cNvSpPr/>
          <p:nvPr/>
        </p:nvSpPr>
        <p:spPr>
          <a:xfrm>
            <a:off x="4840778" y="2754868"/>
            <a:ext cx="6858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35</a:t>
            </a:r>
            <a:endParaRPr lang="en-US" dirty="0">
              <a:solidFill>
                <a:schemeClr val="tx1"/>
              </a:solidFill>
            </a:endParaRPr>
          </a:p>
        </p:txBody>
      </p:sp>
    </p:spTree>
    <p:extLst>
      <p:ext uri="{BB962C8B-B14F-4D97-AF65-F5344CB8AC3E}">
        <p14:creationId xmlns:p14="http://schemas.microsoft.com/office/powerpoint/2010/main" val="1669304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3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One-Dimensional Array</a:t>
            </a:r>
          </a:p>
        </p:txBody>
      </p:sp>
      <p:sp>
        <p:nvSpPr>
          <p:cNvPr id="3" name="Content Placeholder 2"/>
          <p:cNvSpPr>
            <a:spLocks noGrp="1"/>
          </p:cNvSpPr>
          <p:nvPr>
            <p:ph idx="1"/>
          </p:nvPr>
        </p:nvSpPr>
        <p:spPr/>
        <p:txBody>
          <a:bodyPr/>
          <a:lstStyle/>
          <a:p>
            <a:r>
              <a:rPr lang="en-US" dirty="0"/>
              <a:t>An array using </a:t>
            </a:r>
            <a:r>
              <a:rPr lang="en-US" b="1" dirty="0"/>
              <a:t>one subscript </a:t>
            </a:r>
            <a:r>
              <a:rPr lang="en-US" dirty="0"/>
              <a:t>to represent the </a:t>
            </a:r>
            <a:r>
              <a:rPr lang="en-US" b="1" dirty="0"/>
              <a:t>list of elements </a:t>
            </a:r>
            <a:r>
              <a:rPr lang="en-US" dirty="0"/>
              <a:t>is called </a:t>
            </a:r>
            <a:r>
              <a:rPr lang="en-US" b="1" dirty="0"/>
              <a:t>one dimensional array</a:t>
            </a:r>
            <a:r>
              <a:rPr lang="en-US" dirty="0"/>
              <a:t>.</a:t>
            </a:r>
          </a:p>
          <a:p>
            <a:r>
              <a:rPr lang="en-US" dirty="0"/>
              <a:t>A One-dimensional array is essentially a </a:t>
            </a:r>
            <a:r>
              <a:rPr lang="en-US" b="1" dirty="0"/>
              <a:t>list</a:t>
            </a:r>
            <a:r>
              <a:rPr lang="en-US" dirty="0"/>
              <a:t> of </a:t>
            </a:r>
            <a:r>
              <a:rPr lang="en-US" b="1" dirty="0"/>
              <a:t>like-typed variables.</a:t>
            </a:r>
          </a:p>
          <a:p>
            <a:r>
              <a:rPr lang="en-US" dirty="0"/>
              <a:t>Array declaration:	</a:t>
            </a:r>
            <a:r>
              <a:rPr lang="en-US" dirty="0">
                <a:latin typeface="Cambria" pitchFamily="18" charset="0"/>
                <a:ea typeface="Cambria" pitchFamily="18" charset="0"/>
              </a:rPr>
              <a:t>type </a:t>
            </a:r>
            <a:r>
              <a:rPr lang="en-US" dirty="0" err="1">
                <a:latin typeface="Cambria" pitchFamily="18" charset="0"/>
                <a:ea typeface="Cambria" pitchFamily="18" charset="0"/>
              </a:rPr>
              <a:t>var</a:t>
            </a:r>
            <a:r>
              <a:rPr lang="en-US" dirty="0">
                <a:latin typeface="Cambria" pitchFamily="18" charset="0"/>
                <a:ea typeface="Cambria" pitchFamily="18" charset="0"/>
              </a:rPr>
              <a:t>-name[];</a:t>
            </a:r>
          </a:p>
          <a:p>
            <a:pPr>
              <a:buNone/>
            </a:pPr>
            <a:r>
              <a:rPr lang="en-US" dirty="0"/>
              <a:t>	Example: 		</a:t>
            </a:r>
            <a:r>
              <a:rPr lang="en-US" dirty="0" err="1">
                <a:latin typeface="Cambria" pitchFamily="18" charset="0"/>
                <a:ea typeface="Cambria" pitchFamily="18" charset="0"/>
              </a:rPr>
              <a:t>int</a:t>
            </a:r>
            <a:r>
              <a:rPr lang="en-US" dirty="0">
                <a:latin typeface="Cambria" pitchFamily="18" charset="0"/>
                <a:ea typeface="Cambria" pitchFamily="18" charset="0"/>
              </a:rPr>
              <a:t> </a:t>
            </a:r>
            <a:r>
              <a:rPr lang="en-US" dirty="0" err="1">
                <a:latin typeface="Cambria" pitchFamily="18" charset="0"/>
                <a:ea typeface="Cambria" pitchFamily="18" charset="0"/>
              </a:rPr>
              <a:t>student_marks</a:t>
            </a:r>
            <a:r>
              <a:rPr lang="en-US" dirty="0">
                <a:latin typeface="Cambria" pitchFamily="18" charset="0"/>
                <a:ea typeface="Cambria" pitchFamily="18" charset="0"/>
              </a:rPr>
              <a:t>[];</a:t>
            </a:r>
            <a:endParaRPr lang="en-US" sz="2000" dirty="0">
              <a:latin typeface="Cambria" pitchFamily="18" charset="0"/>
              <a:ea typeface="Cambria" pitchFamily="18" charset="0"/>
            </a:endParaRPr>
          </a:p>
          <a:p>
            <a:r>
              <a:rPr lang="en-US" dirty="0"/>
              <a:t>Above example will represent array with no value (null).</a:t>
            </a:r>
          </a:p>
          <a:p>
            <a:r>
              <a:rPr lang="en-US" dirty="0"/>
              <a:t>To link </a:t>
            </a:r>
            <a:r>
              <a:rPr lang="en-US" b="1" dirty="0" err="1">
                <a:latin typeface="Cambria" pitchFamily="18" charset="0"/>
                <a:ea typeface="Cambria" pitchFamily="18" charset="0"/>
              </a:rPr>
              <a:t>student_marks</a:t>
            </a:r>
            <a:r>
              <a:rPr lang="en-US" dirty="0"/>
              <a:t> with actual array of integers, we must allocate one using </a:t>
            </a:r>
            <a:r>
              <a:rPr lang="en-US" b="1" i="1" dirty="0">
                <a:latin typeface="Cambria" pitchFamily="18" charset="0"/>
                <a:ea typeface="Cambria" pitchFamily="18" charset="0"/>
              </a:rPr>
              <a:t>new</a:t>
            </a:r>
            <a:r>
              <a:rPr lang="en-US" dirty="0"/>
              <a:t> keyword.</a:t>
            </a:r>
          </a:p>
          <a:p>
            <a:pPr>
              <a:buNone/>
            </a:pPr>
            <a:r>
              <a:rPr lang="en-US" dirty="0"/>
              <a:t>	Example: 	</a:t>
            </a:r>
            <a:r>
              <a:rPr lang="en-US" dirty="0" err="1">
                <a:latin typeface="Cambria" pitchFamily="18" charset="0"/>
                <a:ea typeface="Cambria" pitchFamily="18" charset="0"/>
              </a:rPr>
              <a:t>int</a:t>
            </a:r>
            <a:r>
              <a:rPr lang="en-US" dirty="0">
                <a:latin typeface="Cambria" pitchFamily="18" charset="0"/>
                <a:ea typeface="Cambria" pitchFamily="18" charset="0"/>
              </a:rPr>
              <a:t> </a:t>
            </a:r>
            <a:r>
              <a:rPr lang="en-US" dirty="0" err="1">
                <a:latin typeface="Cambria" pitchFamily="18" charset="0"/>
                <a:ea typeface="Cambria" pitchFamily="18" charset="0"/>
              </a:rPr>
              <a:t>student_marks</a:t>
            </a:r>
            <a:r>
              <a:rPr lang="en-US" dirty="0">
                <a:latin typeface="Cambria" pitchFamily="18" charset="0"/>
                <a:ea typeface="Cambria" pitchFamily="18" charset="0"/>
              </a:rPr>
              <a:t>[] = </a:t>
            </a:r>
            <a:r>
              <a:rPr lang="en-US" b="1" i="1" dirty="0">
                <a:latin typeface="Cambria" pitchFamily="18" charset="0"/>
                <a:ea typeface="Cambria" pitchFamily="18" charset="0"/>
              </a:rPr>
              <a:t>new</a:t>
            </a:r>
            <a:r>
              <a:rPr lang="en-US" dirty="0">
                <a:latin typeface="Cambria" pitchFamily="18" charset="0"/>
                <a:ea typeface="Cambria" pitchFamily="18" charset="0"/>
              </a:rPr>
              <a:t> </a:t>
            </a:r>
            <a:r>
              <a:rPr lang="en-US" dirty="0" err="1">
                <a:latin typeface="Cambria" pitchFamily="18" charset="0"/>
                <a:ea typeface="Cambria" pitchFamily="18" charset="0"/>
              </a:rPr>
              <a:t>int</a:t>
            </a:r>
            <a:r>
              <a:rPr lang="en-US" dirty="0">
                <a:latin typeface="Cambria" pitchFamily="18" charset="0"/>
                <a:ea typeface="Cambria" pitchFamily="18" charset="0"/>
              </a:rPr>
              <a:t>[20];</a:t>
            </a:r>
          </a:p>
        </p:txBody>
      </p:sp>
    </p:spTree>
    <p:extLst>
      <p:ext uri="{BB962C8B-B14F-4D97-AF65-F5344CB8AC3E}">
        <p14:creationId xmlns:p14="http://schemas.microsoft.com/office/powerpoint/2010/main" val="417182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xmlns=""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xmlns="" id="{CA925EF2-D58F-4AC0-ACED-F747CC08D69F}"/>
              </a:ext>
            </a:extLst>
          </p:cNvPr>
          <p:cNvCxnSpPr>
            <a:cxnSpLocks/>
          </p:cNvCxnSpPr>
          <p:nvPr/>
        </p:nvCxnSpPr>
        <p:spPr>
          <a:xfrm>
            <a:off x="1191446" y="5063613"/>
            <a:ext cx="0" cy="17943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xmlns=""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xmlns=""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xmlns="" id="{F34260FD-CAA3-43A0-977C-7E4B57013872}"/>
              </a:ext>
            </a:extLst>
          </p:cNvPr>
          <p:cNvCxnSpPr>
            <a:cxnSpLocks/>
          </p:cNvCxnSpPr>
          <p:nvPr/>
        </p:nvCxnSpPr>
        <p:spPr>
          <a:xfrm>
            <a:off x="1191446" y="1157468"/>
            <a:ext cx="0" cy="246540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xmlns="" id="{BDA2F9A4-6988-4274-8384-12496EC9D59D}"/>
              </a:ext>
            </a:extLst>
          </p:cNvPr>
          <p:cNvSpPr txBox="1"/>
          <p:nvPr/>
        </p:nvSpPr>
        <p:spPr>
          <a:xfrm>
            <a:off x="1458964" y="712385"/>
            <a:ext cx="4909938" cy="4124206"/>
          </a:xfrm>
          <a:prstGeom prst="rect">
            <a:avLst/>
          </a:prstGeom>
          <a:noFill/>
        </p:spPr>
        <p:txBody>
          <a:bodyPr wrap="square" rtlCol="0">
            <a:spAutoFit/>
          </a:bodyPr>
          <a:lstStyle/>
          <a:p>
            <a:r>
              <a:rPr lang="en-IN" sz="2400" b="1" dirty="0" smtClean="0"/>
              <a:t>Outline</a:t>
            </a:r>
            <a:endParaRPr lang="en-US" b="1" dirty="0" smtClean="0"/>
          </a:p>
          <a:p>
            <a:endParaRPr lang="en-US" b="1" dirty="0" smtClean="0"/>
          </a:p>
          <a:p>
            <a:pPr indent="446088">
              <a:buFont typeface="Wingdings" pitchFamily="2" charset="2"/>
              <a:buChar char="ü"/>
            </a:pPr>
            <a:r>
              <a:rPr lang="en-US" sz="2000" dirty="0"/>
              <a:t>If statement</a:t>
            </a:r>
          </a:p>
          <a:p>
            <a:pPr indent="446088">
              <a:buFont typeface="Wingdings" pitchFamily="2" charset="2"/>
              <a:buChar char="ü"/>
            </a:pPr>
            <a:r>
              <a:rPr lang="en-US" sz="2000" dirty="0"/>
              <a:t>Two way if statement</a:t>
            </a:r>
          </a:p>
          <a:p>
            <a:pPr indent="446088">
              <a:buFont typeface="Wingdings" pitchFamily="2" charset="2"/>
              <a:buChar char="ü"/>
            </a:pPr>
            <a:r>
              <a:rPr lang="en-US" sz="2000" dirty="0"/>
              <a:t>Nested if statement</a:t>
            </a:r>
          </a:p>
          <a:p>
            <a:pPr indent="446088">
              <a:buFont typeface="Wingdings" pitchFamily="2" charset="2"/>
              <a:buChar char="ü"/>
            </a:pPr>
            <a:r>
              <a:rPr lang="en-US" sz="2000" dirty="0"/>
              <a:t>Switch statement</a:t>
            </a:r>
          </a:p>
          <a:p>
            <a:pPr indent="446088">
              <a:buFont typeface="Wingdings" pitchFamily="2" charset="2"/>
              <a:buChar char="ü"/>
            </a:pPr>
            <a:r>
              <a:rPr lang="en-US" sz="2000" dirty="0"/>
              <a:t>Conditional Expression</a:t>
            </a:r>
          </a:p>
          <a:p>
            <a:pPr indent="446088">
              <a:buFont typeface="Wingdings" pitchFamily="2" charset="2"/>
              <a:buChar char="ü"/>
            </a:pPr>
            <a:r>
              <a:rPr lang="en-US" sz="2000" dirty="0"/>
              <a:t>While loop</a:t>
            </a:r>
          </a:p>
          <a:p>
            <a:pPr indent="446088">
              <a:buFont typeface="Wingdings" pitchFamily="2" charset="2"/>
              <a:buChar char="ü"/>
            </a:pPr>
            <a:r>
              <a:rPr lang="en-US" sz="2000" dirty="0"/>
              <a:t>Do-while loop</a:t>
            </a:r>
          </a:p>
          <a:p>
            <a:pPr indent="446088">
              <a:buFont typeface="Wingdings" pitchFamily="2" charset="2"/>
              <a:buChar char="ü"/>
            </a:pPr>
            <a:r>
              <a:rPr lang="en-US" sz="2000" dirty="0"/>
              <a:t>For loop</a:t>
            </a:r>
          </a:p>
          <a:p>
            <a:pPr indent="446088">
              <a:buFont typeface="Wingdings" pitchFamily="2" charset="2"/>
              <a:buChar char="ü"/>
            </a:pPr>
            <a:r>
              <a:rPr lang="en-US" sz="2000" dirty="0"/>
              <a:t>Nested loop</a:t>
            </a:r>
          </a:p>
          <a:p>
            <a:pPr indent="446088">
              <a:buFont typeface="Wingdings" pitchFamily="2" charset="2"/>
              <a:buChar char="ü"/>
            </a:pPr>
            <a:r>
              <a:rPr lang="en-US" sz="2000" dirty="0"/>
              <a:t>Break and continue </a:t>
            </a:r>
            <a:r>
              <a:rPr lang="en-US" sz="2000" dirty="0" smtClean="0"/>
              <a:t>statement</a:t>
            </a:r>
          </a:p>
          <a:p>
            <a:pPr indent="446088">
              <a:buFont typeface="Wingdings" pitchFamily="2" charset="2"/>
              <a:buChar char="ü"/>
            </a:pPr>
            <a:r>
              <a:rPr lang="en-US" sz="2000" dirty="0" smtClean="0"/>
              <a:t>Array</a:t>
            </a:r>
          </a:p>
        </p:txBody>
      </p:sp>
    </p:spTree>
    <p:extLst>
      <p:ext uri="{BB962C8B-B14F-4D97-AF65-F5344CB8AC3E}">
        <p14:creationId xmlns:p14="http://schemas.microsoft.com/office/powerpoint/2010/main" val="421630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par>
                          <p:cTn id="20" fill="hold">
                            <p:stCondLst>
                              <p:cond delay="1000"/>
                            </p:stCondLst>
                            <p:childTnLst>
                              <p:par>
                                <p:cTn id="21" presetID="22" presetClass="entr" presetSubtype="1"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par>
                          <p:cTn id="24" fill="hold">
                            <p:stCondLst>
                              <p:cond delay="1500"/>
                            </p:stCondLst>
                            <p:childTnLst>
                              <p:par>
                                <p:cTn id="25" presetID="22" presetClass="entr" presetSubtype="1"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(Array)</a:t>
            </a:r>
            <a:endParaRPr lang="en-US" dirty="0"/>
          </a:p>
        </p:txBody>
      </p:sp>
      <p:sp>
        <p:nvSpPr>
          <p:cNvPr id="4" name="TextBox 3"/>
          <p:cNvSpPr txBox="1"/>
          <p:nvPr/>
        </p:nvSpPr>
        <p:spPr>
          <a:xfrm>
            <a:off x="228600" y="990600"/>
            <a:ext cx="8915400" cy="5355312"/>
          </a:xfrm>
          <a:prstGeom prst="rect">
            <a:avLst/>
          </a:prstGeom>
          <a:noFill/>
          <a:ln w="19050">
            <a:solidFill>
              <a:schemeClr val="accent1"/>
            </a:solidFill>
            <a:prstDash val="dash"/>
          </a:ln>
        </p:spPr>
        <p:txBody>
          <a:bodyPr wrap="square" rtlCol="0">
            <a:spAutoFit/>
          </a:bodyPr>
          <a:lstStyle/>
          <a:p>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class</a:t>
            </a:r>
            <a:r>
              <a:rPr lang="en-US" b="1" dirty="0" smtClean="0">
                <a:solidFill>
                  <a:srgbClr val="000000"/>
                </a:solidFill>
                <a:latin typeface="Consolas"/>
              </a:rPr>
              <a:t> </a:t>
            </a:r>
            <a:r>
              <a:rPr lang="en-US" b="1" dirty="0" err="1" smtClean="0">
                <a:solidFill>
                  <a:srgbClr val="000000"/>
                </a:solidFill>
                <a:latin typeface="Consolas"/>
              </a:rPr>
              <a:t>ArrayDemo</a:t>
            </a:r>
            <a:r>
              <a:rPr lang="en-US" b="1" dirty="0" smtClean="0">
                <a:solidFill>
                  <a:srgbClr val="000000"/>
                </a:solidFill>
                <a:latin typeface="Consolas"/>
              </a:rPr>
              <a:t>{</a:t>
            </a:r>
          </a:p>
          <a:p>
            <a:pPr lvl="1"/>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static</a:t>
            </a:r>
            <a:r>
              <a:rPr lang="en-US" b="1" dirty="0" smtClean="0">
                <a:solidFill>
                  <a:srgbClr val="000000"/>
                </a:solidFill>
                <a:latin typeface="Consolas"/>
              </a:rPr>
              <a:t> </a:t>
            </a:r>
            <a:r>
              <a:rPr lang="en-US" b="1" dirty="0" smtClean="0">
                <a:solidFill>
                  <a:srgbClr val="7F0055"/>
                </a:solidFill>
                <a:latin typeface="Consolas"/>
              </a:rPr>
              <a:t>void</a:t>
            </a:r>
            <a:r>
              <a:rPr lang="en-US" b="1" dirty="0" smtClean="0">
                <a:solidFill>
                  <a:srgbClr val="000000"/>
                </a:solidFill>
                <a:latin typeface="Consolas"/>
              </a:rPr>
              <a:t> main(String[] </a:t>
            </a:r>
            <a:r>
              <a:rPr lang="en-US" b="1" dirty="0" err="1" smtClean="0">
                <a:solidFill>
                  <a:srgbClr val="6A3E3E"/>
                </a:solidFill>
                <a:latin typeface="Consolas"/>
              </a:rPr>
              <a:t>args</a:t>
            </a:r>
            <a:r>
              <a:rPr lang="en-US" b="1" dirty="0" smtClean="0">
                <a:solidFill>
                  <a:srgbClr val="000000"/>
                </a:solidFill>
                <a:latin typeface="Consolas"/>
              </a:rPr>
              <a:t>) {</a:t>
            </a:r>
          </a:p>
          <a:p>
            <a:pPr lvl="2"/>
            <a:r>
              <a:rPr lang="en-US" b="1" dirty="0" err="1" smtClean="0">
                <a:solidFill>
                  <a:srgbClr val="7F0055"/>
                </a:solidFill>
                <a:latin typeface="Consolas"/>
              </a:rPr>
              <a:t>int</a:t>
            </a:r>
            <a:r>
              <a:rPr lang="en-US" b="1" dirty="0" smtClean="0">
                <a:solidFill>
                  <a:srgbClr val="000000"/>
                </a:solidFill>
                <a:latin typeface="Consolas"/>
              </a:rPr>
              <a:t> </a:t>
            </a:r>
            <a:r>
              <a:rPr lang="en-US" b="1" dirty="0" smtClean="0">
                <a:solidFill>
                  <a:srgbClr val="6A3E3E"/>
                </a:solidFill>
                <a:latin typeface="Consolas"/>
              </a:rPr>
              <a:t>a[]</a:t>
            </a:r>
            <a:r>
              <a:rPr lang="en-US" b="1" dirty="0" smtClean="0">
                <a:solidFill>
                  <a:srgbClr val="000000"/>
                </a:solidFill>
                <a:latin typeface="Consolas"/>
              </a:rPr>
              <a:t>; </a:t>
            </a:r>
            <a:r>
              <a:rPr lang="en-US" b="1" dirty="0" smtClean="0">
                <a:solidFill>
                  <a:srgbClr val="3F7F5F"/>
                </a:solidFill>
                <a:latin typeface="Consolas"/>
              </a:rPr>
              <a:t>// or </a:t>
            </a:r>
            <a:r>
              <a:rPr lang="en-US" b="1" dirty="0" err="1" smtClean="0">
                <a:solidFill>
                  <a:srgbClr val="3F7F5F"/>
                </a:solidFill>
                <a:latin typeface="Consolas"/>
              </a:rPr>
              <a:t>int</a:t>
            </a:r>
            <a:r>
              <a:rPr lang="en-US" b="1" dirty="0" smtClean="0">
                <a:solidFill>
                  <a:srgbClr val="3F7F5F"/>
                </a:solidFill>
                <a:latin typeface="Consolas"/>
              </a:rPr>
              <a:t>[] a</a:t>
            </a:r>
          </a:p>
          <a:p>
            <a:pPr lvl="2"/>
            <a:r>
              <a:rPr lang="en-US" dirty="0" smtClean="0">
                <a:solidFill>
                  <a:srgbClr val="3F7F5F"/>
                </a:solidFill>
                <a:latin typeface="Consolas"/>
              </a:rPr>
              <a:t>// till now it is null as it does not assigned any memory</a:t>
            </a:r>
          </a:p>
          <a:p>
            <a:pPr lvl="2"/>
            <a:endParaRPr lang="en-US" dirty="0" smtClean="0">
              <a:latin typeface="Consolas"/>
            </a:endParaRPr>
          </a:p>
          <a:p>
            <a:pPr lvl="2"/>
            <a:r>
              <a:rPr lang="en-US" dirty="0" smtClean="0">
                <a:solidFill>
                  <a:srgbClr val="6A3E3E"/>
                </a:solidFill>
                <a:latin typeface="Consolas"/>
              </a:rPr>
              <a:t>a</a:t>
            </a:r>
            <a:r>
              <a:rPr lang="en-US" dirty="0" smtClean="0">
                <a:solidFill>
                  <a:srgbClr val="000000"/>
                </a:solidFill>
                <a:latin typeface="Consolas"/>
              </a:rPr>
              <a:t> = </a:t>
            </a:r>
            <a:r>
              <a:rPr lang="en-US" b="1" dirty="0" smtClean="0">
                <a:solidFill>
                  <a:srgbClr val="7F0055"/>
                </a:solidFill>
                <a:latin typeface="Consolas"/>
              </a:rPr>
              <a:t>new</a:t>
            </a:r>
            <a:r>
              <a:rPr lang="en-US" b="1" dirty="0" smtClean="0">
                <a:solidFill>
                  <a:srgbClr val="000000"/>
                </a:solidFill>
                <a:latin typeface="Consolas"/>
              </a:rPr>
              <a:t> </a:t>
            </a:r>
            <a:r>
              <a:rPr lang="en-US" b="1" dirty="0" err="1" smtClean="0">
                <a:solidFill>
                  <a:srgbClr val="7F0055"/>
                </a:solidFill>
                <a:latin typeface="Consolas"/>
              </a:rPr>
              <a:t>int</a:t>
            </a:r>
            <a:r>
              <a:rPr lang="en-US" b="1" dirty="0" smtClean="0">
                <a:solidFill>
                  <a:srgbClr val="000000"/>
                </a:solidFill>
                <a:latin typeface="Consolas"/>
              </a:rPr>
              <a:t>[5]; </a:t>
            </a:r>
            <a:r>
              <a:rPr lang="en-US" b="1" dirty="0" smtClean="0">
                <a:solidFill>
                  <a:srgbClr val="3F7F5F"/>
                </a:solidFill>
                <a:latin typeface="Consolas"/>
              </a:rPr>
              <a:t>// here we actually create an array</a:t>
            </a:r>
          </a:p>
          <a:p>
            <a:pPr lvl="2"/>
            <a:r>
              <a:rPr lang="en-US" dirty="0" smtClean="0">
                <a:solidFill>
                  <a:srgbClr val="6A3E3E"/>
                </a:solidFill>
                <a:latin typeface="Consolas"/>
              </a:rPr>
              <a:t>a</a:t>
            </a:r>
            <a:r>
              <a:rPr lang="en-US" dirty="0" smtClean="0">
                <a:solidFill>
                  <a:srgbClr val="000000"/>
                </a:solidFill>
                <a:latin typeface="Consolas"/>
              </a:rPr>
              <a:t>[0] = 5;</a:t>
            </a:r>
          </a:p>
          <a:p>
            <a:pPr lvl="2"/>
            <a:r>
              <a:rPr lang="en-US" dirty="0" smtClean="0">
                <a:solidFill>
                  <a:srgbClr val="6A3E3E"/>
                </a:solidFill>
                <a:latin typeface="Consolas"/>
              </a:rPr>
              <a:t>a</a:t>
            </a:r>
            <a:r>
              <a:rPr lang="en-US" dirty="0" smtClean="0">
                <a:solidFill>
                  <a:srgbClr val="000000"/>
                </a:solidFill>
                <a:latin typeface="Consolas"/>
              </a:rPr>
              <a:t>[1] = 8;</a:t>
            </a:r>
          </a:p>
          <a:p>
            <a:pPr lvl="2"/>
            <a:r>
              <a:rPr lang="en-US" dirty="0" smtClean="0">
                <a:solidFill>
                  <a:srgbClr val="6A3E3E"/>
                </a:solidFill>
                <a:latin typeface="Consolas"/>
              </a:rPr>
              <a:t>a</a:t>
            </a:r>
            <a:r>
              <a:rPr lang="en-US" dirty="0" smtClean="0">
                <a:solidFill>
                  <a:srgbClr val="000000"/>
                </a:solidFill>
                <a:latin typeface="Consolas"/>
              </a:rPr>
              <a:t>[2] = 15;</a:t>
            </a:r>
          </a:p>
          <a:p>
            <a:pPr lvl="2"/>
            <a:r>
              <a:rPr lang="en-US" dirty="0" smtClean="0">
                <a:solidFill>
                  <a:srgbClr val="6A3E3E"/>
                </a:solidFill>
                <a:latin typeface="Consolas"/>
              </a:rPr>
              <a:t>a</a:t>
            </a:r>
            <a:r>
              <a:rPr lang="en-US" dirty="0" smtClean="0">
                <a:solidFill>
                  <a:srgbClr val="000000"/>
                </a:solidFill>
                <a:latin typeface="Consolas"/>
              </a:rPr>
              <a:t>[3] = 84;</a:t>
            </a:r>
          </a:p>
          <a:p>
            <a:pPr lvl="2"/>
            <a:r>
              <a:rPr lang="en-US" dirty="0" smtClean="0">
                <a:solidFill>
                  <a:srgbClr val="6A3E3E"/>
                </a:solidFill>
                <a:latin typeface="Consolas"/>
              </a:rPr>
              <a:t>a</a:t>
            </a:r>
            <a:r>
              <a:rPr lang="en-US" dirty="0" smtClean="0">
                <a:solidFill>
                  <a:srgbClr val="000000"/>
                </a:solidFill>
                <a:latin typeface="Consolas"/>
              </a:rPr>
              <a:t>[4] = 53;</a:t>
            </a:r>
          </a:p>
          <a:p>
            <a:pPr lvl="2"/>
            <a:endParaRPr lang="en-US" dirty="0" smtClean="0">
              <a:latin typeface="Consolas"/>
            </a:endParaRPr>
          </a:p>
          <a:p>
            <a:pPr lvl="2"/>
            <a:r>
              <a:rPr lang="en-US" dirty="0" smtClean="0">
                <a:solidFill>
                  <a:srgbClr val="3F7F5F"/>
                </a:solidFill>
                <a:latin typeface="Consolas"/>
              </a:rPr>
              <a:t>/* in java we use length property to determine the length </a:t>
            </a:r>
          </a:p>
          <a:p>
            <a:pPr lvl="2"/>
            <a:r>
              <a:rPr lang="en-US" dirty="0" smtClean="0">
                <a:solidFill>
                  <a:srgbClr val="3F7F5F"/>
                </a:solidFill>
                <a:latin typeface="Consolas"/>
              </a:rPr>
              <a:t> * of an array, unlike c where we used </a:t>
            </a:r>
            <a:r>
              <a:rPr lang="en-US" dirty="0" err="1" smtClean="0">
                <a:solidFill>
                  <a:srgbClr val="3F7F5F"/>
                </a:solidFill>
                <a:latin typeface="Consolas"/>
              </a:rPr>
              <a:t>sizeof</a:t>
            </a:r>
            <a:r>
              <a:rPr lang="en-US" dirty="0" smtClean="0">
                <a:solidFill>
                  <a:srgbClr val="3F7F5F"/>
                </a:solidFill>
                <a:latin typeface="Consolas"/>
              </a:rPr>
              <a:t> function */</a:t>
            </a:r>
          </a:p>
          <a:p>
            <a:pPr lvl="2"/>
            <a:r>
              <a:rPr lang="nn-NO" b="1" dirty="0" smtClean="0">
                <a:solidFill>
                  <a:srgbClr val="7F0055"/>
                </a:solidFill>
                <a:latin typeface="Consolas"/>
              </a:rPr>
              <a:t>for</a:t>
            </a:r>
            <a:r>
              <a:rPr lang="nn-NO" b="1" dirty="0" smtClean="0">
                <a:solidFill>
                  <a:srgbClr val="000000"/>
                </a:solidFill>
                <a:latin typeface="Consolas"/>
              </a:rPr>
              <a:t> (</a:t>
            </a:r>
            <a:r>
              <a:rPr lang="nn-NO" b="1" dirty="0" smtClean="0">
                <a:solidFill>
                  <a:srgbClr val="7F0055"/>
                </a:solidFill>
                <a:latin typeface="Consolas"/>
              </a:rPr>
              <a:t>int</a:t>
            </a:r>
            <a:r>
              <a:rPr lang="nn-NO" b="1" dirty="0" smtClean="0">
                <a:solidFill>
                  <a:srgbClr val="000000"/>
                </a:solidFill>
                <a:latin typeface="Consolas"/>
              </a:rPr>
              <a:t> </a:t>
            </a:r>
            <a:r>
              <a:rPr lang="nn-NO" b="1" dirty="0" smtClean="0">
                <a:solidFill>
                  <a:srgbClr val="6A3E3E"/>
                </a:solidFill>
                <a:latin typeface="Consolas"/>
              </a:rPr>
              <a:t>i</a:t>
            </a:r>
            <a:r>
              <a:rPr lang="nn-NO" b="1" dirty="0" smtClean="0">
                <a:solidFill>
                  <a:srgbClr val="000000"/>
                </a:solidFill>
                <a:latin typeface="Consolas"/>
              </a:rPr>
              <a:t> = 0; </a:t>
            </a:r>
            <a:r>
              <a:rPr lang="nn-NO" b="1" dirty="0" smtClean="0">
                <a:solidFill>
                  <a:srgbClr val="6A3E3E"/>
                </a:solidFill>
                <a:latin typeface="Consolas"/>
              </a:rPr>
              <a:t>i</a:t>
            </a:r>
            <a:r>
              <a:rPr lang="nn-NO" b="1" dirty="0" smtClean="0">
                <a:solidFill>
                  <a:srgbClr val="000000"/>
                </a:solidFill>
                <a:latin typeface="Consolas"/>
              </a:rPr>
              <a:t> &lt; </a:t>
            </a:r>
            <a:r>
              <a:rPr lang="nn-NO" b="1" dirty="0" smtClean="0">
                <a:solidFill>
                  <a:srgbClr val="6A3E3E"/>
                </a:solidFill>
                <a:latin typeface="Consolas"/>
              </a:rPr>
              <a:t>a</a:t>
            </a:r>
            <a:r>
              <a:rPr lang="nn-NO" b="1" dirty="0" smtClean="0">
                <a:solidFill>
                  <a:srgbClr val="000000"/>
                </a:solidFill>
                <a:latin typeface="Consolas"/>
              </a:rPr>
              <a:t>.</a:t>
            </a:r>
            <a:r>
              <a:rPr lang="nn-NO" b="1" dirty="0" smtClean="0">
                <a:solidFill>
                  <a:srgbClr val="0000C0"/>
                </a:solidFill>
                <a:latin typeface="Consolas"/>
              </a:rPr>
              <a:t>length</a:t>
            </a:r>
            <a:r>
              <a:rPr lang="nn-NO" b="1" dirty="0" smtClean="0">
                <a:solidFill>
                  <a:srgbClr val="000000"/>
                </a:solidFill>
                <a:latin typeface="Consolas"/>
              </a:rPr>
              <a:t>; </a:t>
            </a:r>
            <a:r>
              <a:rPr lang="nn-NO" b="1" dirty="0" smtClean="0">
                <a:solidFill>
                  <a:srgbClr val="6A3E3E"/>
                </a:solidFill>
                <a:latin typeface="Consolas"/>
              </a:rPr>
              <a:t>i</a:t>
            </a:r>
            <a:r>
              <a:rPr lang="nn-NO" b="1" dirty="0" smtClean="0">
                <a:solidFill>
                  <a:srgbClr val="000000"/>
                </a:solidFill>
                <a:latin typeface="Consolas"/>
              </a:rPr>
              <a:t>++) {</a:t>
            </a:r>
          </a:p>
          <a:p>
            <a:pPr lvl="2"/>
            <a:r>
              <a:rPr lang="en-US" dirty="0" smtClean="0">
                <a:solidFill>
                  <a:srgbClr val="000000"/>
                </a:solidFill>
                <a:latin typeface="Consolas"/>
              </a:rPr>
              <a:t>	</a:t>
            </a:r>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2A00FF"/>
                </a:solidFill>
                <a:latin typeface="Consolas"/>
              </a:rPr>
              <a:t>"a["</a:t>
            </a:r>
            <a:r>
              <a:rPr lang="en-US" b="1" i="1" dirty="0" smtClean="0">
                <a:solidFill>
                  <a:srgbClr val="000000"/>
                </a:solidFill>
                <a:latin typeface="Consolas"/>
              </a:rPr>
              <a:t>+</a:t>
            </a:r>
            <a:r>
              <a:rPr lang="en-US" b="1" i="1" dirty="0" err="1" smtClean="0">
                <a:solidFill>
                  <a:srgbClr val="6A3E3E"/>
                </a:solidFill>
                <a:latin typeface="Consolas"/>
              </a:rPr>
              <a:t>i</a:t>
            </a:r>
            <a:r>
              <a:rPr lang="en-US" b="1" i="1" dirty="0" smtClean="0">
                <a:solidFill>
                  <a:srgbClr val="000000"/>
                </a:solidFill>
                <a:latin typeface="Consolas"/>
              </a:rPr>
              <a:t>+</a:t>
            </a:r>
            <a:r>
              <a:rPr lang="en-US" b="1" i="1" dirty="0" smtClean="0">
                <a:solidFill>
                  <a:srgbClr val="2A00FF"/>
                </a:solidFill>
                <a:latin typeface="Consolas"/>
              </a:rPr>
              <a:t>"]="</a:t>
            </a:r>
            <a:r>
              <a:rPr lang="en-US" b="1" i="1" dirty="0" smtClean="0">
                <a:solidFill>
                  <a:srgbClr val="000000"/>
                </a:solidFill>
                <a:latin typeface="Consolas"/>
              </a:rPr>
              <a:t>+</a:t>
            </a:r>
            <a:r>
              <a:rPr lang="en-US" b="1" i="1" dirty="0" smtClean="0">
                <a:solidFill>
                  <a:srgbClr val="6A3E3E"/>
                </a:solidFill>
                <a:latin typeface="Consolas"/>
              </a:rPr>
              <a:t>a</a:t>
            </a:r>
            <a:r>
              <a:rPr lang="en-US" b="1" i="1" dirty="0" smtClean="0">
                <a:solidFill>
                  <a:srgbClr val="000000"/>
                </a:solidFill>
                <a:latin typeface="Consolas"/>
              </a:rPr>
              <a:t>[</a:t>
            </a:r>
            <a:r>
              <a:rPr lang="en-US" b="1" i="1" dirty="0" err="1" smtClean="0">
                <a:solidFill>
                  <a:srgbClr val="6A3E3E"/>
                </a:solidFill>
                <a:latin typeface="Consolas"/>
              </a:rPr>
              <a:t>i</a:t>
            </a:r>
            <a:r>
              <a:rPr lang="en-US" b="1" i="1" dirty="0" smtClean="0">
                <a:solidFill>
                  <a:srgbClr val="000000"/>
                </a:solidFill>
                <a:latin typeface="Consolas"/>
              </a:rPr>
              <a:t>]);</a:t>
            </a:r>
          </a:p>
          <a:p>
            <a:pPr lvl="2"/>
            <a:r>
              <a:rPr lang="en-US" dirty="0" smtClean="0">
                <a:solidFill>
                  <a:srgbClr val="000000"/>
                </a:solidFill>
                <a:latin typeface="Consolas"/>
              </a:rPr>
              <a:t>}</a:t>
            </a:r>
          </a:p>
          <a:p>
            <a:pPr lvl="1"/>
            <a:r>
              <a:rPr lang="en-US" dirty="0" smtClean="0">
                <a:solidFill>
                  <a:srgbClr val="000000"/>
                </a:solidFill>
                <a:latin typeface="Consolas"/>
              </a:rPr>
              <a:t>}</a:t>
            </a:r>
          </a:p>
          <a:p>
            <a:r>
              <a:rPr lang="en-US" dirty="0" smtClean="0">
                <a:solidFill>
                  <a:srgbClr val="000000"/>
                </a:solidFill>
                <a:latin typeface="Consolas"/>
              </a:rPr>
              <a:t>}</a:t>
            </a:r>
          </a:p>
        </p:txBody>
      </p:sp>
      <p:pic>
        <p:nvPicPr>
          <p:cNvPr id="5" name="Picture 1"/>
          <p:cNvPicPr>
            <a:picLocks noChangeAspect="1" noChangeArrowheads="1"/>
          </p:cNvPicPr>
          <p:nvPr/>
        </p:nvPicPr>
        <p:blipFill>
          <a:blip r:embed="rId2" cstate="print"/>
          <a:srcRect/>
          <a:stretch>
            <a:fillRect/>
          </a:stretch>
        </p:blipFill>
        <p:spPr bwMode="auto">
          <a:xfrm>
            <a:off x="6342611" y="2143299"/>
            <a:ext cx="5194092" cy="2133600"/>
          </a:xfrm>
          <a:prstGeom prst="rect">
            <a:avLst/>
          </a:prstGeom>
          <a:noFill/>
          <a:ln w="9525">
            <a:noFill/>
            <a:miter lim="800000"/>
            <a:headEnd/>
            <a:tailEnd/>
          </a:ln>
        </p:spPr>
      </p:pic>
    </p:spTree>
    <p:extLst>
      <p:ext uri="{BB962C8B-B14F-4D97-AF65-F5344CB8AC3E}">
        <p14:creationId xmlns:p14="http://schemas.microsoft.com/office/powerpoint/2010/main" val="105448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
                                            <p:txEl>
                                              <p:pRg st="14" end="14"/>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bldLvl="5"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Multi-Dimensional Array</a:t>
            </a:r>
            <a:endParaRPr lang="en-US" dirty="0"/>
          </a:p>
        </p:txBody>
      </p:sp>
      <p:sp>
        <p:nvSpPr>
          <p:cNvPr id="3" name="Content Placeholder 2"/>
          <p:cNvSpPr>
            <a:spLocks noGrp="1"/>
          </p:cNvSpPr>
          <p:nvPr>
            <p:ph idx="1"/>
          </p:nvPr>
        </p:nvSpPr>
        <p:spPr/>
        <p:txBody>
          <a:bodyPr/>
          <a:lstStyle/>
          <a:p>
            <a:r>
              <a:rPr lang="en-US" dirty="0"/>
              <a:t>In java, multidimensional array is actually </a:t>
            </a:r>
            <a:r>
              <a:rPr lang="en-US" b="1" dirty="0"/>
              <a:t>array of arrays.</a:t>
            </a:r>
          </a:p>
          <a:p>
            <a:r>
              <a:rPr lang="en-US" b="1" dirty="0"/>
              <a:t>Example</a:t>
            </a:r>
            <a:r>
              <a:rPr lang="en-US" dirty="0"/>
              <a:t>: 	</a:t>
            </a:r>
            <a:r>
              <a:rPr lang="en-US" dirty="0" err="1">
                <a:latin typeface="Cambria" pitchFamily="18" charset="0"/>
                <a:ea typeface="Cambria" pitchFamily="18" charset="0"/>
              </a:rPr>
              <a:t>int</a:t>
            </a:r>
            <a:r>
              <a:rPr lang="en-US" dirty="0">
                <a:latin typeface="Cambria" pitchFamily="18" charset="0"/>
                <a:ea typeface="Cambria" pitchFamily="18" charset="0"/>
              </a:rPr>
              <a:t> </a:t>
            </a:r>
            <a:r>
              <a:rPr lang="en-US" dirty="0" err="1">
                <a:latin typeface="Cambria" pitchFamily="18" charset="0"/>
                <a:ea typeface="Cambria" pitchFamily="18" charset="0"/>
              </a:rPr>
              <a:t>runPerOver</a:t>
            </a:r>
            <a:r>
              <a:rPr lang="en-US" dirty="0">
                <a:latin typeface="Cambria" pitchFamily="18" charset="0"/>
                <a:ea typeface="Cambria" pitchFamily="18" charset="0"/>
              </a:rPr>
              <a:t>[][] = new </a:t>
            </a:r>
            <a:r>
              <a:rPr lang="en-US" dirty="0" err="1">
                <a:latin typeface="Cambria" pitchFamily="18" charset="0"/>
                <a:ea typeface="Cambria" pitchFamily="18" charset="0"/>
              </a:rPr>
              <a:t>int</a:t>
            </a:r>
            <a:r>
              <a:rPr lang="en-US" dirty="0">
                <a:latin typeface="Cambria" pitchFamily="18" charset="0"/>
                <a:ea typeface="Cambria" pitchFamily="18" charset="0"/>
              </a:rPr>
              <a:t>[3][6];</a:t>
            </a:r>
          </a:p>
          <a:p>
            <a:pPr lvl="2">
              <a:buNone/>
            </a:pPr>
            <a:endParaRPr lang="en-US" dirty="0"/>
          </a:p>
          <a:p>
            <a:pPr lvl="2">
              <a:buNone/>
            </a:pPr>
            <a:endParaRPr lang="en-US" dirty="0"/>
          </a:p>
          <a:p>
            <a:pPr lvl="2">
              <a:buNone/>
            </a:pPr>
            <a:endParaRPr lang="en-US" dirty="0"/>
          </a:p>
          <a:p>
            <a:pPr lvl="2">
              <a:buNone/>
            </a:pPr>
            <a:endParaRPr lang="en-US" dirty="0"/>
          </a:p>
          <a:p>
            <a:pPr lvl="2">
              <a:buNone/>
            </a:pPr>
            <a:endParaRPr lang="en-US" dirty="0" smtClean="0"/>
          </a:p>
          <a:p>
            <a:pPr lvl="2">
              <a:buNone/>
            </a:pPr>
            <a:endParaRPr lang="en-US" dirty="0"/>
          </a:p>
          <a:p>
            <a:pPr lvl="2">
              <a:buNone/>
            </a:pPr>
            <a:endParaRPr lang="en-US" dirty="0"/>
          </a:p>
          <a:p>
            <a:pPr marL="342900" lvl="2" indent="-342900"/>
            <a:r>
              <a:rPr lang="en-US" sz="2400" b="1" dirty="0">
                <a:latin typeface="Courier New" pitchFamily="49" charset="0"/>
                <a:cs typeface="Courier New" pitchFamily="49" charset="0"/>
              </a:rPr>
              <a:t>length</a:t>
            </a:r>
            <a:r>
              <a:rPr lang="en-US" sz="2400" b="1" dirty="0"/>
              <a:t> field:</a:t>
            </a:r>
          </a:p>
          <a:p>
            <a:pPr marL="800100" lvl="3" indent="-342900">
              <a:buFont typeface="Wingdings" panose="05000000000000000000" pitchFamily="2" charset="2"/>
              <a:buChar char="§"/>
            </a:pPr>
            <a:r>
              <a:rPr lang="en-US" sz="2200" dirty="0"/>
              <a:t>If we use length field with multidimensional array, it will return length of first dimension.</a:t>
            </a:r>
          </a:p>
          <a:p>
            <a:pPr marL="800100" lvl="3" indent="-342900">
              <a:buFont typeface="Wingdings" panose="05000000000000000000" pitchFamily="2" charset="2"/>
              <a:buChar char="§"/>
            </a:pPr>
            <a:r>
              <a:rPr lang="en-US" sz="2200" dirty="0"/>
              <a:t>Here, if </a:t>
            </a:r>
            <a:r>
              <a:rPr lang="en-US" sz="2200" b="1" dirty="0" err="1">
                <a:solidFill>
                  <a:schemeClr val="accent2">
                    <a:lumMod val="75000"/>
                  </a:schemeClr>
                </a:solidFill>
              </a:rPr>
              <a:t>runPerOver.length</a:t>
            </a:r>
            <a:r>
              <a:rPr lang="en-US" sz="2200" dirty="0">
                <a:solidFill>
                  <a:schemeClr val="accent2">
                    <a:lumMod val="75000"/>
                  </a:schemeClr>
                </a:solidFill>
              </a:rPr>
              <a:t> </a:t>
            </a:r>
            <a:r>
              <a:rPr lang="en-US" sz="2200" dirty="0"/>
              <a:t>is accessed it will return </a:t>
            </a:r>
            <a:r>
              <a:rPr lang="en-US" sz="2200" b="1" dirty="0">
                <a:solidFill>
                  <a:schemeClr val="accent2">
                    <a:lumMod val="75000"/>
                  </a:schemeClr>
                </a:solidFill>
              </a:rPr>
              <a:t>3</a:t>
            </a:r>
          </a:p>
          <a:p>
            <a:pPr marL="800100" lvl="3" indent="-342900">
              <a:buFont typeface="Wingdings" panose="05000000000000000000" pitchFamily="2" charset="2"/>
              <a:buChar char="§"/>
            </a:pPr>
            <a:r>
              <a:rPr lang="en-US" sz="2200" dirty="0"/>
              <a:t>Also if </a:t>
            </a:r>
            <a:r>
              <a:rPr lang="en-US" sz="2200" b="1" dirty="0" err="1">
                <a:solidFill>
                  <a:schemeClr val="accent2">
                    <a:lumMod val="75000"/>
                  </a:schemeClr>
                </a:solidFill>
              </a:rPr>
              <a:t>runPerOver</a:t>
            </a:r>
            <a:r>
              <a:rPr lang="en-US" sz="2200" b="1" dirty="0">
                <a:solidFill>
                  <a:schemeClr val="accent2">
                    <a:lumMod val="75000"/>
                  </a:schemeClr>
                </a:solidFill>
              </a:rPr>
              <a:t>[0].length </a:t>
            </a:r>
            <a:r>
              <a:rPr lang="en-US" sz="2200" dirty="0"/>
              <a:t>is accessed it will be </a:t>
            </a:r>
            <a:r>
              <a:rPr lang="en-US" sz="2200" b="1" dirty="0">
                <a:solidFill>
                  <a:schemeClr val="accent2">
                    <a:lumMod val="75000"/>
                  </a:schemeClr>
                </a:solidFill>
              </a:rPr>
              <a:t>6</a:t>
            </a:r>
          </a:p>
          <a:p>
            <a:pPr lvl="2">
              <a:buNone/>
            </a:pPr>
            <a:endParaRPr lang="en-US" dirty="0"/>
          </a:p>
          <a:p>
            <a:endParaRPr lang="en-US" dirty="0"/>
          </a:p>
        </p:txBody>
      </p:sp>
      <p:grpSp>
        <p:nvGrpSpPr>
          <p:cNvPr id="4" name="Group 3"/>
          <p:cNvGrpSpPr/>
          <p:nvPr/>
        </p:nvGrpSpPr>
        <p:grpSpPr>
          <a:xfrm>
            <a:off x="3737008" y="1795335"/>
            <a:ext cx="811441" cy="674132"/>
            <a:chOff x="1026884" y="3212068"/>
            <a:chExt cx="811441" cy="674132"/>
          </a:xfrm>
        </p:grpSpPr>
        <p:sp>
          <p:nvSpPr>
            <p:cNvPr id="5" name="Rectangle 4"/>
            <p:cNvSpPr/>
            <p:nvPr/>
          </p:nvSpPr>
          <p:spPr>
            <a:xfrm>
              <a:off x="1066800" y="3212068"/>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smtClean="0">
                  <a:solidFill>
                    <a:schemeClr val="tx1"/>
                  </a:solidFill>
                </a:rPr>
                <a:t>4</a:t>
              </a:r>
              <a:endParaRPr lang="en-US" sz="2400" b="1" dirty="0">
                <a:solidFill>
                  <a:schemeClr val="tx1"/>
                </a:solidFill>
              </a:endParaRPr>
            </a:p>
          </p:txBody>
        </p:sp>
        <p:sp>
          <p:nvSpPr>
            <p:cNvPr id="6" name="TextBox 5"/>
            <p:cNvSpPr txBox="1"/>
            <p:nvPr/>
          </p:nvSpPr>
          <p:spPr>
            <a:xfrm>
              <a:off x="1026884" y="3516868"/>
              <a:ext cx="811441" cy="369332"/>
            </a:xfrm>
            <a:prstGeom prst="rect">
              <a:avLst/>
            </a:prstGeom>
            <a:noFill/>
          </p:spPr>
          <p:txBody>
            <a:bodyPr wrap="none" rtlCol="0">
              <a:spAutoFit/>
            </a:bodyPr>
            <a:lstStyle/>
            <a:p>
              <a:r>
                <a:rPr lang="en-IN" dirty="0" smtClean="0">
                  <a:solidFill>
                    <a:srgbClr val="0070C0"/>
                  </a:solidFill>
                </a:rPr>
                <a:t>a[0][0]</a:t>
              </a:r>
              <a:endParaRPr lang="en-US" dirty="0">
                <a:solidFill>
                  <a:srgbClr val="0070C0"/>
                </a:solidFill>
              </a:endParaRPr>
            </a:p>
          </p:txBody>
        </p:sp>
      </p:grpSp>
      <p:grpSp>
        <p:nvGrpSpPr>
          <p:cNvPr id="7" name="Group 6"/>
          <p:cNvGrpSpPr/>
          <p:nvPr/>
        </p:nvGrpSpPr>
        <p:grpSpPr>
          <a:xfrm>
            <a:off x="4422808" y="1795335"/>
            <a:ext cx="811441" cy="674132"/>
            <a:chOff x="1712684" y="3212068"/>
            <a:chExt cx="811441" cy="674132"/>
          </a:xfrm>
        </p:grpSpPr>
        <p:sp>
          <p:nvSpPr>
            <p:cNvPr id="8" name="Rectangle 7"/>
            <p:cNvSpPr/>
            <p:nvPr/>
          </p:nvSpPr>
          <p:spPr>
            <a:xfrm>
              <a:off x="1752600" y="3212068"/>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smtClean="0">
                  <a:solidFill>
                    <a:schemeClr val="tx1"/>
                  </a:solidFill>
                </a:rPr>
                <a:t>0</a:t>
              </a:r>
              <a:endParaRPr lang="en-US" sz="2400" b="1" dirty="0">
                <a:solidFill>
                  <a:schemeClr val="tx1"/>
                </a:solidFill>
              </a:endParaRPr>
            </a:p>
          </p:txBody>
        </p:sp>
        <p:sp>
          <p:nvSpPr>
            <p:cNvPr id="9" name="TextBox 8"/>
            <p:cNvSpPr txBox="1"/>
            <p:nvPr/>
          </p:nvSpPr>
          <p:spPr>
            <a:xfrm>
              <a:off x="1712684" y="3516868"/>
              <a:ext cx="811441" cy="369332"/>
            </a:xfrm>
            <a:prstGeom prst="rect">
              <a:avLst/>
            </a:prstGeom>
            <a:noFill/>
          </p:spPr>
          <p:txBody>
            <a:bodyPr wrap="none" rtlCol="0">
              <a:spAutoFit/>
            </a:bodyPr>
            <a:lstStyle/>
            <a:p>
              <a:r>
                <a:rPr lang="en-IN" dirty="0" smtClean="0">
                  <a:solidFill>
                    <a:srgbClr val="0070C0"/>
                  </a:solidFill>
                </a:rPr>
                <a:t>a[0][1]</a:t>
              </a:r>
              <a:endParaRPr lang="en-US" dirty="0">
                <a:solidFill>
                  <a:srgbClr val="0070C0"/>
                </a:solidFill>
              </a:endParaRPr>
            </a:p>
          </p:txBody>
        </p:sp>
      </p:grpSp>
      <p:grpSp>
        <p:nvGrpSpPr>
          <p:cNvPr id="10" name="Group 9"/>
          <p:cNvGrpSpPr/>
          <p:nvPr/>
        </p:nvGrpSpPr>
        <p:grpSpPr>
          <a:xfrm>
            <a:off x="5108608" y="1795335"/>
            <a:ext cx="811441" cy="674132"/>
            <a:chOff x="2398484" y="3212068"/>
            <a:chExt cx="811441" cy="674132"/>
          </a:xfrm>
        </p:grpSpPr>
        <p:sp>
          <p:nvSpPr>
            <p:cNvPr id="11" name="Rectangle 10"/>
            <p:cNvSpPr/>
            <p:nvPr/>
          </p:nvSpPr>
          <p:spPr>
            <a:xfrm>
              <a:off x="2438400" y="3212068"/>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smtClean="0">
                  <a:solidFill>
                    <a:schemeClr val="tx1"/>
                  </a:solidFill>
                </a:rPr>
                <a:t>1</a:t>
              </a:r>
              <a:endParaRPr lang="en-US" sz="2400" b="1" dirty="0">
                <a:solidFill>
                  <a:schemeClr val="tx1"/>
                </a:solidFill>
              </a:endParaRPr>
            </a:p>
          </p:txBody>
        </p:sp>
        <p:sp>
          <p:nvSpPr>
            <p:cNvPr id="12" name="TextBox 11"/>
            <p:cNvSpPr txBox="1"/>
            <p:nvPr/>
          </p:nvSpPr>
          <p:spPr>
            <a:xfrm>
              <a:off x="2398484" y="3516868"/>
              <a:ext cx="811441" cy="369332"/>
            </a:xfrm>
            <a:prstGeom prst="rect">
              <a:avLst/>
            </a:prstGeom>
            <a:noFill/>
          </p:spPr>
          <p:txBody>
            <a:bodyPr wrap="none" rtlCol="0">
              <a:spAutoFit/>
            </a:bodyPr>
            <a:lstStyle/>
            <a:p>
              <a:r>
                <a:rPr lang="en-IN" dirty="0" smtClean="0">
                  <a:solidFill>
                    <a:srgbClr val="0070C0"/>
                  </a:solidFill>
                </a:rPr>
                <a:t>a[0][2]</a:t>
              </a:r>
              <a:endParaRPr lang="en-US" dirty="0">
                <a:solidFill>
                  <a:srgbClr val="0070C0"/>
                </a:solidFill>
              </a:endParaRPr>
            </a:p>
          </p:txBody>
        </p:sp>
      </p:grpSp>
      <p:grpSp>
        <p:nvGrpSpPr>
          <p:cNvPr id="13" name="Group 12"/>
          <p:cNvGrpSpPr/>
          <p:nvPr/>
        </p:nvGrpSpPr>
        <p:grpSpPr>
          <a:xfrm>
            <a:off x="5794408" y="1795335"/>
            <a:ext cx="811441" cy="674132"/>
            <a:chOff x="3084284" y="3212068"/>
            <a:chExt cx="811441" cy="674132"/>
          </a:xfrm>
        </p:grpSpPr>
        <p:sp>
          <p:nvSpPr>
            <p:cNvPr id="14" name="Rectangle 13"/>
            <p:cNvSpPr/>
            <p:nvPr/>
          </p:nvSpPr>
          <p:spPr>
            <a:xfrm>
              <a:off x="3124200" y="3212068"/>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smtClean="0">
                  <a:solidFill>
                    <a:schemeClr val="tx1"/>
                  </a:solidFill>
                </a:rPr>
                <a:t>3</a:t>
              </a:r>
              <a:endParaRPr lang="en-US" sz="2400" b="1" dirty="0">
                <a:solidFill>
                  <a:schemeClr val="tx1"/>
                </a:solidFill>
              </a:endParaRPr>
            </a:p>
          </p:txBody>
        </p:sp>
        <p:sp>
          <p:nvSpPr>
            <p:cNvPr id="15" name="TextBox 14"/>
            <p:cNvSpPr txBox="1"/>
            <p:nvPr/>
          </p:nvSpPr>
          <p:spPr>
            <a:xfrm>
              <a:off x="3084284" y="3516868"/>
              <a:ext cx="811441" cy="369332"/>
            </a:xfrm>
            <a:prstGeom prst="rect">
              <a:avLst/>
            </a:prstGeom>
            <a:noFill/>
          </p:spPr>
          <p:txBody>
            <a:bodyPr wrap="none" rtlCol="0">
              <a:spAutoFit/>
            </a:bodyPr>
            <a:lstStyle/>
            <a:p>
              <a:r>
                <a:rPr lang="en-IN" dirty="0" smtClean="0">
                  <a:solidFill>
                    <a:srgbClr val="0070C0"/>
                  </a:solidFill>
                </a:rPr>
                <a:t>a[0][3]</a:t>
              </a:r>
              <a:endParaRPr lang="en-US" dirty="0">
                <a:solidFill>
                  <a:srgbClr val="0070C0"/>
                </a:solidFill>
              </a:endParaRPr>
            </a:p>
          </p:txBody>
        </p:sp>
      </p:grpSp>
      <p:grpSp>
        <p:nvGrpSpPr>
          <p:cNvPr id="16" name="Group 15"/>
          <p:cNvGrpSpPr/>
          <p:nvPr/>
        </p:nvGrpSpPr>
        <p:grpSpPr>
          <a:xfrm>
            <a:off x="6480208" y="1795335"/>
            <a:ext cx="811441" cy="674132"/>
            <a:chOff x="3770084" y="3212068"/>
            <a:chExt cx="811441" cy="674132"/>
          </a:xfrm>
        </p:grpSpPr>
        <p:sp>
          <p:nvSpPr>
            <p:cNvPr id="17" name="Rectangle 16"/>
            <p:cNvSpPr/>
            <p:nvPr/>
          </p:nvSpPr>
          <p:spPr>
            <a:xfrm>
              <a:off x="3810000" y="3212068"/>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smtClean="0">
                  <a:solidFill>
                    <a:schemeClr val="tx1"/>
                  </a:solidFill>
                </a:rPr>
                <a:t>6</a:t>
              </a:r>
              <a:endParaRPr lang="en-US" sz="2400" b="1" dirty="0">
                <a:solidFill>
                  <a:schemeClr val="tx1"/>
                </a:solidFill>
              </a:endParaRPr>
            </a:p>
          </p:txBody>
        </p:sp>
        <p:sp>
          <p:nvSpPr>
            <p:cNvPr id="18" name="TextBox 17"/>
            <p:cNvSpPr txBox="1"/>
            <p:nvPr/>
          </p:nvSpPr>
          <p:spPr>
            <a:xfrm>
              <a:off x="3770084" y="3516868"/>
              <a:ext cx="811441" cy="369332"/>
            </a:xfrm>
            <a:prstGeom prst="rect">
              <a:avLst/>
            </a:prstGeom>
            <a:noFill/>
          </p:spPr>
          <p:txBody>
            <a:bodyPr wrap="none" rtlCol="0">
              <a:spAutoFit/>
            </a:bodyPr>
            <a:lstStyle/>
            <a:p>
              <a:r>
                <a:rPr lang="en-IN" dirty="0" smtClean="0">
                  <a:solidFill>
                    <a:srgbClr val="0070C0"/>
                  </a:solidFill>
                </a:rPr>
                <a:t>a[0][4]</a:t>
              </a:r>
              <a:endParaRPr lang="en-US" dirty="0">
                <a:solidFill>
                  <a:srgbClr val="0070C0"/>
                </a:solidFill>
              </a:endParaRPr>
            </a:p>
          </p:txBody>
        </p:sp>
      </p:grpSp>
      <p:grpSp>
        <p:nvGrpSpPr>
          <p:cNvPr id="19" name="Group 18"/>
          <p:cNvGrpSpPr/>
          <p:nvPr/>
        </p:nvGrpSpPr>
        <p:grpSpPr>
          <a:xfrm>
            <a:off x="7166008" y="1795335"/>
            <a:ext cx="811441" cy="674132"/>
            <a:chOff x="4455884" y="3212068"/>
            <a:chExt cx="811441" cy="674132"/>
          </a:xfrm>
        </p:grpSpPr>
        <p:sp>
          <p:nvSpPr>
            <p:cNvPr id="20" name="Rectangle 19"/>
            <p:cNvSpPr/>
            <p:nvPr/>
          </p:nvSpPr>
          <p:spPr>
            <a:xfrm>
              <a:off x="4495800" y="3212068"/>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smtClean="0">
                  <a:solidFill>
                    <a:schemeClr val="tx1"/>
                  </a:solidFill>
                </a:rPr>
                <a:t>1</a:t>
              </a:r>
              <a:endParaRPr lang="en-US" sz="2400" b="1" dirty="0">
                <a:solidFill>
                  <a:schemeClr val="tx1"/>
                </a:solidFill>
              </a:endParaRPr>
            </a:p>
          </p:txBody>
        </p:sp>
        <p:sp>
          <p:nvSpPr>
            <p:cNvPr id="21" name="TextBox 20"/>
            <p:cNvSpPr txBox="1"/>
            <p:nvPr/>
          </p:nvSpPr>
          <p:spPr>
            <a:xfrm>
              <a:off x="4455884" y="3516868"/>
              <a:ext cx="811441" cy="369332"/>
            </a:xfrm>
            <a:prstGeom prst="rect">
              <a:avLst/>
            </a:prstGeom>
            <a:noFill/>
          </p:spPr>
          <p:txBody>
            <a:bodyPr wrap="none" rtlCol="0">
              <a:spAutoFit/>
            </a:bodyPr>
            <a:lstStyle/>
            <a:p>
              <a:r>
                <a:rPr lang="en-IN" dirty="0" smtClean="0">
                  <a:solidFill>
                    <a:srgbClr val="0070C0"/>
                  </a:solidFill>
                </a:rPr>
                <a:t>a[0][5]</a:t>
              </a:r>
              <a:endParaRPr lang="en-US" dirty="0">
                <a:solidFill>
                  <a:srgbClr val="0070C0"/>
                </a:solidFill>
              </a:endParaRPr>
            </a:p>
          </p:txBody>
        </p:sp>
      </p:grpSp>
      <p:grpSp>
        <p:nvGrpSpPr>
          <p:cNvPr id="22" name="Group 21"/>
          <p:cNvGrpSpPr/>
          <p:nvPr/>
        </p:nvGrpSpPr>
        <p:grpSpPr>
          <a:xfrm>
            <a:off x="3737008" y="2469467"/>
            <a:ext cx="4240441" cy="674132"/>
            <a:chOff x="1026884" y="3886200"/>
            <a:chExt cx="4240441" cy="674132"/>
          </a:xfrm>
        </p:grpSpPr>
        <p:sp>
          <p:nvSpPr>
            <p:cNvPr id="23" name="Rectangle 22"/>
            <p:cNvSpPr/>
            <p:nvPr/>
          </p:nvSpPr>
          <p:spPr>
            <a:xfrm>
              <a:off x="1066800" y="3886200"/>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smtClean="0">
                  <a:solidFill>
                    <a:schemeClr val="tx1"/>
                  </a:solidFill>
                </a:rPr>
                <a:t>1</a:t>
              </a:r>
              <a:endParaRPr lang="en-US" sz="2400" b="1" dirty="0">
                <a:solidFill>
                  <a:schemeClr val="tx1"/>
                </a:solidFill>
              </a:endParaRPr>
            </a:p>
          </p:txBody>
        </p:sp>
        <p:sp>
          <p:nvSpPr>
            <p:cNvPr id="24" name="TextBox 23"/>
            <p:cNvSpPr txBox="1"/>
            <p:nvPr/>
          </p:nvSpPr>
          <p:spPr>
            <a:xfrm>
              <a:off x="1026884" y="4191000"/>
              <a:ext cx="811441" cy="369332"/>
            </a:xfrm>
            <a:prstGeom prst="rect">
              <a:avLst/>
            </a:prstGeom>
            <a:noFill/>
          </p:spPr>
          <p:txBody>
            <a:bodyPr wrap="none" rtlCol="0">
              <a:spAutoFit/>
            </a:bodyPr>
            <a:lstStyle/>
            <a:p>
              <a:r>
                <a:rPr lang="en-IN" dirty="0" smtClean="0">
                  <a:solidFill>
                    <a:srgbClr val="0070C0"/>
                  </a:solidFill>
                </a:rPr>
                <a:t>a[1][0]</a:t>
              </a:r>
              <a:endParaRPr lang="en-US" dirty="0">
                <a:solidFill>
                  <a:srgbClr val="0070C0"/>
                </a:solidFill>
              </a:endParaRPr>
            </a:p>
          </p:txBody>
        </p:sp>
        <p:sp>
          <p:nvSpPr>
            <p:cNvPr id="25" name="Rectangle 24"/>
            <p:cNvSpPr/>
            <p:nvPr/>
          </p:nvSpPr>
          <p:spPr>
            <a:xfrm>
              <a:off x="1752600" y="3886200"/>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smtClean="0">
                  <a:solidFill>
                    <a:schemeClr val="tx1"/>
                  </a:solidFill>
                </a:rPr>
                <a:t>1</a:t>
              </a:r>
              <a:endParaRPr lang="en-US" sz="2400" b="1" dirty="0">
                <a:solidFill>
                  <a:schemeClr val="tx1"/>
                </a:solidFill>
              </a:endParaRPr>
            </a:p>
          </p:txBody>
        </p:sp>
        <p:sp>
          <p:nvSpPr>
            <p:cNvPr id="26" name="TextBox 25"/>
            <p:cNvSpPr txBox="1"/>
            <p:nvPr/>
          </p:nvSpPr>
          <p:spPr>
            <a:xfrm>
              <a:off x="1712684" y="4191000"/>
              <a:ext cx="811441" cy="369332"/>
            </a:xfrm>
            <a:prstGeom prst="rect">
              <a:avLst/>
            </a:prstGeom>
            <a:noFill/>
          </p:spPr>
          <p:txBody>
            <a:bodyPr wrap="none" rtlCol="0">
              <a:spAutoFit/>
            </a:bodyPr>
            <a:lstStyle/>
            <a:p>
              <a:r>
                <a:rPr lang="en-IN" dirty="0" smtClean="0">
                  <a:solidFill>
                    <a:srgbClr val="0070C0"/>
                  </a:solidFill>
                </a:rPr>
                <a:t>a[1][1]</a:t>
              </a:r>
              <a:endParaRPr lang="en-US" dirty="0">
                <a:solidFill>
                  <a:srgbClr val="0070C0"/>
                </a:solidFill>
              </a:endParaRPr>
            </a:p>
          </p:txBody>
        </p:sp>
        <p:sp>
          <p:nvSpPr>
            <p:cNvPr id="27" name="Rectangle 26"/>
            <p:cNvSpPr/>
            <p:nvPr/>
          </p:nvSpPr>
          <p:spPr>
            <a:xfrm>
              <a:off x="2438400" y="3886200"/>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smtClean="0">
                  <a:solidFill>
                    <a:schemeClr val="tx1"/>
                  </a:solidFill>
                </a:rPr>
                <a:t>0</a:t>
              </a:r>
              <a:endParaRPr lang="en-US" sz="2400" b="1" dirty="0">
                <a:solidFill>
                  <a:schemeClr val="tx1"/>
                </a:solidFill>
              </a:endParaRPr>
            </a:p>
          </p:txBody>
        </p:sp>
        <p:sp>
          <p:nvSpPr>
            <p:cNvPr id="28" name="TextBox 27"/>
            <p:cNvSpPr txBox="1"/>
            <p:nvPr/>
          </p:nvSpPr>
          <p:spPr>
            <a:xfrm>
              <a:off x="2398484" y="4191000"/>
              <a:ext cx="811441" cy="369332"/>
            </a:xfrm>
            <a:prstGeom prst="rect">
              <a:avLst/>
            </a:prstGeom>
            <a:noFill/>
          </p:spPr>
          <p:txBody>
            <a:bodyPr wrap="none" rtlCol="0">
              <a:spAutoFit/>
            </a:bodyPr>
            <a:lstStyle/>
            <a:p>
              <a:r>
                <a:rPr lang="en-IN" dirty="0" smtClean="0">
                  <a:solidFill>
                    <a:srgbClr val="0070C0"/>
                  </a:solidFill>
                </a:rPr>
                <a:t>a[1][2]</a:t>
              </a:r>
              <a:endParaRPr lang="en-US" dirty="0">
                <a:solidFill>
                  <a:srgbClr val="0070C0"/>
                </a:solidFill>
              </a:endParaRPr>
            </a:p>
          </p:txBody>
        </p:sp>
        <p:sp>
          <p:nvSpPr>
            <p:cNvPr id="29" name="Rectangle 28"/>
            <p:cNvSpPr/>
            <p:nvPr/>
          </p:nvSpPr>
          <p:spPr>
            <a:xfrm>
              <a:off x="3124200" y="3886200"/>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smtClean="0">
                  <a:solidFill>
                    <a:schemeClr val="tx1"/>
                  </a:solidFill>
                </a:rPr>
                <a:t>6</a:t>
              </a:r>
              <a:endParaRPr lang="en-US" sz="2400" b="1" dirty="0">
                <a:solidFill>
                  <a:schemeClr val="tx1"/>
                </a:solidFill>
              </a:endParaRPr>
            </a:p>
          </p:txBody>
        </p:sp>
        <p:sp>
          <p:nvSpPr>
            <p:cNvPr id="30" name="TextBox 29"/>
            <p:cNvSpPr txBox="1"/>
            <p:nvPr/>
          </p:nvSpPr>
          <p:spPr>
            <a:xfrm>
              <a:off x="3084284" y="4191000"/>
              <a:ext cx="811441" cy="369332"/>
            </a:xfrm>
            <a:prstGeom prst="rect">
              <a:avLst/>
            </a:prstGeom>
            <a:noFill/>
          </p:spPr>
          <p:txBody>
            <a:bodyPr wrap="none" rtlCol="0">
              <a:spAutoFit/>
            </a:bodyPr>
            <a:lstStyle/>
            <a:p>
              <a:r>
                <a:rPr lang="en-IN" dirty="0" smtClean="0">
                  <a:solidFill>
                    <a:srgbClr val="0070C0"/>
                  </a:solidFill>
                </a:rPr>
                <a:t>a[1][3]</a:t>
              </a:r>
              <a:endParaRPr lang="en-US" dirty="0">
                <a:solidFill>
                  <a:srgbClr val="0070C0"/>
                </a:solidFill>
              </a:endParaRPr>
            </a:p>
          </p:txBody>
        </p:sp>
        <p:sp>
          <p:nvSpPr>
            <p:cNvPr id="31" name="Rectangle 30"/>
            <p:cNvSpPr/>
            <p:nvPr/>
          </p:nvSpPr>
          <p:spPr>
            <a:xfrm>
              <a:off x="3810000" y="3886200"/>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smtClean="0">
                  <a:solidFill>
                    <a:schemeClr val="tx1"/>
                  </a:solidFill>
                </a:rPr>
                <a:t>0</a:t>
              </a:r>
              <a:endParaRPr lang="en-US" sz="2400" b="1" dirty="0">
                <a:solidFill>
                  <a:schemeClr val="tx1"/>
                </a:solidFill>
              </a:endParaRPr>
            </a:p>
          </p:txBody>
        </p:sp>
        <p:sp>
          <p:nvSpPr>
            <p:cNvPr id="32" name="TextBox 31"/>
            <p:cNvSpPr txBox="1"/>
            <p:nvPr/>
          </p:nvSpPr>
          <p:spPr>
            <a:xfrm>
              <a:off x="3770084" y="4191000"/>
              <a:ext cx="811441" cy="369332"/>
            </a:xfrm>
            <a:prstGeom prst="rect">
              <a:avLst/>
            </a:prstGeom>
            <a:noFill/>
          </p:spPr>
          <p:txBody>
            <a:bodyPr wrap="none" rtlCol="0">
              <a:spAutoFit/>
            </a:bodyPr>
            <a:lstStyle/>
            <a:p>
              <a:r>
                <a:rPr lang="en-IN" dirty="0" smtClean="0">
                  <a:solidFill>
                    <a:srgbClr val="0070C0"/>
                  </a:solidFill>
                </a:rPr>
                <a:t>a[1][4]</a:t>
              </a:r>
              <a:endParaRPr lang="en-US" dirty="0">
                <a:solidFill>
                  <a:srgbClr val="0070C0"/>
                </a:solidFill>
              </a:endParaRPr>
            </a:p>
          </p:txBody>
        </p:sp>
        <p:sp>
          <p:nvSpPr>
            <p:cNvPr id="33" name="Rectangle 32"/>
            <p:cNvSpPr/>
            <p:nvPr/>
          </p:nvSpPr>
          <p:spPr>
            <a:xfrm>
              <a:off x="4495800" y="3886200"/>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smtClean="0">
                  <a:solidFill>
                    <a:schemeClr val="tx1"/>
                  </a:solidFill>
                </a:rPr>
                <a:t>4</a:t>
              </a:r>
              <a:endParaRPr lang="en-US" sz="2400" b="1" dirty="0">
                <a:solidFill>
                  <a:schemeClr val="tx1"/>
                </a:solidFill>
              </a:endParaRPr>
            </a:p>
          </p:txBody>
        </p:sp>
        <p:sp>
          <p:nvSpPr>
            <p:cNvPr id="34" name="TextBox 33"/>
            <p:cNvSpPr txBox="1"/>
            <p:nvPr/>
          </p:nvSpPr>
          <p:spPr>
            <a:xfrm>
              <a:off x="4455884" y="4191000"/>
              <a:ext cx="811441" cy="369332"/>
            </a:xfrm>
            <a:prstGeom prst="rect">
              <a:avLst/>
            </a:prstGeom>
            <a:noFill/>
          </p:spPr>
          <p:txBody>
            <a:bodyPr wrap="none" rtlCol="0">
              <a:spAutoFit/>
            </a:bodyPr>
            <a:lstStyle/>
            <a:p>
              <a:r>
                <a:rPr lang="en-IN" dirty="0" smtClean="0">
                  <a:solidFill>
                    <a:srgbClr val="0070C0"/>
                  </a:solidFill>
                </a:rPr>
                <a:t>a[1][5]</a:t>
              </a:r>
              <a:endParaRPr lang="en-US" dirty="0">
                <a:solidFill>
                  <a:srgbClr val="0070C0"/>
                </a:solidFill>
              </a:endParaRPr>
            </a:p>
          </p:txBody>
        </p:sp>
      </p:grpSp>
      <p:grpSp>
        <p:nvGrpSpPr>
          <p:cNvPr id="35" name="Group 34"/>
          <p:cNvGrpSpPr/>
          <p:nvPr/>
        </p:nvGrpSpPr>
        <p:grpSpPr>
          <a:xfrm>
            <a:off x="3737008" y="3155267"/>
            <a:ext cx="4240441" cy="674132"/>
            <a:chOff x="1026884" y="4572000"/>
            <a:chExt cx="4240441" cy="674132"/>
          </a:xfrm>
        </p:grpSpPr>
        <p:sp>
          <p:nvSpPr>
            <p:cNvPr id="36" name="Rectangle 35"/>
            <p:cNvSpPr/>
            <p:nvPr/>
          </p:nvSpPr>
          <p:spPr>
            <a:xfrm>
              <a:off x="1066800" y="4572000"/>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smtClean="0">
                  <a:solidFill>
                    <a:schemeClr val="tx1"/>
                  </a:solidFill>
                </a:rPr>
                <a:t>2</a:t>
              </a:r>
              <a:endParaRPr lang="en-US" sz="2400" b="1" dirty="0">
                <a:solidFill>
                  <a:schemeClr val="tx1"/>
                </a:solidFill>
              </a:endParaRPr>
            </a:p>
          </p:txBody>
        </p:sp>
        <p:sp>
          <p:nvSpPr>
            <p:cNvPr id="37" name="TextBox 36"/>
            <p:cNvSpPr txBox="1"/>
            <p:nvPr/>
          </p:nvSpPr>
          <p:spPr>
            <a:xfrm>
              <a:off x="1026884" y="4876800"/>
              <a:ext cx="811441" cy="369332"/>
            </a:xfrm>
            <a:prstGeom prst="rect">
              <a:avLst/>
            </a:prstGeom>
            <a:noFill/>
          </p:spPr>
          <p:txBody>
            <a:bodyPr wrap="none" rtlCol="0">
              <a:spAutoFit/>
            </a:bodyPr>
            <a:lstStyle/>
            <a:p>
              <a:r>
                <a:rPr lang="en-IN" dirty="0" smtClean="0">
                  <a:solidFill>
                    <a:srgbClr val="0070C0"/>
                  </a:solidFill>
                </a:rPr>
                <a:t>a[2][0]</a:t>
              </a:r>
              <a:endParaRPr lang="en-US" dirty="0">
                <a:solidFill>
                  <a:srgbClr val="0070C0"/>
                </a:solidFill>
              </a:endParaRPr>
            </a:p>
          </p:txBody>
        </p:sp>
        <p:sp>
          <p:nvSpPr>
            <p:cNvPr id="38" name="Rectangle 37"/>
            <p:cNvSpPr/>
            <p:nvPr/>
          </p:nvSpPr>
          <p:spPr>
            <a:xfrm>
              <a:off x="1752600" y="4572000"/>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smtClean="0">
                  <a:solidFill>
                    <a:schemeClr val="tx1"/>
                  </a:solidFill>
                </a:rPr>
                <a:t>1</a:t>
              </a:r>
              <a:endParaRPr lang="en-US" sz="2400" b="1" dirty="0">
                <a:solidFill>
                  <a:schemeClr val="tx1"/>
                </a:solidFill>
              </a:endParaRPr>
            </a:p>
          </p:txBody>
        </p:sp>
        <p:sp>
          <p:nvSpPr>
            <p:cNvPr id="39" name="TextBox 38"/>
            <p:cNvSpPr txBox="1"/>
            <p:nvPr/>
          </p:nvSpPr>
          <p:spPr>
            <a:xfrm>
              <a:off x="1712684" y="4876800"/>
              <a:ext cx="811441" cy="369332"/>
            </a:xfrm>
            <a:prstGeom prst="rect">
              <a:avLst/>
            </a:prstGeom>
            <a:noFill/>
          </p:spPr>
          <p:txBody>
            <a:bodyPr wrap="none" rtlCol="0">
              <a:spAutoFit/>
            </a:bodyPr>
            <a:lstStyle/>
            <a:p>
              <a:r>
                <a:rPr lang="en-IN" dirty="0" smtClean="0">
                  <a:solidFill>
                    <a:srgbClr val="0070C0"/>
                  </a:solidFill>
                </a:rPr>
                <a:t>a[2][1]</a:t>
              </a:r>
              <a:endParaRPr lang="en-US" dirty="0">
                <a:solidFill>
                  <a:srgbClr val="0070C0"/>
                </a:solidFill>
              </a:endParaRPr>
            </a:p>
          </p:txBody>
        </p:sp>
        <p:sp>
          <p:nvSpPr>
            <p:cNvPr id="40" name="Rectangle 39"/>
            <p:cNvSpPr/>
            <p:nvPr/>
          </p:nvSpPr>
          <p:spPr>
            <a:xfrm>
              <a:off x="2438400" y="4572000"/>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smtClean="0">
                  <a:solidFill>
                    <a:schemeClr val="tx1"/>
                  </a:solidFill>
                </a:rPr>
                <a:t>1</a:t>
              </a:r>
              <a:endParaRPr lang="en-US" sz="2400" b="1" dirty="0">
                <a:solidFill>
                  <a:schemeClr val="tx1"/>
                </a:solidFill>
              </a:endParaRPr>
            </a:p>
          </p:txBody>
        </p:sp>
        <p:sp>
          <p:nvSpPr>
            <p:cNvPr id="41" name="TextBox 40"/>
            <p:cNvSpPr txBox="1"/>
            <p:nvPr/>
          </p:nvSpPr>
          <p:spPr>
            <a:xfrm>
              <a:off x="2398484" y="4876800"/>
              <a:ext cx="811441" cy="369332"/>
            </a:xfrm>
            <a:prstGeom prst="rect">
              <a:avLst/>
            </a:prstGeom>
            <a:noFill/>
          </p:spPr>
          <p:txBody>
            <a:bodyPr wrap="none" rtlCol="0">
              <a:spAutoFit/>
            </a:bodyPr>
            <a:lstStyle/>
            <a:p>
              <a:r>
                <a:rPr lang="en-IN" dirty="0" smtClean="0">
                  <a:solidFill>
                    <a:srgbClr val="0070C0"/>
                  </a:solidFill>
                </a:rPr>
                <a:t>a[2][2]</a:t>
              </a:r>
              <a:endParaRPr lang="en-US" dirty="0">
                <a:solidFill>
                  <a:srgbClr val="0070C0"/>
                </a:solidFill>
              </a:endParaRPr>
            </a:p>
          </p:txBody>
        </p:sp>
        <p:sp>
          <p:nvSpPr>
            <p:cNvPr id="42" name="Rectangle 41"/>
            <p:cNvSpPr/>
            <p:nvPr/>
          </p:nvSpPr>
          <p:spPr>
            <a:xfrm>
              <a:off x="3124200" y="4572000"/>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smtClean="0">
                  <a:solidFill>
                    <a:schemeClr val="tx1"/>
                  </a:solidFill>
                </a:rPr>
                <a:t>0</a:t>
              </a:r>
              <a:endParaRPr lang="en-US" sz="2400" b="1" dirty="0">
                <a:solidFill>
                  <a:schemeClr val="tx1"/>
                </a:solidFill>
              </a:endParaRPr>
            </a:p>
          </p:txBody>
        </p:sp>
        <p:sp>
          <p:nvSpPr>
            <p:cNvPr id="43" name="TextBox 42"/>
            <p:cNvSpPr txBox="1"/>
            <p:nvPr/>
          </p:nvSpPr>
          <p:spPr>
            <a:xfrm>
              <a:off x="3084284" y="4876800"/>
              <a:ext cx="811441" cy="369332"/>
            </a:xfrm>
            <a:prstGeom prst="rect">
              <a:avLst/>
            </a:prstGeom>
            <a:noFill/>
          </p:spPr>
          <p:txBody>
            <a:bodyPr wrap="none" rtlCol="0">
              <a:spAutoFit/>
            </a:bodyPr>
            <a:lstStyle/>
            <a:p>
              <a:r>
                <a:rPr lang="en-IN" dirty="0" smtClean="0">
                  <a:solidFill>
                    <a:srgbClr val="0070C0"/>
                  </a:solidFill>
                </a:rPr>
                <a:t>a[2][3]</a:t>
              </a:r>
              <a:endParaRPr lang="en-US" dirty="0">
                <a:solidFill>
                  <a:srgbClr val="0070C0"/>
                </a:solidFill>
              </a:endParaRPr>
            </a:p>
          </p:txBody>
        </p:sp>
        <p:sp>
          <p:nvSpPr>
            <p:cNvPr id="44" name="Rectangle 43"/>
            <p:cNvSpPr/>
            <p:nvPr/>
          </p:nvSpPr>
          <p:spPr>
            <a:xfrm>
              <a:off x="3810000" y="4572000"/>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smtClean="0">
                  <a:solidFill>
                    <a:schemeClr val="tx1"/>
                  </a:solidFill>
                </a:rPr>
                <a:t>1</a:t>
              </a:r>
              <a:endParaRPr lang="en-US" sz="2400" b="1" dirty="0">
                <a:solidFill>
                  <a:schemeClr val="tx1"/>
                </a:solidFill>
              </a:endParaRPr>
            </a:p>
          </p:txBody>
        </p:sp>
        <p:sp>
          <p:nvSpPr>
            <p:cNvPr id="45" name="TextBox 44"/>
            <p:cNvSpPr txBox="1"/>
            <p:nvPr/>
          </p:nvSpPr>
          <p:spPr>
            <a:xfrm>
              <a:off x="3770084" y="4876800"/>
              <a:ext cx="811441" cy="369332"/>
            </a:xfrm>
            <a:prstGeom prst="rect">
              <a:avLst/>
            </a:prstGeom>
            <a:noFill/>
          </p:spPr>
          <p:txBody>
            <a:bodyPr wrap="none" rtlCol="0">
              <a:spAutoFit/>
            </a:bodyPr>
            <a:lstStyle/>
            <a:p>
              <a:r>
                <a:rPr lang="en-IN" dirty="0" smtClean="0">
                  <a:solidFill>
                    <a:srgbClr val="0070C0"/>
                  </a:solidFill>
                </a:rPr>
                <a:t>a[2][4]</a:t>
              </a:r>
              <a:endParaRPr lang="en-US" dirty="0">
                <a:solidFill>
                  <a:srgbClr val="0070C0"/>
                </a:solidFill>
              </a:endParaRPr>
            </a:p>
          </p:txBody>
        </p:sp>
        <p:sp>
          <p:nvSpPr>
            <p:cNvPr id="46" name="Rectangle 45"/>
            <p:cNvSpPr/>
            <p:nvPr/>
          </p:nvSpPr>
          <p:spPr>
            <a:xfrm>
              <a:off x="4495800" y="4572000"/>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smtClean="0">
                  <a:solidFill>
                    <a:schemeClr val="tx1"/>
                  </a:solidFill>
                </a:rPr>
                <a:t>1</a:t>
              </a:r>
              <a:endParaRPr lang="en-US" sz="2400" b="1" dirty="0">
                <a:solidFill>
                  <a:schemeClr val="tx1"/>
                </a:solidFill>
              </a:endParaRPr>
            </a:p>
          </p:txBody>
        </p:sp>
        <p:sp>
          <p:nvSpPr>
            <p:cNvPr id="47" name="TextBox 46"/>
            <p:cNvSpPr txBox="1"/>
            <p:nvPr/>
          </p:nvSpPr>
          <p:spPr>
            <a:xfrm>
              <a:off x="4455884" y="4876800"/>
              <a:ext cx="811441" cy="369332"/>
            </a:xfrm>
            <a:prstGeom prst="rect">
              <a:avLst/>
            </a:prstGeom>
            <a:noFill/>
          </p:spPr>
          <p:txBody>
            <a:bodyPr wrap="none" rtlCol="0">
              <a:spAutoFit/>
            </a:bodyPr>
            <a:lstStyle/>
            <a:p>
              <a:r>
                <a:rPr lang="en-IN" dirty="0" smtClean="0">
                  <a:solidFill>
                    <a:srgbClr val="0070C0"/>
                  </a:solidFill>
                </a:rPr>
                <a:t>a[2][5]</a:t>
              </a:r>
              <a:endParaRPr lang="en-US" dirty="0">
                <a:solidFill>
                  <a:srgbClr val="0070C0"/>
                </a:solidFill>
              </a:endParaRPr>
            </a:p>
          </p:txBody>
        </p:sp>
      </p:grpSp>
      <p:sp>
        <p:nvSpPr>
          <p:cNvPr id="48" name="TextBox 47"/>
          <p:cNvSpPr txBox="1"/>
          <p:nvPr/>
        </p:nvSpPr>
        <p:spPr>
          <a:xfrm>
            <a:off x="1500449" y="1924399"/>
            <a:ext cx="2133600" cy="369332"/>
          </a:xfrm>
          <a:prstGeom prst="rect">
            <a:avLst/>
          </a:prstGeom>
          <a:noFill/>
        </p:spPr>
        <p:txBody>
          <a:bodyPr wrap="square" rtlCol="0">
            <a:spAutoFit/>
          </a:bodyPr>
          <a:lstStyle/>
          <a:p>
            <a:pPr algn="r"/>
            <a:r>
              <a:rPr lang="en-IN" dirty="0" smtClean="0">
                <a:solidFill>
                  <a:srgbClr val="0070C0"/>
                </a:solidFill>
              </a:rPr>
              <a:t>First Over (a[0])</a:t>
            </a:r>
          </a:p>
        </p:txBody>
      </p:sp>
      <p:sp>
        <p:nvSpPr>
          <p:cNvPr id="49" name="TextBox 48"/>
          <p:cNvSpPr txBox="1"/>
          <p:nvPr/>
        </p:nvSpPr>
        <p:spPr>
          <a:xfrm>
            <a:off x="967049" y="2610199"/>
            <a:ext cx="2667000" cy="369332"/>
          </a:xfrm>
          <a:prstGeom prst="rect">
            <a:avLst/>
          </a:prstGeom>
          <a:noFill/>
        </p:spPr>
        <p:txBody>
          <a:bodyPr wrap="square" rtlCol="0">
            <a:spAutoFit/>
          </a:bodyPr>
          <a:lstStyle/>
          <a:p>
            <a:pPr algn="r"/>
            <a:r>
              <a:rPr lang="en-IN" dirty="0" smtClean="0">
                <a:solidFill>
                  <a:srgbClr val="0070C0"/>
                </a:solidFill>
              </a:rPr>
              <a:t>Second Over (a[1])</a:t>
            </a:r>
          </a:p>
        </p:txBody>
      </p:sp>
      <p:sp>
        <p:nvSpPr>
          <p:cNvPr id="50" name="TextBox 49"/>
          <p:cNvSpPr txBox="1"/>
          <p:nvPr/>
        </p:nvSpPr>
        <p:spPr>
          <a:xfrm>
            <a:off x="1271849" y="3295999"/>
            <a:ext cx="2362200" cy="369332"/>
          </a:xfrm>
          <a:prstGeom prst="rect">
            <a:avLst/>
          </a:prstGeom>
          <a:noFill/>
        </p:spPr>
        <p:txBody>
          <a:bodyPr wrap="square" rtlCol="0">
            <a:spAutoFit/>
          </a:bodyPr>
          <a:lstStyle/>
          <a:p>
            <a:pPr algn="r"/>
            <a:r>
              <a:rPr lang="en-IN" dirty="0" smtClean="0">
                <a:solidFill>
                  <a:srgbClr val="0070C0"/>
                </a:solidFill>
              </a:rPr>
              <a:t>Third Over (a[2])</a:t>
            </a:r>
          </a:p>
        </p:txBody>
      </p:sp>
    </p:spTree>
    <p:extLst>
      <p:ext uri="{BB962C8B-B14F-4D97-AF65-F5344CB8AC3E}">
        <p14:creationId xmlns:p14="http://schemas.microsoft.com/office/powerpoint/2010/main" val="4135180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8" grpId="0"/>
      <p:bldP spid="49" grpId="0"/>
      <p:bldP spid="5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Multi-Dimensional Array (Example)</a:t>
            </a:r>
          </a:p>
        </p:txBody>
      </p:sp>
      <p:sp>
        <p:nvSpPr>
          <p:cNvPr id="4" name="TextBox 3"/>
          <p:cNvSpPr txBox="1"/>
          <p:nvPr/>
        </p:nvSpPr>
        <p:spPr>
          <a:xfrm>
            <a:off x="228600" y="990600"/>
            <a:ext cx="8915400" cy="5355312"/>
          </a:xfrm>
          <a:prstGeom prst="rect">
            <a:avLst/>
          </a:prstGeom>
          <a:noFill/>
          <a:ln w="19050">
            <a:solidFill>
              <a:schemeClr val="accent1"/>
            </a:solidFill>
            <a:prstDash val="dash"/>
          </a:ln>
        </p:spPr>
        <p:txBody>
          <a:bodyPr wrap="square" rtlCol="0">
            <a:spAutoFit/>
          </a:bodyPr>
          <a:lstStyle/>
          <a:p>
            <a:r>
              <a:rPr lang="en-US" dirty="0" smtClean="0">
                <a:solidFill>
                  <a:srgbClr val="000000"/>
                </a:solidFill>
                <a:latin typeface="Consolas"/>
              </a:rPr>
              <a:t>Scanner </a:t>
            </a:r>
            <a:r>
              <a:rPr lang="en-US" dirty="0" smtClean="0">
                <a:solidFill>
                  <a:srgbClr val="6A3E3E"/>
                </a:solidFill>
                <a:latin typeface="Consolas"/>
              </a:rPr>
              <a:t>s</a:t>
            </a:r>
            <a:r>
              <a:rPr lang="en-US" dirty="0" smtClean="0">
                <a:solidFill>
                  <a:srgbClr val="000000"/>
                </a:solidFill>
                <a:latin typeface="Consolas"/>
              </a:rPr>
              <a:t> = </a:t>
            </a:r>
            <a:r>
              <a:rPr lang="en-US" b="1" dirty="0" smtClean="0">
                <a:solidFill>
                  <a:srgbClr val="7F0055"/>
                </a:solidFill>
                <a:latin typeface="Consolas"/>
              </a:rPr>
              <a:t>new</a:t>
            </a:r>
            <a:r>
              <a:rPr lang="en-US" b="1" dirty="0" smtClean="0">
                <a:solidFill>
                  <a:srgbClr val="000000"/>
                </a:solidFill>
                <a:latin typeface="Consolas"/>
              </a:rPr>
              <a:t> Scanner(</a:t>
            </a:r>
            <a:r>
              <a:rPr lang="en-US" b="1" dirty="0" err="1" smtClean="0">
                <a:solidFill>
                  <a:srgbClr val="000000"/>
                </a:solidFill>
                <a:latin typeface="Consolas"/>
              </a:rPr>
              <a:t>System.</a:t>
            </a:r>
            <a:r>
              <a:rPr lang="en-US" b="1" i="1" dirty="0" err="1" smtClean="0">
                <a:solidFill>
                  <a:srgbClr val="0000C0"/>
                </a:solidFill>
                <a:latin typeface="Consolas"/>
              </a:rPr>
              <a:t>in</a:t>
            </a:r>
            <a:r>
              <a:rPr lang="en-US" b="1" i="1" dirty="0" smtClean="0">
                <a:solidFill>
                  <a:srgbClr val="000000"/>
                </a:solidFill>
                <a:latin typeface="Consolas"/>
              </a:rPr>
              <a:t>);</a:t>
            </a:r>
          </a:p>
          <a:p>
            <a:r>
              <a:rPr lang="en-US" b="1" dirty="0" err="1" smtClean="0">
                <a:solidFill>
                  <a:srgbClr val="7F0055"/>
                </a:solidFill>
                <a:latin typeface="Consolas"/>
              </a:rPr>
              <a:t>int</a:t>
            </a:r>
            <a:r>
              <a:rPr lang="en-US" b="1" dirty="0" smtClean="0">
                <a:solidFill>
                  <a:srgbClr val="000000"/>
                </a:solidFill>
                <a:latin typeface="Consolas"/>
              </a:rPr>
              <a:t> </a:t>
            </a:r>
            <a:r>
              <a:rPr lang="en-US" b="1" dirty="0" err="1" smtClean="0">
                <a:solidFill>
                  <a:srgbClr val="6A3E3E"/>
                </a:solidFill>
                <a:latin typeface="Consolas"/>
              </a:rPr>
              <a:t>runPerOver</a:t>
            </a:r>
            <a:r>
              <a:rPr lang="en-US" b="1" dirty="0" smtClean="0">
                <a:solidFill>
                  <a:srgbClr val="000000"/>
                </a:solidFill>
                <a:latin typeface="Consolas"/>
              </a:rPr>
              <a:t>[][] = </a:t>
            </a:r>
            <a:r>
              <a:rPr lang="en-US" b="1" dirty="0" smtClean="0">
                <a:solidFill>
                  <a:srgbClr val="7F0055"/>
                </a:solidFill>
                <a:latin typeface="Consolas"/>
              </a:rPr>
              <a:t>new</a:t>
            </a:r>
            <a:r>
              <a:rPr lang="en-US" b="1" dirty="0" smtClean="0">
                <a:solidFill>
                  <a:srgbClr val="000000"/>
                </a:solidFill>
                <a:latin typeface="Consolas"/>
              </a:rPr>
              <a:t> </a:t>
            </a:r>
            <a:r>
              <a:rPr lang="en-US" b="1" dirty="0" err="1" smtClean="0">
                <a:solidFill>
                  <a:srgbClr val="7F0055"/>
                </a:solidFill>
                <a:latin typeface="Consolas"/>
              </a:rPr>
              <a:t>int</a:t>
            </a:r>
            <a:r>
              <a:rPr lang="en-US" b="1" dirty="0" smtClean="0">
                <a:solidFill>
                  <a:srgbClr val="000000"/>
                </a:solidFill>
                <a:latin typeface="Consolas"/>
              </a:rPr>
              <a:t>[3][6];</a:t>
            </a:r>
          </a:p>
          <a:p>
            <a:r>
              <a:rPr lang="nn-NO" b="1" dirty="0" smtClean="0">
                <a:solidFill>
                  <a:srgbClr val="7F0055"/>
                </a:solidFill>
                <a:latin typeface="Consolas"/>
              </a:rPr>
              <a:t>for</a:t>
            </a:r>
            <a:r>
              <a:rPr lang="nn-NO" b="1" dirty="0" smtClean="0">
                <a:solidFill>
                  <a:srgbClr val="000000"/>
                </a:solidFill>
                <a:latin typeface="Consolas"/>
              </a:rPr>
              <a:t> (</a:t>
            </a:r>
            <a:r>
              <a:rPr lang="nn-NO" b="1" dirty="0" smtClean="0">
                <a:solidFill>
                  <a:srgbClr val="7F0055"/>
                </a:solidFill>
                <a:latin typeface="Consolas"/>
              </a:rPr>
              <a:t>int</a:t>
            </a:r>
            <a:r>
              <a:rPr lang="nn-NO" b="1" dirty="0" smtClean="0">
                <a:solidFill>
                  <a:srgbClr val="000000"/>
                </a:solidFill>
                <a:latin typeface="Consolas"/>
              </a:rPr>
              <a:t> </a:t>
            </a:r>
            <a:r>
              <a:rPr lang="nn-NO" b="1" dirty="0" smtClean="0">
                <a:solidFill>
                  <a:srgbClr val="6A3E3E"/>
                </a:solidFill>
                <a:latin typeface="Consolas"/>
              </a:rPr>
              <a:t>i</a:t>
            </a:r>
            <a:r>
              <a:rPr lang="nn-NO" b="1" dirty="0" smtClean="0">
                <a:solidFill>
                  <a:srgbClr val="000000"/>
                </a:solidFill>
                <a:latin typeface="Consolas"/>
              </a:rPr>
              <a:t> = 0; </a:t>
            </a:r>
            <a:r>
              <a:rPr lang="nn-NO" b="1" dirty="0" smtClean="0">
                <a:solidFill>
                  <a:srgbClr val="6A3E3E"/>
                </a:solidFill>
                <a:latin typeface="Consolas"/>
              </a:rPr>
              <a:t>i</a:t>
            </a:r>
            <a:r>
              <a:rPr lang="nn-NO" b="1" dirty="0" smtClean="0">
                <a:solidFill>
                  <a:srgbClr val="000000"/>
                </a:solidFill>
                <a:latin typeface="Consolas"/>
              </a:rPr>
              <a:t> &lt; 3; </a:t>
            </a:r>
            <a:r>
              <a:rPr lang="nn-NO" b="1" dirty="0" smtClean="0">
                <a:solidFill>
                  <a:srgbClr val="6A3E3E"/>
                </a:solidFill>
                <a:latin typeface="Consolas"/>
              </a:rPr>
              <a:t>i</a:t>
            </a:r>
            <a:r>
              <a:rPr lang="nn-NO" b="1" dirty="0" smtClean="0">
                <a:solidFill>
                  <a:srgbClr val="000000"/>
                </a:solidFill>
                <a:latin typeface="Consolas"/>
              </a:rPr>
              <a:t>++) {</a:t>
            </a:r>
          </a:p>
          <a:p>
            <a:pPr lvl="1"/>
            <a:r>
              <a:rPr lang="en-US" b="1" dirty="0" smtClean="0">
                <a:solidFill>
                  <a:srgbClr val="7F0055"/>
                </a:solidFill>
                <a:latin typeface="Consolas"/>
              </a:rPr>
              <a:t>for</a:t>
            </a:r>
            <a:r>
              <a:rPr lang="en-US" b="1" dirty="0" smtClean="0">
                <a:solidFill>
                  <a:srgbClr val="000000"/>
                </a:solidFill>
                <a:latin typeface="Consolas"/>
              </a:rPr>
              <a:t> (</a:t>
            </a:r>
            <a:r>
              <a:rPr lang="en-US" b="1" dirty="0" err="1" smtClean="0">
                <a:solidFill>
                  <a:srgbClr val="7F0055"/>
                </a:solidFill>
                <a:latin typeface="Consolas"/>
              </a:rPr>
              <a:t>int</a:t>
            </a:r>
            <a:r>
              <a:rPr lang="en-US" b="1" dirty="0" smtClean="0">
                <a:solidFill>
                  <a:srgbClr val="000000"/>
                </a:solidFill>
                <a:latin typeface="Consolas"/>
              </a:rPr>
              <a:t> </a:t>
            </a:r>
            <a:r>
              <a:rPr lang="en-US" b="1" dirty="0" smtClean="0">
                <a:solidFill>
                  <a:srgbClr val="6A3E3E"/>
                </a:solidFill>
                <a:latin typeface="Consolas"/>
              </a:rPr>
              <a:t>j</a:t>
            </a:r>
            <a:r>
              <a:rPr lang="en-US" b="1" dirty="0" smtClean="0">
                <a:solidFill>
                  <a:srgbClr val="000000"/>
                </a:solidFill>
                <a:latin typeface="Consolas"/>
              </a:rPr>
              <a:t> = 0; </a:t>
            </a:r>
            <a:r>
              <a:rPr lang="en-US" b="1" dirty="0" smtClean="0">
                <a:solidFill>
                  <a:srgbClr val="6A3E3E"/>
                </a:solidFill>
                <a:latin typeface="Consolas"/>
              </a:rPr>
              <a:t>j</a:t>
            </a:r>
            <a:r>
              <a:rPr lang="en-US" b="1" dirty="0" smtClean="0">
                <a:solidFill>
                  <a:srgbClr val="000000"/>
                </a:solidFill>
                <a:latin typeface="Consolas"/>
              </a:rPr>
              <a:t> &lt; 6; </a:t>
            </a:r>
            <a:r>
              <a:rPr lang="en-US" b="1" dirty="0" smtClean="0">
                <a:solidFill>
                  <a:srgbClr val="6A3E3E"/>
                </a:solidFill>
                <a:latin typeface="Consolas"/>
              </a:rPr>
              <a:t>j</a:t>
            </a:r>
            <a:r>
              <a:rPr lang="en-US" b="1" dirty="0" smtClean="0">
                <a:solidFill>
                  <a:srgbClr val="000000"/>
                </a:solidFill>
                <a:latin typeface="Consolas"/>
              </a:rPr>
              <a:t>++) {</a:t>
            </a:r>
          </a:p>
          <a:p>
            <a:pPr lvl="2"/>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a:t>
            </a:r>
            <a:r>
              <a:rPr lang="en-US" b="1" i="1" dirty="0" smtClean="0">
                <a:solidFill>
                  <a:srgbClr val="000000"/>
                </a:solidFill>
                <a:latin typeface="Consolas"/>
              </a:rPr>
              <a:t>(</a:t>
            </a:r>
            <a:r>
              <a:rPr lang="en-US" b="1" i="1" dirty="0" smtClean="0">
                <a:solidFill>
                  <a:srgbClr val="2A00FF"/>
                </a:solidFill>
                <a:latin typeface="Consolas"/>
              </a:rPr>
              <a:t>"Enter Run taken"</a:t>
            </a:r>
            <a:r>
              <a:rPr lang="en-US" b="1" i="1" dirty="0" smtClean="0">
                <a:solidFill>
                  <a:srgbClr val="000000"/>
                </a:solidFill>
                <a:latin typeface="Consolas"/>
              </a:rPr>
              <a:t> + </a:t>
            </a:r>
          </a:p>
          <a:p>
            <a:pPr lvl="2"/>
            <a:r>
              <a:rPr lang="en-US" b="1" i="1" dirty="0" smtClean="0">
                <a:solidFill>
                  <a:srgbClr val="2A00FF"/>
                </a:solidFill>
                <a:latin typeface="Consolas"/>
              </a:rPr>
              <a:t>" in Over </a:t>
            </a:r>
            <a:r>
              <a:rPr lang="en-US" b="1" i="1" dirty="0" err="1" smtClean="0">
                <a:solidFill>
                  <a:srgbClr val="2A00FF"/>
                </a:solidFill>
                <a:latin typeface="Consolas"/>
              </a:rPr>
              <a:t>numner</a:t>
            </a:r>
            <a:r>
              <a:rPr lang="en-US" b="1" i="1" dirty="0" smtClean="0">
                <a:solidFill>
                  <a:srgbClr val="2A00FF"/>
                </a:solidFill>
                <a:latin typeface="Consolas"/>
              </a:rPr>
              <a:t> "</a:t>
            </a:r>
            <a:r>
              <a:rPr lang="en-US" b="1" i="1" dirty="0" smtClean="0">
                <a:solidFill>
                  <a:srgbClr val="000000"/>
                </a:solidFill>
                <a:latin typeface="Consolas"/>
              </a:rPr>
              <a:t> + (</a:t>
            </a:r>
            <a:r>
              <a:rPr lang="en-US" b="1" i="1" dirty="0" err="1" smtClean="0">
                <a:solidFill>
                  <a:srgbClr val="6A3E3E"/>
                </a:solidFill>
                <a:latin typeface="Consolas"/>
              </a:rPr>
              <a:t>i</a:t>
            </a:r>
            <a:r>
              <a:rPr lang="en-US" b="1" i="1" dirty="0" smtClean="0">
                <a:solidFill>
                  <a:srgbClr val="000000"/>
                </a:solidFill>
                <a:latin typeface="Consolas"/>
              </a:rPr>
              <a:t> + 1) + </a:t>
            </a:r>
          </a:p>
          <a:p>
            <a:pPr lvl="2"/>
            <a:r>
              <a:rPr lang="en-US" b="1" i="1" dirty="0" smtClean="0">
                <a:solidFill>
                  <a:srgbClr val="2A00FF"/>
                </a:solidFill>
                <a:latin typeface="Consolas"/>
              </a:rPr>
              <a:t>" and Ball number "</a:t>
            </a:r>
            <a:r>
              <a:rPr lang="en-US" b="1" i="1" dirty="0" smtClean="0">
                <a:solidFill>
                  <a:srgbClr val="000000"/>
                </a:solidFill>
                <a:latin typeface="Consolas"/>
              </a:rPr>
              <a:t> + (</a:t>
            </a:r>
            <a:r>
              <a:rPr lang="en-US" b="1" i="1" dirty="0" smtClean="0">
                <a:solidFill>
                  <a:srgbClr val="6A3E3E"/>
                </a:solidFill>
                <a:latin typeface="Consolas"/>
              </a:rPr>
              <a:t>j</a:t>
            </a:r>
            <a:r>
              <a:rPr lang="en-US" b="1" i="1" dirty="0" smtClean="0">
                <a:solidFill>
                  <a:srgbClr val="000000"/>
                </a:solidFill>
                <a:latin typeface="Consolas"/>
              </a:rPr>
              <a:t> + 1) + </a:t>
            </a:r>
            <a:r>
              <a:rPr lang="en-US" b="1" i="1" dirty="0" smtClean="0">
                <a:solidFill>
                  <a:srgbClr val="2A00FF"/>
                </a:solidFill>
                <a:latin typeface="Consolas"/>
              </a:rPr>
              <a:t>" = "</a:t>
            </a:r>
            <a:r>
              <a:rPr lang="en-US" b="1" i="1" dirty="0" smtClean="0">
                <a:solidFill>
                  <a:srgbClr val="000000"/>
                </a:solidFill>
                <a:latin typeface="Consolas"/>
              </a:rPr>
              <a:t>);</a:t>
            </a:r>
          </a:p>
          <a:p>
            <a:pPr lvl="2"/>
            <a:r>
              <a:rPr lang="en-US" dirty="0" err="1" smtClean="0">
                <a:solidFill>
                  <a:srgbClr val="6A3E3E"/>
                </a:solidFill>
                <a:latin typeface="Consolas"/>
              </a:rPr>
              <a:t>runPerOver</a:t>
            </a:r>
            <a:r>
              <a:rPr lang="en-US" dirty="0" smtClean="0">
                <a:solidFill>
                  <a:srgbClr val="000000"/>
                </a:solidFill>
                <a:latin typeface="Consolas"/>
              </a:rPr>
              <a:t>[</a:t>
            </a:r>
            <a:r>
              <a:rPr lang="en-US" dirty="0" err="1" smtClean="0">
                <a:solidFill>
                  <a:srgbClr val="6A3E3E"/>
                </a:solidFill>
                <a:latin typeface="Consolas"/>
              </a:rPr>
              <a:t>i</a:t>
            </a:r>
            <a:r>
              <a:rPr lang="en-US" dirty="0" smtClean="0">
                <a:solidFill>
                  <a:srgbClr val="000000"/>
                </a:solidFill>
                <a:latin typeface="Consolas"/>
              </a:rPr>
              <a:t>][</a:t>
            </a:r>
            <a:r>
              <a:rPr lang="en-US" dirty="0" smtClean="0">
                <a:solidFill>
                  <a:srgbClr val="6A3E3E"/>
                </a:solidFill>
                <a:latin typeface="Consolas"/>
              </a:rPr>
              <a:t>j</a:t>
            </a:r>
            <a:r>
              <a:rPr lang="en-US" dirty="0" smtClean="0">
                <a:solidFill>
                  <a:srgbClr val="000000"/>
                </a:solidFill>
                <a:latin typeface="Consolas"/>
              </a:rPr>
              <a:t>] = </a:t>
            </a:r>
            <a:r>
              <a:rPr lang="en-US" dirty="0" err="1" smtClean="0">
                <a:solidFill>
                  <a:srgbClr val="6A3E3E"/>
                </a:solidFill>
                <a:latin typeface="Consolas"/>
              </a:rPr>
              <a:t>s</a:t>
            </a:r>
            <a:r>
              <a:rPr lang="en-US" dirty="0" err="1" smtClean="0">
                <a:solidFill>
                  <a:srgbClr val="000000"/>
                </a:solidFill>
                <a:latin typeface="Consolas"/>
              </a:rPr>
              <a:t>.nextInt</a:t>
            </a:r>
            <a:r>
              <a:rPr lang="en-US" dirty="0" smtClean="0">
                <a:solidFill>
                  <a:srgbClr val="000000"/>
                </a:solidFill>
                <a:latin typeface="Consolas"/>
              </a:rPr>
              <a:t>();</a:t>
            </a:r>
          </a:p>
          <a:p>
            <a:pPr lvl="1"/>
            <a:r>
              <a:rPr lang="en-US" dirty="0" smtClean="0">
                <a:solidFill>
                  <a:srgbClr val="000000"/>
                </a:solidFill>
                <a:latin typeface="Consolas"/>
              </a:rPr>
              <a:t>}</a:t>
            </a:r>
          </a:p>
          <a:p>
            <a:r>
              <a:rPr lang="en-US" dirty="0" smtClean="0">
                <a:solidFill>
                  <a:srgbClr val="000000"/>
                </a:solidFill>
                <a:latin typeface="Consolas"/>
              </a:rPr>
              <a:t>}</a:t>
            </a:r>
          </a:p>
          <a:p>
            <a:r>
              <a:rPr lang="en-US" b="1" dirty="0" err="1" smtClean="0">
                <a:solidFill>
                  <a:srgbClr val="7F0055"/>
                </a:solidFill>
                <a:latin typeface="Consolas"/>
              </a:rPr>
              <a:t>int</a:t>
            </a:r>
            <a:r>
              <a:rPr lang="en-US" b="1" dirty="0" smtClean="0">
                <a:solidFill>
                  <a:srgbClr val="000000"/>
                </a:solidFill>
                <a:latin typeface="Consolas"/>
              </a:rPr>
              <a:t> </a:t>
            </a:r>
            <a:r>
              <a:rPr lang="en-US" b="1" dirty="0" err="1" smtClean="0">
                <a:solidFill>
                  <a:srgbClr val="6A3E3E"/>
                </a:solidFill>
                <a:latin typeface="Consolas"/>
              </a:rPr>
              <a:t>totalRun</a:t>
            </a:r>
            <a:r>
              <a:rPr lang="en-US" b="1" dirty="0" smtClean="0">
                <a:solidFill>
                  <a:srgbClr val="000000"/>
                </a:solidFill>
                <a:latin typeface="Consolas"/>
              </a:rPr>
              <a:t> = 0;</a:t>
            </a:r>
          </a:p>
          <a:p>
            <a:r>
              <a:rPr lang="nn-NO" b="1" dirty="0" smtClean="0">
                <a:solidFill>
                  <a:srgbClr val="7F0055"/>
                </a:solidFill>
                <a:latin typeface="Consolas"/>
              </a:rPr>
              <a:t>for</a:t>
            </a:r>
            <a:r>
              <a:rPr lang="nn-NO" b="1" dirty="0" smtClean="0">
                <a:solidFill>
                  <a:srgbClr val="000000"/>
                </a:solidFill>
                <a:latin typeface="Consolas"/>
              </a:rPr>
              <a:t> (</a:t>
            </a:r>
            <a:r>
              <a:rPr lang="nn-NO" b="1" dirty="0" smtClean="0">
                <a:solidFill>
                  <a:srgbClr val="7F0055"/>
                </a:solidFill>
                <a:latin typeface="Consolas"/>
              </a:rPr>
              <a:t>int</a:t>
            </a:r>
            <a:r>
              <a:rPr lang="nn-NO" b="1" dirty="0" smtClean="0">
                <a:solidFill>
                  <a:srgbClr val="000000"/>
                </a:solidFill>
                <a:latin typeface="Consolas"/>
              </a:rPr>
              <a:t> </a:t>
            </a:r>
            <a:r>
              <a:rPr lang="nn-NO" b="1" dirty="0" smtClean="0">
                <a:solidFill>
                  <a:srgbClr val="6A3E3E"/>
                </a:solidFill>
                <a:latin typeface="Consolas"/>
              </a:rPr>
              <a:t>i</a:t>
            </a:r>
            <a:r>
              <a:rPr lang="nn-NO" b="1" dirty="0" smtClean="0">
                <a:solidFill>
                  <a:srgbClr val="000000"/>
                </a:solidFill>
                <a:latin typeface="Consolas"/>
              </a:rPr>
              <a:t> = 0; </a:t>
            </a:r>
            <a:r>
              <a:rPr lang="nn-NO" b="1" dirty="0" smtClean="0">
                <a:solidFill>
                  <a:srgbClr val="6A3E3E"/>
                </a:solidFill>
                <a:latin typeface="Consolas"/>
              </a:rPr>
              <a:t>i</a:t>
            </a:r>
            <a:r>
              <a:rPr lang="nn-NO" b="1" dirty="0" smtClean="0">
                <a:solidFill>
                  <a:srgbClr val="000000"/>
                </a:solidFill>
                <a:latin typeface="Consolas"/>
              </a:rPr>
              <a:t> &lt; 3; </a:t>
            </a:r>
            <a:r>
              <a:rPr lang="nn-NO" b="1" dirty="0" smtClean="0">
                <a:solidFill>
                  <a:srgbClr val="6A3E3E"/>
                </a:solidFill>
                <a:latin typeface="Consolas"/>
              </a:rPr>
              <a:t>i</a:t>
            </a:r>
            <a:r>
              <a:rPr lang="nn-NO" b="1" dirty="0" smtClean="0">
                <a:solidFill>
                  <a:srgbClr val="000000"/>
                </a:solidFill>
                <a:latin typeface="Consolas"/>
              </a:rPr>
              <a:t>++) {</a:t>
            </a:r>
          </a:p>
          <a:p>
            <a:pPr lvl="1"/>
            <a:r>
              <a:rPr lang="en-US" b="1" dirty="0" smtClean="0">
                <a:solidFill>
                  <a:srgbClr val="7F0055"/>
                </a:solidFill>
                <a:latin typeface="Consolas"/>
              </a:rPr>
              <a:t>for</a:t>
            </a:r>
            <a:r>
              <a:rPr lang="en-US" b="1" dirty="0" smtClean="0">
                <a:solidFill>
                  <a:srgbClr val="000000"/>
                </a:solidFill>
                <a:latin typeface="Consolas"/>
              </a:rPr>
              <a:t> (</a:t>
            </a:r>
            <a:r>
              <a:rPr lang="en-US" b="1" dirty="0" err="1" smtClean="0">
                <a:solidFill>
                  <a:srgbClr val="7F0055"/>
                </a:solidFill>
                <a:latin typeface="Consolas"/>
              </a:rPr>
              <a:t>int</a:t>
            </a:r>
            <a:r>
              <a:rPr lang="en-US" b="1" dirty="0" smtClean="0">
                <a:solidFill>
                  <a:srgbClr val="000000"/>
                </a:solidFill>
                <a:latin typeface="Consolas"/>
              </a:rPr>
              <a:t> </a:t>
            </a:r>
            <a:r>
              <a:rPr lang="en-US" b="1" dirty="0" smtClean="0">
                <a:solidFill>
                  <a:srgbClr val="6A3E3E"/>
                </a:solidFill>
                <a:latin typeface="Consolas"/>
              </a:rPr>
              <a:t>j</a:t>
            </a:r>
            <a:r>
              <a:rPr lang="en-US" b="1" dirty="0" smtClean="0">
                <a:solidFill>
                  <a:srgbClr val="000000"/>
                </a:solidFill>
                <a:latin typeface="Consolas"/>
              </a:rPr>
              <a:t> = 0; </a:t>
            </a:r>
            <a:r>
              <a:rPr lang="en-US" b="1" dirty="0" smtClean="0">
                <a:solidFill>
                  <a:srgbClr val="6A3E3E"/>
                </a:solidFill>
                <a:latin typeface="Consolas"/>
              </a:rPr>
              <a:t>j</a:t>
            </a:r>
            <a:r>
              <a:rPr lang="en-US" b="1" dirty="0" smtClean="0">
                <a:solidFill>
                  <a:srgbClr val="000000"/>
                </a:solidFill>
                <a:latin typeface="Consolas"/>
              </a:rPr>
              <a:t> &lt; 6; </a:t>
            </a:r>
            <a:r>
              <a:rPr lang="en-US" b="1" dirty="0" smtClean="0">
                <a:solidFill>
                  <a:srgbClr val="6A3E3E"/>
                </a:solidFill>
                <a:latin typeface="Consolas"/>
              </a:rPr>
              <a:t>j</a:t>
            </a:r>
            <a:r>
              <a:rPr lang="en-US" b="1" dirty="0" smtClean="0">
                <a:solidFill>
                  <a:srgbClr val="000000"/>
                </a:solidFill>
                <a:latin typeface="Consolas"/>
              </a:rPr>
              <a:t>++) {</a:t>
            </a:r>
          </a:p>
          <a:p>
            <a:pPr lvl="1"/>
            <a:r>
              <a:rPr lang="en-US" dirty="0" smtClean="0">
                <a:solidFill>
                  <a:srgbClr val="6A3E3E"/>
                </a:solidFill>
                <a:latin typeface="Consolas"/>
              </a:rPr>
              <a:t>	</a:t>
            </a:r>
            <a:r>
              <a:rPr lang="en-US" dirty="0" err="1" smtClean="0">
                <a:solidFill>
                  <a:srgbClr val="6A3E3E"/>
                </a:solidFill>
                <a:latin typeface="Consolas"/>
              </a:rPr>
              <a:t>totalRun</a:t>
            </a:r>
            <a:r>
              <a:rPr lang="en-US" dirty="0" smtClean="0">
                <a:solidFill>
                  <a:srgbClr val="000000"/>
                </a:solidFill>
                <a:latin typeface="Consolas"/>
              </a:rPr>
              <a:t> += </a:t>
            </a:r>
            <a:r>
              <a:rPr lang="en-US" dirty="0" err="1" smtClean="0">
                <a:solidFill>
                  <a:srgbClr val="6A3E3E"/>
                </a:solidFill>
                <a:latin typeface="Consolas"/>
              </a:rPr>
              <a:t>runPerOver</a:t>
            </a:r>
            <a:r>
              <a:rPr lang="en-US" dirty="0" smtClean="0">
                <a:solidFill>
                  <a:srgbClr val="000000"/>
                </a:solidFill>
                <a:latin typeface="Consolas"/>
              </a:rPr>
              <a:t>[</a:t>
            </a:r>
            <a:r>
              <a:rPr lang="en-US" dirty="0" err="1" smtClean="0">
                <a:solidFill>
                  <a:srgbClr val="6A3E3E"/>
                </a:solidFill>
                <a:latin typeface="Consolas"/>
              </a:rPr>
              <a:t>i</a:t>
            </a:r>
            <a:r>
              <a:rPr lang="en-US" dirty="0" smtClean="0">
                <a:solidFill>
                  <a:srgbClr val="000000"/>
                </a:solidFill>
                <a:latin typeface="Consolas"/>
              </a:rPr>
              <a:t>][</a:t>
            </a:r>
            <a:r>
              <a:rPr lang="en-US" dirty="0" smtClean="0">
                <a:solidFill>
                  <a:srgbClr val="6A3E3E"/>
                </a:solidFill>
                <a:latin typeface="Consolas"/>
              </a:rPr>
              <a:t>j</a:t>
            </a:r>
            <a:r>
              <a:rPr lang="en-US" dirty="0" smtClean="0">
                <a:solidFill>
                  <a:srgbClr val="000000"/>
                </a:solidFill>
                <a:latin typeface="Consolas"/>
              </a:rPr>
              <a:t>];</a:t>
            </a:r>
          </a:p>
          <a:p>
            <a:pPr lvl="1"/>
            <a:r>
              <a:rPr lang="en-US" dirty="0" smtClean="0">
                <a:solidFill>
                  <a:srgbClr val="000000"/>
                </a:solidFill>
                <a:latin typeface="Consolas"/>
              </a:rPr>
              <a:t>}</a:t>
            </a:r>
          </a:p>
          <a:p>
            <a:r>
              <a:rPr lang="en-US" dirty="0" smtClean="0">
                <a:solidFill>
                  <a:srgbClr val="000000"/>
                </a:solidFill>
                <a:latin typeface="Consolas"/>
              </a:rPr>
              <a:t>}</a:t>
            </a:r>
          </a:p>
          <a:p>
            <a:r>
              <a:rPr lang="en-US" b="1" dirty="0" smtClean="0">
                <a:solidFill>
                  <a:srgbClr val="7F0055"/>
                </a:solidFill>
                <a:latin typeface="Consolas"/>
              </a:rPr>
              <a:t>double</a:t>
            </a:r>
            <a:r>
              <a:rPr lang="en-US" b="1" dirty="0" smtClean="0">
                <a:solidFill>
                  <a:srgbClr val="000000"/>
                </a:solidFill>
                <a:latin typeface="Consolas"/>
              </a:rPr>
              <a:t> </a:t>
            </a:r>
            <a:r>
              <a:rPr lang="en-US" b="1" dirty="0" smtClean="0">
                <a:solidFill>
                  <a:srgbClr val="6A3E3E"/>
                </a:solidFill>
                <a:latin typeface="Consolas"/>
              </a:rPr>
              <a:t>average</a:t>
            </a:r>
            <a:r>
              <a:rPr lang="en-US" b="1" dirty="0" smtClean="0">
                <a:solidFill>
                  <a:srgbClr val="000000"/>
                </a:solidFill>
                <a:latin typeface="Consolas"/>
              </a:rPr>
              <a:t> = </a:t>
            </a:r>
            <a:r>
              <a:rPr lang="en-US" b="1" dirty="0" err="1" smtClean="0">
                <a:solidFill>
                  <a:srgbClr val="6A3E3E"/>
                </a:solidFill>
                <a:latin typeface="Consolas"/>
              </a:rPr>
              <a:t>totalRun</a:t>
            </a:r>
            <a:r>
              <a:rPr lang="en-US" b="1" dirty="0" smtClean="0">
                <a:solidFill>
                  <a:srgbClr val="000000"/>
                </a:solidFill>
                <a:latin typeface="Consolas"/>
              </a:rPr>
              <a:t> / (</a:t>
            </a:r>
            <a:r>
              <a:rPr lang="en-US" b="1" dirty="0" smtClean="0">
                <a:solidFill>
                  <a:srgbClr val="7F0055"/>
                </a:solidFill>
                <a:latin typeface="Consolas"/>
              </a:rPr>
              <a:t>double</a:t>
            </a:r>
            <a:r>
              <a:rPr lang="en-US" b="1" dirty="0" smtClean="0">
                <a:solidFill>
                  <a:srgbClr val="000000"/>
                </a:solidFill>
                <a:latin typeface="Consolas"/>
              </a:rPr>
              <a:t>) </a:t>
            </a:r>
            <a:r>
              <a:rPr lang="en-US" b="1" dirty="0" err="1" smtClean="0">
                <a:solidFill>
                  <a:srgbClr val="6A3E3E"/>
                </a:solidFill>
                <a:latin typeface="Consolas"/>
              </a:rPr>
              <a:t>runPerOver</a:t>
            </a:r>
            <a:r>
              <a:rPr lang="en-US" b="1" dirty="0" err="1" smtClean="0">
                <a:solidFill>
                  <a:srgbClr val="000000"/>
                </a:solidFill>
                <a:latin typeface="Consolas"/>
              </a:rPr>
              <a:t>.</a:t>
            </a:r>
            <a:r>
              <a:rPr lang="en-US" b="1" dirty="0" err="1" smtClean="0">
                <a:solidFill>
                  <a:srgbClr val="0000C0"/>
                </a:solidFill>
                <a:latin typeface="Consolas"/>
              </a:rPr>
              <a:t>length</a:t>
            </a:r>
            <a:r>
              <a:rPr lang="en-US" b="1" dirty="0" smtClean="0">
                <a:solidFill>
                  <a:srgbClr val="000000"/>
                </a:solidFill>
                <a:latin typeface="Consolas"/>
              </a:rPr>
              <a:t>;</a:t>
            </a:r>
          </a:p>
          <a:p>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2A00FF"/>
                </a:solidFill>
                <a:latin typeface="Consolas"/>
              </a:rPr>
              <a:t>"Total Run = "</a:t>
            </a:r>
            <a:r>
              <a:rPr lang="en-US" b="1" i="1" dirty="0" smtClean="0">
                <a:solidFill>
                  <a:srgbClr val="000000"/>
                </a:solidFill>
                <a:latin typeface="Consolas"/>
              </a:rPr>
              <a:t> + </a:t>
            </a:r>
            <a:r>
              <a:rPr lang="en-US" b="1" i="1" dirty="0" err="1" smtClean="0">
                <a:solidFill>
                  <a:srgbClr val="6A3E3E"/>
                </a:solidFill>
                <a:latin typeface="Consolas"/>
              </a:rPr>
              <a:t>totalRun</a:t>
            </a:r>
            <a:r>
              <a:rPr lang="en-US" b="1" i="1" dirty="0" smtClean="0">
                <a:solidFill>
                  <a:srgbClr val="000000"/>
                </a:solidFill>
                <a:latin typeface="Consolas"/>
              </a:rPr>
              <a:t>);</a:t>
            </a:r>
          </a:p>
          <a:p>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2A00FF"/>
                </a:solidFill>
                <a:latin typeface="Consolas"/>
              </a:rPr>
              <a:t>"Average per over = "</a:t>
            </a:r>
            <a:r>
              <a:rPr lang="en-US" b="1" i="1" dirty="0" smtClean="0">
                <a:solidFill>
                  <a:srgbClr val="000000"/>
                </a:solidFill>
                <a:latin typeface="Consolas"/>
              </a:rPr>
              <a:t> + </a:t>
            </a:r>
            <a:r>
              <a:rPr lang="en-US" b="1" i="1" dirty="0" smtClean="0">
                <a:solidFill>
                  <a:srgbClr val="6A3E3E"/>
                </a:solidFill>
                <a:latin typeface="Consolas"/>
              </a:rPr>
              <a:t>average</a:t>
            </a:r>
            <a:r>
              <a:rPr lang="en-US" b="1" i="1" dirty="0" smtClean="0">
                <a:solidFill>
                  <a:srgbClr val="000000"/>
                </a:solidFill>
                <a:latin typeface="Consolas"/>
              </a:rPr>
              <a:t>);</a:t>
            </a:r>
            <a:endParaRPr lang="en-US" dirty="0" smtClean="0">
              <a:solidFill>
                <a:srgbClr val="000000"/>
              </a:solidFill>
              <a:latin typeface="Consolas"/>
            </a:endParaRPr>
          </a:p>
        </p:txBody>
      </p:sp>
      <p:pic>
        <p:nvPicPr>
          <p:cNvPr id="5" name="Picture 2"/>
          <p:cNvPicPr>
            <a:picLocks noChangeAspect="1" noChangeArrowheads="1"/>
          </p:cNvPicPr>
          <p:nvPr/>
        </p:nvPicPr>
        <p:blipFill>
          <a:blip r:embed="rId2" cstate="print"/>
          <a:srcRect/>
          <a:stretch>
            <a:fillRect/>
          </a:stretch>
        </p:blipFill>
        <p:spPr bwMode="auto">
          <a:xfrm>
            <a:off x="6138358" y="711201"/>
            <a:ext cx="6011284" cy="4733635"/>
          </a:xfrm>
          <a:prstGeom prst="rect">
            <a:avLst/>
          </a:prstGeom>
          <a:noFill/>
          <a:ln w="9525">
            <a:noFill/>
            <a:miter lim="800000"/>
            <a:headEnd/>
            <a:tailEnd/>
          </a:ln>
        </p:spPr>
      </p:pic>
    </p:spTree>
    <p:extLst>
      <p:ext uri="{BB962C8B-B14F-4D97-AF65-F5344CB8AC3E}">
        <p14:creationId xmlns:p14="http://schemas.microsoft.com/office/powerpoint/2010/main" val="3615538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Multi-Dimensional Array (Cont.)</a:t>
            </a:r>
          </a:p>
        </p:txBody>
      </p:sp>
      <p:sp>
        <p:nvSpPr>
          <p:cNvPr id="3" name="Content Placeholder 2"/>
          <p:cNvSpPr>
            <a:spLocks noGrp="1"/>
          </p:cNvSpPr>
          <p:nvPr>
            <p:ph idx="1"/>
          </p:nvPr>
        </p:nvSpPr>
        <p:spPr/>
        <p:txBody>
          <a:bodyPr/>
          <a:lstStyle/>
          <a:p>
            <a:r>
              <a:rPr lang="en-US" b="1" dirty="0"/>
              <a:t>manually</a:t>
            </a:r>
            <a:r>
              <a:rPr lang="en-US" dirty="0"/>
              <a:t> allocate </a:t>
            </a:r>
            <a:r>
              <a:rPr lang="en-US" b="1" dirty="0"/>
              <a:t>different</a:t>
            </a:r>
            <a:r>
              <a:rPr lang="en-US" dirty="0"/>
              <a:t> size:</a:t>
            </a:r>
          </a:p>
          <a:p>
            <a:pPr lvl="2">
              <a:buNone/>
            </a:pPr>
            <a:r>
              <a:rPr lang="en-US" sz="2000" dirty="0" err="1">
                <a:latin typeface="Cambria" pitchFamily="18" charset="0"/>
                <a:ea typeface="Cambria" pitchFamily="18" charset="0"/>
              </a:rPr>
              <a:t>int</a:t>
            </a:r>
            <a:r>
              <a:rPr lang="en-US" sz="2000" dirty="0">
                <a:latin typeface="Cambria" pitchFamily="18" charset="0"/>
                <a:ea typeface="Cambria" pitchFamily="18" charset="0"/>
              </a:rPr>
              <a:t> </a:t>
            </a:r>
            <a:r>
              <a:rPr lang="en-US" sz="2000" dirty="0" err="1">
                <a:latin typeface="Cambria" pitchFamily="18" charset="0"/>
                <a:ea typeface="Cambria" pitchFamily="18" charset="0"/>
              </a:rPr>
              <a:t>runPerOver</a:t>
            </a:r>
            <a:r>
              <a:rPr lang="en-US" sz="2000" dirty="0">
                <a:latin typeface="Cambria" pitchFamily="18" charset="0"/>
                <a:ea typeface="Cambria" pitchFamily="18" charset="0"/>
              </a:rPr>
              <a:t>[][] = new </a:t>
            </a:r>
            <a:r>
              <a:rPr lang="en-US" sz="2000" dirty="0" err="1">
                <a:latin typeface="Cambria" pitchFamily="18" charset="0"/>
                <a:ea typeface="Cambria" pitchFamily="18" charset="0"/>
              </a:rPr>
              <a:t>int</a:t>
            </a:r>
            <a:r>
              <a:rPr lang="en-US" sz="2000" dirty="0">
                <a:latin typeface="Cambria" pitchFamily="18" charset="0"/>
                <a:ea typeface="Cambria" pitchFamily="18" charset="0"/>
              </a:rPr>
              <a:t>[3][];</a:t>
            </a:r>
          </a:p>
          <a:p>
            <a:pPr lvl="2">
              <a:buNone/>
            </a:pPr>
            <a:r>
              <a:rPr lang="en-US" sz="2000" dirty="0" err="1">
                <a:latin typeface="Cambria" pitchFamily="18" charset="0"/>
                <a:ea typeface="Cambria" pitchFamily="18" charset="0"/>
              </a:rPr>
              <a:t>runPerOver</a:t>
            </a:r>
            <a:r>
              <a:rPr lang="en-US" sz="2000" dirty="0">
                <a:latin typeface="Cambria" pitchFamily="18" charset="0"/>
                <a:ea typeface="Cambria" pitchFamily="18" charset="0"/>
              </a:rPr>
              <a:t>[0] =  new </a:t>
            </a:r>
            <a:r>
              <a:rPr lang="en-US" sz="2000" dirty="0" err="1">
                <a:latin typeface="Cambria" pitchFamily="18" charset="0"/>
                <a:ea typeface="Cambria" pitchFamily="18" charset="0"/>
              </a:rPr>
              <a:t>int</a:t>
            </a:r>
            <a:r>
              <a:rPr lang="en-US" sz="2000" dirty="0">
                <a:latin typeface="Cambria" pitchFamily="18" charset="0"/>
                <a:ea typeface="Cambria" pitchFamily="18" charset="0"/>
              </a:rPr>
              <a:t>[6];</a:t>
            </a:r>
          </a:p>
          <a:p>
            <a:pPr lvl="2">
              <a:buNone/>
            </a:pPr>
            <a:r>
              <a:rPr lang="en-US" sz="2000" dirty="0" err="1">
                <a:latin typeface="Cambria" pitchFamily="18" charset="0"/>
                <a:ea typeface="Cambria" pitchFamily="18" charset="0"/>
              </a:rPr>
              <a:t>runPerOver</a:t>
            </a:r>
            <a:r>
              <a:rPr lang="en-US" sz="2000" dirty="0">
                <a:latin typeface="Cambria" pitchFamily="18" charset="0"/>
                <a:ea typeface="Cambria" pitchFamily="18" charset="0"/>
              </a:rPr>
              <a:t>[1]  =  new </a:t>
            </a:r>
            <a:r>
              <a:rPr lang="en-US" sz="2000" dirty="0" err="1">
                <a:latin typeface="Cambria" pitchFamily="18" charset="0"/>
                <a:ea typeface="Cambria" pitchFamily="18" charset="0"/>
              </a:rPr>
              <a:t>int</a:t>
            </a:r>
            <a:r>
              <a:rPr lang="en-US" sz="2000" dirty="0">
                <a:latin typeface="Cambria" pitchFamily="18" charset="0"/>
                <a:ea typeface="Cambria" pitchFamily="18" charset="0"/>
              </a:rPr>
              <a:t>[7];</a:t>
            </a:r>
          </a:p>
          <a:p>
            <a:pPr lvl="2">
              <a:buNone/>
            </a:pPr>
            <a:r>
              <a:rPr lang="en-US" sz="2000" dirty="0" err="1">
                <a:latin typeface="Cambria" pitchFamily="18" charset="0"/>
                <a:ea typeface="Cambria" pitchFamily="18" charset="0"/>
              </a:rPr>
              <a:t>runPerOver</a:t>
            </a:r>
            <a:r>
              <a:rPr lang="en-US" sz="2000" dirty="0">
                <a:latin typeface="Cambria" pitchFamily="18" charset="0"/>
                <a:ea typeface="Cambria" pitchFamily="18" charset="0"/>
              </a:rPr>
              <a:t>[2]  =  new </a:t>
            </a:r>
            <a:r>
              <a:rPr lang="en-US" sz="2000" dirty="0" err="1">
                <a:latin typeface="Cambria" pitchFamily="18" charset="0"/>
                <a:ea typeface="Cambria" pitchFamily="18" charset="0"/>
              </a:rPr>
              <a:t>int</a:t>
            </a:r>
            <a:r>
              <a:rPr lang="en-US" sz="2000" dirty="0">
                <a:latin typeface="Cambria" pitchFamily="18" charset="0"/>
                <a:ea typeface="Cambria" pitchFamily="18" charset="0"/>
              </a:rPr>
              <a:t>[6]; </a:t>
            </a:r>
          </a:p>
          <a:p>
            <a:r>
              <a:rPr lang="en-US" b="1" dirty="0"/>
              <a:t>initialization</a:t>
            </a:r>
            <a:r>
              <a:rPr lang="en-US" dirty="0"/>
              <a:t>:</a:t>
            </a:r>
          </a:p>
          <a:p>
            <a:pPr lvl="1">
              <a:buNone/>
            </a:pPr>
            <a:r>
              <a:rPr lang="en-US" dirty="0" err="1">
                <a:latin typeface="Cambria" pitchFamily="18" charset="0"/>
                <a:ea typeface="Cambria" pitchFamily="18" charset="0"/>
              </a:rPr>
              <a:t>int</a:t>
            </a:r>
            <a:r>
              <a:rPr lang="en-US" dirty="0">
                <a:latin typeface="Cambria" pitchFamily="18" charset="0"/>
                <a:ea typeface="Cambria" pitchFamily="18" charset="0"/>
              </a:rPr>
              <a:t> </a:t>
            </a:r>
            <a:r>
              <a:rPr lang="en-US" dirty="0" err="1">
                <a:latin typeface="Cambria" pitchFamily="18" charset="0"/>
                <a:ea typeface="Cambria" pitchFamily="18" charset="0"/>
              </a:rPr>
              <a:t>runPerOver</a:t>
            </a:r>
            <a:r>
              <a:rPr lang="en-US" dirty="0">
                <a:latin typeface="Cambria" pitchFamily="18" charset="0"/>
                <a:ea typeface="Cambria" pitchFamily="18" charset="0"/>
              </a:rPr>
              <a:t>[][] = {</a:t>
            </a:r>
          </a:p>
          <a:p>
            <a:pPr lvl="1">
              <a:buNone/>
            </a:pPr>
            <a:r>
              <a:rPr lang="en-US" dirty="0">
                <a:latin typeface="Cambria" pitchFamily="18" charset="0"/>
                <a:ea typeface="Cambria" pitchFamily="18" charset="0"/>
              </a:rPr>
              <a:t>				{0,4,2,1,0,6},</a:t>
            </a:r>
          </a:p>
          <a:p>
            <a:pPr lvl="1">
              <a:buNone/>
            </a:pPr>
            <a:r>
              <a:rPr lang="en-US" dirty="0">
                <a:latin typeface="Cambria" pitchFamily="18" charset="0"/>
                <a:ea typeface="Cambria" pitchFamily="18" charset="0"/>
              </a:rPr>
              <a:t>				{1,-1,4,1,2,4,0},</a:t>
            </a:r>
          </a:p>
          <a:p>
            <a:pPr lvl="1">
              <a:buNone/>
            </a:pPr>
            <a:r>
              <a:rPr lang="en-US" dirty="0">
                <a:latin typeface="Cambria" pitchFamily="18" charset="0"/>
                <a:ea typeface="Cambria" pitchFamily="18" charset="0"/>
              </a:rPr>
              <a:t>				{6,4,1,0,2,2},</a:t>
            </a:r>
          </a:p>
          <a:p>
            <a:pPr lvl="1">
              <a:buNone/>
            </a:pPr>
            <a:r>
              <a:rPr lang="en-US" dirty="0">
                <a:latin typeface="Cambria" pitchFamily="18" charset="0"/>
                <a:ea typeface="Cambria" pitchFamily="18" charset="0"/>
              </a:rPr>
              <a:t>			}</a:t>
            </a:r>
          </a:p>
          <a:p>
            <a:pPr lvl="1">
              <a:buNone/>
            </a:pPr>
            <a:r>
              <a:rPr lang="en-IN" dirty="0">
                <a:solidFill>
                  <a:schemeClr val="accent2">
                    <a:lumMod val="75000"/>
                  </a:schemeClr>
                </a:solidFill>
              </a:rPr>
              <a:t>Note : here to specify extra runs (Wide, No Ball etc.. ) negative values are used</a:t>
            </a:r>
            <a:endParaRPr lang="en-US" dirty="0">
              <a:solidFill>
                <a:schemeClr val="accent2">
                  <a:lumMod val="75000"/>
                </a:schemeClr>
              </a:solidFill>
            </a:endParaRPr>
          </a:p>
          <a:p>
            <a:endParaRPr lang="en-US" dirty="0"/>
          </a:p>
        </p:txBody>
      </p:sp>
    </p:spTree>
    <p:extLst>
      <p:ext uri="{BB962C8B-B14F-4D97-AF65-F5344CB8AC3E}">
        <p14:creationId xmlns:p14="http://schemas.microsoft.com/office/powerpoint/2010/main" val="144374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 in Array</a:t>
            </a:r>
            <a:endParaRPr lang="en-US" dirty="0"/>
          </a:p>
        </p:txBody>
      </p:sp>
      <p:sp>
        <p:nvSpPr>
          <p:cNvPr id="3" name="Content Placeholder 2"/>
          <p:cNvSpPr>
            <a:spLocks noGrp="1"/>
          </p:cNvSpPr>
          <p:nvPr>
            <p:ph idx="1"/>
          </p:nvPr>
        </p:nvSpPr>
        <p:spPr/>
        <p:txBody>
          <a:bodyPr/>
          <a:lstStyle/>
          <a:p>
            <a:r>
              <a:rPr lang="en-US" dirty="0"/>
              <a:t>Searching is the process of looking for a specific element in an </a:t>
            </a:r>
            <a:r>
              <a:rPr lang="en-US" dirty="0" smtClean="0"/>
              <a:t>array. for </a:t>
            </a:r>
            <a:r>
              <a:rPr lang="en-US" dirty="0"/>
              <a:t>example, discovering whether a certain </a:t>
            </a:r>
            <a:r>
              <a:rPr lang="en-US" dirty="0" smtClean="0"/>
              <a:t>element </a:t>
            </a:r>
            <a:r>
              <a:rPr lang="en-US" dirty="0"/>
              <a:t>is included </a:t>
            </a:r>
            <a:r>
              <a:rPr lang="en-US" dirty="0" smtClean="0"/>
              <a:t>in the array.</a:t>
            </a:r>
          </a:p>
          <a:p>
            <a:r>
              <a:rPr lang="en-US" dirty="0"/>
              <a:t>Searching is a common task in computer programming. Many algorithms and data structures are devoted to searching</a:t>
            </a:r>
            <a:r>
              <a:rPr lang="en-US" dirty="0" smtClean="0"/>
              <a:t>.</a:t>
            </a:r>
          </a:p>
          <a:p>
            <a:r>
              <a:rPr lang="en-US" dirty="0" smtClean="0"/>
              <a:t>We will discuss two commonly used approaches,</a:t>
            </a:r>
          </a:p>
          <a:p>
            <a:pPr lvl="1"/>
            <a:r>
              <a:rPr lang="en-US" b="1" dirty="0" smtClean="0"/>
              <a:t>Linear Search: </a:t>
            </a:r>
            <a:r>
              <a:rPr lang="en-US" dirty="0" smtClean="0"/>
              <a:t>The </a:t>
            </a:r>
            <a:r>
              <a:rPr lang="en-US" dirty="0"/>
              <a:t>linear search approach compares the key element key sequentially with each element in the array. It continues to do so until the key matches an element in the array or the array is exhausted without a match being </a:t>
            </a:r>
            <a:r>
              <a:rPr lang="en-US" dirty="0" smtClean="0"/>
              <a:t>found.</a:t>
            </a:r>
          </a:p>
          <a:p>
            <a:pPr lvl="1"/>
            <a:r>
              <a:rPr lang="en-US" b="1" dirty="0" smtClean="0"/>
              <a:t>Binary Search: </a:t>
            </a:r>
            <a:r>
              <a:rPr lang="en-US" dirty="0" smtClean="0"/>
              <a:t>The </a:t>
            </a:r>
            <a:r>
              <a:rPr lang="en-US" dirty="0"/>
              <a:t>binary search first compares the key with the element in the middle of the array. Consider the following three cases: </a:t>
            </a:r>
          </a:p>
          <a:p>
            <a:pPr lvl="2"/>
            <a:r>
              <a:rPr lang="en-US" dirty="0" smtClean="0"/>
              <a:t>If </a:t>
            </a:r>
            <a:r>
              <a:rPr lang="en-US" dirty="0"/>
              <a:t>the key is less than the middle element, you need to continue to search for the key only in the first half of the </a:t>
            </a:r>
            <a:r>
              <a:rPr lang="en-US" dirty="0" smtClean="0"/>
              <a:t>array.</a:t>
            </a:r>
          </a:p>
          <a:p>
            <a:pPr lvl="2"/>
            <a:r>
              <a:rPr lang="en-US" dirty="0" smtClean="0"/>
              <a:t>If </a:t>
            </a:r>
            <a:r>
              <a:rPr lang="en-US" dirty="0"/>
              <a:t>the key is equal to the middle element, the search ends with a </a:t>
            </a:r>
            <a:r>
              <a:rPr lang="en-US" dirty="0" smtClean="0"/>
              <a:t>match.</a:t>
            </a:r>
          </a:p>
          <a:p>
            <a:pPr lvl="2"/>
            <a:r>
              <a:rPr lang="en-US" dirty="0" smtClean="0"/>
              <a:t>If </a:t>
            </a:r>
            <a:r>
              <a:rPr lang="en-US" dirty="0"/>
              <a:t>the key is greater than the middle element, you need to continue to search for the key only in the second half of the array</a:t>
            </a:r>
            <a:r>
              <a:rPr lang="en-US" dirty="0" smtClean="0"/>
              <a:t>.</a:t>
            </a:r>
          </a:p>
          <a:p>
            <a:pPr marL="914400" lvl="2" indent="0">
              <a:buNone/>
            </a:pPr>
            <a:r>
              <a:rPr lang="en-US" dirty="0" smtClean="0"/>
              <a:t>Note: Array should be sorted in ascending order if we want to use Binary Search.</a:t>
            </a:r>
            <a:endParaRPr lang="en-US" dirty="0"/>
          </a:p>
        </p:txBody>
      </p:sp>
    </p:spTree>
    <p:extLst>
      <p:ext uri="{BB962C8B-B14F-4D97-AF65-F5344CB8AC3E}">
        <p14:creationId xmlns:p14="http://schemas.microsoft.com/office/powerpoint/2010/main" val="2755427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Search</a:t>
            </a:r>
            <a:endParaRPr lang="en-US" dirty="0"/>
          </a:p>
        </p:txBody>
      </p:sp>
      <p:sp>
        <p:nvSpPr>
          <p:cNvPr id="4" name="TextBox 3"/>
          <p:cNvSpPr txBox="1"/>
          <p:nvPr/>
        </p:nvSpPr>
        <p:spPr>
          <a:xfrm>
            <a:off x="178724" y="799407"/>
            <a:ext cx="8449887" cy="5909310"/>
          </a:xfrm>
          <a:prstGeom prst="rect">
            <a:avLst/>
          </a:prstGeom>
          <a:noFill/>
          <a:ln w="19050">
            <a:solidFill>
              <a:schemeClr val="accent1"/>
            </a:solidFill>
            <a:prstDash val="dash"/>
          </a:ln>
        </p:spPr>
        <p:txBody>
          <a:bodyPr wrap="square" rtlCol="0">
            <a:spAutoFit/>
          </a:bodyPr>
          <a:lstStyle/>
          <a:p>
            <a:r>
              <a:rPr lang="en-US" b="1" dirty="0">
                <a:solidFill>
                  <a:srgbClr val="7F0055"/>
                </a:solidFill>
                <a:latin typeface="Consolas" panose="020B0609020204030204" pitchFamily="49" charset="0"/>
              </a:rPr>
              <a:t>import</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java.util.Scanner</a:t>
            </a:r>
            <a:r>
              <a:rPr lang="en-US" b="1"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LinearSearchDemo</a:t>
            </a:r>
            <a:r>
              <a:rPr lang="en-US" b="1" dirty="0">
                <a:solidFill>
                  <a:srgbClr val="000000"/>
                </a:solidFill>
                <a:latin typeface="Consolas" panose="020B0609020204030204" pitchFamily="49" charset="0"/>
              </a:rPr>
              <a:t>{</a:t>
            </a:r>
          </a:p>
          <a:p>
            <a:pPr lvl="1"/>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main(String[] </a:t>
            </a:r>
            <a:r>
              <a:rPr lang="en-US" b="1" dirty="0" err="1">
                <a:solidFill>
                  <a:srgbClr val="6A3E3E"/>
                </a:solidFill>
                <a:latin typeface="Consolas" panose="020B0609020204030204" pitchFamily="49" charset="0"/>
              </a:rPr>
              <a:t>args</a:t>
            </a:r>
            <a:r>
              <a:rPr lang="en-US" b="1" dirty="0">
                <a:solidFill>
                  <a:srgbClr val="000000"/>
                </a:solidFill>
                <a:latin typeface="Consolas" panose="020B0609020204030204" pitchFamily="49" charset="0"/>
              </a:rPr>
              <a:t>){</a:t>
            </a:r>
          </a:p>
          <a:p>
            <a:pPr lvl="2"/>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err="1">
                <a:solidFill>
                  <a:srgbClr val="6A3E3E"/>
                </a:solidFill>
                <a:latin typeface="Consolas" panose="020B0609020204030204" pitchFamily="49" charset="0"/>
              </a:rPr>
              <a:t>myArray</a:t>
            </a:r>
            <a:r>
              <a:rPr lang="en-US" b="1" dirty="0">
                <a:solidFill>
                  <a:srgbClr val="000000"/>
                </a:solidFill>
                <a:latin typeface="Consolas" panose="020B0609020204030204" pitchFamily="49" charset="0"/>
              </a:rPr>
              <a:t> = {5,3,6,8,4,6,2,8,9,11</a:t>
            </a:r>
            <a:r>
              <a:rPr lang="en-US" b="1" dirty="0" smtClean="0">
                <a:solidFill>
                  <a:srgbClr val="000000"/>
                </a:solidFill>
                <a:latin typeface="Consolas" panose="020B0609020204030204" pitchFamily="49" charset="0"/>
              </a:rPr>
              <a:t>};</a:t>
            </a:r>
            <a:endParaRPr lang="en-US" dirty="0">
              <a:latin typeface="Consolas" panose="020B0609020204030204" pitchFamily="49" charset="0"/>
            </a:endParaRPr>
          </a:p>
          <a:p>
            <a:pPr lvl="2"/>
            <a:r>
              <a:rPr lang="en-US" dirty="0">
                <a:solidFill>
                  <a:srgbClr val="000000"/>
                </a:solidFill>
                <a:latin typeface="Consolas" panose="020B0609020204030204" pitchFamily="49" charset="0"/>
              </a:rPr>
              <a:t>Scanner </a:t>
            </a:r>
            <a:r>
              <a:rPr lang="en-US" dirty="0" err="1">
                <a:solidFill>
                  <a:srgbClr val="6A3E3E"/>
                </a:solidFill>
                <a:latin typeface="Consolas" panose="020B0609020204030204" pitchFamily="49" charset="0"/>
              </a:rPr>
              <a:t>sc</a:t>
            </a:r>
            <a:r>
              <a:rPr lang="en-US"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Scanner(System.</a:t>
            </a:r>
            <a:r>
              <a:rPr lang="en-US" b="1" i="1" dirty="0">
                <a:solidFill>
                  <a:srgbClr val="0000C0"/>
                </a:solidFill>
                <a:latin typeface="Consolas" panose="020B0609020204030204" pitchFamily="49" charset="0"/>
              </a:rPr>
              <a:t>in</a:t>
            </a:r>
            <a:r>
              <a:rPr lang="en-US" b="1" i="1" dirty="0" smtClean="0">
                <a:solidFill>
                  <a:srgbClr val="000000"/>
                </a:solidFill>
                <a:latin typeface="Consolas" panose="020B0609020204030204" pitchFamily="49" charset="0"/>
              </a:rPr>
              <a:t>);</a:t>
            </a:r>
            <a:endParaRPr lang="en-US" dirty="0">
              <a:latin typeface="Consolas" panose="020B0609020204030204" pitchFamily="49" charset="0"/>
            </a:endParaRPr>
          </a:p>
          <a:p>
            <a:pPr lvl="2"/>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"Enter number to search"</a:t>
            </a:r>
            <a:r>
              <a:rPr lang="en-US" b="1" i="1" dirty="0">
                <a:solidFill>
                  <a:srgbClr val="000000"/>
                </a:solidFill>
                <a:latin typeface="Consolas" panose="020B0609020204030204" pitchFamily="49" charset="0"/>
              </a:rPr>
              <a:t>);</a:t>
            </a:r>
          </a:p>
          <a:p>
            <a:pPr lvl="2"/>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err="1">
                <a:solidFill>
                  <a:srgbClr val="6A3E3E"/>
                </a:solidFill>
                <a:latin typeface="Consolas" panose="020B0609020204030204" pitchFamily="49" charset="0"/>
              </a:rPr>
              <a:t>searchNumber</a:t>
            </a:r>
            <a:r>
              <a:rPr lang="en-US" b="1" dirty="0">
                <a:solidFill>
                  <a:srgbClr val="000000"/>
                </a:solidFill>
                <a:latin typeface="Consolas" panose="020B0609020204030204" pitchFamily="49" charset="0"/>
              </a:rPr>
              <a:t> = </a:t>
            </a:r>
            <a:r>
              <a:rPr lang="en-US" b="1" dirty="0" err="1">
                <a:solidFill>
                  <a:srgbClr val="6A3E3E"/>
                </a:solidFill>
                <a:latin typeface="Consolas" panose="020B0609020204030204" pitchFamily="49" charset="0"/>
              </a:rPr>
              <a:t>sc</a:t>
            </a:r>
            <a:r>
              <a:rPr lang="en-US" b="1" dirty="0" err="1">
                <a:solidFill>
                  <a:srgbClr val="000000"/>
                </a:solidFill>
                <a:latin typeface="Consolas" panose="020B0609020204030204" pitchFamily="49" charset="0"/>
              </a:rPr>
              <a:t>.nextInt</a:t>
            </a:r>
            <a:r>
              <a:rPr lang="en-US" b="1" dirty="0">
                <a:solidFill>
                  <a:srgbClr val="000000"/>
                </a:solidFill>
                <a:latin typeface="Consolas" panose="020B0609020204030204" pitchFamily="49" charset="0"/>
              </a:rPr>
              <a:t>();</a:t>
            </a:r>
          </a:p>
          <a:p>
            <a:pPr lvl="2"/>
            <a:r>
              <a:rPr lang="en-US" dirty="0" err="1">
                <a:solidFill>
                  <a:srgbClr val="6A3E3E"/>
                </a:solidFill>
                <a:latin typeface="Consolas" panose="020B0609020204030204" pitchFamily="49" charset="0"/>
              </a:rPr>
              <a:t>sc</a:t>
            </a:r>
            <a:r>
              <a:rPr lang="en-US" dirty="0" err="1">
                <a:solidFill>
                  <a:srgbClr val="000000"/>
                </a:solidFill>
                <a:latin typeface="Consolas" panose="020B0609020204030204" pitchFamily="49" charset="0"/>
              </a:rPr>
              <a:t>.close</a:t>
            </a:r>
            <a:r>
              <a:rPr lang="en-US" dirty="0" smtClean="0">
                <a:solidFill>
                  <a:srgbClr val="000000"/>
                </a:solidFill>
                <a:latin typeface="Consolas" panose="020B0609020204030204" pitchFamily="49" charset="0"/>
              </a:rPr>
              <a:t>();</a:t>
            </a:r>
            <a:endParaRPr lang="en-US" dirty="0">
              <a:latin typeface="Consolas" panose="020B0609020204030204" pitchFamily="49" charset="0"/>
            </a:endParaRPr>
          </a:p>
          <a:p>
            <a:pPr lvl="2"/>
            <a:r>
              <a:rPr lang="en-US" b="1" dirty="0" err="1">
                <a:solidFill>
                  <a:srgbClr val="7F0055"/>
                </a:solidFill>
                <a:latin typeface="Consolas" panose="020B0609020204030204" pitchFamily="49" charset="0"/>
              </a:rPr>
              <a:t>boolean</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flag</a:t>
            </a:r>
            <a:r>
              <a:rPr lang="en-US" b="1"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false</a:t>
            </a:r>
            <a:r>
              <a:rPr lang="en-US" b="1" dirty="0" smtClean="0">
                <a:solidFill>
                  <a:srgbClr val="000000"/>
                </a:solidFill>
                <a:latin typeface="Consolas" panose="020B0609020204030204" pitchFamily="49" charset="0"/>
              </a:rPr>
              <a:t>;</a:t>
            </a:r>
            <a:endParaRPr lang="en-US" dirty="0">
              <a:latin typeface="Consolas" panose="020B0609020204030204" pitchFamily="49" charset="0"/>
            </a:endParaRPr>
          </a:p>
          <a:p>
            <a:pPr lvl="2"/>
            <a:r>
              <a:rPr lang="en-US" b="1" dirty="0">
                <a:solidFill>
                  <a:srgbClr val="7F0055"/>
                </a:solidFill>
                <a:latin typeface="Consolas" panose="020B0609020204030204" pitchFamily="49" charset="0"/>
              </a:rPr>
              <a:t>for</a:t>
            </a:r>
            <a:r>
              <a:rPr lang="en-US" b="1" dirty="0">
                <a:solidFill>
                  <a:srgbClr val="000000"/>
                </a:solidFill>
                <a:latin typeface="Consolas" panose="020B0609020204030204" pitchFamily="49" charset="0"/>
              </a:rPr>
              <a:t>(</a:t>
            </a:r>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err="1">
                <a:solidFill>
                  <a:srgbClr val="6A3E3E"/>
                </a:solidFill>
                <a:latin typeface="Consolas" panose="020B0609020204030204" pitchFamily="49" charset="0"/>
              </a:rPr>
              <a:t>i</a:t>
            </a:r>
            <a:r>
              <a:rPr lang="en-US" b="1" dirty="0">
                <a:solidFill>
                  <a:srgbClr val="000000"/>
                </a:solidFill>
                <a:latin typeface="Consolas" panose="020B0609020204030204" pitchFamily="49" charset="0"/>
              </a:rPr>
              <a:t>=0;</a:t>
            </a:r>
            <a:r>
              <a:rPr lang="en-US" b="1" dirty="0">
                <a:solidFill>
                  <a:srgbClr val="6A3E3E"/>
                </a:solidFill>
                <a:latin typeface="Consolas" panose="020B0609020204030204" pitchFamily="49" charset="0"/>
              </a:rPr>
              <a:t>i</a:t>
            </a:r>
            <a:r>
              <a:rPr lang="en-US" b="1" dirty="0">
                <a:solidFill>
                  <a:srgbClr val="000000"/>
                </a:solidFill>
                <a:latin typeface="Consolas" panose="020B0609020204030204" pitchFamily="49" charset="0"/>
              </a:rPr>
              <a:t>&lt;</a:t>
            </a:r>
            <a:r>
              <a:rPr lang="en-US" b="1" dirty="0" err="1">
                <a:solidFill>
                  <a:srgbClr val="6A3E3E"/>
                </a:solidFill>
                <a:latin typeface="Consolas" panose="020B0609020204030204" pitchFamily="49" charset="0"/>
              </a:rPr>
              <a:t>myArray</a:t>
            </a:r>
            <a:r>
              <a:rPr lang="en-US" b="1" dirty="0" err="1">
                <a:solidFill>
                  <a:srgbClr val="000000"/>
                </a:solidFill>
                <a:latin typeface="Consolas" panose="020B0609020204030204" pitchFamily="49" charset="0"/>
              </a:rPr>
              <a:t>.</a:t>
            </a:r>
            <a:r>
              <a:rPr lang="en-US" b="1" dirty="0" err="1">
                <a:solidFill>
                  <a:srgbClr val="0000C0"/>
                </a:solidFill>
                <a:latin typeface="Consolas" panose="020B0609020204030204" pitchFamily="49" charset="0"/>
              </a:rPr>
              <a:t>length</a:t>
            </a:r>
            <a:r>
              <a:rPr lang="en-US" b="1" dirty="0" err="1">
                <a:solidFill>
                  <a:srgbClr val="000000"/>
                </a:solidFill>
                <a:latin typeface="Consolas" panose="020B0609020204030204" pitchFamily="49" charset="0"/>
              </a:rPr>
              <a:t>;</a:t>
            </a:r>
            <a:r>
              <a:rPr lang="en-US" b="1" dirty="0" err="1">
                <a:solidFill>
                  <a:srgbClr val="6A3E3E"/>
                </a:solidFill>
                <a:latin typeface="Consolas" panose="020B0609020204030204" pitchFamily="49" charset="0"/>
              </a:rPr>
              <a:t>i</a:t>
            </a:r>
            <a:r>
              <a:rPr lang="en-US" b="1" dirty="0">
                <a:solidFill>
                  <a:srgbClr val="000000"/>
                </a:solidFill>
                <a:latin typeface="Consolas" panose="020B0609020204030204" pitchFamily="49" charset="0"/>
              </a:rPr>
              <a:t>++){</a:t>
            </a:r>
          </a:p>
          <a:p>
            <a:pPr lvl="3"/>
            <a:r>
              <a:rPr lang="en-US" b="1" dirty="0">
                <a:solidFill>
                  <a:srgbClr val="7F0055"/>
                </a:solidFill>
                <a:latin typeface="Consolas" panose="020B0609020204030204" pitchFamily="49" charset="0"/>
              </a:rPr>
              <a:t>if</a:t>
            </a:r>
            <a:r>
              <a:rPr lang="en-US" b="1" dirty="0">
                <a:solidFill>
                  <a:srgbClr val="000000"/>
                </a:solidFill>
                <a:latin typeface="Consolas" panose="020B0609020204030204" pitchFamily="49" charset="0"/>
              </a:rPr>
              <a:t>(</a:t>
            </a:r>
            <a:r>
              <a:rPr lang="en-US" b="1" dirty="0" err="1">
                <a:solidFill>
                  <a:srgbClr val="6A3E3E"/>
                </a:solidFill>
                <a:latin typeface="Consolas" panose="020B0609020204030204" pitchFamily="49" charset="0"/>
              </a:rPr>
              <a:t>myArray</a:t>
            </a:r>
            <a:r>
              <a:rPr lang="en-US" b="1" dirty="0">
                <a:solidFill>
                  <a:srgbClr val="000000"/>
                </a:solidFill>
                <a:latin typeface="Consolas" panose="020B0609020204030204" pitchFamily="49" charset="0"/>
              </a:rPr>
              <a:t>[</a:t>
            </a:r>
            <a:r>
              <a:rPr lang="en-US" b="1" dirty="0" err="1">
                <a:solidFill>
                  <a:srgbClr val="6A3E3E"/>
                </a:solidFill>
                <a:latin typeface="Consolas" panose="020B0609020204030204" pitchFamily="49" charset="0"/>
              </a:rPr>
              <a:t>i</a:t>
            </a:r>
            <a:r>
              <a:rPr lang="en-US" b="1" dirty="0">
                <a:solidFill>
                  <a:srgbClr val="000000"/>
                </a:solidFill>
                <a:latin typeface="Consolas" panose="020B0609020204030204" pitchFamily="49" charset="0"/>
              </a:rPr>
              <a:t>]==</a:t>
            </a:r>
            <a:r>
              <a:rPr lang="en-US" b="1" dirty="0" err="1">
                <a:solidFill>
                  <a:srgbClr val="6A3E3E"/>
                </a:solidFill>
                <a:latin typeface="Consolas" panose="020B0609020204030204" pitchFamily="49" charset="0"/>
              </a:rPr>
              <a:t>searchNumber</a:t>
            </a:r>
            <a:r>
              <a:rPr lang="en-US" b="1" dirty="0">
                <a:solidFill>
                  <a:srgbClr val="000000"/>
                </a:solidFill>
                <a:latin typeface="Consolas" panose="020B0609020204030204" pitchFamily="49" charset="0"/>
              </a:rPr>
              <a:t>){</a:t>
            </a:r>
          </a:p>
          <a:p>
            <a:pPr lvl="4"/>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"Found at = "</a:t>
            </a:r>
            <a:r>
              <a:rPr lang="en-US" b="1" i="1" dirty="0">
                <a:solidFill>
                  <a:srgbClr val="000000"/>
                </a:solidFill>
                <a:latin typeface="Consolas" panose="020B0609020204030204" pitchFamily="49" charset="0"/>
              </a:rPr>
              <a:t>+</a:t>
            </a:r>
            <a:r>
              <a:rPr lang="en-US" b="1" i="1" dirty="0" err="1">
                <a:solidFill>
                  <a:srgbClr val="6A3E3E"/>
                </a:solidFill>
                <a:latin typeface="Consolas" panose="020B0609020204030204" pitchFamily="49" charset="0"/>
              </a:rPr>
              <a:t>i</a:t>
            </a:r>
            <a:r>
              <a:rPr lang="en-US" b="1" i="1" dirty="0">
                <a:solidFill>
                  <a:srgbClr val="000000"/>
                </a:solidFill>
                <a:latin typeface="Consolas" panose="020B0609020204030204" pitchFamily="49" charset="0"/>
              </a:rPr>
              <a:t>);</a:t>
            </a:r>
          </a:p>
          <a:p>
            <a:pPr lvl="4"/>
            <a:r>
              <a:rPr lang="en-US" dirty="0">
                <a:solidFill>
                  <a:srgbClr val="6A3E3E"/>
                </a:solidFill>
                <a:latin typeface="Consolas" panose="020B0609020204030204" pitchFamily="49" charset="0"/>
              </a:rPr>
              <a:t>flag</a:t>
            </a:r>
            <a:r>
              <a:rPr lang="en-US"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true</a:t>
            </a:r>
            <a:r>
              <a:rPr lang="en-US" b="1" dirty="0">
                <a:solidFill>
                  <a:srgbClr val="000000"/>
                </a:solidFill>
                <a:latin typeface="Consolas" panose="020B0609020204030204" pitchFamily="49" charset="0"/>
              </a:rPr>
              <a:t>;</a:t>
            </a:r>
          </a:p>
          <a:p>
            <a:pPr lvl="4"/>
            <a:r>
              <a:rPr lang="en-US" b="1" dirty="0">
                <a:solidFill>
                  <a:srgbClr val="7F0055"/>
                </a:solidFill>
                <a:latin typeface="Consolas" panose="020B0609020204030204" pitchFamily="49" charset="0"/>
              </a:rPr>
              <a:t>break</a:t>
            </a:r>
            <a:r>
              <a:rPr lang="en-US" b="1" dirty="0">
                <a:solidFill>
                  <a:srgbClr val="000000"/>
                </a:solidFill>
                <a:latin typeface="Consolas" panose="020B0609020204030204" pitchFamily="49" charset="0"/>
              </a:rPr>
              <a:t>;</a:t>
            </a:r>
          </a:p>
          <a:p>
            <a:pPr lvl="3"/>
            <a:r>
              <a:rPr lang="en-US" dirty="0">
                <a:solidFill>
                  <a:srgbClr val="000000"/>
                </a:solidFill>
                <a:latin typeface="Consolas" panose="020B0609020204030204" pitchFamily="49" charset="0"/>
              </a:rPr>
              <a:t>}</a:t>
            </a:r>
          </a:p>
          <a:p>
            <a:pPr lvl="2"/>
            <a:r>
              <a:rPr lang="en-US" dirty="0" smtClean="0">
                <a:solidFill>
                  <a:srgbClr val="000000"/>
                </a:solidFill>
                <a:latin typeface="Consolas" panose="020B0609020204030204" pitchFamily="49" charset="0"/>
              </a:rPr>
              <a:t>}</a:t>
            </a:r>
            <a:endParaRPr lang="en-US" dirty="0">
              <a:latin typeface="Consolas" panose="020B0609020204030204" pitchFamily="49" charset="0"/>
            </a:endParaRPr>
          </a:p>
          <a:p>
            <a:pPr lvl="2"/>
            <a:r>
              <a:rPr lang="en-US" b="1" dirty="0">
                <a:solidFill>
                  <a:srgbClr val="7F0055"/>
                </a:solidFill>
                <a:latin typeface="Consolas" panose="020B0609020204030204" pitchFamily="49" charset="0"/>
              </a:rPr>
              <a:t>if</a:t>
            </a:r>
            <a:r>
              <a:rPr lang="en-US" b="1" dirty="0">
                <a:solidFill>
                  <a:srgbClr val="000000"/>
                </a:solidFill>
                <a:latin typeface="Consolas" panose="020B0609020204030204" pitchFamily="49" charset="0"/>
              </a:rPr>
              <a:t>(!</a:t>
            </a:r>
            <a:r>
              <a:rPr lang="en-US" b="1" dirty="0">
                <a:solidFill>
                  <a:srgbClr val="6A3E3E"/>
                </a:solidFill>
                <a:latin typeface="Consolas" panose="020B0609020204030204" pitchFamily="49" charset="0"/>
              </a:rPr>
              <a:t>flag</a:t>
            </a:r>
            <a:r>
              <a:rPr lang="en-US" b="1" dirty="0">
                <a:solidFill>
                  <a:srgbClr val="000000"/>
                </a:solidFill>
                <a:latin typeface="Consolas" panose="020B0609020204030204" pitchFamily="49" charset="0"/>
              </a:rPr>
              <a:t>){</a:t>
            </a:r>
          </a:p>
          <a:p>
            <a:pPr lvl="2"/>
            <a:r>
              <a:rPr lang="en-US" dirty="0" smtClean="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System.</a:t>
            </a:r>
            <a:r>
              <a:rPr lang="en-US" b="1" i="1" dirty="0" err="1" smtClean="0">
                <a:solidFill>
                  <a:srgbClr val="0000C0"/>
                </a:solidFill>
                <a:latin typeface="Consolas" panose="020B0609020204030204" pitchFamily="49" charset="0"/>
              </a:rPr>
              <a:t>out</a:t>
            </a:r>
            <a:r>
              <a:rPr lang="en-US" b="1" i="1" dirty="0" err="1" smtClean="0">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"Number does not exist in array"</a:t>
            </a:r>
            <a:r>
              <a:rPr lang="en-US" b="1" i="1" dirty="0">
                <a:solidFill>
                  <a:srgbClr val="000000"/>
                </a:solidFill>
                <a:latin typeface="Consolas" panose="020B0609020204030204" pitchFamily="49" charset="0"/>
              </a:rPr>
              <a:t>);</a:t>
            </a:r>
          </a:p>
          <a:p>
            <a:pPr lvl="2"/>
            <a:r>
              <a:rPr lang="en-US"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dirty="0" smtClean="0">
              <a:solidFill>
                <a:srgbClr val="000000"/>
              </a:solidFill>
              <a:latin typeface="Consolas"/>
            </a:endParaRPr>
          </a:p>
        </p:txBody>
      </p:sp>
      <p:pic>
        <p:nvPicPr>
          <p:cNvPr id="5" name="Picture 4"/>
          <p:cNvPicPr>
            <a:picLocks noChangeAspect="1"/>
          </p:cNvPicPr>
          <p:nvPr/>
        </p:nvPicPr>
        <p:blipFill>
          <a:blip r:embed="rId2"/>
          <a:stretch>
            <a:fillRect/>
          </a:stretch>
        </p:blipFill>
        <p:spPr>
          <a:xfrm>
            <a:off x="6096000" y="4149437"/>
            <a:ext cx="6062663" cy="1368988"/>
          </a:xfrm>
          <a:prstGeom prst="rect">
            <a:avLst/>
          </a:prstGeom>
        </p:spPr>
      </p:pic>
    </p:spTree>
    <p:extLst>
      <p:ext uri="{BB962C8B-B14F-4D97-AF65-F5344CB8AC3E}">
        <p14:creationId xmlns:p14="http://schemas.microsoft.com/office/powerpoint/2010/main" val="1312011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
                                            <p:txEl>
                                              <p:pRg st="20" end="20"/>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bldLvl="5"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 (Animation)</a:t>
            </a:r>
            <a:endParaRPr lang="en-US" dirty="0"/>
          </a:p>
        </p:txBody>
      </p:sp>
      <p:pic>
        <p:nvPicPr>
          <p:cNvPr id="4" name="Untitled 23">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106825" y="1899862"/>
            <a:ext cx="11928475" cy="3500438"/>
          </a:xfrm>
        </p:spPr>
      </p:pic>
    </p:spTree>
    <p:extLst>
      <p:ext uri="{BB962C8B-B14F-4D97-AF65-F5344CB8AC3E}">
        <p14:creationId xmlns:p14="http://schemas.microsoft.com/office/powerpoint/2010/main" val="198844261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vol="80000">
                <p:cTn id="7" fill="hold" display="0">
                  <p:stCondLst>
                    <p:cond delay="indefinite"/>
                  </p:stCondLst>
                </p:cTn>
                <p:tgtEl>
                  <p:spTgt spid="4"/>
                </p:tgtEl>
              </p:cMediaNode>
            </p:video>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a:t>
            </a:r>
            <a:endParaRPr lang="en-US" dirty="0"/>
          </a:p>
        </p:txBody>
      </p:sp>
      <p:sp>
        <p:nvSpPr>
          <p:cNvPr id="4" name="TextBox 3"/>
          <p:cNvSpPr txBox="1"/>
          <p:nvPr/>
        </p:nvSpPr>
        <p:spPr>
          <a:xfrm>
            <a:off x="1" y="711201"/>
            <a:ext cx="5381896" cy="5355312"/>
          </a:xfrm>
          <a:prstGeom prst="rect">
            <a:avLst/>
          </a:prstGeom>
          <a:noFill/>
          <a:ln w="19050">
            <a:solidFill>
              <a:schemeClr val="accent1"/>
            </a:solidFill>
            <a:prstDash val="dash"/>
          </a:ln>
        </p:spPr>
        <p:txBody>
          <a:bodyPr wrap="square" rtlCol="0">
            <a:spAutoFit/>
          </a:bodyPr>
          <a:lstStyle/>
          <a:p>
            <a:r>
              <a:rPr lang="en-US" b="1" dirty="0">
                <a:solidFill>
                  <a:srgbClr val="7F0055"/>
                </a:solidFill>
                <a:latin typeface="Consolas" panose="020B0609020204030204" pitchFamily="49" charset="0"/>
              </a:rPr>
              <a:t>import</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java.util.Scanner</a:t>
            </a:r>
            <a:r>
              <a:rPr lang="en-US" b="1" dirty="0" smtClean="0">
                <a:solidFill>
                  <a:srgbClr val="000000"/>
                </a:solidFill>
                <a:latin typeface="Consolas" panose="020B0609020204030204" pitchFamily="49" charset="0"/>
              </a:rPr>
              <a:t>;</a:t>
            </a:r>
            <a:endParaRPr lang="en-US" dirty="0">
              <a:latin typeface="Consolas" panose="020B0609020204030204" pitchFamily="49" charset="0"/>
            </a:endParaRP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BinarySearchDemo</a:t>
            </a:r>
            <a:r>
              <a:rPr lang="en-US" b="1" dirty="0">
                <a:solidFill>
                  <a:srgbClr val="000000"/>
                </a:solidFill>
                <a:latin typeface="Consolas" panose="020B0609020204030204" pitchFamily="49" charset="0"/>
              </a:rPr>
              <a:t> {</a:t>
            </a:r>
          </a:p>
          <a:p>
            <a:endParaRPr lang="en-US" dirty="0" smtClean="0">
              <a:latin typeface="Consolas" panose="020B0609020204030204" pitchFamily="49" charset="0"/>
            </a:endParaRPr>
          </a:p>
          <a:p>
            <a:r>
              <a:rPr lang="en-US" b="1" dirty="0" smtClean="0">
                <a:solidFill>
                  <a:srgbClr val="7F0055"/>
                </a:solidFill>
                <a:latin typeface="Consolas" panose="020B0609020204030204" pitchFamily="49" charset="0"/>
              </a:rPr>
              <a:t>public</a:t>
            </a:r>
            <a:r>
              <a:rPr lang="en-US" b="1" dirty="0" smtClean="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main(String[] </a:t>
            </a:r>
            <a:r>
              <a:rPr lang="en-US" b="1" dirty="0" err="1">
                <a:solidFill>
                  <a:srgbClr val="6A3E3E"/>
                </a:solidFill>
                <a:latin typeface="Consolas" panose="020B0609020204030204" pitchFamily="49" charset="0"/>
              </a:rPr>
              <a:t>args</a:t>
            </a:r>
            <a:r>
              <a:rPr lang="en-US" b="1" dirty="0">
                <a:solidFill>
                  <a:srgbClr val="000000"/>
                </a:solidFill>
                <a:latin typeface="Consolas" panose="020B0609020204030204" pitchFamily="49" charset="0"/>
              </a:rPr>
              <a:t>) {</a:t>
            </a:r>
          </a:p>
          <a:p>
            <a:endParaRPr lang="en-US" dirty="0">
              <a:latin typeface="Consolas" panose="020B0609020204030204" pitchFamily="49" charset="0"/>
            </a:endParaRPr>
          </a:p>
          <a:p>
            <a:pPr lvl="1"/>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err="1">
                <a:solidFill>
                  <a:srgbClr val="6A3E3E"/>
                </a:solidFill>
                <a:latin typeface="Consolas" panose="020B0609020204030204" pitchFamily="49" charset="0"/>
              </a:rPr>
              <a:t>myArray</a:t>
            </a:r>
            <a:r>
              <a:rPr lang="en-US" b="1" dirty="0">
                <a:solidFill>
                  <a:srgbClr val="000000"/>
                </a:solidFill>
                <a:latin typeface="Consolas" panose="020B0609020204030204" pitchFamily="49" charset="0"/>
              </a:rPr>
              <a:t> </a:t>
            </a:r>
            <a:endParaRPr lang="en-US" b="1" dirty="0" smtClean="0">
              <a:solidFill>
                <a:srgbClr val="000000"/>
              </a:solidFill>
              <a:latin typeface="Consolas" panose="020B0609020204030204" pitchFamily="49" charset="0"/>
            </a:endParaRPr>
          </a:p>
          <a:p>
            <a:pPr lvl="1"/>
            <a:r>
              <a:rPr lang="en-US" b="1" dirty="0">
                <a:solidFill>
                  <a:srgbClr val="000000"/>
                </a:solidFill>
                <a:latin typeface="Consolas" panose="020B0609020204030204" pitchFamily="49" charset="0"/>
              </a:rPr>
              <a:t>	</a:t>
            </a:r>
            <a:r>
              <a:rPr lang="en-US" b="1" dirty="0" smtClean="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{2,3,5,6,8,9,11,18,29,65};</a:t>
            </a:r>
          </a:p>
          <a:p>
            <a:pPr lvl="1"/>
            <a:endParaRPr lang="en-US" dirty="0">
              <a:latin typeface="Consolas" panose="020B0609020204030204" pitchFamily="49" charset="0"/>
            </a:endParaRPr>
          </a:p>
          <a:p>
            <a:pPr lvl="1"/>
            <a:r>
              <a:rPr lang="en-US" dirty="0">
                <a:solidFill>
                  <a:srgbClr val="000000"/>
                </a:solidFill>
                <a:latin typeface="Consolas" panose="020B0609020204030204" pitchFamily="49" charset="0"/>
              </a:rPr>
              <a:t>Scanner </a:t>
            </a:r>
            <a:r>
              <a:rPr lang="en-US" dirty="0" err="1">
                <a:solidFill>
                  <a:srgbClr val="6A3E3E"/>
                </a:solidFill>
                <a:latin typeface="Consolas" panose="020B0609020204030204" pitchFamily="49" charset="0"/>
              </a:rPr>
              <a:t>sc</a:t>
            </a:r>
            <a:r>
              <a:rPr lang="en-US"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Scanner(System.</a:t>
            </a:r>
            <a:r>
              <a:rPr lang="en-US" b="1" i="1" dirty="0">
                <a:solidFill>
                  <a:srgbClr val="0000C0"/>
                </a:solidFill>
                <a:latin typeface="Consolas" panose="020B0609020204030204" pitchFamily="49" charset="0"/>
              </a:rPr>
              <a:t>in</a:t>
            </a:r>
            <a:r>
              <a:rPr lang="en-US" b="1" i="1" dirty="0">
                <a:solidFill>
                  <a:srgbClr val="000000"/>
                </a:solidFill>
                <a:latin typeface="Consolas" panose="020B0609020204030204" pitchFamily="49" charset="0"/>
              </a:rPr>
              <a:t>);</a:t>
            </a:r>
          </a:p>
          <a:p>
            <a:pPr lvl="1"/>
            <a:endParaRPr lang="en-US" dirty="0">
              <a:latin typeface="Consolas" panose="020B0609020204030204" pitchFamily="49" charset="0"/>
            </a:endParaRPr>
          </a:p>
          <a:p>
            <a:pPr lvl="1"/>
            <a:r>
              <a:rPr lang="en-US" dirty="0" err="1" smtClean="0">
                <a:solidFill>
                  <a:srgbClr val="000000"/>
                </a:solidFill>
                <a:latin typeface="Consolas" panose="020B0609020204030204" pitchFamily="49" charset="0"/>
              </a:rPr>
              <a:t>System.</a:t>
            </a:r>
            <a:r>
              <a:rPr lang="en-US" b="1" i="1" dirty="0" err="1" smtClean="0">
                <a:solidFill>
                  <a:srgbClr val="0000C0"/>
                </a:solidFill>
                <a:latin typeface="Consolas" panose="020B0609020204030204" pitchFamily="49" charset="0"/>
              </a:rPr>
              <a:t>out</a:t>
            </a:r>
            <a:r>
              <a:rPr lang="en-US" b="1" i="1" dirty="0" err="1" smtClean="0">
                <a:solidFill>
                  <a:srgbClr val="000000"/>
                </a:solidFill>
                <a:latin typeface="Consolas" panose="020B0609020204030204" pitchFamily="49" charset="0"/>
              </a:rPr>
              <a:t>.println</a:t>
            </a:r>
            <a:endParaRPr lang="en-US" b="1" i="1" dirty="0" smtClean="0">
              <a:solidFill>
                <a:srgbClr val="000000"/>
              </a:solidFill>
              <a:latin typeface="Consolas" panose="020B0609020204030204" pitchFamily="49" charset="0"/>
            </a:endParaRPr>
          </a:p>
          <a:p>
            <a:pPr lvl="1"/>
            <a:r>
              <a:rPr lang="en-US" b="1" i="1" dirty="0">
                <a:solidFill>
                  <a:srgbClr val="000000"/>
                </a:solidFill>
                <a:latin typeface="Consolas" panose="020B0609020204030204" pitchFamily="49" charset="0"/>
              </a:rPr>
              <a:t>	</a:t>
            </a:r>
            <a:r>
              <a:rPr lang="en-US" b="1" i="1" dirty="0" smtClean="0">
                <a:solidFill>
                  <a:srgbClr val="000000"/>
                </a:solidFill>
                <a:latin typeface="Consolas" panose="020B0609020204030204" pitchFamily="49" charset="0"/>
              </a:rPr>
              <a:t>(</a:t>
            </a:r>
            <a:r>
              <a:rPr lang="en-US" b="1" i="1" dirty="0" smtClean="0">
                <a:solidFill>
                  <a:srgbClr val="2A00FF"/>
                </a:solidFill>
                <a:latin typeface="Consolas" panose="020B0609020204030204" pitchFamily="49" charset="0"/>
              </a:rPr>
              <a:t>"</a:t>
            </a:r>
            <a:r>
              <a:rPr lang="en-US" b="1" i="1" dirty="0">
                <a:solidFill>
                  <a:srgbClr val="2A00FF"/>
                </a:solidFill>
                <a:latin typeface="Consolas" panose="020B0609020204030204" pitchFamily="49" charset="0"/>
              </a:rPr>
              <a:t>Enter number to search"</a:t>
            </a:r>
            <a:r>
              <a:rPr lang="en-US" b="1" i="1" dirty="0">
                <a:solidFill>
                  <a:srgbClr val="000000"/>
                </a:solidFill>
                <a:latin typeface="Consolas" panose="020B0609020204030204" pitchFamily="49" charset="0"/>
              </a:rPr>
              <a:t>);</a:t>
            </a:r>
          </a:p>
          <a:p>
            <a:pPr lvl="1"/>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err="1">
                <a:solidFill>
                  <a:srgbClr val="6A3E3E"/>
                </a:solidFill>
                <a:latin typeface="Consolas" panose="020B0609020204030204" pitchFamily="49" charset="0"/>
              </a:rPr>
              <a:t>searchNumber</a:t>
            </a:r>
            <a:r>
              <a:rPr lang="en-US" b="1" dirty="0">
                <a:solidFill>
                  <a:srgbClr val="000000"/>
                </a:solidFill>
                <a:latin typeface="Consolas" panose="020B0609020204030204" pitchFamily="49" charset="0"/>
              </a:rPr>
              <a:t> = </a:t>
            </a:r>
            <a:r>
              <a:rPr lang="en-US" b="1" dirty="0" err="1">
                <a:solidFill>
                  <a:srgbClr val="6A3E3E"/>
                </a:solidFill>
                <a:latin typeface="Consolas" panose="020B0609020204030204" pitchFamily="49" charset="0"/>
              </a:rPr>
              <a:t>sc</a:t>
            </a:r>
            <a:r>
              <a:rPr lang="en-US" b="1" dirty="0" err="1">
                <a:solidFill>
                  <a:srgbClr val="000000"/>
                </a:solidFill>
                <a:latin typeface="Consolas" panose="020B0609020204030204" pitchFamily="49" charset="0"/>
              </a:rPr>
              <a:t>.nextInt</a:t>
            </a:r>
            <a:r>
              <a:rPr lang="en-US" b="1" dirty="0">
                <a:solidFill>
                  <a:srgbClr val="000000"/>
                </a:solidFill>
                <a:latin typeface="Consolas" panose="020B0609020204030204" pitchFamily="49" charset="0"/>
              </a:rPr>
              <a:t>();</a:t>
            </a:r>
          </a:p>
          <a:p>
            <a:pPr lvl="1"/>
            <a:r>
              <a:rPr lang="en-US" dirty="0" err="1">
                <a:solidFill>
                  <a:srgbClr val="6A3E3E"/>
                </a:solidFill>
                <a:latin typeface="Consolas" panose="020B0609020204030204" pitchFamily="49" charset="0"/>
              </a:rPr>
              <a:t>sc</a:t>
            </a:r>
            <a:r>
              <a:rPr lang="en-US" dirty="0" err="1">
                <a:solidFill>
                  <a:srgbClr val="000000"/>
                </a:solidFill>
                <a:latin typeface="Consolas" panose="020B0609020204030204" pitchFamily="49" charset="0"/>
              </a:rPr>
              <a:t>.close</a:t>
            </a:r>
            <a:r>
              <a:rPr lang="en-US" dirty="0">
                <a:solidFill>
                  <a:srgbClr val="000000"/>
                </a:solidFill>
                <a:latin typeface="Consolas" panose="020B0609020204030204" pitchFamily="49" charset="0"/>
              </a:rPr>
              <a:t>();</a:t>
            </a:r>
          </a:p>
          <a:p>
            <a:pPr lvl="1"/>
            <a:endParaRPr lang="en-US" dirty="0">
              <a:latin typeface="Consolas" panose="020B0609020204030204" pitchFamily="49" charset="0"/>
            </a:endParaRPr>
          </a:p>
          <a:p>
            <a:pPr lvl="1"/>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low</a:t>
            </a:r>
            <a:r>
              <a:rPr lang="en-US" b="1" dirty="0">
                <a:solidFill>
                  <a:srgbClr val="000000"/>
                </a:solidFill>
                <a:latin typeface="Consolas" panose="020B0609020204030204" pitchFamily="49" charset="0"/>
              </a:rPr>
              <a:t> = 0;</a:t>
            </a:r>
          </a:p>
          <a:p>
            <a:pPr lvl="1"/>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high</a:t>
            </a:r>
            <a:r>
              <a:rPr lang="en-US" b="1" dirty="0">
                <a:solidFill>
                  <a:srgbClr val="000000"/>
                </a:solidFill>
                <a:latin typeface="Consolas" panose="020B0609020204030204" pitchFamily="49" charset="0"/>
              </a:rPr>
              <a:t> = </a:t>
            </a:r>
            <a:r>
              <a:rPr lang="en-US" b="1" dirty="0" err="1">
                <a:solidFill>
                  <a:srgbClr val="6A3E3E"/>
                </a:solidFill>
                <a:latin typeface="Consolas" panose="020B0609020204030204" pitchFamily="49" charset="0"/>
              </a:rPr>
              <a:t>myArray</a:t>
            </a:r>
            <a:r>
              <a:rPr lang="en-US" b="1" dirty="0" err="1">
                <a:solidFill>
                  <a:srgbClr val="000000"/>
                </a:solidFill>
                <a:latin typeface="Consolas" panose="020B0609020204030204" pitchFamily="49" charset="0"/>
              </a:rPr>
              <a:t>.</a:t>
            </a:r>
            <a:r>
              <a:rPr lang="en-US" b="1" dirty="0" err="1">
                <a:solidFill>
                  <a:srgbClr val="0000C0"/>
                </a:solidFill>
                <a:latin typeface="Consolas" panose="020B0609020204030204" pitchFamily="49" charset="0"/>
              </a:rPr>
              <a:t>length</a:t>
            </a:r>
            <a:r>
              <a:rPr lang="en-US" b="1" dirty="0">
                <a:solidFill>
                  <a:srgbClr val="000000"/>
                </a:solidFill>
                <a:latin typeface="Consolas" panose="020B0609020204030204" pitchFamily="49" charset="0"/>
              </a:rPr>
              <a:t> - 1;</a:t>
            </a:r>
          </a:p>
          <a:p>
            <a:pPr lvl="1"/>
            <a:r>
              <a:rPr lang="en-US" b="1" dirty="0" err="1">
                <a:solidFill>
                  <a:srgbClr val="7F0055"/>
                </a:solidFill>
                <a:latin typeface="Consolas" panose="020B0609020204030204" pitchFamily="49" charset="0"/>
              </a:rPr>
              <a:t>boolean</a:t>
            </a:r>
            <a:r>
              <a:rPr lang="en-US" b="1" dirty="0">
                <a:solidFill>
                  <a:srgbClr val="000000"/>
                </a:solidFill>
                <a:latin typeface="Consolas" panose="020B0609020204030204" pitchFamily="49" charset="0"/>
              </a:rPr>
              <a:t> </a:t>
            </a:r>
            <a:r>
              <a:rPr lang="en-US" b="1" dirty="0" err="1" smtClean="0">
                <a:solidFill>
                  <a:srgbClr val="6A3E3E"/>
                </a:solidFill>
                <a:latin typeface="Consolas" panose="020B0609020204030204" pitchFamily="49" charset="0"/>
              </a:rPr>
              <a:t>isFound</a:t>
            </a:r>
            <a:r>
              <a:rPr lang="en-US" b="1" dirty="0" smtClean="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false</a:t>
            </a:r>
            <a:r>
              <a:rPr lang="en-US" b="1" dirty="0">
                <a:solidFill>
                  <a:srgbClr val="000000"/>
                </a:solidFill>
                <a:latin typeface="Consolas" panose="020B0609020204030204" pitchFamily="49" charset="0"/>
              </a:rPr>
              <a:t>;</a:t>
            </a:r>
          </a:p>
          <a:p>
            <a:pPr lvl="1"/>
            <a:endParaRPr lang="en-US" dirty="0">
              <a:latin typeface="Consolas" panose="020B0609020204030204" pitchFamily="49" charset="0"/>
            </a:endParaRPr>
          </a:p>
        </p:txBody>
      </p:sp>
      <p:sp>
        <p:nvSpPr>
          <p:cNvPr id="5" name="TextBox 4"/>
          <p:cNvSpPr txBox="1"/>
          <p:nvPr/>
        </p:nvSpPr>
        <p:spPr>
          <a:xfrm>
            <a:off x="5381897" y="711201"/>
            <a:ext cx="6810103" cy="5909310"/>
          </a:xfrm>
          <a:prstGeom prst="rect">
            <a:avLst/>
          </a:prstGeom>
          <a:noFill/>
          <a:ln w="19050">
            <a:solidFill>
              <a:schemeClr val="accent1"/>
            </a:solidFill>
            <a:prstDash val="dash"/>
          </a:ln>
        </p:spPr>
        <p:txBody>
          <a:bodyPr wrap="square" rtlCol="0">
            <a:spAutoFit/>
          </a:bodyPr>
          <a:lstStyle/>
          <a:p>
            <a:pPr lvl="1"/>
            <a:r>
              <a:rPr lang="en-US" b="1" dirty="0" smtClean="0">
                <a:solidFill>
                  <a:srgbClr val="7F0055"/>
                </a:solidFill>
                <a:latin typeface="Consolas" panose="020B0609020204030204" pitchFamily="49" charset="0"/>
              </a:rPr>
              <a:t>while</a:t>
            </a:r>
            <a:r>
              <a:rPr lang="en-US" b="1" dirty="0" smtClean="0">
                <a:solidFill>
                  <a:srgbClr val="000000"/>
                </a:solidFill>
                <a:latin typeface="Consolas" panose="020B0609020204030204" pitchFamily="49" charset="0"/>
              </a:rPr>
              <a:t>(</a:t>
            </a:r>
            <a:r>
              <a:rPr lang="en-US" b="1" dirty="0" smtClean="0">
                <a:solidFill>
                  <a:srgbClr val="6A3E3E"/>
                </a:solidFill>
                <a:latin typeface="Consolas" panose="020B0609020204030204" pitchFamily="49" charset="0"/>
              </a:rPr>
              <a:t>high</a:t>
            </a:r>
            <a:r>
              <a:rPr lang="en-US" b="1" dirty="0" smtClean="0">
                <a:solidFill>
                  <a:srgbClr val="000000"/>
                </a:solidFill>
                <a:latin typeface="Consolas" panose="020B0609020204030204" pitchFamily="49" charset="0"/>
              </a:rPr>
              <a:t>&gt;=</a:t>
            </a:r>
            <a:r>
              <a:rPr lang="en-US" b="1" dirty="0" smtClean="0">
                <a:solidFill>
                  <a:srgbClr val="6A3E3E"/>
                </a:solidFill>
                <a:latin typeface="Consolas" panose="020B0609020204030204" pitchFamily="49" charset="0"/>
              </a:rPr>
              <a:t>low</a:t>
            </a:r>
            <a:r>
              <a:rPr lang="en-US" b="1" dirty="0" smtClean="0">
                <a:solidFill>
                  <a:srgbClr val="000000"/>
                </a:solidFill>
                <a:latin typeface="Consolas" panose="020B0609020204030204" pitchFamily="49" charset="0"/>
              </a:rPr>
              <a:t>) {</a:t>
            </a:r>
          </a:p>
          <a:p>
            <a:pPr lvl="2"/>
            <a:r>
              <a:rPr lang="en-US" b="1" dirty="0" err="1" smtClean="0">
                <a:solidFill>
                  <a:srgbClr val="7F0055"/>
                </a:solidFill>
                <a:latin typeface="Consolas" panose="020B0609020204030204" pitchFamily="49" charset="0"/>
              </a:rPr>
              <a:t>int</a:t>
            </a:r>
            <a:r>
              <a:rPr lang="en-US" b="1" dirty="0" smtClean="0">
                <a:solidFill>
                  <a:srgbClr val="000000"/>
                </a:solidFill>
                <a:latin typeface="Consolas" panose="020B0609020204030204" pitchFamily="49" charset="0"/>
              </a:rPr>
              <a:t> </a:t>
            </a:r>
            <a:r>
              <a:rPr lang="en-US" b="1" dirty="0" smtClean="0">
                <a:solidFill>
                  <a:srgbClr val="6A3E3E"/>
                </a:solidFill>
                <a:latin typeface="Consolas" panose="020B0609020204030204" pitchFamily="49" charset="0"/>
              </a:rPr>
              <a:t>mid</a:t>
            </a:r>
            <a:r>
              <a:rPr lang="en-US" b="1" dirty="0" smtClean="0">
                <a:solidFill>
                  <a:srgbClr val="000000"/>
                </a:solidFill>
                <a:latin typeface="Consolas" panose="020B0609020204030204" pitchFamily="49" charset="0"/>
              </a:rPr>
              <a:t> = (</a:t>
            </a:r>
            <a:r>
              <a:rPr lang="en-US" b="1" dirty="0" smtClean="0">
                <a:solidFill>
                  <a:srgbClr val="6A3E3E"/>
                </a:solidFill>
                <a:latin typeface="Consolas" panose="020B0609020204030204" pitchFamily="49" charset="0"/>
              </a:rPr>
              <a:t>high</a:t>
            </a:r>
            <a:r>
              <a:rPr lang="en-US" b="1" dirty="0" smtClean="0">
                <a:solidFill>
                  <a:srgbClr val="000000"/>
                </a:solidFill>
                <a:latin typeface="Consolas" panose="020B0609020204030204" pitchFamily="49" charset="0"/>
              </a:rPr>
              <a:t> + </a:t>
            </a:r>
            <a:r>
              <a:rPr lang="en-US" b="1" dirty="0" smtClean="0">
                <a:solidFill>
                  <a:srgbClr val="6A3E3E"/>
                </a:solidFill>
                <a:latin typeface="Consolas" panose="020B0609020204030204" pitchFamily="49" charset="0"/>
              </a:rPr>
              <a:t>low</a:t>
            </a:r>
            <a:r>
              <a:rPr lang="en-US" b="1" dirty="0" smtClean="0">
                <a:solidFill>
                  <a:srgbClr val="000000"/>
                </a:solidFill>
                <a:latin typeface="Consolas" panose="020B0609020204030204" pitchFamily="49" charset="0"/>
              </a:rPr>
              <a:t>) / 2 ;</a:t>
            </a:r>
          </a:p>
          <a:p>
            <a:pPr lvl="2"/>
            <a:r>
              <a:rPr lang="en-US" b="1" dirty="0" smtClean="0">
                <a:solidFill>
                  <a:srgbClr val="7F0055"/>
                </a:solidFill>
                <a:latin typeface="Consolas" panose="020B0609020204030204" pitchFamily="49" charset="0"/>
              </a:rPr>
              <a:t>if</a:t>
            </a:r>
            <a:r>
              <a:rPr lang="en-US" b="1" dirty="0" smtClean="0">
                <a:solidFill>
                  <a:srgbClr val="000000"/>
                </a:solidFill>
                <a:latin typeface="Consolas" panose="020B0609020204030204" pitchFamily="49" charset="0"/>
              </a:rPr>
              <a:t>(</a:t>
            </a:r>
            <a:r>
              <a:rPr lang="en-US" b="1" dirty="0" err="1" smtClean="0">
                <a:solidFill>
                  <a:srgbClr val="6A3E3E"/>
                </a:solidFill>
                <a:latin typeface="Consolas" panose="020B0609020204030204" pitchFamily="49" charset="0"/>
              </a:rPr>
              <a:t>searchNumber</a:t>
            </a:r>
            <a:r>
              <a:rPr lang="en-US" b="1" dirty="0" smtClean="0">
                <a:solidFill>
                  <a:srgbClr val="000000"/>
                </a:solidFill>
                <a:latin typeface="Consolas" panose="020B0609020204030204" pitchFamily="49" charset="0"/>
              </a:rPr>
              <a:t> &lt; </a:t>
            </a:r>
            <a:r>
              <a:rPr lang="en-US" b="1" dirty="0" err="1" smtClean="0">
                <a:solidFill>
                  <a:srgbClr val="6A3E3E"/>
                </a:solidFill>
                <a:latin typeface="Consolas" panose="020B0609020204030204" pitchFamily="49" charset="0"/>
              </a:rPr>
              <a:t>myArray</a:t>
            </a:r>
            <a:r>
              <a:rPr lang="en-US" b="1" dirty="0" smtClean="0">
                <a:solidFill>
                  <a:srgbClr val="000000"/>
                </a:solidFill>
                <a:latin typeface="Consolas" panose="020B0609020204030204" pitchFamily="49" charset="0"/>
              </a:rPr>
              <a:t>[</a:t>
            </a:r>
            <a:r>
              <a:rPr lang="en-US" b="1" dirty="0" smtClean="0">
                <a:solidFill>
                  <a:srgbClr val="6A3E3E"/>
                </a:solidFill>
                <a:latin typeface="Consolas" panose="020B0609020204030204" pitchFamily="49" charset="0"/>
              </a:rPr>
              <a:t>mid</a:t>
            </a:r>
            <a:r>
              <a:rPr lang="en-US" b="1" dirty="0" smtClean="0">
                <a:solidFill>
                  <a:srgbClr val="000000"/>
                </a:solidFill>
                <a:latin typeface="Consolas" panose="020B0609020204030204" pitchFamily="49" charset="0"/>
              </a:rPr>
              <a:t>]) {</a:t>
            </a:r>
          </a:p>
          <a:p>
            <a:pPr lvl="2"/>
            <a:r>
              <a:rPr lang="en-US" dirty="0" smtClean="0">
                <a:solidFill>
                  <a:srgbClr val="6A3E3E"/>
                </a:solidFill>
                <a:latin typeface="Consolas" panose="020B0609020204030204" pitchFamily="49" charset="0"/>
              </a:rPr>
              <a:t>	high</a:t>
            </a:r>
            <a:r>
              <a:rPr lang="en-US" dirty="0" smtClean="0">
                <a:solidFill>
                  <a:srgbClr val="000000"/>
                </a:solidFill>
                <a:latin typeface="Consolas" panose="020B0609020204030204" pitchFamily="49" charset="0"/>
              </a:rPr>
              <a:t> = </a:t>
            </a:r>
            <a:r>
              <a:rPr lang="en-US" dirty="0" smtClean="0">
                <a:solidFill>
                  <a:srgbClr val="6A3E3E"/>
                </a:solidFill>
                <a:latin typeface="Consolas" panose="020B0609020204030204" pitchFamily="49" charset="0"/>
              </a:rPr>
              <a:t>mid</a:t>
            </a:r>
            <a:r>
              <a:rPr lang="en-US" dirty="0" smtClean="0">
                <a:solidFill>
                  <a:srgbClr val="000000"/>
                </a:solidFill>
                <a:latin typeface="Consolas" panose="020B0609020204030204" pitchFamily="49" charset="0"/>
              </a:rPr>
              <a:t> - 1;</a:t>
            </a:r>
          </a:p>
          <a:p>
            <a:pPr lvl="2"/>
            <a:r>
              <a:rPr lang="en-US" dirty="0" smtClean="0">
                <a:solidFill>
                  <a:srgbClr val="000000"/>
                </a:solidFill>
                <a:latin typeface="Consolas" panose="020B0609020204030204" pitchFamily="49" charset="0"/>
              </a:rPr>
              <a:t>}</a:t>
            </a:r>
          </a:p>
          <a:p>
            <a:pPr lvl="2"/>
            <a:r>
              <a:rPr lang="en-US" b="1" dirty="0" smtClean="0">
                <a:solidFill>
                  <a:srgbClr val="7F0055"/>
                </a:solidFill>
                <a:latin typeface="Consolas" panose="020B0609020204030204" pitchFamily="49" charset="0"/>
              </a:rPr>
              <a:t>else</a:t>
            </a:r>
            <a:r>
              <a:rPr lang="en-US" b="1" dirty="0" smtClean="0">
                <a:solidFill>
                  <a:srgbClr val="000000"/>
                </a:solidFill>
                <a:latin typeface="Consolas" panose="020B0609020204030204" pitchFamily="49" charset="0"/>
              </a:rPr>
              <a:t> </a:t>
            </a:r>
            <a:r>
              <a:rPr lang="en-US" b="1" dirty="0" smtClean="0">
                <a:solidFill>
                  <a:srgbClr val="7F0055"/>
                </a:solidFill>
                <a:latin typeface="Consolas" panose="020B0609020204030204" pitchFamily="49" charset="0"/>
              </a:rPr>
              <a:t>if</a:t>
            </a:r>
            <a:r>
              <a:rPr lang="en-US" b="1" dirty="0" smtClean="0">
                <a:solidFill>
                  <a:srgbClr val="000000"/>
                </a:solidFill>
                <a:latin typeface="Consolas" panose="020B0609020204030204" pitchFamily="49" charset="0"/>
              </a:rPr>
              <a:t>(</a:t>
            </a:r>
            <a:r>
              <a:rPr lang="en-US" b="1" dirty="0" err="1" smtClean="0">
                <a:solidFill>
                  <a:srgbClr val="6A3E3E"/>
                </a:solidFill>
                <a:latin typeface="Consolas" panose="020B0609020204030204" pitchFamily="49" charset="0"/>
              </a:rPr>
              <a:t>searchNumber</a:t>
            </a:r>
            <a:r>
              <a:rPr lang="en-US" b="1" dirty="0" smtClean="0">
                <a:solidFill>
                  <a:srgbClr val="000000"/>
                </a:solidFill>
                <a:latin typeface="Consolas" panose="020B0609020204030204" pitchFamily="49" charset="0"/>
              </a:rPr>
              <a:t> == </a:t>
            </a:r>
            <a:r>
              <a:rPr lang="en-US" b="1" dirty="0" err="1" smtClean="0">
                <a:solidFill>
                  <a:srgbClr val="6A3E3E"/>
                </a:solidFill>
                <a:latin typeface="Consolas" panose="020B0609020204030204" pitchFamily="49" charset="0"/>
              </a:rPr>
              <a:t>myArray</a:t>
            </a:r>
            <a:r>
              <a:rPr lang="en-US" b="1" dirty="0" smtClean="0">
                <a:solidFill>
                  <a:srgbClr val="000000"/>
                </a:solidFill>
                <a:latin typeface="Consolas" panose="020B0609020204030204" pitchFamily="49" charset="0"/>
              </a:rPr>
              <a:t>[</a:t>
            </a:r>
            <a:r>
              <a:rPr lang="en-US" b="1" dirty="0" smtClean="0">
                <a:solidFill>
                  <a:srgbClr val="6A3E3E"/>
                </a:solidFill>
                <a:latin typeface="Consolas" panose="020B0609020204030204" pitchFamily="49" charset="0"/>
              </a:rPr>
              <a:t>mid</a:t>
            </a:r>
            <a:r>
              <a:rPr lang="en-US" b="1" dirty="0" smtClean="0">
                <a:solidFill>
                  <a:srgbClr val="000000"/>
                </a:solidFill>
                <a:latin typeface="Consolas" panose="020B0609020204030204" pitchFamily="49" charset="0"/>
              </a:rPr>
              <a:t>]) {</a:t>
            </a:r>
          </a:p>
          <a:p>
            <a:pPr lvl="3"/>
            <a:r>
              <a:rPr lang="en-US" dirty="0" err="1" smtClean="0">
                <a:solidFill>
                  <a:srgbClr val="000000"/>
                </a:solidFill>
                <a:latin typeface="Consolas" panose="020B0609020204030204" pitchFamily="49" charset="0"/>
              </a:rPr>
              <a:t>System.</a:t>
            </a:r>
            <a:r>
              <a:rPr lang="en-US" b="1" i="1" dirty="0" err="1" smtClean="0">
                <a:solidFill>
                  <a:srgbClr val="0000C0"/>
                </a:solidFill>
                <a:latin typeface="Consolas" panose="020B0609020204030204" pitchFamily="49" charset="0"/>
              </a:rPr>
              <a:t>out</a:t>
            </a:r>
            <a:r>
              <a:rPr lang="en-US" b="1" i="1" dirty="0" err="1" smtClean="0">
                <a:solidFill>
                  <a:srgbClr val="000000"/>
                </a:solidFill>
                <a:latin typeface="Consolas" panose="020B0609020204030204" pitchFamily="49" charset="0"/>
              </a:rPr>
              <a:t>.println</a:t>
            </a:r>
            <a:r>
              <a:rPr lang="en-US" b="1" i="1" dirty="0" smtClean="0">
                <a:solidFill>
                  <a:srgbClr val="000000"/>
                </a:solidFill>
                <a:latin typeface="Consolas" panose="020B0609020204030204" pitchFamily="49" charset="0"/>
              </a:rPr>
              <a:t>(</a:t>
            </a:r>
            <a:r>
              <a:rPr lang="en-US" b="1" i="1" dirty="0" smtClean="0">
                <a:solidFill>
                  <a:srgbClr val="2A00FF"/>
                </a:solidFill>
                <a:latin typeface="Consolas" panose="020B0609020204030204" pitchFamily="49" charset="0"/>
              </a:rPr>
              <a:t>"Found at = "</a:t>
            </a:r>
            <a:r>
              <a:rPr lang="en-US" b="1" i="1" dirty="0" smtClean="0">
                <a:solidFill>
                  <a:srgbClr val="000000"/>
                </a:solidFill>
                <a:latin typeface="Consolas" panose="020B0609020204030204" pitchFamily="49" charset="0"/>
              </a:rPr>
              <a:t>+</a:t>
            </a:r>
            <a:r>
              <a:rPr lang="en-US" b="1" i="1" dirty="0" smtClean="0">
                <a:solidFill>
                  <a:srgbClr val="6A3E3E"/>
                </a:solidFill>
                <a:latin typeface="Consolas" panose="020B0609020204030204" pitchFamily="49" charset="0"/>
              </a:rPr>
              <a:t>mid</a:t>
            </a:r>
            <a:r>
              <a:rPr lang="en-US" b="1" i="1" dirty="0" smtClean="0">
                <a:solidFill>
                  <a:srgbClr val="000000"/>
                </a:solidFill>
                <a:latin typeface="Consolas" panose="020B0609020204030204" pitchFamily="49" charset="0"/>
              </a:rPr>
              <a:t>);</a:t>
            </a:r>
          </a:p>
          <a:p>
            <a:pPr lvl="3"/>
            <a:r>
              <a:rPr lang="en-US" dirty="0" err="1" smtClean="0">
                <a:solidFill>
                  <a:srgbClr val="6A3E3E"/>
                </a:solidFill>
                <a:latin typeface="Consolas" panose="020B0609020204030204" pitchFamily="49" charset="0"/>
              </a:rPr>
              <a:t>isFound</a:t>
            </a:r>
            <a:r>
              <a:rPr lang="en-US" dirty="0" smtClean="0">
                <a:solidFill>
                  <a:srgbClr val="000000"/>
                </a:solidFill>
                <a:latin typeface="Consolas" panose="020B0609020204030204" pitchFamily="49" charset="0"/>
              </a:rPr>
              <a:t> = </a:t>
            </a:r>
            <a:r>
              <a:rPr lang="en-US" b="1" dirty="0" smtClean="0">
                <a:solidFill>
                  <a:srgbClr val="7F0055"/>
                </a:solidFill>
                <a:latin typeface="Consolas" panose="020B0609020204030204" pitchFamily="49" charset="0"/>
              </a:rPr>
              <a:t>true</a:t>
            </a:r>
            <a:r>
              <a:rPr lang="en-US" b="1" dirty="0" smtClean="0">
                <a:solidFill>
                  <a:srgbClr val="000000"/>
                </a:solidFill>
                <a:latin typeface="Consolas" panose="020B0609020204030204" pitchFamily="49" charset="0"/>
              </a:rPr>
              <a:t>;</a:t>
            </a:r>
          </a:p>
          <a:p>
            <a:pPr lvl="3"/>
            <a:r>
              <a:rPr lang="en-US" b="1" dirty="0" smtClean="0">
                <a:solidFill>
                  <a:srgbClr val="7F0055"/>
                </a:solidFill>
                <a:latin typeface="Consolas" panose="020B0609020204030204" pitchFamily="49" charset="0"/>
              </a:rPr>
              <a:t>break</a:t>
            </a:r>
            <a:r>
              <a:rPr lang="en-US" b="1" dirty="0" smtClean="0">
                <a:solidFill>
                  <a:srgbClr val="000000"/>
                </a:solidFill>
                <a:latin typeface="Consolas" panose="020B0609020204030204" pitchFamily="49" charset="0"/>
              </a:rPr>
              <a:t>;</a:t>
            </a:r>
          </a:p>
          <a:p>
            <a:pPr lvl="2"/>
            <a:r>
              <a:rPr lang="en-US" dirty="0" smtClean="0">
                <a:solidFill>
                  <a:srgbClr val="000000"/>
                </a:solidFill>
                <a:latin typeface="Consolas" panose="020B0609020204030204" pitchFamily="49" charset="0"/>
              </a:rPr>
              <a:t>}</a:t>
            </a:r>
          </a:p>
          <a:p>
            <a:pPr lvl="2"/>
            <a:r>
              <a:rPr lang="en-US" b="1" dirty="0" smtClean="0">
                <a:solidFill>
                  <a:srgbClr val="7F0055"/>
                </a:solidFill>
                <a:latin typeface="Consolas" panose="020B0609020204030204" pitchFamily="49" charset="0"/>
              </a:rPr>
              <a:t>else</a:t>
            </a:r>
            <a:r>
              <a:rPr lang="en-US" b="1" dirty="0" smtClean="0">
                <a:solidFill>
                  <a:srgbClr val="000000"/>
                </a:solidFill>
                <a:latin typeface="Consolas" panose="020B0609020204030204" pitchFamily="49" charset="0"/>
              </a:rPr>
              <a:t> {</a:t>
            </a:r>
          </a:p>
          <a:p>
            <a:pPr lvl="2"/>
            <a:r>
              <a:rPr lang="en-US" dirty="0" smtClean="0">
                <a:solidFill>
                  <a:srgbClr val="6A3E3E"/>
                </a:solidFill>
                <a:latin typeface="Consolas" panose="020B0609020204030204" pitchFamily="49" charset="0"/>
              </a:rPr>
              <a:t>	low</a:t>
            </a:r>
            <a:r>
              <a:rPr lang="en-US" dirty="0" smtClean="0">
                <a:solidFill>
                  <a:srgbClr val="000000"/>
                </a:solidFill>
                <a:latin typeface="Consolas" panose="020B0609020204030204" pitchFamily="49" charset="0"/>
              </a:rPr>
              <a:t> = </a:t>
            </a:r>
            <a:r>
              <a:rPr lang="en-US" dirty="0" smtClean="0">
                <a:solidFill>
                  <a:srgbClr val="6A3E3E"/>
                </a:solidFill>
                <a:latin typeface="Consolas" panose="020B0609020204030204" pitchFamily="49" charset="0"/>
              </a:rPr>
              <a:t>mid</a:t>
            </a:r>
            <a:r>
              <a:rPr lang="en-US" dirty="0" smtClean="0">
                <a:solidFill>
                  <a:srgbClr val="000000"/>
                </a:solidFill>
                <a:latin typeface="Consolas" panose="020B0609020204030204" pitchFamily="49" charset="0"/>
              </a:rPr>
              <a:t> + 1;</a:t>
            </a:r>
          </a:p>
          <a:p>
            <a:pPr lvl="2"/>
            <a:r>
              <a:rPr lang="en-US" dirty="0" smtClean="0">
                <a:solidFill>
                  <a:srgbClr val="000000"/>
                </a:solidFill>
                <a:latin typeface="Consolas" panose="020B0609020204030204" pitchFamily="49" charset="0"/>
              </a:rPr>
              <a:t>}</a:t>
            </a:r>
          </a:p>
          <a:p>
            <a:pPr lvl="1"/>
            <a:r>
              <a:rPr lang="en-US" dirty="0" smtClean="0">
                <a:solidFill>
                  <a:srgbClr val="000000"/>
                </a:solidFill>
                <a:latin typeface="Consolas" panose="020B0609020204030204" pitchFamily="49" charset="0"/>
              </a:rPr>
              <a:t>}</a:t>
            </a:r>
          </a:p>
          <a:p>
            <a:pPr lvl="1"/>
            <a:endParaRPr lang="en-US" dirty="0" smtClean="0">
              <a:latin typeface="Consolas" panose="020B0609020204030204" pitchFamily="49" charset="0"/>
            </a:endParaRPr>
          </a:p>
          <a:p>
            <a:pPr lvl="1"/>
            <a:r>
              <a:rPr lang="en-US" b="1" dirty="0" smtClean="0">
                <a:solidFill>
                  <a:srgbClr val="7F0055"/>
                </a:solidFill>
                <a:latin typeface="Consolas" panose="020B0609020204030204" pitchFamily="49" charset="0"/>
              </a:rPr>
              <a:t>if</a:t>
            </a:r>
            <a:r>
              <a:rPr lang="en-US" b="1" dirty="0" smtClean="0">
                <a:solidFill>
                  <a:srgbClr val="000000"/>
                </a:solidFill>
                <a:latin typeface="Consolas" panose="020B0609020204030204" pitchFamily="49" charset="0"/>
              </a:rPr>
              <a:t>(!</a:t>
            </a:r>
            <a:r>
              <a:rPr lang="en-US" b="1" dirty="0" err="1" smtClean="0">
                <a:solidFill>
                  <a:srgbClr val="6A3E3E"/>
                </a:solidFill>
                <a:latin typeface="Consolas" panose="020B0609020204030204" pitchFamily="49" charset="0"/>
              </a:rPr>
              <a:t>isFound</a:t>
            </a:r>
            <a:r>
              <a:rPr lang="en-US" b="1" dirty="0" smtClean="0">
                <a:solidFill>
                  <a:srgbClr val="000000"/>
                </a:solidFill>
                <a:latin typeface="Consolas" panose="020B0609020204030204" pitchFamily="49" charset="0"/>
              </a:rPr>
              <a:t>) {</a:t>
            </a:r>
          </a:p>
          <a:p>
            <a:pPr lvl="1"/>
            <a:r>
              <a:rPr lang="en-US" dirty="0" smtClean="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System.</a:t>
            </a:r>
            <a:r>
              <a:rPr lang="en-US" b="1" i="1" dirty="0" err="1" smtClean="0">
                <a:solidFill>
                  <a:srgbClr val="0000C0"/>
                </a:solidFill>
                <a:latin typeface="Consolas" panose="020B0609020204030204" pitchFamily="49" charset="0"/>
              </a:rPr>
              <a:t>out</a:t>
            </a:r>
            <a:r>
              <a:rPr lang="en-US" b="1" i="1" dirty="0" err="1" smtClean="0">
                <a:solidFill>
                  <a:srgbClr val="000000"/>
                </a:solidFill>
                <a:latin typeface="Consolas" panose="020B0609020204030204" pitchFamily="49" charset="0"/>
              </a:rPr>
              <a:t>.println</a:t>
            </a:r>
            <a:endParaRPr lang="en-US" b="1" i="1" dirty="0" smtClean="0">
              <a:solidFill>
                <a:srgbClr val="000000"/>
              </a:solidFill>
              <a:latin typeface="Consolas" panose="020B0609020204030204" pitchFamily="49" charset="0"/>
            </a:endParaRPr>
          </a:p>
          <a:p>
            <a:pPr lvl="1"/>
            <a:r>
              <a:rPr lang="en-US" b="1" i="1" dirty="0">
                <a:solidFill>
                  <a:srgbClr val="000000"/>
                </a:solidFill>
                <a:latin typeface="Consolas" panose="020B0609020204030204" pitchFamily="49" charset="0"/>
              </a:rPr>
              <a:t>	</a:t>
            </a:r>
            <a:r>
              <a:rPr lang="en-US" b="1" i="1" dirty="0" smtClean="0">
                <a:solidFill>
                  <a:srgbClr val="000000"/>
                </a:solidFill>
                <a:latin typeface="Consolas" panose="020B0609020204030204" pitchFamily="49" charset="0"/>
              </a:rPr>
              <a:t>	(</a:t>
            </a:r>
            <a:r>
              <a:rPr lang="en-US" b="1" i="1" dirty="0" smtClean="0">
                <a:solidFill>
                  <a:srgbClr val="2A00FF"/>
                </a:solidFill>
                <a:latin typeface="Consolas" panose="020B0609020204030204" pitchFamily="49" charset="0"/>
              </a:rPr>
              <a:t>"Number does not exist in array"</a:t>
            </a:r>
            <a:r>
              <a:rPr lang="en-US" b="1" i="1" dirty="0" smtClean="0">
                <a:solidFill>
                  <a:srgbClr val="000000"/>
                </a:solidFill>
                <a:latin typeface="Consolas" panose="020B0609020204030204" pitchFamily="49" charset="0"/>
              </a:rPr>
              <a:t>);</a:t>
            </a:r>
          </a:p>
          <a:p>
            <a:pPr lvl="1"/>
            <a:r>
              <a:rPr lang="en-US" dirty="0" smtClean="0">
                <a:solidFill>
                  <a:srgbClr val="000000"/>
                </a:solidFill>
                <a:latin typeface="Consolas" panose="020B0609020204030204" pitchFamily="49" charset="0"/>
              </a:rPr>
              <a:t>}</a:t>
            </a:r>
            <a:endParaRPr lang="en-US" dirty="0">
              <a:latin typeface="Consolas" panose="020B0609020204030204" pitchFamily="49" charset="0"/>
            </a:endParaRPr>
          </a:p>
          <a:p>
            <a:r>
              <a:rPr lang="en-US" dirty="0" smtClean="0">
                <a:solidFill>
                  <a:srgbClr val="000000"/>
                </a:solidFill>
                <a:latin typeface="Consolas" panose="020B0609020204030204" pitchFamily="49" charset="0"/>
              </a:rPr>
              <a:t>}</a:t>
            </a:r>
            <a:endParaRPr lang="en-US" dirty="0" smtClean="0">
              <a:latin typeface="Consolas" panose="020B0609020204030204" pitchFamily="49" charset="0"/>
            </a:endParaRPr>
          </a:p>
          <a:p>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512414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
                                            <p:bg/>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bldLvl="5" animBg="1"/>
      <p:bldP spid="5" grpId="0" uiExpand="1" build="p" bldLvl="5"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 Array</a:t>
            </a:r>
            <a:endParaRPr lang="en-US" dirty="0"/>
          </a:p>
        </p:txBody>
      </p:sp>
      <p:sp>
        <p:nvSpPr>
          <p:cNvPr id="3" name="Content Placeholder 2"/>
          <p:cNvSpPr>
            <a:spLocks noGrp="1"/>
          </p:cNvSpPr>
          <p:nvPr>
            <p:ph idx="1"/>
          </p:nvPr>
        </p:nvSpPr>
        <p:spPr/>
        <p:txBody>
          <a:bodyPr/>
          <a:lstStyle/>
          <a:p>
            <a:r>
              <a:rPr lang="en-US" dirty="0"/>
              <a:t>Sorting, like searching, is a common task in computer programming. Many </a:t>
            </a:r>
            <a:r>
              <a:rPr lang="en-US" dirty="0" smtClean="0"/>
              <a:t>different algorithms </a:t>
            </a:r>
            <a:r>
              <a:rPr lang="en-US" dirty="0"/>
              <a:t>have been developed for sorting</a:t>
            </a:r>
            <a:r>
              <a:rPr lang="en-US" dirty="0" smtClean="0"/>
              <a:t>.</a:t>
            </a:r>
            <a:endParaRPr lang="en-US" dirty="0"/>
          </a:p>
          <a:p>
            <a:r>
              <a:rPr lang="en-US" dirty="0" smtClean="0"/>
              <a:t>There are many sorting techniques available, we are going to explore selection sort.</a:t>
            </a:r>
          </a:p>
          <a:p>
            <a:r>
              <a:rPr lang="en-US" dirty="0"/>
              <a:t>Selection </a:t>
            </a:r>
            <a:r>
              <a:rPr lang="en-US" dirty="0" smtClean="0"/>
              <a:t>sort</a:t>
            </a:r>
          </a:p>
          <a:p>
            <a:pPr lvl="1"/>
            <a:r>
              <a:rPr lang="en-US" dirty="0" smtClean="0"/>
              <a:t>finds </a:t>
            </a:r>
            <a:r>
              <a:rPr lang="en-US" dirty="0"/>
              <a:t>the </a:t>
            </a:r>
            <a:r>
              <a:rPr lang="en-US" dirty="0" smtClean="0"/>
              <a:t>smallest number </a:t>
            </a:r>
            <a:r>
              <a:rPr lang="en-US" dirty="0"/>
              <a:t>in the list and swaps it with the first element</a:t>
            </a:r>
            <a:r>
              <a:rPr lang="en-US" dirty="0" smtClean="0"/>
              <a:t>.</a:t>
            </a:r>
          </a:p>
          <a:p>
            <a:pPr lvl="1"/>
            <a:r>
              <a:rPr lang="en-US" dirty="0"/>
              <a:t>It then finds the smallest number remaining and swaps it with the second element, and so on, until only a single number remains.</a:t>
            </a:r>
          </a:p>
        </p:txBody>
      </p:sp>
      <p:pic>
        <p:nvPicPr>
          <p:cNvPr id="4" name="Untitled 17">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3151160" y="3782926"/>
            <a:ext cx="4724400" cy="2381250"/>
          </a:xfrm>
          <a:prstGeom prst="rect">
            <a:avLst/>
          </a:prstGeom>
        </p:spPr>
      </p:pic>
    </p:spTree>
    <p:extLst>
      <p:ext uri="{BB962C8B-B14F-4D97-AF65-F5344CB8AC3E}">
        <p14:creationId xmlns:p14="http://schemas.microsoft.com/office/powerpoint/2010/main" val="1665729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9" restart="whenNotActive" fill="hold" evtFilter="cancelBubble" nodeType="interactiveSeq">
                <p:stCondLst>
                  <p:cond evt="onClick" delay="0">
                    <p:tgtEl>
                      <p:spTgt spid="4"/>
                    </p:tgtEl>
                  </p:cond>
                </p:stCondLst>
                <p:endSync evt="end" delay="0">
                  <p:rtn val="all"/>
                </p:endSync>
                <p:childTnLst>
                  <p:par>
                    <p:cTn id="20" fill="hold">
                      <p:stCondLst>
                        <p:cond delay="0"/>
                      </p:stCondLst>
                      <p:childTnLst>
                        <p:par>
                          <p:cTn id="21" fill="hold">
                            <p:stCondLst>
                              <p:cond delay="0"/>
                            </p:stCondLst>
                            <p:childTnLst>
                              <p:par>
                                <p:cTn id="22" presetID="2" presetClass="mediacall" presetSubtype="0" fill="hold" nodeType="clickEffect">
                                  <p:stCondLst>
                                    <p:cond delay="0"/>
                                  </p:stCondLst>
                                  <p:childTnLst>
                                    <p:cmd type="call" cmd="togglePause">
                                      <p:cBhvr>
                                        <p:cTn id="23" dur="1" fill="hold"/>
                                        <p:tgtEl>
                                          <p:spTgt spid="4"/>
                                        </p:tgtEl>
                                      </p:cBhvr>
                                    </p:cmd>
                                  </p:childTnLst>
                                </p:cTn>
                              </p:par>
                            </p:childTnLst>
                          </p:cTn>
                        </p:par>
                      </p:childTnLst>
                    </p:cTn>
                  </p:par>
                </p:childTnLst>
              </p:cTn>
              <p:nextCondLst>
                <p:cond evt="onClick" delay="0">
                  <p:tgtEl>
                    <p:spTgt spid="4"/>
                  </p:tgtEl>
                </p:cond>
              </p:nextCondLst>
            </p:seq>
            <p:video>
              <p:cMediaNode vol="80000">
                <p:cTn id="24" fill="hold" display="0">
                  <p:stCondLst>
                    <p:cond delay="indefinite"/>
                  </p:stCondLst>
                </p:cTn>
                <p:tgtEl>
                  <p:spTgt spid="4"/>
                </p:tgtEl>
              </p:cMediaNode>
            </p:video>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Sort (Example)</a:t>
            </a:r>
            <a:endParaRPr lang="en-US" dirty="0"/>
          </a:p>
        </p:txBody>
      </p:sp>
      <p:sp>
        <p:nvSpPr>
          <p:cNvPr id="4" name="TextBox 3"/>
          <p:cNvSpPr txBox="1"/>
          <p:nvPr/>
        </p:nvSpPr>
        <p:spPr>
          <a:xfrm>
            <a:off x="279400" y="850901"/>
            <a:ext cx="7289800" cy="5632311"/>
          </a:xfrm>
          <a:prstGeom prst="rect">
            <a:avLst/>
          </a:prstGeom>
          <a:noFill/>
          <a:ln w="19050">
            <a:solidFill>
              <a:schemeClr val="accent1"/>
            </a:solidFill>
            <a:prstDash val="dash"/>
          </a:ln>
        </p:spPr>
        <p:txBody>
          <a:bodyPr wrap="square" rtlCol="0">
            <a:spAutoFit/>
          </a:bodyPr>
          <a:lstStyle/>
          <a:p>
            <a:r>
              <a:rPr lang="en-US" b="1" dirty="0" err="1" smtClean="0">
                <a:solidFill>
                  <a:srgbClr val="7F0055"/>
                </a:solidFill>
                <a:latin typeface="Consolas" panose="020B0609020204030204" pitchFamily="49" charset="0"/>
              </a:rPr>
              <a:t>int</a:t>
            </a:r>
            <a:r>
              <a:rPr lang="en-US" b="1" dirty="0" smtClean="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a</a:t>
            </a:r>
            <a:r>
              <a:rPr lang="en-US" b="1" dirty="0">
                <a:solidFill>
                  <a:srgbClr val="000000"/>
                </a:solidFill>
                <a:latin typeface="Consolas" panose="020B0609020204030204" pitchFamily="49" charset="0"/>
              </a:rPr>
              <a:t>[] = { 5, 2, 9, 3, 4, 1, 8, 6, 7 };</a:t>
            </a:r>
          </a:p>
          <a:p>
            <a:r>
              <a:rPr lang="nn-NO" b="1" dirty="0">
                <a:solidFill>
                  <a:srgbClr val="7F0055"/>
                </a:solidFill>
                <a:latin typeface="Consolas" panose="020B0609020204030204" pitchFamily="49" charset="0"/>
              </a:rPr>
              <a:t>for</a:t>
            </a:r>
            <a:r>
              <a:rPr lang="nn-NO" b="1" dirty="0">
                <a:solidFill>
                  <a:srgbClr val="000000"/>
                </a:solidFill>
                <a:latin typeface="Consolas" panose="020B0609020204030204" pitchFamily="49" charset="0"/>
              </a:rPr>
              <a:t> (</a:t>
            </a:r>
            <a:r>
              <a:rPr lang="nn-NO" b="1" dirty="0">
                <a:solidFill>
                  <a:srgbClr val="7F0055"/>
                </a:solidFill>
                <a:latin typeface="Consolas" panose="020B0609020204030204" pitchFamily="49" charset="0"/>
              </a:rPr>
              <a:t>int</a:t>
            </a:r>
            <a:r>
              <a:rPr lang="nn-NO" b="1" dirty="0">
                <a:solidFill>
                  <a:srgbClr val="000000"/>
                </a:solidFill>
                <a:latin typeface="Consolas" panose="020B0609020204030204" pitchFamily="49" charset="0"/>
              </a:rPr>
              <a:t> </a:t>
            </a:r>
            <a:r>
              <a:rPr lang="nn-NO" b="1" dirty="0">
                <a:solidFill>
                  <a:srgbClr val="6A3E3E"/>
                </a:solidFill>
                <a:latin typeface="Consolas" panose="020B0609020204030204" pitchFamily="49" charset="0"/>
              </a:rPr>
              <a:t>i</a:t>
            </a:r>
            <a:r>
              <a:rPr lang="nn-NO" b="1" dirty="0">
                <a:solidFill>
                  <a:srgbClr val="000000"/>
                </a:solidFill>
                <a:latin typeface="Consolas" panose="020B0609020204030204" pitchFamily="49" charset="0"/>
              </a:rPr>
              <a:t> = 0; </a:t>
            </a:r>
            <a:r>
              <a:rPr lang="nn-NO" b="1" dirty="0">
                <a:solidFill>
                  <a:srgbClr val="6A3E3E"/>
                </a:solidFill>
                <a:latin typeface="Consolas" panose="020B0609020204030204" pitchFamily="49" charset="0"/>
              </a:rPr>
              <a:t>i</a:t>
            </a:r>
            <a:r>
              <a:rPr lang="nn-NO" b="1" dirty="0">
                <a:solidFill>
                  <a:srgbClr val="000000"/>
                </a:solidFill>
                <a:latin typeface="Consolas" panose="020B0609020204030204" pitchFamily="49" charset="0"/>
              </a:rPr>
              <a:t> &lt; </a:t>
            </a:r>
            <a:r>
              <a:rPr lang="nn-NO" b="1" dirty="0">
                <a:solidFill>
                  <a:srgbClr val="6A3E3E"/>
                </a:solidFill>
                <a:latin typeface="Consolas" panose="020B0609020204030204" pitchFamily="49" charset="0"/>
              </a:rPr>
              <a:t>a</a:t>
            </a:r>
            <a:r>
              <a:rPr lang="nn-NO" b="1" dirty="0">
                <a:solidFill>
                  <a:srgbClr val="000000"/>
                </a:solidFill>
                <a:latin typeface="Consolas" panose="020B0609020204030204" pitchFamily="49" charset="0"/>
              </a:rPr>
              <a:t>.</a:t>
            </a:r>
            <a:r>
              <a:rPr lang="nn-NO" b="1" dirty="0">
                <a:solidFill>
                  <a:srgbClr val="0000C0"/>
                </a:solidFill>
                <a:latin typeface="Consolas" panose="020B0609020204030204" pitchFamily="49" charset="0"/>
              </a:rPr>
              <a:t>length</a:t>
            </a:r>
            <a:r>
              <a:rPr lang="nn-NO" b="1" dirty="0">
                <a:solidFill>
                  <a:srgbClr val="000000"/>
                </a:solidFill>
                <a:latin typeface="Consolas" panose="020B0609020204030204" pitchFamily="49" charset="0"/>
              </a:rPr>
              <a:t> - 1; </a:t>
            </a:r>
            <a:r>
              <a:rPr lang="nn-NO" b="1" dirty="0">
                <a:solidFill>
                  <a:srgbClr val="6A3E3E"/>
                </a:solidFill>
                <a:latin typeface="Consolas" panose="020B0609020204030204" pitchFamily="49" charset="0"/>
              </a:rPr>
              <a:t>i</a:t>
            </a:r>
            <a:r>
              <a:rPr lang="nn-NO" b="1" dirty="0">
                <a:solidFill>
                  <a:srgbClr val="000000"/>
                </a:solidFill>
                <a:latin typeface="Consolas" panose="020B0609020204030204" pitchFamily="49" charset="0"/>
              </a:rPr>
              <a:t>++) {</a:t>
            </a:r>
          </a:p>
          <a:p>
            <a:pPr lvl="1"/>
            <a:r>
              <a:rPr lang="en-US" dirty="0">
                <a:solidFill>
                  <a:srgbClr val="3F7F5F"/>
                </a:solidFill>
                <a:latin typeface="Consolas" panose="020B0609020204030204" pitchFamily="49" charset="0"/>
              </a:rPr>
              <a:t>// Find the minimum in the list[i..a.length-1]</a:t>
            </a:r>
          </a:p>
          <a:p>
            <a:pPr lvl="1"/>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err="1">
                <a:solidFill>
                  <a:srgbClr val="6A3E3E"/>
                </a:solidFill>
                <a:latin typeface="Consolas" panose="020B0609020204030204" pitchFamily="49" charset="0"/>
              </a:rPr>
              <a:t>currentMin</a:t>
            </a:r>
            <a:r>
              <a:rPr lang="en-US" b="1" dirty="0">
                <a:solidFill>
                  <a:srgbClr val="000000"/>
                </a:solidFill>
                <a:latin typeface="Consolas" panose="020B0609020204030204" pitchFamily="49" charset="0"/>
              </a:rPr>
              <a:t> = </a:t>
            </a:r>
            <a:r>
              <a:rPr lang="en-US" b="1" dirty="0">
                <a:solidFill>
                  <a:srgbClr val="6A3E3E"/>
                </a:solidFill>
                <a:latin typeface="Consolas" panose="020B0609020204030204" pitchFamily="49" charset="0"/>
              </a:rPr>
              <a:t>a</a:t>
            </a:r>
            <a:r>
              <a:rPr lang="en-US" b="1" dirty="0">
                <a:solidFill>
                  <a:srgbClr val="000000"/>
                </a:solidFill>
                <a:latin typeface="Consolas" panose="020B0609020204030204" pitchFamily="49" charset="0"/>
              </a:rPr>
              <a:t>[</a:t>
            </a:r>
            <a:r>
              <a:rPr lang="en-US" b="1" dirty="0" err="1">
                <a:solidFill>
                  <a:srgbClr val="6A3E3E"/>
                </a:solidFill>
                <a:latin typeface="Consolas" panose="020B0609020204030204" pitchFamily="49" charset="0"/>
              </a:rPr>
              <a:t>i</a:t>
            </a:r>
            <a:r>
              <a:rPr lang="en-US" b="1" dirty="0">
                <a:solidFill>
                  <a:srgbClr val="000000"/>
                </a:solidFill>
                <a:latin typeface="Consolas" panose="020B0609020204030204" pitchFamily="49" charset="0"/>
              </a:rPr>
              <a:t>];</a:t>
            </a:r>
          </a:p>
          <a:p>
            <a:pPr lvl="1"/>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err="1">
                <a:solidFill>
                  <a:srgbClr val="6A3E3E"/>
                </a:solidFill>
                <a:latin typeface="Consolas" panose="020B0609020204030204" pitchFamily="49" charset="0"/>
              </a:rPr>
              <a:t>currentMinIndex</a:t>
            </a:r>
            <a:r>
              <a:rPr lang="en-US" b="1" dirty="0">
                <a:solidFill>
                  <a:srgbClr val="000000"/>
                </a:solidFill>
                <a:latin typeface="Consolas" panose="020B0609020204030204" pitchFamily="49" charset="0"/>
              </a:rPr>
              <a:t> = </a:t>
            </a:r>
            <a:r>
              <a:rPr lang="en-US" b="1" dirty="0" err="1" smtClean="0">
                <a:solidFill>
                  <a:srgbClr val="6A3E3E"/>
                </a:solidFill>
                <a:latin typeface="Consolas" panose="020B0609020204030204" pitchFamily="49" charset="0"/>
              </a:rPr>
              <a:t>i</a:t>
            </a:r>
            <a:r>
              <a:rPr lang="en-US" b="1" dirty="0" smtClean="0">
                <a:solidFill>
                  <a:srgbClr val="000000"/>
                </a:solidFill>
                <a:latin typeface="Consolas" panose="020B0609020204030204" pitchFamily="49" charset="0"/>
              </a:rPr>
              <a:t>;</a:t>
            </a:r>
            <a:endParaRPr lang="en-US" dirty="0">
              <a:latin typeface="Consolas" panose="020B0609020204030204" pitchFamily="49" charset="0"/>
            </a:endParaRPr>
          </a:p>
          <a:p>
            <a:pPr lvl="1"/>
            <a:r>
              <a:rPr lang="en-US" b="1" dirty="0">
                <a:solidFill>
                  <a:srgbClr val="7F0055"/>
                </a:solidFill>
                <a:latin typeface="Consolas" panose="020B0609020204030204" pitchFamily="49" charset="0"/>
              </a:rPr>
              <a:t>for</a:t>
            </a:r>
            <a:r>
              <a:rPr lang="en-US" b="1" dirty="0">
                <a:solidFill>
                  <a:srgbClr val="000000"/>
                </a:solidFill>
                <a:latin typeface="Consolas" panose="020B0609020204030204" pitchFamily="49" charset="0"/>
              </a:rPr>
              <a:t> (</a:t>
            </a:r>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j</a:t>
            </a:r>
            <a:r>
              <a:rPr lang="en-US" b="1" dirty="0">
                <a:solidFill>
                  <a:srgbClr val="000000"/>
                </a:solidFill>
                <a:latin typeface="Consolas" panose="020B0609020204030204" pitchFamily="49" charset="0"/>
              </a:rPr>
              <a:t> = </a:t>
            </a:r>
            <a:r>
              <a:rPr lang="en-US" b="1" dirty="0" err="1">
                <a:solidFill>
                  <a:srgbClr val="6A3E3E"/>
                </a:solidFill>
                <a:latin typeface="Consolas" panose="020B0609020204030204" pitchFamily="49" charset="0"/>
              </a:rPr>
              <a:t>i</a:t>
            </a:r>
            <a:r>
              <a:rPr lang="en-US" b="1" dirty="0">
                <a:solidFill>
                  <a:srgbClr val="000000"/>
                </a:solidFill>
                <a:latin typeface="Consolas" panose="020B0609020204030204" pitchFamily="49" charset="0"/>
              </a:rPr>
              <a:t> + 1; </a:t>
            </a:r>
            <a:r>
              <a:rPr lang="en-US" b="1" dirty="0">
                <a:solidFill>
                  <a:srgbClr val="6A3E3E"/>
                </a:solidFill>
                <a:latin typeface="Consolas" panose="020B0609020204030204" pitchFamily="49" charset="0"/>
              </a:rPr>
              <a:t>j</a:t>
            </a:r>
            <a:r>
              <a:rPr lang="en-US" b="1" dirty="0">
                <a:solidFill>
                  <a:srgbClr val="000000"/>
                </a:solidFill>
                <a:latin typeface="Consolas" panose="020B0609020204030204" pitchFamily="49" charset="0"/>
              </a:rPr>
              <a:t> &lt; </a:t>
            </a:r>
            <a:r>
              <a:rPr lang="en-US" b="1" dirty="0" err="1">
                <a:solidFill>
                  <a:srgbClr val="6A3E3E"/>
                </a:solidFill>
                <a:latin typeface="Consolas" panose="020B0609020204030204" pitchFamily="49" charset="0"/>
              </a:rPr>
              <a:t>a</a:t>
            </a:r>
            <a:r>
              <a:rPr lang="en-US" b="1" dirty="0" err="1">
                <a:solidFill>
                  <a:srgbClr val="000000"/>
                </a:solidFill>
                <a:latin typeface="Consolas" panose="020B0609020204030204" pitchFamily="49" charset="0"/>
              </a:rPr>
              <a:t>.</a:t>
            </a:r>
            <a:r>
              <a:rPr lang="en-US" b="1" dirty="0" err="1">
                <a:solidFill>
                  <a:srgbClr val="0000C0"/>
                </a:solidFill>
                <a:latin typeface="Consolas" panose="020B0609020204030204" pitchFamily="49" charset="0"/>
              </a:rPr>
              <a:t>length</a:t>
            </a:r>
            <a:r>
              <a:rPr lang="en-US" b="1" dirty="0">
                <a:solidFill>
                  <a:srgbClr val="000000"/>
                </a:solidFill>
                <a:latin typeface="Consolas" panose="020B0609020204030204" pitchFamily="49" charset="0"/>
              </a:rPr>
              <a:t>; </a:t>
            </a:r>
            <a:r>
              <a:rPr lang="en-US" b="1" dirty="0" err="1">
                <a:solidFill>
                  <a:srgbClr val="6A3E3E"/>
                </a:solidFill>
                <a:latin typeface="Consolas" panose="020B0609020204030204" pitchFamily="49" charset="0"/>
              </a:rPr>
              <a:t>j</a:t>
            </a:r>
            <a:r>
              <a:rPr lang="en-US" b="1" dirty="0" err="1">
                <a:solidFill>
                  <a:srgbClr val="000000"/>
                </a:solidFill>
                <a:latin typeface="Consolas" panose="020B0609020204030204" pitchFamily="49" charset="0"/>
              </a:rPr>
              <a:t>++</a:t>
            </a:r>
            <a:r>
              <a:rPr lang="en-US" b="1" dirty="0">
                <a:solidFill>
                  <a:srgbClr val="000000"/>
                </a:solidFill>
                <a:latin typeface="Consolas" panose="020B0609020204030204" pitchFamily="49" charset="0"/>
              </a:rPr>
              <a:t>) {</a:t>
            </a:r>
          </a:p>
          <a:p>
            <a:pPr lvl="2"/>
            <a:r>
              <a:rPr lang="en-US" b="1" dirty="0">
                <a:solidFill>
                  <a:srgbClr val="7F0055"/>
                </a:solidFill>
                <a:latin typeface="Consolas" panose="020B0609020204030204" pitchFamily="49" charset="0"/>
              </a:rPr>
              <a:t>if</a:t>
            </a:r>
            <a:r>
              <a:rPr lang="en-US" b="1" dirty="0">
                <a:solidFill>
                  <a:srgbClr val="000000"/>
                </a:solidFill>
                <a:latin typeface="Consolas" panose="020B0609020204030204" pitchFamily="49" charset="0"/>
              </a:rPr>
              <a:t> (</a:t>
            </a:r>
            <a:r>
              <a:rPr lang="en-US" b="1" dirty="0" err="1">
                <a:solidFill>
                  <a:srgbClr val="6A3E3E"/>
                </a:solidFill>
                <a:latin typeface="Consolas" panose="020B0609020204030204" pitchFamily="49" charset="0"/>
              </a:rPr>
              <a:t>currentMin</a:t>
            </a:r>
            <a:r>
              <a:rPr lang="en-US" b="1" dirty="0">
                <a:solidFill>
                  <a:srgbClr val="000000"/>
                </a:solidFill>
                <a:latin typeface="Consolas" panose="020B0609020204030204" pitchFamily="49" charset="0"/>
              </a:rPr>
              <a:t> &gt; </a:t>
            </a:r>
            <a:r>
              <a:rPr lang="en-US" b="1" dirty="0">
                <a:solidFill>
                  <a:srgbClr val="6A3E3E"/>
                </a:solidFill>
                <a:latin typeface="Consolas" panose="020B0609020204030204" pitchFamily="49" charset="0"/>
              </a:rPr>
              <a:t>a</a:t>
            </a:r>
            <a:r>
              <a:rPr lang="en-US" b="1" dirty="0">
                <a:solidFill>
                  <a:srgbClr val="000000"/>
                </a:solidFill>
                <a:latin typeface="Consolas" panose="020B0609020204030204" pitchFamily="49" charset="0"/>
              </a:rPr>
              <a:t>[</a:t>
            </a:r>
            <a:r>
              <a:rPr lang="en-US" b="1" dirty="0">
                <a:solidFill>
                  <a:srgbClr val="6A3E3E"/>
                </a:solidFill>
                <a:latin typeface="Consolas" panose="020B0609020204030204" pitchFamily="49" charset="0"/>
              </a:rPr>
              <a:t>j</a:t>
            </a:r>
            <a:r>
              <a:rPr lang="en-US" b="1" dirty="0">
                <a:solidFill>
                  <a:srgbClr val="000000"/>
                </a:solidFill>
                <a:latin typeface="Consolas" panose="020B0609020204030204" pitchFamily="49" charset="0"/>
              </a:rPr>
              <a:t>]) {</a:t>
            </a:r>
          </a:p>
          <a:p>
            <a:pPr lvl="3"/>
            <a:r>
              <a:rPr lang="en-US" dirty="0" err="1">
                <a:solidFill>
                  <a:srgbClr val="6A3E3E"/>
                </a:solidFill>
                <a:latin typeface="Consolas" panose="020B0609020204030204" pitchFamily="49" charset="0"/>
              </a:rPr>
              <a:t>currentMin</a:t>
            </a:r>
            <a:r>
              <a:rPr lang="en-US" dirty="0">
                <a:solidFill>
                  <a:srgbClr val="000000"/>
                </a:solidFill>
                <a:latin typeface="Consolas" panose="020B0609020204030204" pitchFamily="49" charset="0"/>
              </a:rPr>
              <a:t> = </a:t>
            </a:r>
            <a:r>
              <a:rPr lang="en-US" dirty="0">
                <a:solidFill>
                  <a:srgbClr val="6A3E3E"/>
                </a:solidFill>
                <a:latin typeface="Consolas" panose="020B0609020204030204" pitchFamily="49" charset="0"/>
              </a:rPr>
              <a:t>a</a:t>
            </a:r>
            <a:r>
              <a:rPr lang="en-US" dirty="0">
                <a:solidFill>
                  <a:srgbClr val="000000"/>
                </a:solidFill>
                <a:latin typeface="Consolas" panose="020B0609020204030204" pitchFamily="49" charset="0"/>
              </a:rPr>
              <a:t>[</a:t>
            </a:r>
            <a:r>
              <a:rPr lang="en-US" dirty="0">
                <a:solidFill>
                  <a:srgbClr val="6A3E3E"/>
                </a:solidFill>
                <a:latin typeface="Consolas" panose="020B0609020204030204" pitchFamily="49" charset="0"/>
              </a:rPr>
              <a:t>j</a:t>
            </a:r>
            <a:r>
              <a:rPr lang="en-US" dirty="0">
                <a:solidFill>
                  <a:srgbClr val="000000"/>
                </a:solidFill>
                <a:latin typeface="Consolas" panose="020B0609020204030204" pitchFamily="49" charset="0"/>
              </a:rPr>
              <a:t>];</a:t>
            </a:r>
          </a:p>
          <a:p>
            <a:pPr lvl="3"/>
            <a:r>
              <a:rPr lang="en-US" dirty="0" err="1">
                <a:solidFill>
                  <a:srgbClr val="6A3E3E"/>
                </a:solidFill>
                <a:latin typeface="Consolas" panose="020B0609020204030204" pitchFamily="49" charset="0"/>
              </a:rPr>
              <a:t>currentMinIndex</a:t>
            </a:r>
            <a:r>
              <a:rPr lang="en-US" dirty="0">
                <a:solidFill>
                  <a:srgbClr val="000000"/>
                </a:solidFill>
                <a:latin typeface="Consolas" panose="020B0609020204030204" pitchFamily="49" charset="0"/>
              </a:rPr>
              <a:t> = </a:t>
            </a:r>
            <a:r>
              <a:rPr lang="en-US" dirty="0">
                <a:solidFill>
                  <a:srgbClr val="6A3E3E"/>
                </a:solidFill>
                <a:latin typeface="Consolas" panose="020B0609020204030204" pitchFamily="49" charset="0"/>
              </a:rPr>
              <a:t>j</a:t>
            </a:r>
            <a:r>
              <a:rPr lang="en-US" dirty="0">
                <a:solidFill>
                  <a:srgbClr val="000000"/>
                </a:solidFill>
                <a:latin typeface="Consolas" panose="020B0609020204030204" pitchFamily="49" charset="0"/>
              </a:rPr>
              <a:t>;</a:t>
            </a:r>
          </a:p>
          <a:p>
            <a:pPr lvl="2"/>
            <a:r>
              <a:rPr lang="en-US" dirty="0">
                <a:solidFill>
                  <a:srgbClr val="000000"/>
                </a:solidFill>
                <a:latin typeface="Consolas" panose="020B0609020204030204" pitchFamily="49" charset="0"/>
              </a:rPr>
              <a:t>}</a:t>
            </a:r>
          </a:p>
          <a:p>
            <a:pPr lvl="1"/>
            <a:r>
              <a:rPr lang="en-US" dirty="0" smtClean="0">
                <a:solidFill>
                  <a:srgbClr val="000000"/>
                </a:solidFill>
                <a:latin typeface="Consolas" panose="020B0609020204030204" pitchFamily="49" charset="0"/>
              </a:rPr>
              <a:t>}</a:t>
            </a:r>
            <a:endParaRPr lang="en-US" dirty="0">
              <a:latin typeface="Consolas" panose="020B0609020204030204" pitchFamily="49" charset="0"/>
            </a:endParaRPr>
          </a:p>
          <a:p>
            <a:pPr lvl="1"/>
            <a:r>
              <a:rPr lang="en-US" dirty="0">
                <a:solidFill>
                  <a:srgbClr val="3F7F5F"/>
                </a:solidFill>
                <a:latin typeface="Consolas" panose="020B0609020204030204" pitchFamily="49" charset="0"/>
              </a:rPr>
              <a:t>// Swap a[</a:t>
            </a:r>
            <a:r>
              <a:rPr lang="en-US" dirty="0" err="1">
                <a:solidFill>
                  <a:srgbClr val="3F7F5F"/>
                </a:solidFill>
                <a:latin typeface="Consolas" panose="020B0609020204030204" pitchFamily="49" charset="0"/>
              </a:rPr>
              <a:t>i</a:t>
            </a:r>
            <a:r>
              <a:rPr lang="en-US" dirty="0">
                <a:solidFill>
                  <a:srgbClr val="3F7F5F"/>
                </a:solidFill>
                <a:latin typeface="Consolas" panose="020B0609020204030204" pitchFamily="49" charset="0"/>
              </a:rPr>
              <a:t>] with a[</a:t>
            </a:r>
            <a:r>
              <a:rPr lang="en-US" dirty="0" err="1">
                <a:solidFill>
                  <a:srgbClr val="3F7F5F"/>
                </a:solidFill>
                <a:latin typeface="Consolas" panose="020B0609020204030204" pitchFamily="49" charset="0"/>
              </a:rPr>
              <a:t>currentMinIndex</a:t>
            </a:r>
            <a:r>
              <a:rPr lang="en-US" dirty="0">
                <a:solidFill>
                  <a:srgbClr val="3F7F5F"/>
                </a:solidFill>
                <a:latin typeface="Consolas" panose="020B0609020204030204" pitchFamily="49" charset="0"/>
              </a:rPr>
              <a:t>] if necessary</a:t>
            </a:r>
          </a:p>
          <a:p>
            <a:pPr lvl="1"/>
            <a:r>
              <a:rPr lang="en-US" b="1" dirty="0">
                <a:solidFill>
                  <a:srgbClr val="7F0055"/>
                </a:solidFill>
                <a:latin typeface="Consolas" panose="020B0609020204030204" pitchFamily="49" charset="0"/>
              </a:rPr>
              <a:t>if</a:t>
            </a:r>
            <a:r>
              <a:rPr lang="en-US" b="1" dirty="0">
                <a:solidFill>
                  <a:srgbClr val="000000"/>
                </a:solidFill>
                <a:latin typeface="Consolas" panose="020B0609020204030204" pitchFamily="49" charset="0"/>
              </a:rPr>
              <a:t> (</a:t>
            </a:r>
            <a:r>
              <a:rPr lang="en-US" b="1" dirty="0" err="1">
                <a:solidFill>
                  <a:srgbClr val="6A3E3E"/>
                </a:solidFill>
                <a:latin typeface="Consolas" panose="020B0609020204030204" pitchFamily="49" charset="0"/>
              </a:rPr>
              <a:t>currentMinIndex</a:t>
            </a:r>
            <a:r>
              <a:rPr lang="en-US" b="1" dirty="0">
                <a:solidFill>
                  <a:srgbClr val="000000"/>
                </a:solidFill>
                <a:latin typeface="Consolas" panose="020B0609020204030204" pitchFamily="49" charset="0"/>
              </a:rPr>
              <a:t> != </a:t>
            </a:r>
            <a:r>
              <a:rPr lang="en-US" b="1" dirty="0" err="1">
                <a:solidFill>
                  <a:srgbClr val="6A3E3E"/>
                </a:solidFill>
                <a:latin typeface="Consolas" panose="020B0609020204030204" pitchFamily="49" charset="0"/>
              </a:rPr>
              <a:t>i</a:t>
            </a:r>
            <a:r>
              <a:rPr lang="en-US" b="1" dirty="0">
                <a:solidFill>
                  <a:srgbClr val="000000"/>
                </a:solidFill>
                <a:latin typeface="Consolas" panose="020B0609020204030204" pitchFamily="49" charset="0"/>
              </a:rPr>
              <a:t>) {</a:t>
            </a:r>
          </a:p>
          <a:p>
            <a:pPr lvl="2"/>
            <a:r>
              <a:rPr lang="en-US" dirty="0">
                <a:solidFill>
                  <a:srgbClr val="6A3E3E"/>
                </a:solidFill>
                <a:latin typeface="Consolas" panose="020B0609020204030204" pitchFamily="49" charset="0"/>
              </a:rPr>
              <a:t>a</a:t>
            </a:r>
            <a:r>
              <a:rPr lang="en-US" dirty="0">
                <a:solidFill>
                  <a:srgbClr val="000000"/>
                </a:solidFill>
                <a:latin typeface="Consolas" panose="020B0609020204030204" pitchFamily="49" charset="0"/>
              </a:rPr>
              <a:t>[</a:t>
            </a:r>
            <a:r>
              <a:rPr lang="en-US" dirty="0" err="1">
                <a:solidFill>
                  <a:srgbClr val="6A3E3E"/>
                </a:solidFill>
                <a:latin typeface="Consolas" panose="020B0609020204030204" pitchFamily="49" charset="0"/>
              </a:rPr>
              <a:t>currentMinIndex</a:t>
            </a:r>
            <a:r>
              <a:rPr lang="en-US" dirty="0">
                <a:solidFill>
                  <a:srgbClr val="000000"/>
                </a:solidFill>
                <a:latin typeface="Consolas" panose="020B0609020204030204" pitchFamily="49" charset="0"/>
              </a:rPr>
              <a:t>] = </a:t>
            </a:r>
            <a:r>
              <a:rPr lang="en-US" dirty="0">
                <a:solidFill>
                  <a:srgbClr val="6A3E3E"/>
                </a:solidFill>
                <a:latin typeface="Consolas" panose="020B0609020204030204" pitchFamily="49" charset="0"/>
              </a:rPr>
              <a:t>a</a:t>
            </a:r>
            <a:r>
              <a:rPr lang="en-US" dirty="0">
                <a:solidFill>
                  <a:srgbClr val="000000"/>
                </a:solidFill>
                <a:latin typeface="Consolas" panose="020B0609020204030204" pitchFamily="49" charset="0"/>
              </a:rPr>
              <a:t>[</a:t>
            </a:r>
            <a:r>
              <a:rPr lang="en-US" dirty="0" err="1">
                <a:solidFill>
                  <a:srgbClr val="6A3E3E"/>
                </a:solidFill>
                <a:latin typeface="Consolas" panose="020B0609020204030204" pitchFamily="49" charset="0"/>
              </a:rPr>
              <a:t>i</a:t>
            </a:r>
            <a:r>
              <a:rPr lang="en-US" dirty="0">
                <a:solidFill>
                  <a:srgbClr val="000000"/>
                </a:solidFill>
                <a:latin typeface="Consolas" panose="020B0609020204030204" pitchFamily="49" charset="0"/>
              </a:rPr>
              <a:t>];</a:t>
            </a:r>
          </a:p>
          <a:p>
            <a:pPr lvl="2"/>
            <a:r>
              <a:rPr lang="en-US" dirty="0">
                <a:solidFill>
                  <a:srgbClr val="6A3E3E"/>
                </a:solidFill>
                <a:latin typeface="Consolas" panose="020B0609020204030204" pitchFamily="49" charset="0"/>
              </a:rPr>
              <a:t>a</a:t>
            </a:r>
            <a:r>
              <a:rPr lang="en-US" dirty="0">
                <a:solidFill>
                  <a:srgbClr val="000000"/>
                </a:solidFill>
                <a:latin typeface="Consolas" panose="020B0609020204030204" pitchFamily="49" charset="0"/>
              </a:rPr>
              <a:t>[</a:t>
            </a:r>
            <a:r>
              <a:rPr lang="en-US" dirty="0" err="1">
                <a:solidFill>
                  <a:srgbClr val="6A3E3E"/>
                </a:solidFill>
                <a:latin typeface="Consolas" panose="020B0609020204030204" pitchFamily="49" charset="0"/>
              </a:rPr>
              <a:t>i</a:t>
            </a:r>
            <a:r>
              <a:rPr lang="en-US" dirty="0">
                <a:solidFill>
                  <a:srgbClr val="000000"/>
                </a:solidFill>
                <a:latin typeface="Consolas" panose="020B0609020204030204" pitchFamily="49" charset="0"/>
              </a:rPr>
              <a:t>] = </a:t>
            </a:r>
            <a:r>
              <a:rPr lang="en-US" dirty="0" err="1">
                <a:solidFill>
                  <a:srgbClr val="6A3E3E"/>
                </a:solidFill>
                <a:latin typeface="Consolas" panose="020B0609020204030204" pitchFamily="49" charset="0"/>
              </a:rPr>
              <a:t>currentMin</a:t>
            </a:r>
            <a:r>
              <a:rPr lang="en-US"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a:t>
            </a:r>
          </a:p>
          <a:p>
            <a:r>
              <a:rPr lang="en-US" dirty="0" smtClean="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for</a:t>
            </a:r>
            <a:r>
              <a:rPr lang="en-US" b="1" dirty="0">
                <a:solidFill>
                  <a:srgbClr val="000000"/>
                </a:solidFill>
                <a:latin typeface="Consolas" panose="020B0609020204030204" pitchFamily="49" charset="0"/>
              </a:rPr>
              <a:t>(</a:t>
            </a:r>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temp</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a</a:t>
            </a:r>
            <a:r>
              <a:rPr lang="en-US" b="1" dirty="0">
                <a:solidFill>
                  <a:srgbClr val="000000"/>
                </a:solidFill>
                <a:latin typeface="Consolas" panose="020B0609020204030204" pitchFamily="49" charset="0"/>
              </a:rPr>
              <a:t>) </a:t>
            </a:r>
            <a:r>
              <a:rPr lang="en-US" b="1" dirty="0" smtClean="0">
                <a:solidFill>
                  <a:srgbClr val="000000"/>
                </a:solidFill>
                <a:latin typeface="Consolas" panose="020B0609020204030204" pitchFamily="49" charset="0"/>
              </a:rPr>
              <a:t>{ </a:t>
            </a:r>
            <a:r>
              <a:rPr lang="en-US" dirty="0" smtClean="0">
                <a:solidFill>
                  <a:srgbClr val="3F7F5F"/>
                </a:solidFill>
                <a:latin typeface="Consolas" panose="020B0609020204030204" pitchFamily="49" charset="0"/>
              </a:rPr>
              <a:t>// this is </a:t>
            </a:r>
            <a:r>
              <a:rPr lang="en-US" dirty="0" err="1" smtClean="0">
                <a:solidFill>
                  <a:srgbClr val="3F7F5F"/>
                </a:solidFill>
                <a:latin typeface="Consolas" panose="020B0609020204030204" pitchFamily="49" charset="0"/>
              </a:rPr>
              <a:t>foreach</a:t>
            </a:r>
            <a:r>
              <a:rPr lang="en-US" dirty="0" smtClean="0">
                <a:solidFill>
                  <a:srgbClr val="3F7F5F"/>
                </a:solidFill>
                <a:latin typeface="Consolas" panose="020B0609020204030204" pitchFamily="49" charset="0"/>
              </a:rPr>
              <a:t> loop </a:t>
            </a:r>
            <a:endParaRPr lang="en-US" b="1"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a:t>
            </a:r>
            <a:r>
              <a:rPr lang="en-US" b="1" i="1" dirty="0">
                <a:solidFill>
                  <a:srgbClr val="000000"/>
                </a:solidFill>
                <a:latin typeface="Consolas" panose="020B0609020204030204" pitchFamily="49" charset="0"/>
              </a:rPr>
              <a:t>(</a:t>
            </a:r>
            <a:r>
              <a:rPr lang="en-US" b="1" i="1" dirty="0">
                <a:solidFill>
                  <a:srgbClr val="6A3E3E"/>
                </a:solidFill>
                <a:latin typeface="Consolas" panose="020B0609020204030204" pitchFamily="49" charset="0"/>
              </a:rPr>
              <a:t>temp</a:t>
            </a:r>
            <a:r>
              <a:rPr lang="en-US" b="1" i="1" dirty="0">
                <a:solidFill>
                  <a:srgbClr val="000000"/>
                </a:solidFill>
                <a:latin typeface="Consolas" panose="020B0609020204030204" pitchFamily="49" charset="0"/>
              </a:rPr>
              <a:t> + </a:t>
            </a:r>
            <a:r>
              <a:rPr lang="en-US" b="1" i="1" dirty="0">
                <a:solidFill>
                  <a:srgbClr val="2A00FF"/>
                </a:solidFill>
                <a:latin typeface="Consolas" panose="020B0609020204030204" pitchFamily="49" charset="0"/>
              </a:rPr>
              <a:t>", "</a:t>
            </a:r>
            <a:r>
              <a:rPr lang="en-US" b="1" i="1" dirty="0">
                <a:solidFill>
                  <a:srgbClr val="000000"/>
                </a:solidFill>
                <a:latin typeface="Consolas" panose="020B0609020204030204" pitchFamily="49" charset="0"/>
              </a:rPr>
              <a:t>);</a:t>
            </a:r>
          </a:p>
          <a:p>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659994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bldLvl="5"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Statements</a:t>
            </a:r>
          </a:p>
        </p:txBody>
      </p:sp>
      <p:sp>
        <p:nvSpPr>
          <p:cNvPr id="3" name="Content Placeholder 2"/>
          <p:cNvSpPr>
            <a:spLocks noGrp="1"/>
          </p:cNvSpPr>
          <p:nvPr>
            <p:ph idx="1"/>
          </p:nvPr>
        </p:nvSpPr>
        <p:spPr/>
        <p:txBody>
          <a:bodyPr/>
          <a:lstStyle/>
          <a:p>
            <a:r>
              <a:rPr lang="en-US" dirty="0"/>
              <a:t>Control Statements in Java is one of the fundamentals required for Java Programming. It allows the smooth flow of a program</a:t>
            </a:r>
            <a:r>
              <a:rPr lang="en-US" dirty="0" smtClean="0"/>
              <a:t>.</a:t>
            </a:r>
          </a:p>
          <a:p>
            <a:r>
              <a:rPr lang="en-US" dirty="0" smtClean="0"/>
              <a:t>Statement </a:t>
            </a:r>
            <a:r>
              <a:rPr lang="en-US" dirty="0"/>
              <a:t>can simply be defined as an instruction given to the computer to perform specific operations. </a:t>
            </a:r>
          </a:p>
          <a:p>
            <a:r>
              <a:rPr lang="en-US" dirty="0" smtClean="0"/>
              <a:t>A </a:t>
            </a:r>
            <a:r>
              <a:rPr lang="en-US" dirty="0"/>
              <a:t>control statement in java is a statement that determines whether the other statements will be executed or not</a:t>
            </a:r>
            <a:r>
              <a:rPr lang="en-US" dirty="0" smtClean="0"/>
              <a:t>.</a:t>
            </a:r>
          </a:p>
          <a:p>
            <a:r>
              <a:rPr lang="en-US" dirty="0" smtClean="0"/>
              <a:t>Control statements in Java,</a:t>
            </a:r>
          </a:p>
          <a:p>
            <a:pPr lvl="1"/>
            <a:r>
              <a:rPr lang="en-US" dirty="0" smtClean="0">
                <a:latin typeface="Consolas" panose="020B0609020204030204" pitchFamily="49" charset="0"/>
              </a:rPr>
              <a:t>If</a:t>
            </a:r>
            <a:r>
              <a:rPr lang="en-US" dirty="0" smtClean="0"/>
              <a:t> statement</a:t>
            </a:r>
          </a:p>
          <a:p>
            <a:pPr lvl="1"/>
            <a:r>
              <a:rPr lang="en-US" dirty="0" smtClean="0">
                <a:latin typeface="Consolas" panose="020B0609020204030204" pitchFamily="49" charset="0"/>
              </a:rPr>
              <a:t>If-else</a:t>
            </a:r>
            <a:r>
              <a:rPr lang="en-US" dirty="0" smtClean="0"/>
              <a:t> statement</a:t>
            </a:r>
          </a:p>
          <a:p>
            <a:pPr lvl="1"/>
            <a:r>
              <a:rPr lang="en-US" dirty="0" smtClean="0">
                <a:latin typeface="Consolas" panose="020B0609020204030204" pitchFamily="49" charset="0"/>
              </a:rPr>
              <a:t>If-else ladder </a:t>
            </a:r>
            <a:r>
              <a:rPr lang="en-US" dirty="0" smtClean="0"/>
              <a:t>statement</a:t>
            </a:r>
          </a:p>
          <a:p>
            <a:pPr lvl="1"/>
            <a:r>
              <a:rPr lang="en-US" dirty="0" smtClean="0">
                <a:latin typeface="Consolas" panose="020B0609020204030204" pitchFamily="49" charset="0"/>
              </a:rPr>
              <a:t>Switch</a:t>
            </a:r>
            <a:r>
              <a:rPr lang="en-US" dirty="0" smtClean="0"/>
              <a:t> statement</a:t>
            </a:r>
            <a:endParaRPr lang="en-US" dirty="0"/>
          </a:p>
        </p:txBody>
      </p:sp>
    </p:spTree>
    <p:extLst>
      <p:ext uri="{BB962C8B-B14F-4D97-AF65-F5344CB8AC3E}">
        <p14:creationId xmlns:p14="http://schemas.microsoft.com/office/powerpoint/2010/main" val="771891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if </a:t>
            </a:r>
            <a:r>
              <a:rPr lang="en-IN" dirty="0" smtClean="0"/>
              <a:t>statement</a:t>
            </a:r>
            <a:endParaRPr lang="en-US" dirty="0"/>
          </a:p>
        </p:txBody>
      </p:sp>
      <p:sp>
        <p:nvSpPr>
          <p:cNvPr id="3" name="Content Placeholder 2"/>
          <p:cNvSpPr>
            <a:spLocks noGrp="1"/>
          </p:cNvSpPr>
          <p:nvPr>
            <p:ph idx="1"/>
          </p:nvPr>
        </p:nvSpPr>
        <p:spPr/>
        <p:txBody>
          <a:bodyPr/>
          <a:lstStyle/>
          <a:p>
            <a:r>
              <a:rPr lang="en-US" dirty="0"/>
              <a:t>if statement tests the condition. It executes the if block if condition is true.</a:t>
            </a:r>
          </a:p>
          <a:p>
            <a:endParaRPr lang="en-US" dirty="0"/>
          </a:p>
        </p:txBody>
      </p:sp>
      <p:sp>
        <p:nvSpPr>
          <p:cNvPr id="4" name="TextBox 3"/>
          <p:cNvSpPr txBox="1"/>
          <p:nvPr/>
        </p:nvSpPr>
        <p:spPr>
          <a:xfrm>
            <a:off x="499457" y="1371600"/>
            <a:ext cx="8610600" cy="2585323"/>
          </a:xfrm>
          <a:prstGeom prst="rect">
            <a:avLst/>
          </a:prstGeom>
          <a:noFill/>
          <a:ln w="19050">
            <a:solidFill>
              <a:schemeClr val="accent1"/>
            </a:solidFill>
            <a:prstDash val="dash"/>
          </a:ln>
        </p:spPr>
        <p:txBody>
          <a:bodyPr wrap="square" rtlCol="0">
            <a:spAutoFit/>
          </a:bodyPr>
          <a:lstStyle/>
          <a:p>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class</a:t>
            </a:r>
            <a:r>
              <a:rPr lang="en-US" b="1" dirty="0" smtClean="0">
                <a:solidFill>
                  <a:srgbClr val="000000"/>
                </a:solidFill>
                <a:latin typeface="Consolas"/>
              </a:rPr>
              <a:t> </a:t>
            </a:r>
            <a:r>
              <a:rPr lang="en-US" b="1" dirty="0" err="1" smtClean="0">
                <a:solidFill>
                  <a:srgbClr val="000000"/>
                </a:solidFill>
                <a:latin typeface="Consolas"/>
              </a:rPr>
              <a:t>IfStatementDemo</a:t>
            </a:r>
            <a:r>
              <a:rPr lang="en-US" b="1" dirty="0" smtClean="0">
                <a:solidFill>
                  <a:srgbClr val="000000"/>
                </a:solidFill>
                <a:latin typeface="Consolas"/>
              </a:rPr>
              <a:t>{</a:t>
            </a:r>
          </a:p>
          <a:p>
            <a:pPr lvl="1"/>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static</a:t>
            </a:r>
            <a:r>
              <a:rPr lang="en-US" b="1" dirty="0" smtClean="0">
                <a:solidFill>
                  <a:srgbClr val="000000"/>
                </a:solidFill>
                <a:latin typeface="Consolas"/>
              </a:rPr>
              <a:t> </a:t>
            </a:r>
            <a:r>
              <a:rPr lang="en-US" b="1" dirty="0" smtClean="0">
                <a:solidFill>
                  <a:srgbClr val="7F0055"/>
                </a:solidFill>
                <a:latin typeface="Consolas"/>
              </a:rPr>
              <a:t>void</a:t>
            </a:r>
            <a:r>
              <a:rPr lang="en-US" b="1" dirty="0" smtClean="0">
                <a:solidFill>
                  <a:srgbClr val="000000"/>
                </a:solidFill>
                <a:latin typeface="Consolas"/>
              </a:rPr>
              <a:t> main(String[] </a:t>
            </a:r>
            <a:r>
              <a:rPr lang="en-US" b="1" dirty="0" err="1" smtClean="0">
                <a:solidFill>
                  <a:srgbClr val="6A3E3E"/>
                </a:solidFill>
                <a:latin typeface="Consolas"/>
              </a:rPr>
              <a:t>ar</a:t>
            </a:r>
            <a:r>
              <a:rPr lang="en-US" b="1" dirty="0" smtClean="0">
                <a:solidFill>
                  <a:srgbClr val="000000"/>
                </a:solidFill>
                <a:latin typeface="Consolas"/>
              </a:rPr>
              <a:t>)</a:t>
            </a:r>
          </a:p>
          <a:p>
            <a:pPr lvl="1"/>
            <a:r>
              <a:rPr lang="en-US" dirty="0" smtClean="0">
                <a:solidFill>
                  <a:srgbClr val="000000"/>
                </a:solidFill>
                <a:latin typeface="Consolas"/>
              </a:rPr>
              <a:t>{</a:t>
            </a:r>
          </a:p>
          <a:p>
            <a:pPr lvl="2"/>
            <a:r>
              <a:rPr lang="en-US" b="1" dirty="0" err="1" smtClean="0">
                <a:solidFill>
                  <a:srgbClr val="7F0055"/>
                </a:solidFill>
                <a:latin typeface="Consolas"/>
              </a:rPr>
              <a:t>int</a:t>
            </a:r>
            <a:r>
              <a:rPr lang="en-US" b="1" dirty="0" smtClean="0">
                <a:solidFill>
                  <a:srgbClr val="000000"/>
                </a:solidFill>
                <a:latin typeface="Consolas"/>
              </a:rPr>
              <a:t> </a:t>
            </a:r>
            <a:r>
              <a:rPr lang="en-US" b="1" dirty="0" smtClean="0">
                <a:solidFill>
                  <a:srgbClr val="6A3E3E"/>
                </a:solidFill>
                <a:latin typeface="Consolas"/>
              </a:rPr>
              <a:t>a</a:t>
            </a:r>
            <a:r>
              <a:rPr lang="en-US" b="1" dirty="0" smtClean="0">
                <a:solidFill>
                  <a:srgbClr val="000000"/>
                </a:solidFill>
                <a:latin typeface="Consolas"/>
              </a:rPr>
              <a:t> = 10, </a:t>
            </a:r>
            <a:r>
              <a:rPr lang="en-US" b="1" dirty="0" smtClean="0">
                <a:solidFill>
                  <a:srgbClr val="6A3E3E"/>
                </a:solidFill>
                <a:latin typeface="Consolas"/>
              </a:rPr>
              <a:t>b</a:t>
            </a:r>
            <a:r>
              <a:rPr lang="en-US" b="1" dirty="0" smtClean="0">
                <a:solidFill>
                  <a:srgbClr val="000000"/>
                </a:solidFill>
                <a:latin typeface="Consolas"/>
              </a:rPr>
              <a:t> = 20;</a:t>
            </a:r>
          </a:p>
          <a:p>
            <a:pPr lvl="2"/>
            <a:r>
              <a:rPr lang="en-US" b="1" dirty="0" smtClean="0">
                <a:solidFill>
                  <a:srgbClr val="7F0055"/>
                </a:solidFill>
                <a:latin typeface="Consolas"/>
              </a:rPr>
              <a:t>if</a:t>
            </a:r>
            <a:r>
              <a:rPr lang="en-US" b="1" dirty="0" smtClean="0">
                <a:solidFill>
                  <a:srgbClr val="000000"/>
                </a:solidFill>
                <a:latin typeface="Consolas"/>
              </a:rPr>
              <a:t>( </a:t>
            </a:r>
            <a:r>
              <a:rPr lang="en-US" b="1" dirty="0" smtClean="0">
                <a:solidFill>
                  <a:srgbClr val="6A3E3E"/>
                </a:solidFill>
                <a:latin typeface="Consolas"/>
              </a:rPr>
              <a:t>a </a:t>
            </a:r>
            <a:r>
              <a:rPr lang="en-US" b="1" dirty="0" smtClean="0">
                <a:solidFill>
                  <a:srgbClr val="000000"/>
                </a:solidFill>
                <a:latin typeface="Consolas"/>
              </a:rPr>
              <a:t>&lt; </a:t>
            </a:r>
            <a:r>
              <a:rPr lang="en-US" b="1" dirty="0" smtClean="0">
                <a:solidFill>
                  <a:srgbClr val="6A3E3E"/>
                </a:solidFill>
                <a:latin typeface="Consolas"/>
              </a:rPr>
              <a:t>b </a:t>
            </a:r>
            <a:r>
              <a:rPr lang="en-US" b="1" dirty="0" smtClean="0">
                <a:solidFill>
                  <a:srgbClr val="000000"/>
                </a:solidFill>
                <a:latin typeface="Consolas"/>
              </a:rPr>
              <a:t>) {</a:t>
            </a:r>
          </a:p>
          <a:p>
            <a:pPr lvl="2"/>
            <a:r>
              <a:rPr lang="en-US" dirty="0" smtClean="0">
                <a:solidFill>
                  <a:srgbClr val="000000"/>
                </a:solidFill>
                <a:latin typeface="Consolas"/>
              </a:rPr>
              <a:t>	</a:t>
            </a:r>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2A00FF"/>
                </a:solidFill>
                <a:latin typeface="Consolas"/>
              </a:rPr>
              <a:t>"A is smaller than B"</a:t>
            </a:r>
            <a:r>
              <a:rPr lang="en-US" b="1" i="1" dirty="0" smtClean="0">
                <a:solidFill>
                  <a:srgbClr val="000000"/>
                </a:solidFill>
                <a:latin typeface="Consolas"/>
              </a:rPr>
              <a:t>);</a:t>
            </a:r>
          </a:p>
          <a:p>
            <a:pPr lvl="2"/>
            <a:r>
              <a:rPr lang="en-US" dirty="0" smtClean="0">
                <a:solidFill>
                  <a:srgbClr val="000000"/>
                </a:solidFill>
                <a:latin typeface="Consolas"/>
              </a:rPr>
              <a:t>}</a:t>
            </a:r>
          </a:p>
          <a:p>
            <a:pPr lvl="1"/>
            <a:r>
              <a:rPr lang="en-US" dirty="0" smtClean="0">
                <a:solidFill>
                  <a:srgbClr val="000000"/>
                </a:solidFill>
                <a:latin typeface="Consolas"/>
              </a:rPr>
              <a:t>}</a:t>
            </a:r>
          </a:p>
          <a:p>
            <a:r>
              <a:rPr lang="en-US" dirty="0" smtClean="0">
                <a:solidFill>
                  <a:srgbClr val="000000"/>
                </a:solidFill>
                <a:latin typeface="Consolas"/>
              </a:rPr>
              <a:t>}</a:t>
            </a:r>
            <a:endParaRPr lang="en-US" dirty="0"/>
          </a:p>
        </p:txBody>
      </p:sp>
    </p:spTree>
    <p:extLst>
      <p:ext uri="{BB962C8B-B14F-4D97-AF65-F5344CB8AC3E}">
        <p14:creationId xmlns:p14="http://schemas.microsoft.com/office/powerpoint/2010/main" val="3343555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if-else </a:t>
            </a:r>
            <a:r>
              <a:rPr lang="en-IN" dirty="0" smtClean="0"/>
              <a:t>statement</a:t>
            </a:r>
            <a:endParaRPr lang="en-US" dirty="0"/>
          </a:p>
        </p:txBody>
      </p:sp>
      <p:sp>
        <p:nvSpPr>
          <p:cNvPr id="3" name="Content Placeholder 2"/>
          <p:cNvSpPr>
            <a:spLocks noGrp="1"/>
          </p:cNvSpPr>
          <p:nvPr>
            <p:ph idx="1"/>
          </p:nvPr>
        </p:nvSpPr>
        <p:spPr/>
        <p:txBody>
          <a:bodyPr/>
          <a:lstStyle/>
          <a:p>
            <a:r>
              <a:rPr lang="en-US" dirty="0"/>
              <a:t>if-else statement also tests the condition. It executes the if block if condition is true otherwise else block is executed</a:t>
            </a:r>
            <a:r>
              <a:rPr lang="en-US" dirty="0" smtClean="0"/>
              <a:t>.</a:t>
            </a:r>
            <a:endParaRPr lang="en-US" dirty="0"/>
          </a:p>
        </p:txBody>
      </p:sp>
      <p:sp>
        <p:nvSpPr>
          <p:cNvPr id="4" name="TextBox 3"/>
          <p:cNvSpPr txBox="1"/>
          <p:nvPr/>
        </p:nvSpPr>
        <p:spPr>
          <a:xfrm>
            <a:off x="516082" y="1695796"/>
            <a:ext cx="8610600" cy="3416320"/>
          </a:xfrm>
          <a:prstGeom prst="rect">
            <a:avLst/>
          </a:prstGeom>
          <a:noFill/>
          <a:ln w="19050">
            <a:solidFill>
              <a:schemeClr val="accent1"/>
            </a:solidFill>
            <a:prstDash val="dash"/>
          </a:ln>
        </p:spPr>
        <p:txBody>
          <a:bodyPr wrap="square" rtlCol="0">
            <a:spAutoFit/>
          </a:bodyPr>
          <a:lstStyle/>
          <a:p>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class</a:t>
            </a:r>
            <a:r>
              <a:rPr lang="en-US" b="1" dirty="0" smtClean="0">
                <a:solidFill>
                  <a:srgbClr val="000000"/>
                </a:solidFill>
                <a:latin typeface="Consolas"/>
              </a:rPr>
              <a:t> </a:t>
            </a:r>
            <a:r>
              <a:rPr lang="en-US" b="1" dirty="0" err="1" smtClean="0">
                <a:solidFill>
                  <a:srgbClr val="000000"/>
                </a:solidFill>
                <a:latin typeface="Consolas"/>
              </a:rPr>
              <a:t>IfElseStatementDemo</a:t>
            </a:r>
            <a:r>
              <a:rPr lang="en-US" b="1" dirty="0" smtClean="0">
                <a:solidFill>
                  <a:srgbClr val="000000"/>
                </a:solidFill>
                <a:latin typeface="Consolas"/>
              </a:rPr>
              <a:t>{</a:t>
            </a:r>
          </a:p>
          <a:p>
            <a:pPr lvl="1"/>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static</a:t>
            </a:r>
            <a:r>
              <a:rPr lang="en-US" b="1" dirty="0" smtClean="0">
                <a:solidFill>
                  <a:srgbClr val="000000"/>
                </a:solidFill>
                <a:latin typeface="Consolas"/>
              </a:rPr>
              <a:t> </a:t>
            </a:r>
            <a:r>
              <a:rPr lang="en-US" b="1" dirty="0" smtClean="0">
                <a:solidFill>
                  <a:srgbClr val="7F0055"/>
                </a:solidFill>
                <a:latin typeface="Consolas"/>
              </a:rPr>
              <a:t>void</a:t>
            </a:r>
            <a:r>
              <a:rPr lang="en-US" b="1" dirty="0" smtClean="0">
                <a:solidFill>
                  <a:srgbClr val="000000"/>
                </a:solidFill>
                <a:latin typeface="Consolas"/>
              </a:rPr>
              <a:t> main(String[] </a:t>
            </a:r>
            <a:r>
              <a:rPr lang="en-US" b="1" dirty="0" err="1" smtClean="0">
                <a:solidFill>
                  <a:srgbClr val="6A3E3E"/>
                </a:solidFill>
                <a:latin typeface="Consolas"/>
              </a:rPr>
              <a:t>ar</a:t>
            </a:r>
            <a:r>
              <a:rPr lang="en-US" b="1" dirty="0" smtClean="0">
                <a:solidFill>
                  <a:srgbClr val="000000"/>
                </a:solidFill>
                <a:latin typeface="Consolas"/>
              </a:rPr>
              <a:t>)</a:t>
            </a:r>
          </a:p>
          <a:p>
            <a:pPr lvl="1"/>
            <a:r>
              <a:rPr lang="en-US" dirty="0" smtClean="0">
                <a:solidFill>
                  <a:srgbClr val="000000"/>
                </a:solidFill>
                <a:latin typeface="Consolas"/>
              </a:rPr>
              <a:t>{</a:t>
            </a:r>
          </a:p>
          <a:p>
            <a:pPr lvl="2"/>
            <a:r>
              <a:rPr lang="en-US" b="1" dirty="0" err="1" smtClean="0">
                <a:solidFill>
                  <a:srgbClr val="7F0055"/>
                </a:solidFill>
                <a:latin typeface="Consolas"/>
              </a:rPr>
              <a:t>int</a:t>
            </a:r>
            <a:r>
              <a:rPr lang="en-US" b="1" dirty="0" smtClean="0">
                <a:solidFill>
                  <a:srgbClr val="000000"/>
                </a:solidFill>
                <a:latin typeface="Consolas"/>
              </a:rPr>
              <a:t> </a:t>
            </a:r>
            <a:r>
              <a:rPr lang="en-US" b="1" dirty="0" smtClean="0">
                <a:solidFill>
                  <a:srgbClr val="6A3E3E"/>
                </a:solidFill>
                <a:latin typeface="Consolas"/>
              </a:rPr>
              <a:t>a</a:t>
            </a:r>
            <a:r>
              <a:rPr lang="en-US" b="1" dirty="0" smtClean="0">
                <a:solidFill>
                  <a:srgbClr val="000000"/>
                </a:solidFill>
                <a:latin typeface="Consolas"/>
              </a:rPr>
              <a:t> = 10, </a:t>
            </a:r>
            <a:r>
              <a:rPr lang="en-US" b="1" dirty="0" smtClean="0">
                <a:solidFill>
                  <a:srgbClr val="6A3E3E"/>
                </a:solidFill>
                <a:latin typeface="Consolas"/>
              </a:rPr>
              <a:t>b</a:t>
            </a:r>
            <a:r>
              <a:rPr lang="en-US" b="1" dirty="0" smtClean="0">
                <a:solidFill>
                  <a:srgbClr val="000000"/>
                </a:solidFill>
                <a:latin typeface="Consolas"/>
              </a:rPr>
              <a:t> = 20;</a:t>
            </a:r>
          </a:p>
          <a:p>
            <a:pPr lvl="2"/>
            <a:r>
              <a:rPr lang="en-US" b="1" dirty="0" smtClean="0">
                <a:solidFill>
                  <a:srgbClr val="7F0055"/>
                </a:solidFill>
                <a:latin typeface="Consolas"/>
              </a:rPr>
              <a:t>if</a:t>
            </a:r>
            <a:r>
              <a:rPr lang="en-US" b="1" dirty="0" smtClean="0">
                <a:solidFill>
                  <a:srgbClr val="000000"/>
                </a:solidFill>
                <a:latin typeface="Consolas"/>
              </a:rPr>
              <a:t>(</a:t>
            </a:r>
            <a:r>
              <a:rPr lang="en-US" b="1" dirty="0" smtClean="0">
                <a:solidFill>
                  <a:srgbClr val="6A3E3E"/>
                </a:solidFill>
                <a:latin typeface="Consolas"/>
              </a:rPr>
              <a:t>a</a:t>
            </a:r>
            <a:r>
              <a:rPr lang="en-US" b="1" dirty="0" smtClean="0">
                <a:solidFill>
                  <a:srgbClr val="000000"/>
                </a:solidFill>
                <a:latin typeface="Consolas"/>
              </a:rPr>
              <a:t>&lt;</a:t>
            </a:r>
            <a:r>
              <a:rPr lang="en-US" b="1" dirty="0" smtClean="0">
                <a:solidFill>
                  <a:srgbClr val="6A3E3E"/>
                </a:solidFill>
                <a:latin typeface="Consolas"/>
              </a:rPr>
              <a:t>b</a:t>
            </a:r>
            <a:r>
              <a:rPr lang="en-US" b="1" dirty="0" smtClean="0">
                <a:solidFill>
                  <a:srgbClr val="000000"/>
                </a:solidFill>
                <a:latin typeface="Consolas"/>
              </a:rPr>
              <a:t>) {</a:t>
            </a:r>
          </a:p>
          <a:p>
            <a:pPr lvl="2"/>
            <a:r>
              <a:rPr lang="en-US" dirty="0" smtClean="0">
                <a:solidFill>
                  <a:srgbClr val="000000"/>
                </a:solidFill>
                <a:latin typeface="Consolas"/>
              </a:rPr>
              <a:t>	</a:t>
            </a:r>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2A00FF"/>
                </a:solidFill>
                <a:latin typeface="Consolas"/>
              </a:rPr>
              <a:t>"A is smaller than B"</a:t>
            </a:r>
            <a:r>
              <a:rPr lang="en-US" b="1" i="1" dirty="0" smtClean="0">
                <a:solidFill>
                  <a:srgbClr val="000000"/>
                </a:solidFill>
                <a:latin typeface="Consolas"/>
              </a:rPr>
              <a:t>);</a:t>
            </a:r>
          </a:p>
          <a:p>
            <a:pPr lvl="2"/>
            <a:r>
              <a:rPr lang="en-US" dirty="0" smtClean="0">
                <a:solidFill>
                  <a:srgbClr val="000000"/>
                </a:solidFill>
                <a:latin typeface="Consolas"/>
              </a:rPr>
              <a:t>}</a:t>
            </a:r>
          </a:p>
          <a:p>
            <a:pPr lvl="2"/>
            <a:r>
              <a:rPr lang="en-US" b="1" dirty="0" smtClean="0">
                <a:solidFill>
                  <a:srgbClr val="7F0055"/>
                </a:solidFill>
                <a:latin typeface="Consolas"/>
              </a:rPr>
              <a:t>else</a:t>
            </a:r>
            <a:r>
              <a:rPr lang="en-US" b="1" dirty="0" smtClean="0">
                <a:solidFill>
                  <a:srgbClr val="000000"/>
                </a:solidFill>
                <a:latin typeface="Consolas"/>
              </a:rPr>
              <a:t> {</a:t>
            </a:r>
          </a:p>
          <a:p>
            <a:pPr lvl="2"/>
            <a:r>
              <a:rPr lang="en-US" dirty="0" smtClean="0">
                <a:solidFill>
                  <a:srgbClr val="000000"/>
                </a:solidFill>
                <a:latin typeface="Consolas"/>
              </a:rPr>
              <a:t>	</a:t>
            </a:r>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2A00FF"/>
                </a:solidFill>
                <a:latin typeface="Consolas"/>
              </a:rPr>
              <a:t>“A is not smaller than B"</a:t>
            </a:r>
            <a:r>
              <a:rPr lang="en-US" b="1" i="1" dirty="0" smtClean="0">
                <a:solidFill>
                  <a:srgbClr val="000000"/>
                </a:solidFill>
                <a:latin typeface="Consolas"/>
              </a:rPr>
              <a:t>);</a:t>
            </a:r>
          </a:p>
          <a:p>
            <a:pPr lvl="2"/>
            <a:r>
              <a:rPr lang="en-US" dirty="0" smtClean="0">
                <a:solidFill>
                  <a:srgbClr val="000000"/>
                </a:solidFill>
                <a:latin typeface="Consolas"/>
              </a:rPr>
              <a:t>}</a:t>
            </a:r>
          </a:p>
          <a:p>
            <a:pPr lvl="1"/>
            <a:r>
              <a:rPr lang="en-US" dirty="0" smtClean="0">
                <a:solidFill>
                  <a:srgbClr val="000000"/>
                </a:solidFill>
                <a:latin typeface="Consolas"/>
              </a:rPr>
              <a:t>}</a:t>
            </a:r>
          </a:p>
          <a:p>
            <a:r>
              <a:rPr lang="en-US" dirty="0" smtClean="0">
                <a:solidFill>
                  <a:srgbClr val="000000"/>
                </a:solidFill>
                <a:latin typeface="Consolas"/>
              </a:rPr>
              <a:t>}</a:t>
            </a:r>
            <a:endParaRPr lang="en-US" dirty="0"/>
          </a:p>
        </p:txBody>
      </p:sp>
    </p:spTree>
    <p:extLst>
      <p:ext uri="{BB962C8B-B14F-4D97-AF65-F5344CB8AC3E}">
        <p14:creationId xmlns:p14="http://schemas.microsoft.com/office/powerpoint/2010/main" val="3130636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if-else </a:t>
            </a:r>
            <a:r>
              <a:rPr lang="en-IN" dirty="0" smtClean="0"/>
              <a:t>statement</a:t>
            </a:r>
            <a:endParaRPr lang="en-US" dirty="0"/>
          </a:p>
        </p:txBody>
      </p:sp>
      <p:sp>
        <p:nvSpPr>
          <p:cNvPr id="3" name="Content Placeholder 2"/>
          <p:cNvSpPr>
            <a:spLocks noGrp="1"/>
          </p:cNvSpPr>
          <p:nvPr>
            <p:ph idx="1"/>
          </p:nvPr>
        </p:nvSpPr>
        <p:spPr/>
        <p:txBody>
          <a:bodyPr/>
          <a:lstStyle/>
          <a:p>
            <a:r>
              <a:rPr lang="en-US" dirty="0"/>
              <a:t>if-else-if ladder statement executes one condition from multiple statements</a:t>
            </a:r>
            <a:r>
              <a:rPr lang="en-US" dirty="0" smtClean="0"/>
              <a:t>.</a:t>
            </a:r>
            <a:endParaRPr lang="en-US" dirty="0"/>
          </a:p>
        </p:txBody>
      </p:sp>
      <p:sp>
        <p:nvSpPr>
          <p:cNvPr id="4" name="TextBox 3"/>
          <p:cNvSpPr txBox="1"/>
          <p:nvPr/>
        </p:nvSpPr>
        <p:spPr>
          <a:xfrm>
            <a:off x="551411" y="1418705"/>
            <a:ext cx="7010400" cy="3693319"/>
          </a:xfrm>
          <a:prstGeom prst="rect">
            <a:avLst/>
          </a:prstGeom>
          <a:noFill/>
          <a:ln w="19050">
            <a:solidFill>
              <a:schemeClr val="accent1"/>
            </a:solidFill>
            <a:prstDash val="dash"/>
          </a:ln>
        </p:spPr>
        <p:txBody>
          <a:bodyPr wrap="square" rtlCol="0">
            <a:spAutoFit/>
          </a:bodyPr>
          <a:lstStyle/>
          <a:p>
            <a:r>
              <a:rPr lang="en-US" b="1" dirty="0" err="1" smtClean="0">
                <a:solidFill>
                  <a:srgbClr val="7F0055"/>
                </a:solidFill>
                <a:latin typeface="Consolas"/>
              </a:rPr>
              <a:t>int</a:t>
            </a:r>
            <a:r>
              <a:rPr lang="en-US" b="1" dirty="0" smtClean="0">
                <a:solidFill>
                  <a:srgbClr val="000000"/>
                </a:solidFill>
                <a:latin typeface="Consolas"/>
              </a:rPr>
              <a:t> </a:t>
            </a:r>
            <a:r>
              <a:rPr lang="en-US" b="1" dirty="0" smtClean="0">
                <a:solidFill>
                  <a:srgbClr val="6A3E3E"/>
                </a:solidFill>
                <a:latin typeface="Consolas"/>
              </a:rPr>
              <a:t>marks</a:t>
            </a:r>
            <a:r>
              <a:rPr lang="en-US" b="1" dirty="0" smtClean="0">
                <a:solidFill>
                  <a:srgbClr val="000000"/>
                </a:solidFill>
                <a:latin typeface="Consolas"/>
              </a:rPr>
              <a:t> = 65;</a:t>
            </a:r>
          </a:p>
          <a:p>
            <a:endParaRPr lang="en-US" b="1" dirty="0" smtClean="0">
              <a:solidFill>
                <a:srgbClr val="000000"/>
              </a:solidFill>
              <a:latin typeface="Consolas"/>
            </a:endParaRPr>
          </a:p>
          <a:p>
            <a:r>
              <a:rPr lang="en-US" b="1" dirty="0" smtClean="0">
                <a:solidFill>
                  <a:srgbClr val="7F0055"/>
                </a:solidFill>
                <a:latin typeface="Consolas"/>
              </a:rPr>
              <a:t>if</a:t>
            </a:r>
            <a:r>
              <a:rPr lang="en-US" b="1" dirty="0" smtClean="0">
                <a:solidFill>
                  <a:srgbClr val="000000"/>
                </a:solidFill>
                <a:latin typeface="Consolas"/>
              </a:rPr>
              <a:t> (</a:t>
            </a:r>
            <a:r>
              <a:rPr lang="en-US" b="1" dirty="0" smtClean="0">
                <a:solidFill>
                  <a:srgbClr val="6A3E3E"/>
                </a:solidFill>
                <a:latin typeface="Consolas"/>
              </a:rPr>
              <a:t>marks</a:t>
            </a:r>
            <a:r>
              <a:rPr lang="en-US" b="1" dirty="0" smtClean="0">
                <a:solidFill>
                  <a:srgbClr val="000000"/>
                </a:solidFill>
                <a:latin typeface="Consolas"/>
              </a:rPr>
              <a:t> &lt; 60) {</a:t>
            </a:r>
          </a:p>
          <a:p>
            <a:r>
              <a:rPr lang="en-US" dirty="0" smtClean="0">
                <a:solidFill>
                  <a:srgbClr val="000000"/>
                </a:solidFill>
                <a:latin typeface="Consolas"/>
              </a:rPr>
              <a:t>	</a:t>
            </a:r>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2A00FF"/>
                </a:solidFill>
                <a:latin typeface="Consolas"/>
              </a:rPr>
              <a:t>"fail"</a:t>
            </a:r>
            <a:r>
              <a:rPr lang="en-US" b="1" i="1" dirty="0" smtClean="0">
                <a:solidFill>
                  <a:srgbClr val="000000"/>
                </a:solidFill>
                <a:latin typeface="Consolas"/>
              </a:rPr>
              <a:t>);</a:t>
            </a:r>
          </a:p>
          <a:p>
            <a:r>
              <a:rPr lang="en-US" dirty="0" smtClean="0">
                <a:solidFill>
                  <a:srgbClr val="000000"/>
                </a:solidFill>
                <a:latin typeface="Consolas"/>
              </a:rPr>
              <a:t>} </a:t>
            </a:r>
            <a:r>
              <a:rPr lang="en-US" b="1" dirty="0" smtClean="0">
                <a:solidFill>
                  <a:srgbClr val="7F0055"/>
                </a:solidFill>
                <a:latin typeface="Consolas"/>
              </a:rPr>
              <a:t>else</a:t>
            </a:r>
            <a:r>
              <a:rPr lang="en-US" b="1" dirty="0" smtClean="0">
                <a:solidFill>
                  <a:srgbClr val="000000"/>
                </a:solidFill>
                <a:latin typeface="Consolas"/>
              </a:rPr>
              <a:t> </a:t>
            </a:r>
            <a:r>
              <a:rPr lang="en-US" b="1" dirty="0" smtClean="0">
                <a:solidFill>
                  <a:srgbClr val="7F0055"/>
                </a:solidFill>
                <a:latin typeface="Consolas"/>
              </a:rPr>
              <a:t>if</a:t>
            </a:r>
            <a:r>
              <a:rPr lang="en-US" b="1" dirty="0" smtClean="0">
                <a:solidFill>
                  <a:srgbClr val="000000"/>
                </a:solidFill>
                <a:latin typeface="Consolas"/>
              </a:rPr>
              <a:t> (</a:t>
            </a:r>
            <a:r>
              <a:rPr lang="en-US" b="1" dirty="0" smtClean="0">
                <a:solidFill>
                  <a:srgbClr val="6A3E3E"/>
                </a:solidFill>
                <a:latin typeface="Consolas"/>
              </a:rPr>
              <a:t>marks</a:t>
            </a:r>
            <a:r>
              <a:rPr lang="en-US" b="1" dirty="0" smtClean="0">
                <a:solidFill>
                  <a:srgbClr val="000000"/>
                </a:solidFill>
                <a:latin typeface="Consolas"/>
              </a:rPr>
              <a:t> &gt;= 60 &amp;&amp; </a:t>
            </a:r>
            <a:r>
              <a:rPr lang="en-US" b="1" dirty="0" smtClean="0">
                <a:solidFill>
                  <a:srgbClr val="6A3E3E"/>
                </a:solidFill>
                <a:latin typeface="Consolas"/>
              </a:rPr>
              <a:t>marks</a:t>
            </a:r>
            <a:r>
              <a:rPr lang="en-US" b="1" dirty="0" smtClean="0">
                <a:solidFill>
                  <a:srgbClr val="000000"/>
                </a:solidFill>
                <a:latin typeface="Consolas"/>
              </a:rPr>
              <a:t> &lt; 80) {</a:t>
            </a:r>
          </a:p>
          <a:p>
            <a:r>
              <a:rPr lang="en-US" dirty="0" smtClean="0">
                <a:solidFill>
                  <a:srgbClr val="000000"/>
                </a:solidFill>
                <a:latin typeface="Consolas"/>
              </a:rPr>
              <a:t>	</a:t>
            </a:r>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2A00FF"/>
                </a:solidFill>
                <a:latin typeface="Consolas"/>
              </a:rPr>
              <a:t>"B grade"</a:t>
            </a:r>
            <a:r>
              <a:rPr lang="en-US" b="1" i="1" dirty="0" smtClean="0">
                <a:solidFill>
                  <a:srgbClr val="000000"/>
                </a:solidFill>
                <a:latin typeface="Consolas"/>
              </a:rPr>
              <a:t>);</a:t>
            </a:r>
          </a:p>
          <a:p>
            <a:r>
              <a:rPr lang="en-US" dirty="0" smtClean="0">
                <a:solidFill>
                  <a:srgbClr val="000000"/>
                </a:solidFill>
                <a:latin typeface="Consolas"/>
              </a:rPr>
              <a:t>} </a:t>
            </a:r>
            <a:r>
              <a:rPr lang="en-US" b="1" dirty="0" smtClean="0">
                <a:solidFill>
                  <a:srgbClr val="7F0055"/>
                </a:solidFill>
                <a:latin typeface="Consolas"/>
              </a:rPr>
              <a:t>else</a:t>
            </a:r>
            <a:r>
              <a:rPr lang="en-US" b="1" dirty="0" smtClean="0">
                <a:solidFill>
                  <a:srgbClr val="000000"/>
                </a:solidFill>
                <a:latin typeface="Consolas"/>
              </a:rPr>
              <a:t> </a:t>
            </a:r>
            <a:r>
              <a:rPr lang="en-US" b="1" dirty="0" smtClean="0">
                <a:solidFill>
                  <a:srgbClr val="7F0055"/>
                </a:solidFill>
                <a:latin typeface="Consolas"/>
              </a:rPr>
              <a:t>if</a:t>
            </a:r>
            <a:r>
              <a:rPr lang="en-US" b="1" dirty="0" smtClean="0">
                <a:solidFill>
                  <a:srgbClr val="000000"/>
                </a:solidFill>
                <a:latin typeface="Consolas"/>
              </a:rPr>
              <a:t> (</a:t>
            </a:r>
            <a:r>
              <a:rPr lang="en-US" b="1" dirty="0" smtClean="0">
                <a:solidFill>
                  <a:srgbClr val="6A3E3E"/>
                </a:solidFill>
                <a:latin typeface="Consolas"/>
              </a:rPr>
              <a:t>marks</a:t>
            </a:r>
            <a:r>
              <a:rPr lang="en-US" b="1" dirty="0" smtClean="0">
                <a:solidFill>
                  <a:srgbClr val="000000"/>
                </a:solidFill>
                <a:latin typeface="Consolas"/>
              </a:rPr>
              <a:t> &gt;= 80 &amp;&amp; </a:t>
            </a:r>
            <a:r>
              <a:rPr lang="en-US" b="1" dirty="0" smtClean="0">
                <a:solidFill>
                  <a:srgbClr val="6A3E3E"/>
                </a:solidFill>
                <a:latin typeface="Consolas"/>
              </a:rPr>
              <a:t>marks</a:t>
            </a:r>
            <a:r>
              <a:rPr lang="en-US" b="1" dirty="0" smtClean="0">
                <a:solidFill>
                  <a:srgbClr val="000000"/>
                </a:solidFill>
                <a:latin typeface="Consolas"/>
              </a:rPr>
              <a:t> &lt; 90) {</a:t>
            </a:r>
          </a:p>
          <a:p>
            <a:r>
              <a:rPr lang="en-US" dirty="0" smtClean="0">
                <a:solidFill>
                  <a:srgbClr val="000000"/>
                </a:solidFill>
                <a:latin typeface="Consolas"/>
              </a:rPr>
              <a:t>	</a:t>
            </a:r>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2A00FF"/>
                </a:solidFill>
                <a:latin typeface="Consolas"/>
              </a:rPr>
              <a:t>"A grade"</a:t>
            </a:r>
            <a:r>
              <a:rPr lang="en-US" b="1" i="1" dirty="0" smtClean="0">
                <a:solidFill>
                  <a:srgbClr val="000000"/>
                </a:solidFill>
                <a:latin typeface="Consolas"/>
              </a:rPr>
              <a:t>);</a:t>
            </a:r>
          </a:p>
          <a:p>
            <a:r>
              <a:rPr lang="en-US" dirty="0" smtClean="0">
                <a:solidFill>
                  <a:srgbClr val="000000"/>
                </a:solidFill>
                <a:latin typeface="Consolas"/>
              </a:rPr>
              <a:t>} </a:t>
            </a:r>
            <a:r>
              <a:rPr lang="en-US" b="1" dirty="0" smtClean="0">
                <a:solidFill>
                  <a:srgbClr val="7F0055"/>
                </a:solidFill>
                <a:latin typeface="Consolas"/>
              </a:rPr>
              <a:t>else</a:t>
            </a:r>
            <a:r>
              <a:rPr lang="en-US" b="1" dirty="0" smtClean="0">
                <a:solidFill>
                  <a:srgbClr val="000000"/>
                </a:solidFill>
                <a:latin typeface="Consolas"/>
              </a:rPr>
              <a:t> </a:t>
            </a:r>
            <a:r>
              <a:rPr lang="en-US" b="1" dirty="0" smtClean="0">
                <a:solidFill>
                  <a:srgbClr val="7F0055"/>
                </a:solidFill>
                <a:latin typeface="Consolas"/>
              </a:rPr>
              <a:t>if</a:t>
            </a:r>
            <a:r>
              <a:rPr lang="en-US" b="1" dirty="0" smtClean="0">
                <a:solidFill>
                  <a:srgbClr val="000000"/>
                </a:solidFill>
                <a:latin typeface="Consolas"/>
              </a:rPr>
              <a:t> (</a:t>
            </a:r>
            <a:r>
              <a:rPr lang="en-US" b="1" dirty="0" smtClean="0">
                <a:solidFill>
                  <a:srgbClr val="6A3E3E"/>
                </a:solidFill>
                <a:latin typeface="Consolas"/>
              </a:rPr>
              <a:t>marks</a:t>
            </a:r>
            <a:r>
              <a:rPr lang="en-US" b="1" dirty="0" smtClean="0">
                <a:solidFill>
                  <a:srgbClr val="000000"/>
                </a:solidFill>
                <a:latin typeface="Consolas"/>
              </a:rPr>
              <a:t> &gt;= 90 &amp;&amp; </a:t>
            </a:r>
            <a:r>
              <a:rPr lang="en-US" b="1" dirty="0" smtClean="0">
                <a:solidFill>
                  <a:srgbClr val="6A3E3E"/>
                </a:solidFill>
                <a:latin typeface="Consolas"/>
              </a:rPr>
              <a:t>marks</a:t>
            </a:r>
            <a:r>
              <a:rPr lang="en-US" b="1" dirty="0" smtClean="0">
                <a:solidFill>
                  <a:srgbClr val="000000"/>
                </a:solidFill>
                <a:latin typeface="Consolas"/>
              </a:rPr>
              <a:t> &lt; 100) {</a:t>
            </a:r>
          </a:p>
          <a:p>
            <a:r>
              <a:rPr lang="en-US" dirty="0" smtClean="0">
                <a:solidFill>
                  <a:srgbClr val="000000"/>
                </a:solidFill>
                <a:latin typeface="Consolas"/>
              </a:rPr>
              <a:t>	</a:t>
            </a:r>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2A00FF"/>
                </a:solidFill>
                <a:latin typeface="Consolas"/>
              </a:rPr>
              <a:t>"A+ grade"</a:t>
            </a:r>
            <a:r>
              <a:rPr lang="en-US" b="1" i="1" dirty="0" smtClean="0">
                <a:solidFill>
                  <a:srgbClr val="000000"/>
                </a:solidFill>
                <a:latin typeface="Consolas"/>
              </a:rPr>
              <a:t>);</a:t>
            </a:r>
          </a:p>
          <a:p>
            <a:r>
              <a:rPr lang="en-US" dirty="0" smtClean="0">
                <a:solidFill>
                  <a:srgbClr val="000000"/>
                </a:solidFill>
                <a:latin typeface="Consolas"/>
              </a:rPr>
              <a:t>} </a:t>
            </a:r>
            <a:r>
              <a:rPr lang="en-US" b="1" dirty="0" smtClean="0">
                <a:solidFill>
                  <a:srgbClr val="7F0055"/>
                </a:solidFill>
                <a:latin typeface="Consolas"/>
              </a:rPr>
              <a:t>else</a:t>
            </a:r>
            <a:r>
              <a:rPr lang="en-US" b="1" dirty="0" smtClean="0">
                <a:solidFill>
                  <a:srgbClr val="000000"/>
                </a:solidFill>
                <a:latin typeface="Consolas"/>
              </a:rPr>
              <a:t> {</a:t>
            </a:r>
          </a:p>
          <a:p>
            <a:r>
              <a:rPr lang="en-US" dirty="0" smtClean="0">
                <a:solidFill>
                  <a:srgbClr val="000000"/>
                </a:solidFill>
                <a:latin typeface="Consolas"/>
              </a:rPr>
              <a:t>	</a:t>
            </a:r>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2A00FF"/>
                </a:solidFill>
                <a:latin typeface="Consolas"/>
              </a:rPr>
              <a:t>"Invalid!"</a:t>
            </a:r>
            <a:r>
              <a:rPr lang="en-US" b="1" i="1" dirty="0" smtClean="0">
                <a:solidFill>
                  <a:srgbClr val="000000"/>
                </a:solidFill>
                <a:latin typeface="Consolas"/>
              </a:rPr>
              <a:t>);</a:t>
            </a:r>
          </a:p>
          <a:p>
            <a:r>
              <a:rPr lang="en-US" dirty="0" smtClean="0">
                <a:solidFill>
                  <a:srgbClr val="000000"/>
                </a:solidFill>
                <a:latin typeface="Consolas"/>
              </a:rPr>
              <a:t>}</a:t>
            </a:r>
          </a:p>
        </p:txBody>
      </p:sp>
    </p:spTree>
    <p:extLst>
      <p:ext uri="{BB962C8B-B14F-4D97-AF65-F5344CB8AC3E}">
        <p14:creationId xmlns:p14="http://schemas.microsoft.com/office/powerpoint/2010/main" val="456040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a:t>
            </a:r>
            <a:r>
              <a:rPr lang="en-US" smtClean="0"/>
              <a:t>If statement</a:t>
            </a:r>
            <a:endParaRPr lang="en-US"/>
          </a:p>
        </p:txBody>
      </p:sp>
      <p:sp>
        <p:nvSpPr>
          <p:cNvPr id="3" name="Content Placeholder 2"/>
          <p:cNvSpPr>
            <a:spLocks noGrp="1"/>
          </p:cNvSpPr>
          <p:nvPr>
            <p:ph idx="1"/>
          </p:nvPr>
        </p:nvSpPr>
        <p:spPr/>
        <p:txBody>
          <a:bodyPr/>
          <a:lstStyle/>
          <a:p>
            <a:r>
              <a:rPr lang="en-US" dirty="0" smtClean="0"/>
              <a:t>We can also use if/else if statement inside another if/else if statement, this is known as nested </a:t>
            </a:r>
            <a:r>
              <a:rPr lang="en-US" dirty="0"/>
              <a:t>i</a:t>
            </a:r>
            <a:r>
              <a:rPr lang="en-US" dirty="0" smtClean="0"/>
              <a:t>f statement.</a:t>
            </a:r>
            <a:endParaRPr lang="en-US" dirty="0"/>
          </a:p>
        </p:txBody>
      </p:sp>
      <p:sp>
        <p:nvSpPr>
          <p:cNvPr id="4" name="TextBox 3"/>
          <p:cNvSpPr txBox="1"/>
          <p:nvPr/>
        </p:nvSpPr>
        <p:spPr>
          <a:xfrm>
            <a:off x="543097" y="1676399"/>
            <a:ext cx="7728066" cy="4247317"/>
          </a:xfrm>
          <a:prstGeom prst="rect">
            <a:avLst/>
          </a:prstGeom>
          <a:noFill/>
          <a:ln w="19050">
            <a:solidFill>
              <a:schemeClr val="accent1"/>
            </a:solidFill>
            <a:prstDash val="dash"/>
          </a:ln>
        </p:spPr>
        <p:txBody>
          <a:bodyPr wrap="square" rtlCol="0">
            <a:spAutoFit/>
          </a:bodyPr>
          <a:lstStyle/>
          <a:p>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username</a:t>
            </a:r>
            <a:r>
              <a:rPr lang="en-US" b="1" dirty="0">
                <a:solidFill>
                  <a:srgbClr val="000000"/>
                </a:solidFill>
                <a:latin typeface="Consolas" panose="020B0609020204030204" pitchFamily="49" charset="0"/>
              </a:rPr>
              <a:t> = </a:t>
            </a:r>
            <a:r>
              <a:rPr lang="en-US" b="1" dirty="0" err="1">
                <a:solidFill>
                  <a:srgbClr val="000000"/>
                </a:solidFill>
                <a:latin typeface="Consolas" panose="020B0609020204030204" pitchFamily="49" charset="0"/>
              </a:rPr>
              <a:t>Integer.</a:t>
            </a:r>
            <a:r>
              <a:rPr lang="en-US" b="1" i="1" dirty="0" err="1">
                <a:solidFill>
                  <a:srgbClr val="000000"/>
                </a:solidFill>
                <a:latin typeface="Consolas" panose="020B0609020204030204" pitchFamily="49" charset="0"/>
              </a:rPr>
              <a:t>parseInt</a:t>
            </a:r>
            <a:r>
              <a:rPr lang="en-US" b="1" i="1" dirty="0">
                <a:solidFill>
                  <a:srgbClr val="000000"/>
                </a:solidFill>
                <a:latin typeface="Consolas" panose="020B0609020204030204" pitchFamily="49" charset="0"/>
              </a:rPr>
              <a:t>(</a:t>
            </a:r>
            <a:r>
              <a:rPr lang="en-US" b="1" i="1" dirty="0" err="1">
                <a:solidFill>
                  <a:srgbClr val="6A3E3E"/>
                </a:solidFill>
                <a:latin typeface="Consolas" panose="020B0609020204030204" pitchFamily="49" charset="0"/>
              </a:rPr>
              <a:t>args</a:t>
            </a:r>
            <a:r>
              <a:rPr lang="en-US" b="1" i="1" dirty="0">
                <a:solidFill>
                  <a:srgbClr val="000000"/>
                </a:solidFill>
                <a:latin typeface="Consolas" panose="020B0609020204030204" pitchFamily="49" charset="0"/>
              </a:rPr>
              <a:t>[0]);</a:t>
            </a:r>
          </a:p>
          <a:p>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password</a:t>
            </a:r>
            <a:r>
              <a:rPr lang="en-US" b="1" dirty="0">
                <a:solidFill>
                  <a:srgbClr val="000000"/>
                </a:solidFill>
                <a:latin typeface="Consolas" panose="020B0609020204030204" pitchFamily="49" charset="0"/>
              </a:rPr>
              <a:t> = </a:t>
            </a:r>
            <a:r>
              <a:rPr lang="en-US" b="1" dirty="0" err="1">
                <a:solidFill>
                  <a:srgbClr val="000000"/>
                </a:solidFill>
                <a:latin typeface="Consolas" panose="020B0609020204030204" pitchFamily="49" charset="0"/>
              </a:rPr>
              <a:t>Integer.</a:t>
            </a:r>
            <a:r>
              <a:rPr lang="en-US" b="1" i="1" dirty="0" err="1">
                <a:solidFill>
                  <a:srgbClr val="000000"/>
                </a:solidFill>
                <a:latin typeface="Consolas" panose="020B0609020204030204" pitchFamily="49" charset="0"/>
              </a:rPr>
              <a:t>parseInt</a:t>
            </a:r>
            <a:r>
              <a:rPr lang="en-US" b="1" i="1" dirty="0">
                <a:solidFill>
                  <a:srgbClr val="000000"/>
                </a:solidFill>
                <a:latin typeface="Consolas" panose="020B0609020204030204" pitchFamily="49" charset="0"/>
              </a:rPr>
              <a:t>(</a:t>
            </a:r>
            <a:r>
              <a:rPr lang="en-US" b="1" i="1" dirty="0" err="1">
                <a:solidFill>
                  <a:srgbClr val="6A3E3E"/>
                </a:solidFill>
                <a:latin typeface="Consolas" panose="020B0609020204030204" pitchFamily="49" charset="0"/>
              </a:rPr>
              <a:t>args</a:t>
            </a:r>
            <a:r>
              <a:rPr lang="en-US" b="1" i="1" dirty="0">
                <a:solidFill>
                  <a:srgbClr val="000000"/>
                </a:solidFill>
                <a:latin typeface="Consolas" panose="020B0609020204030204" pitchFamily="49" charset="0"/>
              </a:rPr>
              <a:t>[1]);</a:t>
            </a:r>
          </a:p>
          <a:p>
            <a:r>
              <a:rPr lang="en-US" b="1" dirty="0">
                <a:solidFill>
                  <a:srgbClr val="7F0055"/>
                </a:solidFill>
                <a:latin typeface="Consolas" panose="020B0609020204030204" pitchFamily="49" charset="0"/>
              </a:rPr>
              <a:t>double</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balance</a:t>
            </a:r>
            <a:r>
              <a:rPr lang="en-US" b="1" dirty="0">
                <a:solidFill>
                  <a:srgbClr val="000000"/>
                </a:solidFill>
                <a:latin typeface="Consolas" panose="020B0609020204030204" pitchFamily="49" charset="0"/>
              </a:rPr>
              <a:t> = 123456.25;</a:t>
            </a:r>
          </a:p>
          <a:p>
            <a:endParaRPr lang="en-US" dirty="0">
              <a:latin typeface="Consolas" panose="020B0609020204030204" pitchFamily="49" charset="0"/>
            </a:endParaRPr>
          </a:p>
          <a:p>
            <a:r>
              <a:rPr lang="en-US" b="1" dirty="0">
                <a:solidFill>
                  <a:srgbClr val="7F0055"/>
                </a:solidFill>
                <a:latin typeface="Consolas" panose="020B0609020204030204" pitchFamily="49" charset="0"/>
              </a:rPr>
              <a:t>if</a:t>
            </a:r>
            <a:r>
              <a:rPr lang="en-US" b="1" dirty="0">
                <a:solidFill>
                  <a:srgbClr val="000000"/>
                </a:solidFill>
                <a:latin typeface="Consolas" panose="020B0609020204030204" pitchFamily="49" charset="0"/>
              </a:rPr>
              <a:t>(</a:t>
            </a:r>
            <a:r>
              <a:rPr lang="en-US" b="1" dirty="0">
                <a:solidFill>
                  <a:srgbClr val="6A3E3E"/>
                </a:solidFill>
                <a:latin typeface="Consolas" panose="020B0609020204030204" pitchFamily="49" charset="0"/>
              </a:rPr>
              <a:t>username</a:t>
            </a:r>
            <a:r>
              <a:rPr lang="en-US" b="1" dirty="0">
                <a:solidFill>
                  <a:srgbClr val="000000"/>
                </a:solidFill>
                <a:latin typeface="Consolas" panose="020B0609020204030204" pitchFamily="49" charset="0"/>
              </a:rPr>
              <a:t>==1234){</a:t>
            </a:r>
          </a:p>
          <a:p>
            <a:pPr lvl="1"/>
            <a:r>
              <a:rPr lang="en-US" b="1" dirty="0">
                <a:solidFill>
                  <a:srgbClr val="7F0055"/>
                </a:solidFill>
                <a:latin typeface="Consolas" panose="020B0609020204030204" pitchFamily="49" charset="0"/>
              </a:rPr>
              <a:t>if</a:t>
            </a:r>
            <a:r>
              <a:rPr lang="en-US" b="1" dirty="0">
                <a:solidFill>
                  <a:srgbClr val="000000"/>
                </a:solidFill>
                <a:latin typeface="Consolas" panose="020B0609020204030204" pitchFamily="49" charset="0"/>
              </a:rPr>
              <a:t>(</a:t>
            </a:r>
            <a:r>
              <a:rPr lang="en-US" b="1" dirty="0">
                <a:solidFill>
                  <a:srgbClr val="6A3E3E"/>
                </a:solidFill>
                <a:latin typeface="Consolas" panose="020B0609020204030204" pitchFamily="49" charset="0"/>
              </a:rPr>
              <a:t>password</a:t>
            </a:r>
            <a:r>
              <a:rPr lang="en-US" b="1" dirty="0">
                <a:solidFill>
                  <a:srgbClr val="000000"/>
                </a:solidFill>
                <a:latin typeface="Consolas" panose="020B0609020204030204" pitchFamily="49" charset="0"/>
              </a:rPr>
              <a:t>==987654){</a:t>
            </a:r>
          </a:p>
          <a:p>
            <a:pPr lvl="1"/>
            <a:r>
              <a:rPr lang="en-US" dirty="0" smtClean="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System.</a:t>
            </a:r>
            <a:r>
              <a:rPr lang="en-US" b="1" i="1" dirty="0" err="1" smtClean="0">
                <a:solidFill>
                  <a:srgbClr val="0000C0"/>
                </a:solidFill>
                <a:latin typeface="Consolas" panose="020B0609020204030204" pitchFamily="49" charset="0"/>
              </a:rPr>
              <a:t>out</a:t>
            </a:r>
            <a:r>
              <a:rPr lang="en-US" b="1" i="1" dirty="0" err="1" smtClean="0">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"Your Balance is ="</a:t>
            </a:r>
            <a:r>
              <a:rPr lang="en-US" b="1" i="1" dirty="0">
                <a:solidFill>
                  <a:srgbClr val="000000"/>
                </a:solidFill>
                <a:latin typeface="Consolas" panose="020B0609020204030204" pitchFamily="49" charset="0"/>
              </a:rPr>
              <a:t>+</a:t>
            </a:r>
            <a:r>
              <a:rPr lang="en-US" b="1" i="1" dirty="0">
                <a:solidFill>
                  <a:srgbClr val="6A3E3E"/>
                </a:solidFill>
                <a:latin typeface="Consolas" panose="020B0609020204030204" pitchFamily="49" charset="0"/>
              </a:rPr>
              <a:t>balance</a:t>
            </a:r>
            <a:r>
              <a:rPr lang="en-US" b="1" i="1"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a:t>
            </a:r>
          </a:p>
          <a:p>
            <a:pPr lvl="1"/>
            <a:r>
              <a:rPr lang="en-US" b="1" dirty="0">
                <a:solidFill>
                  <a:srgbClr val="7F0055"/>
                </a:solidFill>
                <a:latin typeface="Consolas" panose="020B0609020204030204" pitchFamily="49" charset="0"/>
              </a:rPr>
              <a:t>else</a:t>
            </a:r>
            <a:r>
              <a:rPr lang="en-US" b="1" dirty="0">
                <a:solidFill>
                  <a:srgbClr val="000000"/>
                </a:solidFill>
                <a:latin typeface="Consolas" panose="020B0609020204030204" pitchFamily="49" charset="0"/>
              </a:rPr>
              <a:t>{</a:t>
            </a:r>
          </a:p>
          <a:p>
            <a:pPr lvl="1"/>
            <a:r>
              <a:rPr lang="en-US" dirty="0" smtClean="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System.</a:t>
            </a:r>
            <a:r>
              <a:rPr lang="en-US" b="1" i="1" dirty="0" err="1" smtClean="0">
                <a:solidFill>
                  <a:srgbClr val="0000C0"/>
                </a:solidFill>
                <a:latin typeface="Consolas" panose="020B0609020204030204" pitchFamily="49" charset="0"/>
              </a:rPr>
              <a:t>out</a:t>
            </a:r>
            <a:r>
              <a:rPr lang="en-US" b="1" i="1" dirty="0" err="1" smtClean="0">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"Password is invalid"</a:t>
            </a:r>
            <a:r>
              <a:rPr lang="en-US" b="1" i="1"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else</a:t>
            </a:r>
            <a:r>
              <a:rPr lang="en-US" b="1" dirty="0">
                <a:solidFill>
                  <a:srgbClr val="000000"/>
                </a:solidFill>
                <a:latin typeface="Consolas" panose="020B0609020204030204" pitchFamily="49" charset="0"/>
              </a:rPr>
              <a:t>{</a:t>
            </a:r>
          </a:p>
          <a:p>
            <a:r>
              <a:rPr lang="en-US" dirty="0" smtClean="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System.</a:t>
            </a:r>
            <a:r>
              <a:rPr lang="en-US" b="1" i="1" dirty="0" err="1" smtClean="0">
                <a:solidFill>
                  <a:srgbClr val="0000C0"/>
                </a:solidFill>
                <a:latin typeface="Consolas" panose="020B0609020204030204" pitchFamily="49" charset="0"/>
              </a:rPr>
              <a:t>out</a:t>
            </a:r>
            <a:r>
              <a:rPr lang="en-US" b="1" i="1" dirty="0" err="1" smtClean="0">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"Username is invalid"</a:t>
            </a:r>
            <a:r>
              <a:rPr lang="en-US" b="1" i="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dirty="0" smtClean="0">
              <a:solidFill>
                <a:srgbClr val="000000"/>
              </a:solidFill>
              <a:latin typeface="Consolas"/>
            </a:endParaRPr>
          </a:p>
        </p:txBody>
      </p:sp>
    </p:spTree>
    <p:extLst>
      <p:ext uri="{BB962C8B-B14F-4D97-AF65-F5344CB8AC3E}">
        <p14:creationId xmlns:p14="http://schemas.microsoft.com/office/powerpoint/2010/main" val="2205195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switch </a:t>
            </a:r>
            <a:r>
              <a:rPr lang="en-IN" dirty="0" smtClean="0"/>
              <a:t>statement</a:t>
            </a:r>
            <a:endParaRPr lang="en-US" dirty="0"/>
          </a:p>
        </p:txBody>
      </p:sp>
      <p:sp>
        <p:nvSpPr>
          <p:cNvPr id="3" name="Content Placeholder 2"/>
          <p:cNvSpPr>
            <a:spLocks noGrp="1"/>
          </p:cNvSpPr>
          <p:nvPr>
            <p:ph idx="1"/>
          </p:nvPr>
        </p:nvSpPr>
        <p:spPr/>
        <p:txBody>
          <a:bodyPr/>
          <a:lstStyle/>
          <a:p>
            <a:r>
              <a:rPr lang="en-US" dirty="0"/>
              <a:t>switch statement executes one statement from multiple conditions. It is like if-else-if ladder statement</a:t>
            </a:r>
            <a:r>
              <a:rPr lang="en-US" dirty="0" smtClean="0"/>
              <a:t>.</a:t>
            </a:r>
            <a:endParaRPr lang="en-US" dirty="0"/>
          </a:p>
        </p:txBody>
      </p:sp>
      <p:sp>
        <p:nvSpPr>
          <p:cNvPr id="4" name="TextBox 3"/>
          <p:cNvSpPr txBox="1"/>
          <p:nvPr/>
        </p:nvSpPr>
        <p:spPr>
          <a:xfrm>
            <a:off x="526473" y="1673629"/>
            <a:ext cx="7010400" cy="4524315"/>
          </a:xfrm>
          <a:prstGeom prst="rect">
            <a:avLst/>
          </a:prstGeom>
          <a:noFill/>
          <a:ln w="19050">
            <a:solidFill>
              <a:schemeClr val="accent1"/>
            </a:solidFill>
            <a:prstDash val="dash"/>
          </a:ln>
        </p:spPr>
        <p:txBody>
          <a:bodyPr wrap="square" rtlCol="0">
            <a:spAutoFit/>
          </a:bodyPr>
          <a:lstStyle/>
          <a:p>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class</a:t>
            </a:r>
            <a:r>
              <a:rPr lang="en-US" b="1" dirty="0" smtClean="0">
                <a:solidFill>
                  <a:srgbClr val="000000"/>
                </a:solidFill>
                <a:latin typeface="Consolas"/>
              </a:rPr>
              <a:t> </a:t>
            </a:r>
            <a:r>
              <a:rPr lang="en-US" b="1" dirty="0" err="1" smtClean="0">
                <a:solidFill>
                  <a:srgbClr val="000000"/>
                </a:solidFill>
                <a:latin typeface="Consolas"/>
              </a:rPr>
              <a:t>SwitchExampleDemo</a:t>
            </a:r>
            <a:r>
              <a:rPr lang="en-US" b="1" dirty="0" smtClean="0">
                <a:solidFill>
                  <a:srgbClr val="000000"/>
                </a:solidFill>
                <a:latin typeface="Consolas"/>
              </a:rPr>
              <a:t> {</a:t>
            </a:r>
          </a:p>
          <a:p>
            <a:pPr lvl="1"/>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static</a:t>
            </a:r>
            <a:r>
              <a:rPr lang="en-US" b="1" dirty="0" smtClean="0">
                <a:solidFill>
                  <a:srgbClr val="000000"/>
                </a:solidFill>
                <a:latin typeface="Consolas"/>
              </a:rPr>
              <a:t> </a:t>
            </a:r>
            <a:r>
              <a:rPr lang="en-US" b="1" dirty="0" smtClean="0">
                <a:solidFill>
                  <a:srgbClr val="7F0055"/>
                </a:solidFill>
                <a:latin typeface="Consolas"/>
              </a:rPr>
              <a:t>void</a:t>
            </a:r>
            <a:r>
              <a:rPr lang="en-US" b="1" dirty="0" smtClean="0">
                <a:solidFill>
                  <a:srgbClr val="000000"/>
                </a:solidFill>
                <a:latin typeface="Consolas"/>
              </a:rPr>
              <a:t> main(String[] </a:t>
            </a:r>
            <a:r>
              <a:rPr lang="en-US" b="1" dirty="0" err="1" smtClean="0">
                <a:solidFill>
                  <a:srgbClr val="6A3E3E"/>
                </a:solidFill>
                <a:latin typeface="Consolas"/>
              </a:rPr>
              <a:t>args</a:t>
            </a:r>
            <a:r>
              <a:rPr lang="en-US" b="1" dirty="0" smtClean="0">
                <a:solidFill>
                  <a:srgbClr val="000000"/>
                </a:solidFill>
                <a:latin typeface="Consolas"/>
              </a:rPr>
              <a:t>) </a:t>
            </a:r>
          </a:p>
          <a:p>
            <a:pPr lvl="1"/>
            <a:r>
              <a:rPr lang="en-US" b="1" dirty="0" smtClean="0">
                <a:solidFill>
                  <a:srgbClr val="000000"/>
                </a:solidFill>
                <a:latin typeface="Consolas"/>
              </a:rPr>
              <a:t>{</a:t>
            </a:r>
          </a:p>
          <a:p>
            <a:pPr lvl="2"/>
            <a:r>
              <a:rPr lang="en-US" b="1" dirty="0" err="1" smtClean="0">
                <a:solidFill>
                  <a:srgbClr val="7F0055"/>
                </a:solidFill>
                <a:latin typeface="Consolas"/>
              </a:rPr>
              <a:t>int</a:t>
            </a:r>
            <a:r>
              <a:rPr lang="en-US" b="1" dirty="0" smtClean="0">
                <a:solidFill>
                  <a:srgbClr val="000000"/>
                </a:solidFill>
                <a:latin typeface="Consolas"/>
              </a:rPr>
              <a:t> </a:t>
            </a:r>
            <a:r>
              <a:rPr lang="en-US" b="1" dirty="0" smtClean="0">
                <a:solidFill>
                  <a:srgbClr val="6A3E3E"/>
                </a:solidFill>
                <a:latin typeface="Consolas"/>
              </a:rPr>
              <a:t>number</a:t>
            </a:r>
            <a:r>
              <a:rPr lang="en-US" b="1" dirty="0" smtClean="0">
                <a:solidFill>
                  <a:srgbClr val="000000"/>
                </a:solidFill>
                <a:latin typeface="Consolas"/>
              </a:rPr>
              <a:t> = 20;</a:t>
            </a:r>
          </a:p>
          <a:p>
            <a:pPr lvl="2"/>
            <a:r>
              <a:rPr lang="en-US" b="1" dirty="0" smtClean="0">
                <a:solidFill>
                  <a:srgbClr val="7F0055"/>
                </a:solidFill>
                <a:latin typeface="Consolas"/>
              </a:rPr>
              <a:t>switch</a:t>
            </a:r>
            <a:r>
              <a:rPr lang="en-US" b="1" dirty="0" smtClean="0">
                <a:solidFill>
                  <a:srgbClr val="000000"/>
                </a:solidFill>
                <a:latin typeface="Consolas"/>
              </a:rPr>
              <a:t> (</a:t>
            </a:r>
            <a:r>
              <a:rPr lang="en-US" b="1" dirty="0" smtClean="0">
                <a:solidFill>
                  <a:srgbClr val="6A3E3E"/>
                </a:solidFill>
                <a:latin typeface="Consolas"/>
              </a:rPr>
              <a:t>number</a:t>
            </a:r>
            <a:r>
              <a:rPr lang="en-US" b="1" dirty="0" smtClean="0">
                <a:solidFill>
                  <a:srgbClr val="000000"/>
                </a:solidFill>
                <a:latin typeface="Consolas"/>
              </a:rPr>
              <a:t>) {</a:t>
            </a:r>
          </a:p>
          <a:p>
            <a:pPr lvl="3"/>
            <a:r>
              <a:rPr lang="en-US" b="1" dirty="0" smtClean="0">
                <a:solidFill>
                  <a:srgbClr val="7F0055"/>
                </a:solidFill>
                <a:latin typeface="Consolas"/>
              </a:rPr>
              <a:t>case</a:t>
            </a:r>
            <a:r>
              <a:rPr lang="en-US" b="1" dirty="0" smtClean="0">
                <a:solidFill>
                  <a:srgbClr val="000000"/>
                </a:solidFill>
                <a:latin typeface="Consolas"/>
              </a:rPr>
              <a:t> 10:</a:t>
            </a:r>
          </a:p>
          <a:p>
            <a:pPr lvl="3"/>
            <a:r>
              <a:rPr lang="en-US" dirty="0" smtClean="0">
                <a:solidFill>
                  <a:srgbClr val="000000"/>
                </a:solidFill>
                <a:latin typeface="Consolas"/>
              </a:rPr>
              <a:t>	</a:t>
            </a:r>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2A00FF"/>
                </a:solidFill>
                <a:latin typeface="Consolas"/>
              </a:rPr>
              <a:t>"10"</a:t>
            </a:r>
            <a:r>
              <a:rPr lang="en-US" b="1" i="1" dirty="0" smtClean="0">
                <a:solidFill>
                  <a:srgbClr val="000000"/>
                </a:solidFill>
                <a:latin typeface="Consolas"/>
              </a:rPr>
              <a:t>);</a:t>
            </a:r>
          </a:p>
          <a:p>
            <a:pPr lvl="3"/>
            <a:r>
              <a:rPr lang="en-US" b="1" dirty="0" smtClean="0">
                <a:solidFill>
                  <a:srgbClr val="7F0055"/>
                </a:solidFill>
                <a:latin typeface="Consolas"/>
              </a:rPr>
              <a:t>	break</a:t>
            </a:r>
            <a:r>
              <a:rPr lang="en-US" b="1" dirty="0" smtClean="0">
                <a:solidFill>
                  <a:srgbClr val="000000"/>
                </a:solidFill>
                <a:latin typeface="Consolas"/>
              </a:rPr>
              <a:t>;</a:t>
            </a:r>
          </a:p>
          <a:p>
            <a:pPr lvl="3"/>
            <a:r>
              <a:rPr lang="en-US" b="1" dirty="0" smtClean="0">
                <a:solidFill>
                  <a:srgbClr val="7F0055"/>
                </a:solidFill>
                <a:latin typeface="Consolas"/>
              </a:rPr>
              <a:t>case</a:t>
            </a:r>
            <a:r>
              <a:rPr lang="en-US" b="1" dirty="0" smtClean="0">
                <a:solidFill>
                  <a:srgbClr val="000000"/>
                </a:solidFill>
                <a:latin typeface="Consolas"/>
              </a:rPr>
              <a:t> 20:</a:t>
            </a:r>
          </a:p>
          <a:p>
            <a:pPr lvl="4"/>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2A00FF"/>
                </a:solidFill>
                <a:latin typeface="Consolas"/>
              </a:rPr>
              <a:t>"20"</a:t>
            </a:r>
            <a:r>
              <a:rPr lang="en-US" b="1" i="1" dirty="0" smtClean="0">
                <a:solidFill>
                  <a:srgbClr val="000000"/>
                </a:solidFill>
                <a:latin typeface="Consolas"/>
              </a:rPr>
              <a:t>);</a:t>
            </a:r>
          </a:p>
          <a:p>
            <a:pPr lvl="4"/>
            <a:r>
              <a:rPr lang="en-US" b="1" dirty="0" smtClean="0">
                <a:solidFill>
                  <a:srgbClr val="7F0055"/>
                </a:solidFill>
                <a:latin typeface="Consolas"/>
              </a:rPr>
              <a:t>break</a:t>
            </a:r>
            <a:r>
              <a:rPr lang="en-US" b="1" dirty="0" smtClean="0">
                <a:solidFill>
                  <a:srgbClr val="000000"/>
                </a:solidFill>
                <a:latin typeface="Consolas"/>
              </a:rPr>
              <a:t>;</a:t>
            </a:r>
          </a:p>
          <a:p>
            <a:pPr lvl="3"/>
            <a:r>
              <a:rPr lang="en-US" b="1" dirty="0" smtClean="0">
                <a:solidFill>
                  <a:srgbClr val="7F0055"/>
                </a:solidFill>
                <a:latin typeface="Consolas"/>
              </a:rPr>
              <a:t>default</a:t>
            </a:r>
            <a:r>
              <a:rPr lang="en-US" b="1" dirty="0" smtClean="0">
                <a:solidFill>
                  <a:srgbClr val="000000"/>
                </a:solidFill>
                <a:latin typeface="Consolas"/>
              </a:rPr>
              <a:t>:</a:t>
            </a:r>
          </a:p>
          <a:p>
            <a:pPr lvl="3"/>
            <a:r>
              <a:rPr lang="en-US" dirty="0" smtClean="0">
                <a:solidFill>
                  <a:srgbClr val="000000"/>
                </a:solidFill>
                <a:latin typeface="Consolas"/>
              </a:rPr>
              <a:t>	</a:t>
            </a:r>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2A00FF"/>
                </a:solidFill>
                <a:latin typeface="Consolas"/>
              </a:rPr>
              <a:t>"Not 10 or 20"</a:t>
            </a:r>
            <a:r>
              <a:rPr lang="en-US" b="1" i="1" dirty="0" smtClean="0">
                <a:solidFill>
                  <a:srgbClr val="000000"/>
                </a:solidFill>
                <a:latin typeface="Consolas"/>
              </a:rPr>
              <a:t>);</a:t>
            </a:r>
          </a:p>
          <a:p>
            <a:pPr lvl="2"/>
            <a:r>
              <a:rPr lang="en-US" dirty="0" smtClean="0">
                <a:solidFill>
                  <a:srgbClr val="000000"/>
                </a:solidFill>
                <a:latin typeface="Consolas"/>
              </a:rPr>
              <a:t>}</a:t>
            </a:r>
          </a:p>
          <a:p>
            <a:pPr lvl="1"/>
            <a:r>
              <a:rPr lang="en-US" dirty="0" smtClean="0">
                <a:solidFill>
                  <a:srgbClr val="000000"/>
                </a:solidFill>
                <a:latin typeface="Consolas"/>
              </a:rPr>
              <a:t>}</a:t>
            </a:r>
          </a:p>
          <a:p>
            <a:r>
              <a:rPr lang="en-US" dirty="0" smtClean="0">
                <a:solidFill>
                  <a:srgbClr val="000000"/>
                </a:solidFill>
                <a:latin typeface="Consolas"/>
              </a:rPr>
              <a:t>}</a:t>
            </a:r>
          </a:p>
        </p:txBody>
      </p:sp>
    </p:spTree>
    <p:extLst>
      <p:ext uri="{BB962C8B-B14F-4D97-AF65-F5344CB8AC3E}">
        <p14:creationId xmlns:p14="http://schemas.microsoft.com/office/powerpoint/2010/main" val="4195390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Programs to perform (Conditional Statements)</a:t>
            </a:r>
            <a:endParaRPr lang="en-US" dirty="0"/>
          </a:p>
        </p:txBody>
      </p:sp>
      <p:sp>
        <p:nvSpPr>
          <p:cNvPr id="3" name="Content Placeholder 2"/>
          <p:cNvSpPr>
            <a:spLocks noGrp="1"/>
          </p:cNvSpPr>
          <p:nvPr>
            <p:ph idx="1"/>
          </p:nvPr>
        </p:nvSpPr>
        <p:spPr/>
        <p:txBody>
          <a:bodyPr/>
          <a:lstStyle/>
          <a:p>
            <a:pPr lvl="0"/>
            <a:r>
              <a:rPr lang="en-US" dirty="0"/>
              <a:t>Write a Java program to get a number from the user and print whether it is positive or negative.</a:t>
            </a:r>
            <a:endParaRPr lang="en-US" dirty="0" smtClean="0"/>
          </a:p>
          <a:p>
            <a:pPr lvl="0"/>
            <a:r>
              <a:rPr lang="en-US" dirty="0" smtClean="0"/>
              <a:t>Write </a:t>
            </a:r>
            <a:r>
              <a:rPr lang="en-US" dirty="0"/>
              <a:t>a program to find maximum no from given 3 no</a:t>
            </a:r>
            <a:r>
              <a:rPr lang="en-US" dirty="0" smtClean="0"/>
              <a:t>.</a:t>
            </a:r>
          </a:p>
          <a:p>
            <a:pPr lvl="0"/>
            <a:r>
              <a:rPr lang="en-US" dirty="0" smtClean="0"/>
              <a:t>The </a:t>
            </a:r>
            <a:r>
              <a:rPr lang="en-US" dirty="0"/>
              <a:t>marks obtained by a student in 5 different subjects are input through the keyboard. </a:t>
            </a:r>
          </a:p>
          <a:p>
            <a:pPr lvl="1"/>
            <a:r>
              <a:rPr lang="en-US" dirty="0"/>
              <a:t>The student gets a division as per the following rules:</a:t>
            </a:r>
          </a:p>
          <a:p>
            <a:pPr lvl="2"/>
            <a:r>
              <a:rPr lang="en-US" dirty="0"/>
              <a:t>Percentage above or equals to 60-first division</a:t>
            </a:r>
          </a:p>
          <a:p>
            <a:pPr lvl="2"/>
            <a:r>
              <a:rPr lang="en-US" dirty="0"/>
              <a:t>Percentage between 50 to 59-second division</a:t>
            </a:r>
          </a:p>
          <a:p>
            <a:pPr lvl="2"/>
            <a:r>
              <a:rPr lang="en-US" dirty="0"/>
              <a:t>Percentage between 40 and 49-Third division</a:t>
            </a:r>
          </a:p>
          <a:p>
            <a:pPr lvl="2"/>
            <a:r>
              <a:rPr lang="en-US" dirty="0"/>
              <a:t>Percentage less than 40-fail</a:t>
            </a:r>
          </a:p>
          <a:p>
            <a:pPr marL="457200" lvl="1" indent="0">
              <a:buNone/>
            </a:pPr>
            <a:r>
              <a:rPr lang="en-US" dirty="0"/>
              <a:t>Write a program to calculate the division obtained by the student</a:t>
            </a:r>
            <a:r>
              <a:rPr lang="en-US" dirty="0" smtClean="0"/>
              <a:t>.</a:t>
            </a:r>
          </a:p>
          <a:p>
            <a:pPr marL="255588" lvl="0" indent="-342900"/>
            <a:r>
              <a:rPr lang="en-US" dirty="0"/>
              <a:t>Write a Java program that takes a number from the user and displays the name of the weekday accordingly (For example if user enter 1 program should return Monday) .</a:t>
            </a:r>
          </a:p>
          <a:p>
            <a:pPr marL="255588" indent="-342900"/>
            <a:endParaRPr lang="en-US" dirty="0"/>
          </a:p>
        </p:txBody>
      </p:sp>
    </p:spTree>
    <p:extLst>
      <p:ext uri="{BB962C8B-B14F-4D97-AF65-F5344CB8AC3E}">
        <p14:creationId xmlns:p14="http://schemas.microsoft.com/office/powerpoint/2010/main" val="19349109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5199</TotalTime>
  <Words>1970</Words>
  <Application>Microsoft Office PowerPoint</Application>
  <PresentationFormat>Widescreen</PresentationFormat>
  <Paragraphs>454</Paragraphs>
  <Slides>29</Slides>
  <Notes>0</Notes>
  <HiddenSlides>0</HiddenSlides>
  <MMClips>2</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29</vt:i4>
      </vt:variant>
    </vt:vector>
  </HeadingPairs>
  <TitlesOfParts>
    <vt:vector size="41" baseType="lpstr">
      <vt:lpstr>Wingdings 3</vt:lpstr>
      <vt:lpstr>Roboto Condensed Light</vt:lpstr>
      <vt:lpstr>Arial</vt:lpstr>
      <vt:lpstr>Consolas</vt:lpstr>
      <vt:lpstr>Roboto Condensed</vt:lpstr>
      <vt:lpstr>Cambria</vt:lpstr>
      <vt:lpstr>Wingdings 2</vt:lpstr>
      <vt:lpstr>Segoe UI Black</vt:lpstr>
      <vt:lpstr>Calibri</vt:lpstr>
      <vt:lpstr>Courier New</vt:lpstr>
      <vt:lpstr>Wingdings</vt:lpstr>
      <vt:lpstr>Office Theme</vt:lpstr>
      <vt:lpstr>Unit-03  Control Statements and Array</vt:lpstr>
      <vt:lpstr>PowerPoint Presentation</vt:lpstr>
      <vt:lpstr>Control Statements</vt:lpstr>
      <vt:lpstr>if statement</vt:lpstr>
      <vt:lpstr>if-else statement</vt:lpstr>
      <vt:lpstr>if-else statement</vt:lpstr>
      <vt:lpstr>Nested If statement</vt:lpstr>
      <vt:lpstr>switch statement</vt:lpstr>
      <vt:lpstr>Programs to perform (Conditional Statements)</vt:lpstr>
      <vt:lpstr>Looping Statement</vt:lpstr>
      <vt:lpstr>While Loop</vt:lpstr>
      <vt:lpstr>Do-while Loop</vt:lpstr>
      <vt:lpstr>For Loop</vt:lpstr>
      <vt:lpstr>Nested Loop</vt:lpstr>
      <vt:lpstr>Programs to perform (Looping Statements)</vt:lpstr>
      <vt:lpstr>Break statement</vt:lpstr>
      <vt:lpstr>Continue statement</vt:lpstr>
      <vt:lpstr>Array</vt:lpstr>
      <vt:lpstr>One-Dimensional Array</vt:lpstr>
      <vt:lpstr>Example (Array)</vt:lpstr>
      <vt:lpstr>Multi-Dimensional Array</vt:lpstr>
      <vt:lpstr>Multi-Dimensional Array (Example)</vt:lpstr>
      <vt:lpstr>Multi-Dimensional Array (Cont.)</vt:lpstr>
      <vt:lpstr>Searching in Array</vt:lpstr>
      <vt:lpstr>Linear Search</vt:lpstr>
      <vt:lpstr>Binary Search (Animation)</vt:lpstr>
      <vt:lpstr>Binary Search</vt:lpstr>
      <vt:lpstr>Sorting Array</vt:lpstr>
      <vt:lpstr>Selection Sort (Example)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umesh patel</cp:lastModifiedBy>
  <cp:revision>765</cp:revision>
  <dcterms:created xsi:type="dcterms:W3CDTF">2020-05-01T05:09:15Z</dcterms:created>
  <dcterms:modified xsi:type="dcterms:W3CDTF">2022-02-14T13:26:15Z</dcterms:modified>
</cp:coreProperties>
</file>