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8" r:id="rId2"/>
    <p:sldId id="352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</p:sldIdLst>
  <p:sldSz cx="12192000" cy="6858000"/>
  <p:notesSz cx="6858000" cy="9144000"/>
  <p:embeddedFontLs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Wingdings 2" panose="05020102010507070707" pitchFamily="18" charset="2"/>
      <p:regular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itchFamily="2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  <p:embeddedFont>
      <p:font typeface="Open Sans Semibold" pitchFamily="2" charset="0"/>
      <p:bold r:id="rId37"/>
      <p:boldItalic r:id="rId38"/>
    </p:embeddedFont>
    <p:embeddedFont>
      <p:font typeface="Times" panose="02020603050405020304" pitchFamily="18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XJ8nPLOtUof1xUtcNeuWw==" hashData="z8oC8ZgREc3zWgcFE8/ZxhjSOu6jVMlH0dq4XNeyh+BOW4vtMX+MnDiMTYSyoKTQDywq8j0Utw907qbTEkyNu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tableStyles" Target="tableStyle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21CS01203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Object Oriented Programming (OOP)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21CS01203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Unit-06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Inheritance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 class</a:t>
            </a:r>
            <a:r>
              <a:rPr lang="en-GB" dirty="0"/>
              <a:t> is </a:t>
            </a:r>
            <a:r>
              <a:rPr lang="en-GB" b="1" dirty="0"/>
              <a:t>super </a:t>
            </a:r>
            <a:r>
              <a:rPr lang="en-GB" dirty="0"/>
              <a:t>class of all the classes.</a:t>
            </a:r>
            <a:endParaRPr lang="en-GB" b="1" dirty="0"/>
          </a:p>
          <a:p>
            <a:r>
              <a:rPr lang="en-GB" dirty="0"/>
              <a:t>The </a:t>
            </a:r>
            <a:r>
              <a:rPr lang="en-GB" b="1" dirty="0"/>
              <a:t>Object </a:t>
            </a:r>
            <a:r>
              <a:rPr lang="en-GB" dirty="0"/>
              <a:t>class is defined in the </a:t>
            </a:r>
            <a:r>
              <a:rPr lang="en-GB" b="1" dirty="0" err="1"/>
              <a:t>java.lang</a:t>
            </a:r>
            <a:r>
              <a:rPr lang="en-GB" b="1" dirty="0"/>
              <a:t> </a:t>
            </a:r>
            <a:r>
              <a:rPr lang="en-GB" dirty="0"/>
              <a:t>package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3517084" y="2617441"/>
            <a:ext cx="1714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3898084" y="2617441"/>
            <a:ext cx="1333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31584" y="2388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31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0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00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694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26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220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5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74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272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55084" y="32270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51084" y="42176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78884" y="3150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774884" y="41414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1"/>
            <a:endCxn id="18" idx="0"/>
          </p:cNvCxnSpPr>
          <p:nvPr/>
        </p:nvCxnSpPr>
        <p:spPr>
          <a:xfrm flipH="1">
            <a:off x="3402784" y="2617441"/>
            <a:ext cx="18288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 flipH="1">
            <a:off x="5383984" y="2846041"/>
            <a:ext cx="5715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>
            <a:off x="5955484" y="2846041"/>
            <a:ext cx="11811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5955484" y="2846041"/>
            <a:ext cx="29337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25645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43933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53839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71365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9" idx="0"/>
          </p:cNvCxnSpPr>
          <p:nvPr/>
        </p:nvCxnSpPr>
        <p:spPr>
          <a:xfrm>
            <a:off x="8889184" y="3768754"/>
            <a:ext cx="6096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</p:cNvCxnSpPr>
          <p:nvPr/>
        </p:nvCxnSpPr>
        <p:spPr>
          <a:xfrm>
            <a:off x="8889184" y="3768754"/>
            <a:ext cx="4953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</p:cNvCxnSpPr>
          <p:nvPr/>
        </p:nvCxnSpPr>
        <p:spPr>
          <a:xfrm>
            <a:off x="8889184" y="3768754"/>
            <a:ext cx="3429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0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use </a:t>
            </a:r>
            <a:r>
              <a:rPr lang="en-GB" b="1" dirty="0"/>
              <a:t>constructors</a:t>
            </a:r>
            <a:r>
              <a:rPr lang="en-GB" dirty="0"/>
              <a:t> to </a:t>
            </a:r>
            <a:r>
              <a:rPr lang="en-GB" b="1" dirty="0"/>
              <a:t>initialize</a:t>
            </a:r>
            <a:r>
              <a:rPr lang="en-GB" dirty="0"/>
              <a:t> </a:t>
            </a:r>
            <a:r>
              <a:rPr lang="en-GB" b="1" dirty="0"/>
              <a:t>instance</a:t>
            </a:r>
            <a:r>
              <a:rPr lang="en-GB" dirty="0"/>
              <a:t> </a:t>
            </a:r>
            <a:r>
              <a:rPr lang="en-GB" b="1" dirty="0"/>
              <a:t>variables</a:t>
            </a:r>
          </a:p>
          <a:p>
            <a:pPr lvl="1"/>
            <a:r>
              <a:rPr lang="en-US" dirty="0"/>
              <a:t>When a </a:t>
            </a:r>
            <a:r>
              <a:rPr lang="en-US" b="1" dirty="0"/>
              <a:t>subclass</a:t>
            </a:r>
            <a:r>
              <a:rPr lang="en-US" dirty="0"/>
              <a:t> object is </a:t>
            </a:r>
            <a:r>
              <a:rPr lang="en-US" b="1" dirty="0"/>
              <a:t>created</a:t>
            </a:r>
            <a:r>
              <a:rPr lang="en-US" dirty="0"/>
              <a:t>, its </a:t>
            </a:r>
            <a:r>
              <a:rPr lang="en-US" b="1" dirty="0"/>
              <a:t>constructor</a:t>
            </a:r>
            <a:r>
              <a:rPr lang="en-US" dirty="0"/>
              <a:t> is </a:t>
            </a:r>
            <a:r>
              <a:rPr lang="en-US" b="1" dirty="0" smtClean="0"/>
              <a:t>called </a:t>
            </a:r>
            <a:r>
              <a:rPr lang="en-US" dirty="0" smtClean="0"/>
              <a:t>after the </a:t>
            </a:r>
            <a:r>
              <a:rPr lang="en-US" b="1" dirty="0" smtClean="0"/>
              <a:t>superclass </a:t>
            </a:r>
            <a:r>
              <a:rPr lang="en-US" dirty="0" smtClean="0"/>
              <a:t>default </a:t>
            </a:r>
            <a:r>
              <a:rPr lang="en-US" b="1" dirty="0" smtClean="0"/>
              <a:t>constructor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It is the </a:t>
            </a:r>
            <a:r>
              <a:rPr lang="en-US" b="1" dirty="0"/>
              <a:t>responsibility</a:t>
            </a:r>
            <a:r>
              <a:rPr lang="en-US" dirty="0"/>
              <a:t> of the </a:t>
            </a:r>
            <a:r>
              <a:rPr lang="en-US" b="1" dirty="0"/>
              <a:t>subclass</a:t>
            </a:r>
            <a:r>
              <a:rPr lang="en-US" dirty="0"/>
              <a:t> constructor to </a:t>
            </a:r>
            <a:r>
              <a:rPr lang="en-US" b="1" dirty="0"/>
              <a:t>invoke</a:t>
            </a:r>
            <a:r>
              <a:rPr lang="en-US" dirty="0"/>
              <a:t> the appropriate </a:t>
            </a:r>
            <a:r>
              <a:rPr lang="en-US" b="1" dirty="0"/>
              <a:t>superclass</a:t>
            </a:r>
            <a:r>
              <a:rPr lang="en-US" dirty="0"/>
              <a:t> </a:t>
            </a:r>
            <a:r>
              <a:rPr lang="en-US" b="1" dirty="0"/>
              <a:t>constructors</a:t>
            </a:r>
            <a:r>
              <a:rPr lang="en-US" dirty="0"/>
              <a:t> so that the instance variables defined in the superclass are properly initialized</a:t>
            </a:r>
          </a:p>
          <a:p>
            <a:r>
              <a:rPr lang="en-GB" dirty="0"/>
              <a:t>Superclass constructors can be called using the "</a:t>
            </a:r>
            <a:r>
              <a:rPr lang="en-GB" b="1" dirty="0"/>
              <a:t>super</a:t>
            </a:r>
            <a:r>
              <a:rPr lang="en-GB" dirty="0"/>
              <a:t>" </a:t>
            </a:r>
            <a:r>
              <a:rPr lang="en-GB" dirty="0" smtClean="0"/>
              <a:t>keyword </a:t>
            </a:r>
            <a:r>
              <a:rPr lang="en-GB" dirty="0"/>
              <a:t>in a manner</a:t>
            </a:r>
            <a:r>
              <a:rPr lang="en-GB" b="1" dirty="0"/>
              <a:t> similar to "this"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must</a:t>
            </a:r>
            <a:r>
              <a:rPr lang="en-US" dirty="0"/>
              <a:t> be the </a:t>
            </a:r>
            <a:r>
              <a:rPr lang="en-US" b="1" dirty="0"/>
              <a:t>first line </a:t>
            </a:r>
            <a:r>
              <a:rPr lang="en-US" dirty="0"/>
              <a:t>of code in the </a:t>
            </a:r>
            <a:r>
              <a:rPr lang="en-US" b="1" dirty="0"/>
              <a:t>constructor</a:t>
            </a:r>
          </a:p>
          <a:p>
            <a:r>
              <a:rPr lang="en-US" dirty="0"/>
              <a:t>If a call to super is not made, the system will automatically invoke the no-argument constructor of the superclass.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midsemester</a:t>
            </a:r>
            <a:r>
              <a:rPr lang="en-US" dirty="0" smtClean="0"/>
              <a:t> exam </a:t>
            </a:r>
            <a:r>
              <a:rPr lang="en-US" smtClean="0"/>
              <a:t>we have only this much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Types of 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Overriding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Super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Finalize method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Dynamic Method Dispatch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Abstract class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211431" cy="5590565"/>
          </a:xfrm>
        </p:spPr>
        <p:txBody>
          <a:bodyPr/>
          <a:lstStyle/>
          <a:p>
            <a:r>
              <a:rPr lang="en-US" dirty="0"/>
              <a:t>The mechanism of deriving a </a:t>
            </a:r>
            <a:r>
              <a:rPr lang="en-US" b="1" dirty="0"/>
              <a:t>new class </a:t>
            </a:r>
            <a:r>
              <a:rPr lang="en-US" dirty="0"/>
              <a:t>from an </a:t>
            </a:r>
            <a:r>
              <a:rPr lang="en-US" b="1" dirty="0"/>
              <a:t>old class </a:t>
            </a:r>
            <a:r>
              <a:rPr lang="en-US" dirty="0"/>
              <a:t>is called inheritance or derivation.</a:t>
            </a:r>
          </a:p>
          <a:p>
            <a:r>
              <a:rPr lang="en-US" dirty="0"/>
              <a:t>The old class is known as </a:t>
            </a:r>
            <a:r>
              <a:rPr lang="en-US" b="1" dirty="0"/>
              <a:t>base class </a:t>
            </a:r>
            <a:r>
              <a:rPr lang="en-US" dirty="0"/>
              <a:t>while new class is known as </a:t>
            </a:r>
            <a:r>
              <a:rPr lang="en-US" b="1" dirty="0"/>
              <a:t>derived class </a:t>
            </a:r>
            <a:r>
              <a:rPr lang="en-US" dirty="0"/>
              <a:t>or </a:t>
            </a:r>
            <a:r>
              <a:rPr lang="en-US" b="1" dirty="0"/>
              <a:t>subclass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lets programmers create new classes that share some of the attributes of existing classes. </a:t>
            </a:r>
            <a:endParaRPr lang="en-US" dirty="0" smtClean="0"/>
          </a:p>
          <a:p>
            <a:r>
              <a:rPr lang="en-US" dirty="0" smtClean="0"/>
              <a:t>Inheritance </a:t>
            </a:r>
            <a:r>
              <a:rPr lang="en-US" dirty="0"/>
              <a:t>lets us build on previous work without reinventing the wheel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inheritance is the most powerful feature of OOP</a:t>
            </a:r>
            <a:r>
              <a:rPr lang="en-US" dirty="0" smtClean="0"/>
              <a:t>.</a:t>
            </a:r>
          </a:p>
          <a:p>
            <a:r>
              <a:rPr lang="en-US" dirty="0"/>
              <a:t>Through effective use of inheritance, we can save lot of time in programming and also reduce errors, which in turn will increase the quality of work and productivity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8797" y="4216244"/>
            <a:ext cx="2133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8797" y="3530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Manager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6648797" y="4216244"/>
            <a:ext cx="2133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MonthlySalary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25397" y="3530444"/>
            <a:ext cx="213360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Worker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9925397" y="4278589"/>
            <a:ext cx="2133600" cy="1995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DailySalary</a:t>
            </a:r>
            <a:endParaRPr lang="en-I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NoOfHours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597" y="863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Employee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6496397" y="42785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11097" y="43547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05947" y="42785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001597" y="43547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7715597" y="2932624"/>
            <a:ext cx="1327440" cy="56935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9925397" y="2932624"/>
            <a:ext cx="1066800" cy="59782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0024 C 0.00026 -0.02268 -0.00039 -0.04537 0.00104 -0.06782 C 0.00157 -0.078 0.00612 -0.09745 0.00612 -0.09722 C 0.00886 -0.13634 0.00573 -0.10115 0.00847 -0.12083 C 0.00899 -0.12407 0.00899 -0.12777 0.00964 -0.13125 C 0.01016 -0.13356 0.01146 -0.13541 0.01224 -0.1375 C 0.01393 -0.14305 0.01589 -0.14861 0.01706 -0.15439 C 0.01784 -0.15856 0.01979 -0.16851 0.02097 -0.17152 C 0.02175 -0.17384 0.02344 -0.17546 0.02461 -0.17777 C 0.02591 -0.18055 0.02696 -0.18356 0.02826 -0.18611 C 0.03151 -0.19259 0.0319 -0.19236 0.03568 -0.19675 C 0.03607 -0.19907 0.0362 -0.20138 0.03698 -0.20324 C 0.03828 -0.20648 0.04037 -0.20856 0.04193 -0.21157 C 0.04336 -0.21412 0.04453 -0.21712 0.04571 -0.22013 L 0.053 -0.23912 C 0.05391 -0.2412 0.05456 -0.24375 0.05573 -0.24537 C 0.0569 -0.24745 0.05808 -0.2493 0.05925 -0.25185 C 0.06029 -0.2537 0.06081 -0.25601 0.06185 -0.25787 C 0.06302 -0.26087 0.06433 -0.26365 0.0655 -0.26666 C 0.06628 -0.26851 0.06706 -0.27106 0.0681 -0.27291 C 0.06901 -0.27523 0.07058 -0.27685 0.07162 -0.27916 C 0.08373 -0.30578 0.06849 -0.278 0.08412 -0.30462 L 0.08776 -0.31087 L 0.09154 -0.31712 C 0.09193 -0.32013 0.0918 -0.32337 0.09284 -0.32569 C 0.09362 -0.32777 0.09532 -0.32824 0.09649 -0.33009 C 0.09792 -0.33171 0.09909 -0.33425 0.10026 -0.33634 C 0.10065 -0.33842 0.10065 -0.34074 0.10143 -0.34259 C 0.10729 -0.35555 0.10651 -0.35393 0.11263 -0.3574 C 0.12058 -0.37106 0.11784 -0.37083 0.125 -0.3743 C 0.1267 -0.37523 0.12826 -0.37569 0.12995 -0.37638 C 0.13203 -0.37708 0.13412 -0.37754 0.1362 -0.3787 C 0.13828 -0.37962 0.14024 -0.38148 0.14245 -0.38287 C 0.14362 -0.38356 0.14492 -0.38402 0.1461 -0.38472 C 0.14753 -0.38587 0.15 -0.38888 0.15 -0.38865 " pathEditMode="relative" rAng="0" ptsTypes="AAAAAAAAAAAAAAAAAAAAAAAAAAAAAAAAAA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94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using extends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</a:t>
            </a:r>
            <a:r>
              <a:rPr lang="en-US" b="1" dirty="0"/>
              <a:t>extends </a:t>
            </a:r>
            <a:r>
              <a:rPr lang="en-US" dirty="0"/>
              <a:t>another class it inherits all </a:t>
            </a:r>
            <a:r>
              <a:rPr lang="en-US" b="1" dirty="0"/>
              <a:t>non-private members </a:t>
            </a:r>
            <a:r>
              <a:rPr lang="en-US" dirty="0"/>
              <a:t>including </a:t>
            </a:r>
            <a:r>
              <a:rPr lang="en-US" b="1" dirty="0"/>
              <a:t>fields and methods</a:t>
            </a:r>
            <a:r>
              <a:rPr lang="en-US" dirty="0"/>
              <a:t>.</a:t>
            </a:r>
          </a:p>
          <a:p>
            <a:r>
              <a:rPr lang="en-US" dirty="0"/>
              <a:t>Inheritance in Java can be best understood in terms of </a:t>
            </a:r>
            <a:r>
              <a:rPr lang="en-US" b="1" dirty="0"/>
              <a:t>Parent </a:t>
            </a:r>
            <a:r>
              <a:rPr lang="en-US" dirty="0"/>
              <a:t>and </a:t>
            </a:r>
            <a:r>
              <a:rPr lang="en-US" b="1" dirty="0"/>
              <a:t>Child </a:t>
            </a:r>
            <a:r>
              <a:rPr lang="en-US" dirty="0"/>
              <a:t>relationship, also known as </a:t>
            </a:r>
            <a:r>
              <a:rPr lang="en-US" b="1" dirty="0"/>
              <a:t>Super class</a:t>
            </a:r>
            <a:r>
              <a:rPr lang="en-US" dirty="0"/>
              <a:t>(Parent) and </a:t>
            </a:r>
            <a:r>
              <a:rPr lang="en-US" b="1" dirty="0"/>
              <a:t>Sub class</a:t>
            </a:r>
            <a:r>
              <a:rPr lang="en-US" dirty="0"/>
              <a:t>(Child</a:t>
            </a:r>
            <a:r>
              <a:rPr lang="en-US" dirty="0" smtClean="0"/>
              <a:t>).</a:t>
            </a:r>
          </a:p>
          <a:p>
            <a:r>
              <a:rPr lang="en-US" dirty="0"/>
              <a:t>Inheritance defines </a:t>
            </a:r>
            <a:r>
              <a:rPr lang="en-US" b="1" dirty="0"/>
              <a:t>IS-A </a:t>
            </a:r>
            <a:r>
              <a:rPr lang="en-US" dirty="0"/>
              <a:t>relationship between a </a:t>
            </a:r>
            <a:r>
              <a:rPr lang="en-US" b="1" dirty="0"/>
              <a:t>Super class </a:t>
            </a:r>
            <a:r>
              <a:rPr lang="en-US" dirty="0"/>
              <a:t>and its </a:t>
            </a:r>
            <a:r>
              <a:rPr lang="en-US" b="1" dirty="0"/>
              <a:t>Sub class</a:t>
            </a:r>
            <a:r>
              <a:rPr lang="en-US" dirty="0" smtClean="0"/>
              <a:t>.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Car </a:t>
            </a:r>
            <a:r>
              <a:rPr lang="en-US" b="1" dirty="0"/>
              <a:t>IS A</a:t>
            </a:r>
            <a:r>
              <a:rPr lang="en-US" dirty="0"/>
              <a:t> Vehicle</a:t>
            </a:r>
          </a:p>
          <a:p>
            <a:pPr lvl="1"/>
            <a:r>
              <a:rPr lang="en-US" dirty="0"/>
              <a:t>Bike </a:t>
            </a:r>
            <a:r>
              <a:rPr lang="en-US" b="1" dirty="0"/>
              <a:t>IS A</a:t>
            </a:r>
            <a:r>
              <a:rPr lang="en-US" dirty="0"/>
              <a:t> Vehicle </a:t>
            </a:r>
          </a:p>
          <a:p>
            <a:pPr lvl="1"/>
            <a:r>
              <a:rPr lang="en-US" dirty="0" err="1"/>
              <a:t>EngineeringCollege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MedicalCollege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MCACollege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r>
              <a:rPr lang="en-US" b="1" i="1" dirty="0"/>
              <a:t>extends</a:t>
            </a:r>
            <a:r>
              <a:rPr lang="en-US" dirty="0"/>
              <a:t> is the keyword used to implement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8175" y="1381298"/>
            <a:ext cx="3657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175" y="3726067"/>
            <a:ext cx="3657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Bike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175" y="847898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Syntax :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175" y="3192667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Example: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7144789" y="7827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Vehicle</a:t>
            </a:r>
            <a:endParaRPr lang="en-IN" sz="2000" b="1" dirty="0" smtClean="0"/>
          </a:p>
          <a:p>
            <a:pPr lvl="0" algn="ctr"/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325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09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040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5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5" name="Rectangle 10.1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09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7" name="Rectangle 10.2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40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9" name="Rectangle 10.3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10" idx="2"/>
            <a:endCxn id="14" idx="0"/>
          </p:cNvCxnSpPr>
          <p:nvPr/>
        </p:nvCxnSpPr>
        <p:spPr>
          <a:xfrm rot="5400000">
            <a:off x="6344689" y="1430482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31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22" name="Elbow Connector 21"/>
          <p:cNvCxnSpPr>
            <a:stCxn id="19" idx="2"/>
            <a:endCxn id="16" idx="0"/>
          </p:cNvCxnSpPr>
          <p:nvPr/>
        </p:nvCxnSpPr>
        <p:spPr>
          <a:xfrm rot="16200000" flipH="1">
            <a:off x="7782964" y="2792557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8" idx="0"/>
          </p:cNvCxnSpPr>
          <p:nvPr/>
        </p:nvCxnSpPr>
        <p:spPr>
          <a:xfrm rot="16200000" flipH="1">
            <a:off x="9202189" y="1392382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11589" y="2840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593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6" name="Rectangle 10.0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noOfPassanger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maxSpeed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noOfWheels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noOfGears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23125 0.4851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0.5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375 0.519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4" grpId="0" animBg="1"/>
      <p:bldP spid="15" grpId="0" animBg="1"/>
      <p:bldP spid="17" grpId="0" animBg="1"/>
      <p:bldP spid="19" grpId="0" animBg="1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(Inheritance)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47678"/>
            <a:ext cx="87630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614678"/>
            <a:ext cx="8763000" cy="28623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Hourse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Power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"Airbags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(Inheritance</a:t>
            </a:r>
            <a:r>
              <a:rPr lang="en-US" dirty="0" smtClean="0"/>
              <a:t>)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5344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DemoInheritance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Vehicle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80;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Vehicle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1.2;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Car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262" y="2801923"/>
            <a:ext cx="6281738" cy="37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30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 in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8789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8789" y="227689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942122" y="1752113"/>
            <a:ext cx="169333" cy="524778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3345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Single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292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9260" y="2150202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152593" y="1752113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9260" y="294638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0152593" y="2548291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73482" y="861094"/>
            <a:ext cx="3090334" cy="278811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Multilevel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61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882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149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8833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82851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93414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Hierarchical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347" y="402385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5150" y="402150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6287" y="481086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623161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401024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9297" y="3447568"/>
            <a:ext cx="3090334" cy="20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4. Multiple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3965" y="394911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9663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42930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2614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86632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03965" y="557022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873298" y="516967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429302" y="5162939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35075" y="3447568"/>
            <a:ext cx="3090334" cy="282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5. Hybrid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47714" y="4021503"/>
            <a:ext cx="3598877" cy="1747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Multiple and Hybrid Inheritance is </a:t>
            </a:r>
            <a:r>
              <a:rPr lang="en-US" b="1" dirty="0" smtClean="0">
                <a:solidFill>
                  <a:schemeClr val="tx1"/>
                </a:solidFill>
              </a:rPr>
              <a:t>not supported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with the Class Inheritance, we can still use those Inheritance with Interface which we will learn in later part of the Unit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Java class has </a:t>
            </a:r>
            <a:r>
              <a:rPr lang="en-GB" b="1" dirty="0"/>
              <a:t>one (and only one) </a:t>
            </a:r>
            <a:r>
              <a:rPr lang="en-GB" dirty="0"/>
              <a:t>superclass.</a:t>
            </a:r>
          </a:p>
          <a:p>
            <a:pPr lvl="1">
              <a:buNone/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b="1" dirty="0"/>
              <a:t>allows </a:t>
            </a:r>
            <a:r>
              <a:rPr lang="en-US" dirty="0"/>
              <a:t>multiple inheritance  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</a:rPr>
              <a:t>BUT </a:t>
            </a:r>
          </a:p>
          <a:p>
            <a:pPr lvl="1">
              <a:buNone/>
            </a:pPr>
            <a:r>
              <a:rPr lang="en-US" b="1" dirty="0"/>
              <a:t>Java</a:t>
            </a:r>
            <a:r>
              <a:rPr lang="en-US" dirty="0"/>
              <a:t> does </a:t>
            </a:r>
            <a:r>
              <a:rPr lang="en-US" b="1" dirty="0"/>
              <a:t>not support </a:t>
            </a:r>
            <a:r>
              <a:rPr lang="en-US" dirty="0"/>
              <a:t>multiple inheritance</a:t>
            </a:r>
          </a:p>
          <a:p>
            <a:r>
              <a:rPr lang="en-GB" dirty="0"/>
              <a:t>There is </a:t>
            </a:r>
            <a:r>
              <a:rPr lang="en-GB" b="1" dirty="0"/>
              <a:t>no limit </a:t>
            </a:r>
            <a:r>
              <a:rPr lang="en-GB" dirty="0"/>
              <a:t>to the </a:t>
            </a:r>
            <a:r>
              <a:rPr lang="en-GB" b="1" dirty="0"/>
              <a:t>number of subclasses </a:t>
            </a:r>
            <a:r>
              <a:rPr lang="en-GB" dirty="0"/>
              <a:t>a class can have</a:t>
            </a:r>
          </a:p>
          <a:p>
            <a:r>
              <a:rPr lang="en-GB" dirty="0"/>
              <a:t>Inheritance creates a </a:t>
            </a:r>
            <a:r>
              <a:rPr lang="en-GB" b="1" dirty="0"/>
              <a:t>class hierarchy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higher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general </a:t>
            </a:r>
            <a:r>
              <a:rPr lang="en-US" dirty="0"/>
              <a:t>and </a:t>
            </a:r>
            <a:r>
              <a:rPr lang="en-US" b="1" dirty="0"/>
              <a:t>more abstract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lower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specific </a:t>
            </a:r>
            <a:r>
              <a:rPr lang="en-US" dirty="0"/>
              <a:t>and </a:t>
            </a:r>
            <a:r>
              <a:rPr lang="en-US" b="1" dirty="0"/>
              <a:t>concrete</a:t>
            </a:r>
          </a:p>
          <a:p>
            <a:r>
              <a:rPr lang="en-US" dirty="0"/>
              <a:t>There is no limit to the depth of the class tree.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060802" y="2694709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32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205671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3111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290797" y="5212348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628982" y="4209513"/>
            <a:ext cx="1022527" cy="434609"/>
          </a:xfrm>
          <a:prstGeom prst="roundRect">
            <a:avLst>
              <a:gd name="adj" fmla="val 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0357597" y="4209513"/>
            <a:ext cx="1022527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183167" y="4209513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771642" y="4644122"/>
            <a:ext cx="20751" cy="5682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8212974" y="3811472"/>
            <a:ext cx="236744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9925852" y="3811472"/>
            <a:ext cx="465881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0696702" y="3811472"/>
            <a:ext cx="172386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0094060" y="3023831"/>
            <a:ext cx="467530" cy="3520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9584071" y="3153229"/>
            <a:ext cx="0" cy="22267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8709748" y="3061661"/>
            <a:ext cx="340323" cy="3142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081032" y="913516"/>
            <a:ext cx="1154112" cy="500063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 smtClean="0">
                <a:latin typeface="Times" charset="0"/>
              </a:rPr>
              <a:t>Class</a:t>
            </a:r>
            <a:endParaRPr lang="en-GB" sz="1600" dirty="0">
              <a:latin typeface="Times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9071632" y="1675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0062232" y="913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cxnSp>
        <p:nvCxnSpPr>
          <p:cNvPr id="22" name="Elbow Connector 21"/>
          <p:cNvCxnSpPr>
            <a:stCxn id="19" idx="2"/>
            <a:endCxn id="20" idx="1"/>
          </p:cNvCxnSpPr>
          <p:nvPr/>
        </p:nvCxnSpPr>
        <p:spPr>
          <a:xfrm rot="16200000" flipH="1">
            <a:off x="8608876" y="1462791"/>
            <a:ext cx="511968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3"/>
          <p:cNvCxnSpPr>
            <a:stCxn id="21" idx="2"/>
            <a:endCxn id="20" idx="3"/>
          </p:cNvCxnSpPr>
          <p:nvPr/>
        </p:nvCxnSpPr>
        <p:spPr>
          <a:xfrm rot="5400000">
            <a:off x="10176533" y="1462790"/>
            <a:ext cx="511969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8428196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10411888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animBg="1"/>
      <p:bldP spid="20" grpId="0" uiExpand="1" animBg="1"/>
      <p:bldP spid="21" grpId="0" uiExpand="1" animBg="1"/>
      <p:bldP spid="24" grpId="0" uiExpand="1" animBg="1"/>
      <p:bldP spid="25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741</Words>
  <Application>Microsoft Office PowerPoint</Application>
  <PresentationFormat>Widescreen</PresentationFormat>
  <Paragraphs>225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Roboto Condensed</vt:lpstr>
      <vt:lpstr>Wingdings 2</vt:lpstr>
      <vt:lpstr>StarBats</vt:lpstr>
      <vt:lpstr>Segoe UI Black</vt:lpstr>
      <vt:lpstr>Consolas</vt:lpstr>
      <vt:lpstr>Arial</vt:lpstr>
      <vt:lpstr>Roboto Condensed Light</vt:lpstr>
      <vt:lpstr>Calibri</vt:lpstr>
      <vt:lpstr>Times New Roman</vt:lpstr>
      <vt:lpstr>Open Sans</vt:lpstr>
      <vt:lpstr>Wingdings 3</vt:lpstr>
      <vt:lpstr>Open Sans Semibold</vt:lpstr>
      <vt:lpstr>Times</vt:lpstr>
      <vt:lpstr>Wingdings</vt:lpstr>
      <vt:lpstr>Office Theme</vt:lpstr>
      <vt:lpstr>Unit-06  Inheritance and Abstraction</vt:lpstr>
      <vt:lpstr>PowerPoint Presentation</vt:lpstr>
      <vt:lpstr>Inheritance </vt:lpstr>
      <vt:lpstr>Inheritance using extends keyword</vt:lpstr>
      <vt:lpstr>extends (Cont.)</vt:lpstr>
      <vt:lpstr>Example (Inheritance)</vt:lpstr>
      <vt:lpstr>Example (Inheritance) (Cont.)</vt:lpstr>
      <vt:lpstr>Types of Inheritance in Java</vt:lpstr>
      <vt:lpstr>Inheritance (Cont.)</vt:lpstr>
      <vt:lpstr>Object class</vt:lpstr>
      <vt:lpstr>Constructors in Inheritance</vt:lpstr>
      <vt:lpstr>For midsemester exam we have only this much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804</cp:revision>
  <dcterms:created xsi:type="dcterms:W3CDTF">2020-05-01T05:09:15Z</dcterms:created>
  <dcterms:modified xsi:type="dcterms:W3CDTF">2022-03-31T15:31:32Z</dcterms:modified>
</cp:coreProperties>
</file>