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3" r:id="rId15"/>
    <p:sldId id="274" r:id="rId16"/>
    <p:sldId id="275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7" r:id="rId45"/>
    <p:sldId id="308" r:id="rId46"/>
    <p:sldId id="309" r:id="rId47"/>
    <p:sldId id="310" r:id="rId48"/>
    <p:sldId id="311" r:id="rId49"/>
    <p:sldId id="313" r:id="rId50"/>
    <p:sldId id="31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C3D0-7B66-4661-B3E6-72005BADD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AF96C-0343-4FDE-B18C-68AE11CAD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D436-515D-48C6-8377-40E9AC68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C9EA-F039-4EC6-9DB0-F18ABBEE827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3A604-0299-4EC7-AAD7-3C02F588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4F9D8-3A87-4A07-8B0C-1C606F6C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9FF5-AE0E-4505-A044-C3033FDD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6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2E2E-D987-483E-9A16-B1FD8829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7E328-9AFB-42E5-8701-6E53A9221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2B3B4-CFD5-4C82-818D-F6AFCD7E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C9EA-F039-4EC6-9DB0-F18ABBEE827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C4FF-8D6F-4BA7-BCE4-2EE8D8BA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CD24A-9AB2-4EAF-9E24-1CD9E3C9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9FF5-AE0E-4505-A044-C3033FDD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1DE4C-B77C-4ADF-8688-4AC39EEA3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D9859-BE32-42D5-B398-C62B779AA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7BC0F-ECC7-4435-9141-0C1CF4A4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C9EA-F039-4EC6-9DB0-F18ABBEE827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4FAF7-FE39-4CBF-8217-2BD6E627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6A324-22BB-41F5-B65D-1505BCEB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9FF5-AE0E-4505-A044-C3033FDD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2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4E8B-A12D-44DC-8028-4EB1261B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5854-0AE8-4D66-ACEC-608D8577A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4C01C-1C26-4A38-8A60-26CBD93E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C9EA-F039-4EC6-9DB0-F18ABBEE827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DA226-A1B6-4A3E-A3C6-AD0BF4E1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0D529-D73D-459B-B911-BD51069E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9FF5-AE0E-4505-A044-C3033FDD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5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A18A-7DF9-4D05-AA21-80628500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1A61B-FBC4-43AB-A2D7-C135EC9DC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C931-90F8-4FC4-B450-ABDA6072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C9EA-F039-4EC6-9DB0-F18ABBEE827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D74AB-4CED-45CE-878F-6301E361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EA4DF-462F-4875-8C3E-B4B468E7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9FF5-AE0E-4505-A044-C3033FDD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8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73DA-3FE0-4A06-A54F-D0D6027E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9E6C-F21A-4608-B7C1-292B40095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27A67-6875-4508-BDB3-0D43D58F1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E46B4-D456-4DDA-B0FC-A7477A6B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C9EA-F039-4EC6-9DB0-F18ABBEE827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15C4C-F1BB-4FEC-85D2-EA469944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9AD6F-C582-497D-83D8-DBFC8826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9FF5-AE0E-4505-A044-C3033FDD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2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7F66-61B7-4C48-BD6D-1DBBF50A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B7877-1438-420B-9B4B-82D7182EA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268CB-AB3B-42DE-8B60-56C05A911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5A964-21C2-48AD-8A42-67C2EFA0C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ADB3C-7BD2-4767-B15E-C9D73F3FE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7316B-3C27-4082-B2AB-ED4B2B91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C9EA-F039-4EC6-9DB0-F18ABBEE827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A80A9-5B88-420C-BBC0-C1744A0B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AA354-2250-44F3-80C2-6B34062C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9FF5-AE0E-4505-A044-C3033FDD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0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0C79-B27E-471D-9FCA-2F8219AB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0E818-7450-4A8B-ABEC-A7973AA8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C9EA-F039-4EC6-9DB0-F18ABBEE827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DFC22-A71E-4DB9-97EC-A008122E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A4AFC-1105-42B7-B39D-66649D7A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9FF5-AE0E-4505-A044-C3033FDD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1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8EF8F-5D40-416D-ADE6-9B49E81D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C9EA-F039-4EC6-9DB0-F18ABBEE827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851BF-752D-40EF-B27A-5D0DFC01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BDBE7-1A15-4F38-8EE2-794596F6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9FF5-AE0E-4505-A044-C3033FDD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F520-48A5-4A6A-AD61-58F85A04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5EED9-B425-4F09-B3F0-74DE233F1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011F0-1550-42C7-9227-360BA240B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9E2DC-58FF-4569-998B-DEE099D2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C9EA-F039-4EC6-9DB0-F18ABBEE827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C6267-9680-4492-A5EC-9911E443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B7124-22EA-4837-8243-C22691EB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9FF5-AE0E-4505-A044-C3033FDD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50-3C2D-4018-9DDD-D7A1BE1E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764F1-A4E5-4F75-8BF6-BC4B4D230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E1902-933C-4E9B-A01F-A2BE063B9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86041-DE85-46C7-8B03-81100F0C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C9EA-F039-4EC6-9DB0-F18ABBEE827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AE6E9-3C6A-4E34-B05F-46F3A8FD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3F9B4-2D63-458C-A9F3-E20B895C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9FF5-AE0E-4505-A044-C3033FDD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6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A8674-EA7B-4036-886B-2B1D664A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72C02-38CC-4861-9E5C-DBE52032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EAD9A-98AB-4789-BF96-9B803CF3F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AC9EA-F039-4EC6-9DB0-F18ABBEE827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5A993-F810-4647-8D4F-BCBE3F05B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0F137-D569-4476-A377-F9A58F7E2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9FF5-AE0E-4505-A044-C3033FDD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9037-EE5A-4296-BAB8-96BF782F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616" y="365125"/>
            <a:ext cx="9638523" cy="1325563"/>
          </a:xfrm>
        </p:spPr>
        <p:txBody>
          <a:bodyPr/>
          <a:lstStyle/>
          <a:p>
            <a:r>
              <a:rPr lang="en-US" dirty="0"/>
              <a:t>                              </a:t>
            </a:r>
            <a:r>
              <a:rPr lang="en-US" b="1" dirty="0"/>
              <a:t>UNIT-2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7252D-5430-477B-B129-C545CBEE2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1395"/>
            <a:ext cx="10367865" cy="2519265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          </a:t>
            </a:r>
          </a:p>
          <a:p>
            <a:pPr marL="0" indent="0">
              <a:buNone/>
            </a:pPr>
            <a:endParaRPr lang="en-US" sz="4000" b="1" dirty="0">
              <a:solidFill>
                <a:srgbClr val="231F20"/>
              </a:solidFill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           Cyber</a:t>
            </a:r>
            <a:r>
              <a:rPr lang="en-US" sz="4000" b="1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4000" b="1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Objectives</a:t>
            </a:r>
            <a:endParaRPr lang="en-US" sz="4000" b="1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0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A040-44D2-48D9-9268-AEC1BF8C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7747"/>
            <a:ext cx="10515600" cy="5150498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 programs that are motivated by regulatory compliance are not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specifically designed to achieve organizational goals for security, but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instead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designed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demonstrate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compliance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management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standards.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standards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themselves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have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become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facto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metrics taxonomies that cross organizational borders.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Practitioners are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often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advised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organize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their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metrics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around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requirements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management standards against which they may expect to be audited (Herrmann 2007; Jaquith 2007).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there is even an international standard for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using the security management standards to create security metrics (ISO/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IEC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2009b).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disadvantage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this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type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approach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management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details of standards compliance are seen as isolated technology configurations to be mapped to a pre-established scorecard.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None of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these standards comprise a generally accepted method of directly </a:t>
            </a:r>
            <a:r>
              <a:rPr lang="en-US" sz="16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measur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ing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terms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achievement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thwarting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threats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(King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2010).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example,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individuals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who have changed jobs sometimes measure the security at the old and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firms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terms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based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degree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difficulty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them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access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important data and information, both locally and remotely.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Like they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may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identify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number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passwords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they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have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from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their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desktops at home to access customer data in the office, and decide that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firm that makes them use more authentication factors is more secure.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Term as defense in depth.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Figure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3.5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shows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this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type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layered-defense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depiction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security.</a:t>
            </a:r>
            <a:endParaRPr lang="en-US" sz="1600" spc="-29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7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38ED-C6D5-4189-BD00-60DCF625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layered</a:t>
            </a:r>
            <a:r>
              <a:rPr lang="en-US" sz="1800" spc="1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defense</a:t>
            </a:r>
            <a:endParaRPr lang="en-US" dirty="0"/>
          </a:p>
        </p:txBody>
      </p:sp>
      <p:pic>
        <p:nvPicPr>
          <p:cNvPr id="4" name="image16.png">
            <a:extLst>
              <a:ext uri="{FF2B5EF4-FFF2-40B4-BE49-F238E27FC236}">
                <a16:creationId xmlns:a16="http://schemas.microsoft.com/office/drawing/2014/main" id="{E1823847-0DC3-47E7-B2A3-96DACA892E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6873" y="1825625"/>
            <a:ext cx="88080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0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8B4E-46E7-48D9-B0DC-7A78FE61F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722"/>
            <a:ext cx="10031963" cy="287382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Figure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3.5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provides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layered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perspective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typical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network.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has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multiple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“layers,”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described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central lower part of the diagram. </a:t>
            </a:r>
            <a:endParaRPr lang="en-US" sz="1600" dirty="0">
              <a:solidFill>
                <a:srgbClr val="231F20"/>
              </a:solidFill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At the top of the diagram, the “Remote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Access”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user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illustrated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being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required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authenticate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workstation,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which may or may not be controlled by the enterprise. the user then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authenticates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via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Internet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enterprise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network.</a:t>
            </a:r>
          </a:p>
          <a:p>
            <a:pPr algn="just"/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From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network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access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point,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remote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user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can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directly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authenticate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any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other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layers in the internal network.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this is why remote access typically requires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higher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level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security,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because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once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internal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network,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there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variety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choices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platform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access.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spc="-1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5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C55D-A426-4A74-940C-BAD95D48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E62C-9C1E-40B8-9A7E-5648A21E9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9593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 the case of the web application, the existence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layers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does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not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actually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constitute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defense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depth.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this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because such Internet accessible applications are usually accessible with just one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log-in.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 user then can access the application without authenticating to the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network because the firewall allows anyone on the Internet to have direct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access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login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screen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application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web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server.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endParaRPr lang="en-US" sz="1600" spc="-40" dirty="0">
              <a:solidFill>
                <a:srgbClr val="231F20"/>
              </a:solidFill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Once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within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application,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data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authentication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layer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not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presented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 the user; the application automatically connects to it on behalf of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user.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Bridges Are used to depict through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layers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remote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user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would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have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authenticate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pass,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but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application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user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does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not.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Hence,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apply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term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defense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depth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this</a:t>
            </a:r>
            <a:r>
              <a:rPr lang="en-US" sz="1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case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would</a:t>
            </a:r>
            <a:r>
              <a:rPr lang="en-US" sz="1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misnomer.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Figure 3.6, it is recommended that security metrics be raised to consider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business-level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requirements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However,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there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this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approach.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there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currently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 convergence around a </a:t>
            </a:r>
            <a:r>
              <a:rPr lang="en-US" sz="16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single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organizational management structure for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security, so there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can be no corresponding authoritative business-level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metrics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taxonomy.</a:t>
            </a:r>
            <a:endParaRPr lang="en-US" sz="1600" dirty="0">
              <a:solidFill>
                <a:srgbClr val="231F20"/>
              </a:solidFill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Instead,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there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has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been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great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deal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consensus around standards for security process (ISO/IEC 2005; ISO/IEC 2005;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ISACA</a:t>
            </a:r>
            <a:r>
              <a:rPr lang="en-US" sz="1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2007;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ISF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2007;</a:t>
            </a:r>
            <a:r>
              <a:rPr lang="en-US" sz="1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Ross,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Katzke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et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al.</a:t>
            </a:r>
            <a:r>
              <a:rPr lang="en-US" sz="1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2007).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NIST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report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also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suggested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classification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metrics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into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leading,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concurrent, and lagging indicators of security effectiveness.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 example of a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leading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indicator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positive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assessment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about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deployed.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Concurrent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indicators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technical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target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metrics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 show whether security was currently configured correctly or not.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Lagging indicators would be discovery of past security incidents due to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inadequate security requirements definition, or failures in maintaining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specified configurations.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7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0E1D6-3BB5-4BBD-88C6-598EFC43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9127"/>
            <a:ext cx="10515600" cy="4329404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If the goal is to know the current state of system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security, concurrent indicators would make better metrics.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Recommendations for security metrics often suggest a hierarchical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metrics structure where business process security metrics are at the top.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next level includes support process metrics like information </a:t>
            </a:r>
            <a:r>
              <a:rPr lang="en-US" sz="16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rity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management, business risk management, and technology products and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services</a:t>
            </a:r>
            <a:r>
              <a:rPr lang="en-US" sz="1600" spc="-60" dirty="0">
                <a:solidFill>
                  <a:srgbClr val="231F20"/>
                </a:solidFill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Each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leaf-level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measure</a:t>
            </a:r>
            <a:r>
              <a:rPr lang="en-US" sz="1600" spc="-2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 combined with its peers to provide an aggregation measure that deter-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mines the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metric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above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them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hierarchy.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average</a:t>
            </a:r>
            <a:r>
              <a:rPr lang="en-US" sz="1600" spc="-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percentage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target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goals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achieved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each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subset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four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business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areas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would be called the “Product Security” and “Service Security” metrics,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respectively.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average of those two would be the “technology Security”</a:t>
            </a:r>
            <a:r>
              <a:rPr lang="en-US" sz="1600" spc="-2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metric.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this method of measurement is still verification that the design for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 was implemented (or not) as planned, rather than validation that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top-level security goals are met via the process of decomposition and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measures</a:t>
            </a:r>
            <a:r>
              <a:rPr lang="en-US" sz="16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leaf</a:t>
            </a:r>
            <a:r>
              <a:rPr lang="en-US" sz="16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performance.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188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F9E4-DEA4-44FD-90BD-ABF9FDEA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Counting</a:t>
            </a:r>
            <a:r>
              <a:rPr lang="en-US" sz="3600" b="1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Vulnerabilities</a:t>
            </a:r>
            <a:b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9ED69-4577-4910-8BC6-9ACB6FDC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78"/>
            <a:ext cx="10515600" cy="4842685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computer system, vulnerability is a weakness which can be exploited by threat actor, such as an actors, to perform unauthorized action within the system.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Exploit vulnerability Attackers must have at least one tool or technique that can connect to a system weakness.in this frame vulnerability is also known as attack surface.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management is a cyclic practice of identifying, classifying, remediating and mitigating vulnerability. This practice generally referred to as software vulnerability of computing system.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Security Risk is often incorrectly classified as a vulnerability.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window of vulnerability is the time from when the security hole was introduced in deployed software, to when access was removed, a security fix was available/deployed, or the attackers was disabled-Zero Day attack.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notable exception to technology management approach to security metrices, though still one does not directly measures security, is vulnerability and threat focus.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enumeration of system vulnerability and misuse techniques.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NIST</a:t>
            </a:r>
            <a:r>
              <a:rPr lang="en-US" sz="1600" spc="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2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MITRE</a:t>
            </a:r>
            <a:r>
              <a:rPr lang="en-US" sz="1600" spc="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encouraged</a:t>
            </a:r>
            <a:r>
              <a:rPr lang="en-US" sz="1600" spc="2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consortium</a:t>
            </a:r>
            <a:r>
              <a:rPr lang="en-US" sz="1600" spc="2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 security product vendors and practitioners to contribute to an endlessly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growing repository of structured data describing known software vulnerabilities in a project known as the National vulnerability Database (NVD)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483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1D03-9D67-4A0F-B169-335065FE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499"/>
            <a:ext cx="10515600" cy="553305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9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first</a:t>
            </a:r>
            <a:r>
              <a:rPr lang="en-US" sz="19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Common</a:t>
            </a:r>
            <a:r>
              <a:rPr lang="en-US" sz="1900" i="1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Vulnerability</a:t>
            </a:r>
            <a:r>
              <a:rPr lang="en-US" sz="1900" i="1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Enumeration</a:t>
            </a:r>
            <a:r>
              <a:rPr lang="en-US" sz="1900" i="1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(CVE)</a:t>
            </a:r>
            <a:r>
              <a:rPr lang="en-US" sz="19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was</a:t>
            </a:r>
            <a:r>
              <a:rPr lang="en-US" sz="19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published</a:t>
            </a:r>
            <a:r>
              <a:rPr lang="en-US" sz="1900" spc="-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900" spc="-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1997</a:t>
            </a:r>
            <a:r>
              <a:rPr lang="en-US" sz="1900" spc="-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(MITRE</a:t>
            </a:r>
            <a:r>
              <a:rPr lang="en-US" sz="1900" spc="-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ongoing).</a:t>
            </a:r>
            <a:r>
              <a:rPr lang="en-US" sz="1900" spc="-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this</a:t>
            </a:r>
            <a:r>
              <a:rPr lang="en-US" sz="1900" spc="-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provided</a:t>
            </a:r>
            <a:r>
              <a:rPr lang="en-US" sz="19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some</a:t>
            </a:r>
            <a:r>
              <a:rPr lang="en-US" sz="1900" spc="-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standard</a:t>
            </a:r>
            <a:r>
              <a:rPr lang="en-US" sz="1900" spc="-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by</a:t>
            </a:r>
            <a:r>
              <a:rPr lang="en-US" sz="1900" spc="-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which</a:t>
            </a:r>
            <a:r>
              <a:rPr lang="en-US" sz="19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 protection efforts would be judged to be effective by providing a</a:t>
            </a:r>
            <a:r>
              <a:rPr lang="en-US" sz="19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“to-fix”</a:t>
            </a:r>
            <a:r>
              <a:rPr lang="en-US" sz="19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list.</a:t>
            </a:r>
          </a:p>
          <a:p>
            <a:pPr algn="just"/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Just listing</a:t>
            </a:r>
            <a:r>
              <a:rPr lang="en-US" sz="19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vulnerabilities that allowed malware to work did not address the</a:t>
            </a:r>
            <a:r>
              <a:rPr lang="en-US" sz="19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concern that malware had to be identified in order for it to be eradicated,</a:t>
            </a:r>
            <a:r>
              <a:rPr lang="en-US" sz="19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9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2004,</a:t>
            </a:r>
            <a:r>
              <a:rPr lang="en-US" sz="19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9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CVE</a:t>
            </a:r>
            <a:r>
              <a:rPr lang="en-US" sz="19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was</a:t>
            </a:r>
            <a:r>
              <a:rPr lang="en-US" sz="19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followed</a:t>
            </a:r>
            <a:r>
              <a:rPr lang="en-US" sz="19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</a:t>
            </a:r>
            <a:r>
              <a:rPr lang="en-US" sz="19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9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Common</a:t>
            </a:r>
            <a:r>
              <a:rPr lang="en-US" sz="1900" i="1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Malware</a:t>
            </a:r>
            <a:r>
              <a:rPr lang="en-US" sz="1900" i="1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Enumeration</a:t>
            </a:r>
            <a:r>
              <a:rPr lang="en-US" sz="1900" i="1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(CME) that catalogs malware that exploits vulnerabilities. </a:t>
            </a:r>
          </a:p>
          <a:p>
            <a:pPr algn="just"/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This facilitates</a:t>
            </a:r>
            <a:r>
              <a:rPr lang="en-US" sz="19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development of automated methods to detect and eradicate malware.</a:t>
            </a:r>
            <a:r>
              <a:rPr lang="en-US" sz="19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MITRE NVD data was extended in 2006 to include the </a:t>
            </a:r>
            <a:r>
              <a:rPr lang="en-US" sz="19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Common</a:t>
            </a:r>
            <a:r>
              <a:rPr lang="en-US" sz="1900" i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Weakness Enumeration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(CWE), which is a list of software development</a:t>
            </a:r>
            <a:r>
              <a:rPr lang="en-US" sz="19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mistakes that are made frequently and commonly result in vulnerabilities.</a:t>
            </a:r>
            <a:r>
              <a:rPr lang="en-US" sz="19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</a:t>
            </a:r>
            <a:r>
              <a:rPr lang="en-US" sz="1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example</a:t>
            </a:r>
            <a:r>
              <a:rPr lang="en-US" sz="1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9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specific</a:t>
            </a:r>
            <a:r>
              <a:rPr lang="en-US" sz="1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</a:t>
            </a:r>
            <a:r>
              <a:rPr lang="en-US" sz="19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would</a:t>
            </a:r>
            <a:r>
              <a:rPr lang="en-US" sz="1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9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identification</a:t>
            </a:r>
            <a:r>
              <a:rPr lang="en-US" sz="1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9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software</a:t>
            </a:r>
            <a:r>
              <a:rPr lang="en-US" sz="19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 flaw that appears on the “Never-Events” list. </a:t>
            </a:r>
          </a:p>
          <a:p>
            <a:pPr algn="just"/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list is a metaphorical reference to the National Quality Forum’s (NQF) medical Never-</a:t>
            </a:r>
            <a:r>
              <a:rPr lang="en-US" sz="19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Events list.</a:t>
            </a:r>
          </a:p>
          <a:p>
            <a:pPr algn="just"/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 list includes medical mistakes that are</a:t>
            </a:r>
            <a:r>
              <a:rPr lang="en-US" sz="19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serious,</a:t>
            </a:r>
            <a:r>
              <a:rPr lang="en-US" sz="19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largely</a:t>
            </a:r>
            <a:r>
              <a:rPr lang="en-US" sz="19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preventable,</a:t>
            </a:r>
            <a:r>
              <a:rPr lang="en-US" sz="19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9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9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concern</a:t>
            </a:r>
            <a:r>
              <a:rPr lang="en-US" sz="19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9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both</a:t>
            </a:r>
            <a:r>
              <a:rPr lang="en-US" sz="19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9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public</a:t>
            </a:r>
            <a:r>
              <a:rPr lang="en-US" sz="19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9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health-</a:t>
            </a:r>
            <a:r>
              <a:rPr lang="en-US" sz="19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care</a:t>
            </a:r>
            <a:r>
              <a:rPr lang="en-US" sz="19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providers</a:t>
            </a:r>
            <a:r>
              <a:rPr lang="en-US" sz="19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9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9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purpose</a:t>
            </a:r>
            <a:r>
              <a:rPr lang="en-US" sz="19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9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public</a:t>
            </a:r>
            <a:r>
              <a:rPr lang="en-US" sz="19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accountability</a:t>
            </a:r>
            <a:r>
              <a:rPr lang="en-US" sz="19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such</a:t>
            </a:r>
            <a:r>
              <a:rPr lang="en-US" sz="19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</a:t>
            </a:r>
            <a:r>
              <a:rPr lang="en-US" sz="19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leaving</a:t>
            </a:r>
            <a:r>
              <a:rPr lang="en-US" sz="19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900" spc="-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surgical instrument in a patient. </a:t>
            </a:r>
          </a:p>
          <a:p>
            <a:pPr algn="just"/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software integrity version of the Never-</a:t>
            </a:r>
            <a:r>
              <a:rPr lang="en-US" sz="19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Events list is the list of the top 25 mistakes software developers make that</a:t>
            </a:r>
            <a:r>
              <a:rPr lang="en-US" sz="19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introduce security flaws.</a:t>
            </a:r>
          </a:p>
          <a:p>
            <a:pPr algn="just"/>
            <a:r>
              <a:rPr lang="en-US" sz="19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SQL Injection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9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metric example for this category refers to one of those never-events.</a:t>
            </a:r>
            <a:r>
              <a:rPr lang="en-US" sz="19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 SQL-injection mistake allows database commands to be entered by web</a:t>
            </a:r>
            <a:r>
              <a:rPr lang="en-US" sz="1900" spc="-2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page</a:t>
            </a:r>
            <a:r>
              <a:rPr lang="en-US" sz="19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users</a:t>
            </a:r>
            <a:r>
              <a:rPr lang="en-US" sz="19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9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such</a:t>
            </a:r>
            <a:r>
              <a:rPr lang="en-US" sz="19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9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way</a:t>
            </a:r>
            <a:r>
              <a:rPr lang="en-US" sz="19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9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9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users</a:t>
            </a:r>
            <a:r>
              <a:rPr lang="en-US" sz="19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have</a:t>
            </a:r>
            <a:r>
              <a:rPr lang="en-US" sz="19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9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ability</a:t>
            </a:r>
            <a:r>
              <a:rPr lang="en-US" sz="19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9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execute</a:t>
            </a:r>
            <a:r>
              <a:rPr lang="en-US" sz="19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arbitrary</a:t>
            </a:r>
            <a:r>
              <a:rPr lang="en-US" sz="19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database queries that provide them with information that the application</a:t>
            </a:r>
            <a:r>
              <a:rPr lang="en-US" sz="19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9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not</a:t>
            </a:r>
            <a:r>
              <a:rPr lang="en-US" sz="19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designed</a:t>
            </a:r>
            <a:r>
              <a:rPr lang="en-US" sz="19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9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allow</a:t>
            </a:r>
            <a:r>
              <a:rPr lang="en-US" sz="19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them</a:t>
            </a:r>
            <a:r>
              <a:rPr lang="en-US" sz="19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9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access.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injections is a code injection technique that might destroy database.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injections is most common web hacking technique.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injections is a placement of malicious code in SQL Statement via web page input.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24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4E85F-894D-4A0F-9872-41953C1F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174" y="541176"/>
            <a:ext cx="10666445" cy="593426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7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metric</a:t>
            </a:r>
            <a:r>
              <a:rPr lang="en-US" sz="17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7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7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number</a:t>
            </a:r>
            <a:r>
              <a:rPr lang="en-US" sz="17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7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applications</a:t>
            </a:r>
            <a:r>
              <a:rPr lang="en-US" sz="17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7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allow</a:t>
            </a:r>
            <a:r>
              <a:rPr lang="en-US" sz="17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SQL</a:t>
            </a:r>
            <a:r>
              <a:rPr lang="en-US" sz="17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injection</a:t>
            </a:r>
            <a:r>
              <a:rPr lang="en-US" sz="17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7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occur.</a:t>
            </a: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 cover the possibility that some system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access feature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may have been intended, but nevertheless introduces a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 vulnerability.</a:t>
            </a: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 2009, NIST introduced a </a:t>
            </a:r>
            <a:r>
              <a:rPr lang="en-US" sz="17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Common Misuse Scoring</a:t>
            </a:r>
            <a:r>
              <a:rPr lang="en-US" sz="1700" i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, which provides a method to measure the severity of software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“trust” flaws by correlating them with estimates of negative impact.</a:t>
            </a: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All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types</a:t>
            </a:r>
            <a:r>
              <a:rPr lang="en-US" sz="17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7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vulnerabilities</a:t>
            </a:r>
            <a:r>
              <a:rPr lang="en-US" sz="17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7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NVD</a:t>
            </a:r>
            <a:r>
              <a:rPr lang="en-US" sz="17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</a:t>
            </a:r>
            <a:r>
              <a:rPr lang="en-US" sz="17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used</a:t>
            </a:r>
            <a:r>
              <a:rPr lang="en-US" sz="17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create</a:t>
            </a:r>
            <a:r>
              <a:rPr lang="en-US" sz="17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7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metrics</a:t>
            </a:r>
            <a:r>
              <a:rPr lang="en-US" sz="17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by using them as a checklist and checking a technology environment to</a:t>
            </a:r>
            <a:r>
              <a:rPr lang="en-US" sz="17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see</a:t>
            </a:r>
            <a:r>
              <a:rPr lang="en-US" sz="17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if</a:t>
            </a:r>
            <a:r>
              <a:rPr lang="en-US" sz="17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they</a:t>
            </a:r>
            <a:r>
              <a:rPr lang="en-US" sz="17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exist.</a:t>
            </a:r>
            <a:endParaRPr lang="en-US" sz="1700" dirty="0">
              <a:solidFill>
                <a:srgbClr val="231F20"/>
              </a:solidFill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this</a:t>
            </a:r>
            <a:r>
              <a:rPr lang="en-US" sz="17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database</a:t>
            </a:r>
            <a:r>
              <a:rPr lang="en-US" sz="17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7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also</a:t>
            </a:r>
            <a:r>
              <a:rPr lang="en-US" sz="17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used</a:t>
            </a:r>
            <a:r>
              <a:rPr lang="en-US" sz="17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by</a:t>
            </a:r>
            <a:r>
              <a:rPr lang="en-US" sz="17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7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software</a:t>
            </a:r>
            <a:r>
              <a:rPr lang="en-US" sz="17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vendors</a:t>
            </a:r>
            <a:r>
              <a:rPr lang="en-US" sz="17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used to create a set of test cases for vulnerabilities against which security</a:t>
            </a:r>
            <a:r>
              <a:rPr lang="en-US" sz="17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software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should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effective.</a:t>
            </a: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these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not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only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anti-malware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vendors,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but</a:t>
            </a:r>
            <a:r>
              <a:rPr lang="en-US" sz="17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vendors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7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software</a:t>
            </a:r>
            <a:r>
              <a:rPr lang="en-US" sz="17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vulnerability</a:t>
            </a:r>
            <a:r>
              <a:rPr lang="en-US" sz="17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testing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software.</a:t>
            </a: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.</a:t>
            </a:r>
            <a:r>
              <a:rPr lang="en-US" sz="17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Penetration</a:t>
            </a:r>
            <a:r>
              <a:rPr lang="en-US" sz="17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tests</a:t>
            </a:r>
            <a:r>
              <a:rPr lang="en-US" sz="17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7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7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type</a:t>
            </a:r>
            <a:r>
              <a:rPr lang="en-US" sz="17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used</a:t>
            </a:r>
            <a:r>
              <a:rPr lang="en-US" sz="17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by</a:t>
            </a:r>
            <a:r>
              <a:rPr lang="en-US" sz="17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malicious</a:t>
            </a:r>
            <a:r>
              <a:rPr lang="en-US" sz="17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hackers</a:t>
            </a:r>
            <a:r>
              <a:rPr lang="en-US" sz="17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(also</a:t>
            </a:r>
            <a:r>
              <a:rPr lang="en-US" sz="17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known</a:t>
            </a:r>
            <a:r>
              <a:rPr lang="en-US" sz="17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</a:t>
            </a:r>
            <a:r>
              <a:rPr lang="en-US" sz="17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“black</a:t>
            </a:r>
            <a:r>
              <a:rPr lang="en-US" sz="17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hats”</a:t>
            </a:r>
            <a:r>
              <a:rPr lang="en-US" sz="17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7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reference</a:t>
            </a:r>
            <a:r>
              <a:rPr lang="en-US" sz="17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 old Western movies where the heroes always wore white hats) are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designed by cyber security analysts (“white hats”) to exploit any and all of</a:t>
            </a:r>
            <a:r>
              <a:rPr lang="en-US" sz="17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vulnerabilities in the NVD. </a:t>
            </a: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they are automated so they can be run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from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console.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metric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usually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inverse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percentage</a:t>
            </a:r>
            <a:r>
              <a:rPr lang="en-US" sz="17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 machines in inventory that test positive for any of the vulnerabilities in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7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database.</a:t>
            </a:r>
            <a:endParaRPr lang="en-US" sz="17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If a stated security goal is to have no known vulnerabilities, this type of</a:t>
            </a:r>
            <a:r>
              <a:rPr lang="en-US" sz="1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test may seem to provide a good cyber security metric.</a:t>
            </a:r>
          </a:p>
          <a:p>
            <a:pPr algn="just"/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these metrics will</a:t>
            </a:r>
            <a:r>
              <a:rPr lang="en-US" sz="1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necessarily miss the zero-day attack, and so, if a complete technology</a:t>
            </a:r>
            <a:r>
              <a:rPr lang="en-US" sz="1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inventory test for all the known NVD vulnerabilities was passed with flying</a:t>
            </a:r>
            <a:r>
              <a:rPr lang="en-US" sz="1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colors, then this would not mean that the system was secure.</a:t>
            </a:r>
            <a:endParaRPr lang="en-US" sz="1800" dirty="0">
              <a:solidFill>
                <a:srgbClr val="231F20"/>
              </a:solidFill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 could</a:t>
            </a:r>
            <a:r>
              <a:rPr lang="en-US" sz="1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simply</a:t>
            </a:r>
            <a:r>
              <a:rPr lang="en-US" sz="18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mean</a:t>
            </a:r>
            <a:r>
              <a:rPr lang="en-US" sz="18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8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if</a:t>
            </a:r>
            <a:r>
              <a:rPr lang="en-US" sz="1800" i="1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</a:t>
            </a:r>
            <a:r>
              <a:rPr lang="en-US" sz="18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had</a:t>
            </a:r>
            <a:r>
              <a:rPr lang="en-US" sz="18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8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bugs</a:t>
            </a:r>
            <a:r>
              <a:rPr lang="en-US" sz="18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flaws,</a:t>
            </a:r>
            <a:r>
              <a:rPr lang="en-US" sz="18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those</a:t>
            </a:r>
            <a:r>
              <a:rPr lang="en-US" sz="18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bugs</a:t>
            </a:r>
            <a:r>
              <a:rPr lang="en-US" sz="18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flaws</a:t>
            </a:r>
            <a:r>
              <a:rPr lang="en-US" sz="18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were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not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yet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identified.</a:t>
            </a:r>
          </a:p>
          <a:p>
            <a:pPr algn="just"/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one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software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expert</a:t>
            </a:r>
            <a:r>
              <a:rPr lang="en-US" sz="18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puts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it,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they</a:t>
            </a:r>
            <a:r>
              <a:rPr lang="en-US" sz="18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badness-</a:t>
            </a:r>
            <a:r>
              <a:rPr lang="en-US" sz="1800" i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ometer</a:t>
            </a:r>
            <a:r>
              <a:rPr lang="en-US" sz="1800" i="1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(McGraw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2006).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illustrated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Figure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3.7,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these</a:t>
            </a:r>
            <a:r>
              <a:rPr lang="en-US" sz="18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types of measures can provide evidence that security is bad, but there is</a:t>
            </a:r>
            <a:r>
              <a:rPr lang="en-US" sz="1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 number</a:t>
            </a:r>
            <a:r>
              <a:rPr lang="en-US" sz="1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</a:t>
            </a:r>
            <a:r>
              <a:rPr lang="en-US" sz="1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scale</a:t>
            </a:r>
            <a:r>
              <a:rPr lang="en-US" sz="1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would</a:t>
            </a:r>
            <a:r>
              <a:rPr lang="en-US" sz="1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show security</a:t>
            </a:r>
            <a:r>
              <a:rPr lang="en-US" sz="1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good.</a:t>
            </a:r>
          </a:p>
          <a:p>
            <a:pPr marL="0" indent="0" algn="just">
              <a:buNone/>
            </a:pPr>
            <a:endParaRPr lang="en-US" sz="17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29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2905-D023-4C10-A053-259A1CF0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Security</a:t>
            </a:r>
            <a:r>
              <a:rPr lang="en-US" sz="1800" spc="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badness-</a:t>
            </a:r>
            <a:r>
              <a:rPr lang="en-US" sz="1800" dirty="0" err="1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ometer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.</a:t>
            </a:r>
            <a:r>
              <a:rPr lang="en-US" sz="1800" spc="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i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Source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:</a:t>
            </a:r>
            <a:r>
              <a:rPr lang="en-US" sz="1800" spc="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McGraw</a:t>
            </a:r>
            <a:r>
              <a:rPr lang="en-US" sz="1800" spc="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(2006).</a:t>
            </a:r>
            <a:b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US" dirty="0"/>
          </a:p>
        </p:txBody>
      </p:sp>
      <p:pic>
        <p:nvPicPr>
          <p:cNvPr id="4" name="image18.png">
            <a:extLst>
              <a:ext uri="{FF2B5EF4-FFF2-40B4-BE49-F238E27FC236}">
                <a16:creationId xmlns:a16="http://schemas.microsoft.com/office/drawing/2014/main" id="{216F3435-64F5-4647-999C-73A2135299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09527" y="3053675"/>
            <a:ext cx="3704253" cy="189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4893B6-2E4F-42AF-B319-68431341C7C5}"/>
              </a:ext>
            </a:extLst>
          </p:cNvPr>
          <p:cNvSpPr txBox="1"/>
          <p:nvPr/>
        </p:nvSpPr>
        <p:spPr>
          <a:xfrm>
            <a:off x="7429049" y="3059668"/>
            <a:ext cx="95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8595B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BAD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59453-8E51-46A5-A00F-6A7F335379BE}"/>
              </a:ext>
            </a:extLst>
          </p:cNvPr>
          <p:cNvSpPr txBox="1"/>
          <p:nvPr/>
        </p:nvSpPr>
        <p:spPr>
          <a:xfrm>
            <a:off x="2388638" y="3153747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Horribly bad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4490B-4B63-4253-ADD2-4CC864717330}"/>
              </a:ext>
            </a:extLst>
          </p:cNvPr>
          <p:cNvSpPr txBox="1"/>
          <p:nvPr/>
        </p:nvSpPr>
        <p:spPr>
          <a:xfrm>
            <a:off x="2463282" y="4105469"/>
            <a:ext cx="138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Extremely bad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8DA5D-3F1B-4775-9527-83599E8FD3D2}"/>
              </a:ext>
            </a:extLst>
          </p:cNvPr>
          <p:cNvSpPr txBox="1"/>
          <p:nvPr/>
        </p:nvSpPr>
        <p:spPr>
          <a:xfrm>
            <a:off x="7725747" y="4105469"/>
            <a:ext cx="14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bad</a:t>
            </a:r>
          </a:p>
        </p:txBody>
      </p:sp>
    </p:spTree>
    <p:extLst>
      <p:ext uri="{BB962C8B-B14F-4D97-AF65-F5344CB8AC3E}">
        <p14:creationId xmlns:p14="http://schemas.microsoft.com/office/powerpoint/2010/main" val="1973485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C173-A608-4F9D-B805-F11941D5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110"/>
            <a:ext cx="10515600" cy="925578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3600" b="1" spc="-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Frameworks</a:t>
            </a:r>
            <a:b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8E25-B502-4D7B-9C07-2043A1EC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3820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Goals for cyber security, and methods to achieve those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goals, will vary considerably with the framework within which cyber components</a:t>
            </a:r>
            <a:r>
              <a:rPr lang="en-US" sz="1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operate.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e-commerce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systems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generically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frame-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work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order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contrast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other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types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frameworks.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so we first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chose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e-commerce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systems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follow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two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at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opposite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ends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spectrum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illustration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purposes: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ICSs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personal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mobile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devices.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4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5C9B-38F2-462C-B6E3-DC8F4F30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7746"/>
            <a:ext cx="10515600" cy="519715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Measurement</a:t>
            </a:r>
            <a:r>
              <a:rPr lang="en-US" sz="17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7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process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mapping</a:t>
            </a:r>
            <a:r>
              <a:rPr lang="en-US" sz="17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from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empirical</a:t>
            </a:r>
            <a:r>
              <a:rPr lang="en-US" sz="17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world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7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700" spc="-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formal,</a:t>
            </a:r>
            <a:r>
              <a:rPr lang="en-US" sz="1700" spc="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relational</a:t>
            </a:r>
            <a:r>
              <a:rPr lang="en-US" sz="1700" spc="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world.</a:t>
            </a:r>
            <a:r>
              <a:rPr lang="en-US" sz="1700" spc="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Combinations</a:t>
            </a:r>
            <a:r>
              <a:rPr lang="en-US" sz="1700" spc="1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700" spc="1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measures</a:t>
            </a:r>
            <a:r>
              <a:rPr lang="en-US" sz="1700" spc="1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corresponding</a:t>
            </a:r>
            <a:r>
              <a:rPr lang="en-US" sz="17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 an elusive attribute are considered derived measures and are subject to</a:t>
            </a:r>
            <a:r>
              <a:rPr lang="en-US" sz="17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interpretation in the context of an abstract model of the thing to be measured</a:t>
            </a:r>
            <a:r>
              <a:rPr lang="en-US" sz="17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(ISO/IEC</a:t>
            </a:r>
            <a:r>
              <a:rPr lang="en-US" sz="17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2007).</a:t>
            </a:r>
            <a:endParaRPr lang="en-US" sz="1700" spc="95" dirty="0">
              <a:solidFill>
                <a:srgbClr val="231F20"/>
              </a:solidFill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7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Metrics</a:t>
            </a:r>
            <a:r>
              <a:rPr lang="en-US" sz="1700" i="1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7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7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generic</a:t>
            </a:r>
            <a:r>
              <a:rPr lang="en-US" sz="17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term</a:t>
            </a:r>
            <a:r>
              <a:rPr lang="en-US" sz="17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7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refers</a:t>
            </a:r>
            <a:r>
              <a:rPr lang="en-US" sz="17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7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7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set</a:t>
            </a:r>
            <a:r>
              <a:rPr lang="en-US" sz="17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700" spc="-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measures that characterize a given field. </a:t>
            </a:r>
            <a:endParaRPr lang="en-US" sz="1700" spc="95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 security is not the direct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object</a:t>
            </a:r>
            <a:r>
              <a:rPr lang="en-US" sz="17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7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measurement,</a:t>
            </a:r>
            <a:r>
              <a:rPr lang="en-US" sz="17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nor</a:t>
            </a:r>
            <a:r>
              <a:rPr lang="en-US" sz="17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7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well-enough-understood</a:t>
            </a:r>
            <a:r>
              <a:rPr lang="en-US" sz="17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attribute</a:t>
            </a:r>
            <a:r>
              <a:rPr lang="en-US" sz="17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7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7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</a:t>
            </a:r>
            <a:r>
              <a:rPr lang="en-US" sz="1700" spc="-2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7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easily</a:t>
            </a:r>
            <a:r>
              <a:rPr lang="en-US" sz="17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define</a:t>
            </a:r>
            <a:r>
              <a:rPr lang="en-US" sz="17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derived</a:t>
            </a:r>
            <a:r>
              <a:rPr lang="en-US" sz="17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measures</a:t>
            </a:r>
            <a:r>
              <a:rPr lang="en-US" sz="17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</a:t>
            </a:r>
            <a:r>
              <a:rPr lang="en-US" sz="17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metrics.</a:t>
            </a:r>
            <a:r>
              <a:rPr lang="en-US" sz="17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endParaRPr lang="en-US" sz="1700" spc="95" dirty="0">
              <a:solidFill>
                <a:srgbClr val="231F20"/>
              </a:solidFill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So</a:t>
            </a:r>
            <a:r>
              <a:rPr lang="en-US" sz="17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those</a:t>
            </a:r>
            <a:r>
              <a:rPr lang="en-US" sz="17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engaged</a:t>
            </a:r>
            <a:r>
              <a:rPr lang="en-US" sz="17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7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7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 metrics are measuring other things and drawing conclusions about</a:t>
            </a:r>
            <a:r>
              <a:rPr lang="en-US" sz="17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 goal achievement from them.</a:t>
            </a: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this challenge has spawned a field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7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study</a:t>
            </a:r>
            <a:r>
              <a:rPr lang="en-US" sz="17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called</a:t>
            </a:r>
            <a:r>
              <a:rPr lang="en-US" sz="17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7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metrics</a:t>
            </a:r>
            <a:r>
              <a:rPr lang="en-US" sz="17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(Jaquith</a:t>
            </a:r>
            <a:r>
              <a:rPr lang="en-US" sz="17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7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Geer</a:t>
            </a:r>
            <a:r>
              <a:rPr lang="en-US" sz="17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2005).</a:t>
            </a:r>
            <a:endParaRPr lang="en-US" sz="1700" spc="95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Metrics</a:t>
            </a:r>
            <a:r>
              <a:rPr lang="en-US" sz="17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7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physical</a:t>
            </a:r>
            <a:r>
              <a:rPr lang="en-US" sz="17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7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traditionally</a:t>
            </a:r>
            <a:r>
              <a:rPr lang="en-US" sz="17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have</a:t>
            </a:r>
            <a:r>
              <a:rPr lang="en-US" sz="17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concentrated</a:t>
            </a:r>
            <a:r>
              <a:rPr lang="en-US" sz="17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</a:t>
            </a:r>
            <a:r>
              <a:rPr lang="en-US" sz="17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7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ability</a:t>
            </a:r>
            <a:r>
              <a:rPr lang="en-US" sz="17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meet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goal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withstanding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design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basis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threat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7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DBt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)</a:t>
            </a:r>
            <a:r>
              <a:rPr lang="en-US" sz="17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endParaRPr lang="en-US" sz="1700" spc="95" dirty="0">
              <a:solidFill>
                <a:srgbClr val="231F20"/>
              </a:solidFill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DBt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describes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characteristics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most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powerful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700" spc="-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innovative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adversary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realistic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expect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protect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against.</a:t>
            </a: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Adopting</a:t>
            </a:r>
            <a:r>
              <a:rPr lang="en-US" sz="17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7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DBt</a:t>
            </a:r>
            <a:r>
              <a:rPr lang="en-US" sz="17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approach</a:t>
            </a:r>
            <a:r>
              <a:rPr lang="en-US" sz="17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7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7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implies</a:t>
            </a:r>
            <a:r>
              <a:rPr lang="en-US" sz="17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7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7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strength</a:t>
            </a:r>
            <a:r>
              <a:rPr lang="en-US" sz="17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7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7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protection required by a system should be calculated with respect to a</a:t>
            </a:r>
            <a:r>
              <a:rPr lang="en-US" sz="17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technical specification of how it is likely to be attacked. </a:t>
            </a: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If the </a:t>
            </a:r>
            <a:r>
              <a:rPr lang="en-US" sz="17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DBt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is a force of 20 people with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access to explosives of a given type, then the strength of the physical barriers to unauthorized entry must withstand the ton of force that these 20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people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could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physically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bring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into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contact.</a:t>
            </a:r>
          </a:p>
          <a:p>
            <a:pPr algn="just"/>
            <a:r>
              <a:rPr lang="en-US" sz="17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achieve this:</a:t>
            </a: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Barrier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protection</a:t>
            </a:r>
            <a:r>
              <a:rPr lang="en-US" sz="17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mate-</a:t>
            </a:r>
            <a:r>
              <a:rPr lang="en-US" sz="17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rials are specified, threat delay and response systems are designed, and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validation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tests</a:t>
            </a:r>
            <a:r>
              <a:rPr lang="en-US" sz="17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</a:t>
            </a:r>
            <a:r>
              <a:rPr lang="en-US" sz="17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conducted</a:t>
            </a:r>
            <a:r>
              <a:rPr lang="en-US" sz="17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accordingly.</a:t>
            </a:r>
            <a:endParaRPr lang="en-US" sz="17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56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6025-706D-431C-AE94-9D2B501A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e-Commerce</a:t>
            </a:r>
            <a:r>
              <a:rPr lang="en-US" sz="3600" b="1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Systems</a:t>
            </a:r>
            <a:br>
              <a:rPr lang="en-US" sz="3600" b="1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E0C7-8C08-4B21-8267-A5081FE3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4777370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e-Commerce systems are Internet-facing systems that allow facilitative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transactions. the word itself is short for of the now obvious adjective,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“electronic,” as in “electronic commerce.”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e-Commerce has matured to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where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many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retailers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only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exist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online,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many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brands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only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available via online stores and businesses.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In addition to traditional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customer-to-business relationships (C2B), e-Commerce also includes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business-to-business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(B2B)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transactions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conducted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between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manufacturers,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suppliers, distributors, and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retail stores.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e-Commerce systems are called “Internet facing” because they are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designed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directly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reached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by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any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other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Internet.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order to be Internet facing, a system must be connected to an Internet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service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provider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(ISP).</a:t>
            </a:r>
          </a:p>
          <a:p>
            <a:pPr algn="just"/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ISP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generic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term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different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types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companies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 provide Internet connectivity services.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they may be a local cable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company, a large telecommunications carrier, a municipal network operator, or a web hosting service provider.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common element of the service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network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traffic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between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Internet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traverses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ISP.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138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DE4F-9E52-4E9E-B86C-1CB14D06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e-Commerce</a:t>
            </a:r>
            <a:r>
              <a:rPr lang="en-US" sz="1800" spc="3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system</a:t>
            </a:r>
            <a:r>
              <a:rPr lang="en-US" sz="1800" spc="3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environment</a:t>
            </a:r>
            <a:b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51BFB-73E1-40CC-A0D9-663A90CCF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2108718"/>
            <a:ext cx="6951306" cy="3685591"/>
          </a:xfrm>
        </p:spPr>
      </p:pic>
    </p:spTree>
    <p:extLst>
      <p:ext uri="{BB962C8B-B14F-4D97-AF65-F5344CB8AC3E}">
        <p14:creationId xmlns:p14="http://schemas.microsoft.com/office/powerpoint/2010/main" val="2905375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AACD0-16BD-4496-9487-B16ED0918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224"/>
            <a:ext cx="10515600" cy="5934270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solidFill>
                  <a:srgbClr val="231F20"/>
                </a:solidFill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llustrates a few alternate ISP connections in the context of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Internet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whole.</a:t>
            </a:r>
          </a:p>
          <a:p>
            <a:pPr algn="just"/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Because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large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numbers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systems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must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represented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any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diagram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Internet,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Internet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itself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depicted</a:t>
            </a:r>
            <a:r>
              <a:rPr lang="en-US" sz="1600" spc="-2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Network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diagrams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cloud.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cloud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symbol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has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been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since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1970s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way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meant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refer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subset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Internet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services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today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utilize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word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“cloud”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marketing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term.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connection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from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hosting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service provider is not itself a direct Internet connection. Rather, it is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facilitated by a telephone line, cable, or wireless link that becomes a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conduit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Internet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through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hosting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provider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network.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this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line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typically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leased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from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large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telecommunications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carrier,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but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carrier is not the ISP for the customer; the hosting service provider connects the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customer to the Internet via their own relationship with a telecommunications carrier.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Where a hosting service provider and a client have offices in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same building, they may just arrange for a wire to connect their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equipment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through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wall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ceiling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duct.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diagram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meant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illustrate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 there is no single type of company that provides Internet service.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Different companies will offer different types of services, including cyber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 services, to its customers.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Some types of cyber security services,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such as denial of service attack mitigation, may only be possible to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perform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add-on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carrier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service.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Others,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such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mail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spam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filtering, may only be possible to perform as an add-on to a hosting service.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Hence,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way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connects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Internet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may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constrain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its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options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Once Internet is connectivity established, a typical e-commerce system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will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follow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general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architecture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Figure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3.9.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just"/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04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F797-884B-4B95-92B8-809CE7E19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878"/>
            <a:ext cx="10515600" cy="5728995"/>
          </a:xfrm>
        </p:spPr>
        <p:txBody>
          <a:bodyPr>
            <a:normAutofit fontScale="92500" lnSpcReduction="10000"/>
          </a:bodyPr>
          <a:lstStyle/>
          <a:p>
            <a:endParaRPr lang="en-US" sz="16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there</a:t>
            </a:r>
            <a:r>
              <a:rPr lang="en-US" sz="17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will</a:t>
            </a:r>
            <a:r>
              <a:rPr lang="en-US" sz="17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7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firewalls</a:t>
            </a:r>
            <a:r>
              <a:rPr lang="en-US" sz="17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between</a:t>
            </a:r>
            <a:r>
              <a:rPr lang="en-US" sz="17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7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enterprise</a:t>
            </a:r>
            <a:r>
              <a:rPr lang="en-US" sz="17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border</a:t>
            </a:r>
            <a:r>
              <a:rPr lang="en-US" sz="17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7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any</a:t>
            </a:r>
            <a:r>
              <a:rPr lang="en-US" sz="17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external</a:t>
            </a:r>
            <a:r>
              <a:rPr lang="en-US" sz="1700" spc="1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network.</a:t>
            </a:r>
          </a:p>
          <a:p>
            <a:pPr algn="just"/>
            <a:r>
              <a:rPr lang="en-US" sz="17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All</a:t>
            </a:r>
            <a:r>
              <a:rPr lang="en-US" sz="17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computers that face the Internet will be enclosed within an isolated network zone.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Any security-critical system will be connected to an internal network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zone</a:t>
            </a:r>
            <a:r>
              <a:rPr lang="en-US" sz="17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</a:t>
            </a:r>
            <a:r>
              <a:rPr lang="en-US" sz="17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</a:t>
            </a:r>
            <a:r>
              <a:rPr lang="en-US" sz="17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direct</a:t>
            </a:r>
            <a:r>
              <a:rPr lang="en-US" sz="17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routing</a:t>
            </a:r>
            <a:r>
              <a:rPr lang="en-US" sz="17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7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external</a:t>
            </a:r>
            <a:r>
              <a:rPr lang="en-US" sz="17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networks.</a:t>
            </a:r>
            <a:r>
              <a:rPr lang="en-US" sz="17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user</a:t>
            </a:r>
            <a:r>
              <a:rPr lang="en-US" sz="17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desktops</a:t>
            </a:r>
            <a:r>
              <a:rPr lang="en-US" sz="17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will</a:t>
            </a:r>
            <a:r>
              <a:rPr lang="en-US" sz="17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also</a:t>
            </a:r>
            <a:r>
              <a:rPr lang="en-US" sz="1700" spc="-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typically be segregated into their own network zone.</a:t>
            </a: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various security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technologies will be placed at network zone interfaces to facilitate tasks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such as remote access to the internal network, intrusion detection, and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communications</a:t>
            </a:r>
            <a:r>
              <a:rPr lang="en-US" sz="17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monitoring.</a:t>
            </a:r>
            <a:endParaRPr lang="en-US" sz="1700" dirty="0">
              <a:solidFill>
                <a:srgbClr val="231F20"/>
              </a:solidFill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Different companies will offer different types of services, including cyber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 services, to its customers.</a:t>
            </a: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Some types of cyber security services,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such as denial of service attack mitigation, may only be possible to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perform</a:t>
            </a:r>
            <a:r>
              <a:rPr lang="en-US" sz="17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</a:t>
            </a:r>
            <a:r>
              <a:rPr lang="en-US" sz="17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</a:t>
            </a:r>
            <a:r>
              <a:rPr lang="en-US" sz="17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add-on</a:t>
            </a:r>
            <a:r>
              <a:rPr lang="en-US" sz="17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7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7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carrier</a:t>
            </a:r>
            <a:r>
              <a:rPr lang="en-US" sz="17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service.</a:t>
            </a:r>
            <a:r>
              <a:rPr lang="en-US" sz="17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Others,</a:t>
            </a:r>
            <a:r>
              <a:rPr lang="en-US" sz="17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such</a:t>
            </a:r>
            <a:r>
              <a:rPr lang="en-US" sz="17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</a:t>
            </a:r>
            <a:r>
              <a:rPr lang="en-US" sz="17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mail</a:t>
            </a:r>
            <a:r>
              <a:rPr lang="en-US" sz="17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spam</a:t>
            </a:r>
            <a:r>
              <a:rPr lang="en-US" sz="17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filtering, may only be possible to perform as an add-on to a hosting service.</a:t>
            </a:r>
            <a:r>
              <a:rPr lang="en-US" sz="17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Hence,</a:t>
            </a:r>
            <a:r>
              <a:rPr lang="en-US" sz="17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way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connects</a:t>
            </a:r>
            <a:r>
              <a:rPr lang="en-US" sz="17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Internet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may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constrain</a:t>
            </a:r>
            <a:r>
              <a:rPr lang="en-US" sz="17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its</a:t>
            </a:r>
            <a:r>
              <a:rPr lang="en-US" sz="17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options</a:t>
            </a:r>
            <a:r>
              <a:rPr lang="en-US" sz="17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7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7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security.</a:t>
            </a: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Once Internet is connectivity established, a typical e-commerce system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will</a:t>
            </a:r>
            <a:r>
              <a:rPr lang="en-US" sz="17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follow</a:t>
            </a:r>
            <a:r>
              <a:rPr lang="en-US" sz="17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7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general</a:t>
            </a:r>
            <a:r>
              <a:rPr lang="en-US" sz="17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architecture</a:t>
            </a:r>
            <a:r>
              <a:rPr lang="en-US" sz="17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7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Figure</a:t>
            </a:r>
            <a:r>
              <a:rPr lang="en-US" sz="17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3.9.</a:t>
            </a:r>
            <a:r>
              <a:rPr lang="en-US" sz="17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there</a:t>
            </a:r>
            <a:r>
              <a:rPr lang="en-US" sz="17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will</a:t>
            </a:r>
            <a:r>
              <a:rPr lang="en-US" sz="17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7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firewalls</a:t>
            </a:r>
            <a:r>
              <a:rPr lang="en-US" sz="17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between</a:t>
            </a:r>
            <a:r>
              <a:rPr lang="en-US" sz="17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7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enterprise</a:t>
            </a:r>
            <a:r>
              <a:rPr lang="en-US" sz="17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border</a:t>
            </a:r>
            <a:r>
              <a:rPr lang="en-US" sz="17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7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any</a:t>
            </a:r>
            <a:r>
              <a:rPr lang="en-US" sz="17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external</a:t>
            </a:r>
            <a:r>
              <a:rPr lang="en-US" sz="1700" spc="1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network.</a:t>
            </a:r>
          </a:p>
          <a:p>
            <a:pPr algn="just"/>
            <a:r>
              <a:rPr lang="en-US" sz="17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All</a:t>
            </a:r>
            <a:r>
              <a:rPr lang="en-US" sz="17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computers that face the Internet will be enclosed within an isolated network zone.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Any security-critical system will be connected to an internal network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zone</a:t>
            </a:r>
            <a:r>
              <a:rPr lang="en-US" sz="17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</a:t>
            </a:r>
            <a:r>
              <a:rPr lang="en-US" sz="17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</a:t>
            </a:r>
            <a:r>
              <a:rPr lang="en-US" sz="17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direct</a:t>
            </a:r>
            <a:r>
              <a:rPr lang="en-US" sz="17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routing</a:t>
            </a:r>
            <a:r>
              <a:rPr lang="en-US" sz="17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7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external</a:t>
            </a:r>
            <a:r>
              <a:rPr lang="en-US" sz="17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networks.</a:t>
            </a:r>
            <a:r>
              <a:rPr lang="en-US" sz="17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user</a:t>
            </a:r>
            <a:r>
              <a:rPr lang="en-US" sz="17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desktops</a:t>
            </a:r>
            <a:r>
              <a:rPr lang="en-US" sz="17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will</a:t>
            </a:r>
            <a:r>
              <a:rPr lang="en-US" sz="17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also</a:t>
            </a:r>
            <a:r>
              <a:rPr lang="en-US" sz="1700" spc="-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typically be segregated into their own network zone.</a:t>
            </a:r>
          </a:p>
          <a:p>
            <a:pPr algn="just"/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various security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technologies will be placed at network zone interfaces to facilitate tasks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such as remote access to the internal network, intrusion detection, and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communications</a:t>
            </a:r>
            <a:r>
              <a:rPr lang="en-US" sz="17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monitoring.</a:t>
            </a:r>
            <a:endParaRPr lang="en-US" sz="17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60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989B-5B1C-46FD-86D2-EB0242EE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441575" marR="0">
              <a:spcBef>
                <a:spcPts val="485"/>
              </a:spcBef>
              <a:spcAft>
                <a:spcPts val="0"/>
              </a:spcAft>
            </a:pP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e-Commerce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system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architecture.</a:t>
            </a:r>
            <a:b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 </a:t>
            </a:r>
            <a:b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US" dirty="0"/>
          </a:p>
        </p:txBody>
      </p:sp>
      <p:pic>
        <p:nvPicPr>
          <p:cNvPr id="4" name="image20.png">
            <a:extLst>
              <a:ext uri="{FF2B5EF4-FFF2-40B4-BE49-F238E27FC236}">
                <a16:creationId xmlns:a16="http://schemas.microsoft.com/office/drawing/2014/main" id="{26F212E0-F4C0-4A9B-A805-2C52D11190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4195" y="1825625"/>
            <a:ext cx="92186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58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A3A2-CA53-4F63-9DA2-12AB76153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176"/>
            <a:ext cx="10515600" cy="563578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also</a:t>
            </a:r>
            <a:r>
              <a:rPr lang="en-US" sz="16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case</a:t>
            </a:r>
            <a:r>
              <a:rPr lang="en-US" sz="16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providers</a:t>
            </a:r>
            <a:r>
              <a:rPr lang="en-US" sz="16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frequently</a:t>
            </a:r>
            <a:r>
              <a:rPr lang="en-US" sz="16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used</a:t>
            </a:r>
            <a:r>
              <a:rPr lang="en-US" sz="16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website</a:t>
            </a:r>
            <a:r>
              <a:rPr lang="en-US" sz="16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features,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such</a:t>
            </a:r>
            <a:r>
              <a:rPr lang="en-US" sz="1600" spc="-2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 store locators or news releases, will allow their software to be used for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free in return for being able to advertise to the customers of the original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vendor’s site.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Scenarios where the user experiences a composite of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e-commerce websites are sometimes referred to as mashups.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 mashup is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 website wherein multiple companies’ e-commerce services are combined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into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single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web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page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under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heading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single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e-commerce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vendor.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purpose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e-commerce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usually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provide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continuous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transactions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customers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Internet-facing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servers,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while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simultaneously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facilitating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business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transactions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received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from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Internet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robust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 reliable transaction execution. Security features that facilitate this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purpose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include,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but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not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limited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to: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210"/>
              </a:lnSpc>
              <a:spcBef>
                <a:spcPts val="605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Char char="•"/>
              <a:tabLst>
                <a:tab pos="1111250" algn="l"/>
              </a:tabLst>
            </a:pP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</a:t>
            </a:r>
            <a:r>
              <a:rPr lang="en-US" sz="1600" b="1" spc="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redundancy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—if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one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goes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down,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another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takes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its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place.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342900" marR="417830" lvl="0" indent="-342900" algn="just">
              <a:lnSpc>
                <a:spcPct val="97000"/>
              </a:lnSpc>
              <a:spcBef>
                <a:spcPts val="1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Char char="•"/>
              <a:tabLst>
                <a:tab pos="1111250" algn="l"/>
              </a:tabLst>
            </a:pP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</a:t>
            </a:r>
            <a:r>
              <a:rPr lang="en-US" sz="1600" b="1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diversity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—if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one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vulnerable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attack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progress,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transactions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</a:t>
            </a:r>
            <a:r>
              <a:rPr lang="en-US" sz="16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supports</a:t>
            </a:r>
            <a:r>
              <a:rPr lang="en-US" sz="16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can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6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supported</a:t>
            </a:r>
            <a:r>
              <a:rPr lang="en-US" sz="16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alternative</a:t>
            </a:r>
            <a:r>
              <a:rPr lang="en-US" sz="16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technology.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342900" marR="417195" lvl="0" indent="-342900" algn="just">
              <a:lnSpc>
                <a:spcPct val="97000"/>
              </a:lnSpc>
              <a:spcBef>
                <a:spcPts val="1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Char char="•"/>
              <a:tabLst>
                <a:tab pos="1111250" algn="l"/>
              </a:tabLst>
            </a:pP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 integrity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—systems are not changed unless there is a well-defined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 tested plan to maintain service continuity while the system under-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goes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change.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342900" marR="418465" lvl="0" indent="-342900" algn="just">
              <a:lnSpc>
                <a:spcPct val="97000"/>
              </a:lnSpc>
              <a:spcBef>
                <a:spcPts val="15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Char char="•"/>
              <a:tabLst>
                <a:tab pos="1111250" algn="l"/>
              </a:tabLst>
            </a:pP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transaction accountability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—counterparties are identified in a manner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 does not allow them to repudiate their activity on the e-commerce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site.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these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four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features,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if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accomplished,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would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sufficient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support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overall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goal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transaction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security.</a:t>
            </a:r>
          </a:p>
          <a:p>
            <a:pPr algn="just"/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validation rather than verification metrics.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validation of security goals requires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measurements of the system in the context of its operation rather than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measures of the system conformance to security specification.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has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been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our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observation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everyone’s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first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instinct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proposing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 validation metrics is to measure successful attacks or intrusions.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231F20"/>
              </a:solidFill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43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ED3EF-E882-432E-86B7-A2334E45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9127"/>
            <a:ext cx="10515600" cy="546783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example,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book,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How</a:t>
            </a:r>
            <a:r>
              <a:rPr lang="en-US" sz="1600" i="1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i="1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Measure</a:t>
            </a:r>
            <a:r>
              <a:rPr lang="en-US" sz="1600" i="1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Anything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author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suggests that</a:t>
            </a:r>
            <a:r>
              <a:rPr lang="en-US" sz="1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goals</a:t>
            </a:r>
            <a:r>
              <a:rPr lang="en-US" sz="1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measured</a:t>
            </a:r>
            <a:r>
              <a:rPr lang="en-US" sz="1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by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absence</a:t>
            </a:r>
            <a:r>
              <a:rPr lang="en-US" sz="1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successful</a:t>
            </a:r>
            <a:r>
              <a:rPr lang="en-US" sz="1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virus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attacks</a:t>
            </a:r>
            <a:r>
              <a:rPr lang="en-US" sz="1600" spc="-290" dirty="0">
                <a:solidFill>
                  <a:srgbClr val="231F20"/>
                </a:solidFill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process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described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book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start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what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you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know,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structure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knowledge,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identify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what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you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would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like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know,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structured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data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you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have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reduce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uncertainty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concerning</a:t>
            </a:r>
            <a:r>
              <a:rPr lang="en-US" sz="1600" spc="-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your</a:t>
            </a:r>
            <a:r>
              <a:rPr lang="en-US" sz="1600" spc="1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object</a:t>
            </a:r>
            <a:r>
              <a:rPr lang="en-US" sz="16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measure.</a:t>
            </a:r>
            <a:r>
              <a:rPr lang="en-US" sz="16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1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suggested</a:t>
            </a:r>
            <a:r>
              <a:rPr lang="en-US" sz="1600" spc="1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metric</a:t>
            </a:r>
            <a:r>
              <a:rPr lang="en-US" sz="1600" spc="1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1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“absence</a:t>
            </a:r>
            <a:r>
              <a:rPr lang="en-US" sz="1600" spc="1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1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successful</a:t>
            </a:r>
            <a:r>
              <a:rPr lang="en-US" sz="1600" spc="1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virus</a:t>
            </a:r>
            <a:r>
              <a:rPr lang="en-US" sz="1600" spc="1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attacks”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suffers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fatal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flaw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measures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progress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toward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goal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by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absence</a:t>
            </a:r>
            <a:r>
              <a:rPr lang="en-US" sz="1600" spc="-2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event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rather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than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by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any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positive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indicator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goal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met.</a:t>
            </a:r>
          </a:p>
          <a:p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using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this</a:t>
            </a:r>
            <a:r>
              <a:rPr lang="en-US" sz="1600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approach,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rarely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attacked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will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judged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more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secure than another simply because its security has not often been tested.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42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C192-3A7F-43F6-820A-EEB928DC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Industrial</a:t>
            </a:r>
            <a:r>
              <a:rPr lang="en-US" sz="1800" b="1" spc="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Control</a:t>
            </a:r>
            <a:r>
              <a:rPr lang="en-US" sz="1800" b="1" spc="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Systems</a:t>
            </a:r>
            <a:b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8E17E-9544-43B0-A503-981443F5B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7"/>
            <a:ext cx="10515600" cy="501063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ICSs operate the industrial infrastructures worldwide including electric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power,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water,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oil/gas,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pipelines,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chemicals,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mining,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pharmaceuticals,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transportation, and manufacturing. </a:t>
            </a: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ICSs measure, control, and provide a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view of the physical process ICSs monitor sensors and automatically move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physical machinery such as levers, valves, and conveyor belts. When most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people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think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cyberspace,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they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think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Internet-enabled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applications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corresponding information technology (It). </a:t>
            </a: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ICSs also utilize advanced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communication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capabilities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networked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improve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process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efficiency, productivity, regulatory compliance, and safety. </a:t>
            </a: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When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 ICS does not operate properly, it can result in impacts ranging from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minor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catastrophic.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Consequently,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there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critical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need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ensure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electronic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impacts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do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not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cause,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enable, operation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ICSs.</a:t>
            </a: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 typical ICS is composed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control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center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will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house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human–machine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interface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(HMI),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 is, the operator displays. </a:t>
            </a: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these are generally Windows-based workstations. Other typical components of an ICS control center include Supervisory</a:t>
            </a:r>
            <a:r>
              <a:rPr lang="en-US" sz="1600" spc="2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Control</a:t>
            </a:r>
            <a:r>
              <a:rPr lang="en-US" sz="1600" spc="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2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Data</a:t>
            </a:r>
            <a:r>
              <a:rPr lang="en-US" sz="1600" spc="2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Acquisition</a:t>
            </a:r>
            <a:r>
              <a:rPr lang="en-US" sz="1600" spc="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(SCADA)</a:t>
            </a:r>
            <a:r>
              <a:rPr lang="en-US" sz="1600" spc="2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Distributed</a:t>
            </a:r>
            <a:r>
              <a:rPr lang="en-US" sz="1600" spc="29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Control</a:t>
            </a:r>
            <a:r>
              <a:rPr lang="en-US" sz="1600" spc="-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Systems</a:t>
            </a:r>
            <a:r>
              <a:rPr lang="en-US" sz="1600" spc="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(DCSs).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control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center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communicates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remote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field 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devices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over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communication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networks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using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proprietary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communication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protocols. 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50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CFFE-47E8-4D0F-873B-FCDA19EB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Industrial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control</a:t>
            </a:r>
            <a:r>
              <a:rPr lang="en-US" sz="1800" spc="1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system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framework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7AF097-CC7A-4F23-AA99-B81635D6D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36" y="2304662"/>
            <a:ext cx="8024327" cy="2570330"/>
          </a:xfrm>
        </p:spPr>
      </p:pic>
    </p:spTree>
    <p:extLst>
      <p:ext uri="{BB962C8B-B14F-4D97-AF65-F5344CB8AC3E}">
        <p14:creationId xmlns:p14="http://schemas.microsoft.com/office/powerpoint/2010/main" val="3428815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250A-503C-4B14-B915-F57CF8A0F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/>
          <a:lstStyle/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control center generally communicates to a remote control device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such as a remote terminal unit (</a:t>
            </a:r>
            <a:r>
              <a:rPr lang="en-US" sz="16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Rtu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) or directly to a controller such as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programmable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logic controller (PLC) or an intelligent electronic device.</a:t>
            </a: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PLC</a:t>
            </a:r>
            <a:r>
              <a:rPr lang="en-US" sz="16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</a:t>
            </a:r>
            <a:r>
              <a:rPr lang="en-US" sz="16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IED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communicates</a:t>
            </a:r>
            <a:r>
              <a:rPr lang="en-US" sz="16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via</a:t>
            </a:r>
            <a:r>
              <a:rPr lang="en-US" sz="16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serial,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Ethernet,</a:t>
            </a:r>
            <a:r>
              <a:rPr lang="en-US" sz="16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micro-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wave, spread spectrum radio, and a variety of other communication protocols.</a:t>
            </a: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communication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received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by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sensors,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gathering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measurements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 pressure, temperature, flow, current, voltage, motor speed, chemical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composition, or other physical phenomena, to determine when and if final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elements such as valves, motors, and switches need to be actuated if the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 requirements change or if the system is out specification.</a:t>
            </a: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Generally,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these changes are made automatically with the changes sent back to the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operator of the control center.</a:t>
            </a:r>
          </a:p>
          <a:p>
            <a:endParaRPr lang="en-US" sz="16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0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CD9B-EA7D-40A8-809B-0D6EE7D7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Security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systemigram</a:t>
            </a:r>
            <a:r>
              <a:rPr lang="en-US" sz="1800" spc="1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mainstay.</a:t>
            </a:r>
            <a:endParaRPr lang="en-US" dirty="0"/>
          </a:p>
        </p:txBody>
      </p:sp>
      <p:pic>
        <p:nvPicPr>
          <p:cNvPr id="4" name="image12.png">
            <a:extLst>
              <a:ext uri="{FF2B5EF4-FFF2-40B4-BE49-F238E27FC236}">
                <a16:creationId xmlns:a16="http://schemas.microsoft.com/office/drawing/2014/main" id="{01108D21-46FE-481B-8B76-8F209C1B6F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1273" y="1825625"/>
            <a:ext cx="74364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27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DF43-C8AB-406B-A00B-37DC5FF1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74" y="421109"/>
            <a:ext cx="10515600" cy="801201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Personal</a:t>
            </a:r>
            <a:r>
              <a:rPr lang="en-US" sz="3600" b="1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Mobile</a:t>
            </a:r>
            <a:r>
              <a:rPr lang="en-US" sz="3600" b="1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Devices</a:t>
            </a:r>
            <a:b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83A0-7416-46C2-B230-E3ADD0516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939"/>
            <a:ext cx="10515600" cy="4824024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mobile devices are designed to allow the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mobile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carrier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service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providers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control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device.</a:t>
            </a:r>
          </a:p>
          <a:p>
            <a:pPr algn="just"/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Mobile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operating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systems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some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sense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tethered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mobile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carrier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unable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fulfill their purpose without it.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this is why the mobile carrier has more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interest in ensuring that the configuration of the device can be accessed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remotely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than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providing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user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control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over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its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content.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 example, some device operating systems may have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configurable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settings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allow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administrator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disallow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instal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lation of applications, but allow installation of applications from the corporate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server.</a:t>
            </a:r>
            <a:endParaRPr lang="en-US" sz="1600" dirty="0">
              <a:solidFill>
                <a:srgbClr val="231F20"/>
              </a:solidFill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Figure 3.12 illustrates mobile phone connectivity.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Phones signal cell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towers, which relay the signals to equipment that identifies the transmitting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device and allocates land-based telecommunications bandwidth to the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mobile device based on the tower operator’s agreements with the mobile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carrier who administers the phone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74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77C5-4845-4019-9528-05E0A8D5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Mobile</a:t>
            </a:r>
            <a:r>
              <a:rPr lang="en-US" sz="1800" spc="4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device</a:t>
            </a:r>
            <a:r>
              <a:rPr lang="en-US" sz="1800" spc="4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system</a:t>
            </a:r>
            <a:r>
              <a:rPr lang="en-US" sz="1800" spc="4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framework</a:t>
            </a:r>
            <a:endParaRPr lang="en-US" dirty="0"/>
          </a:p>
        </p:txBody>
      </p:sp>
      <p:pic>
        <p:nvPicPr>
          <p:cNvPr id="4" name="image23.png">
            <a:extLst>
              <a:ext uri="{FF2B5EF4-FFF2-40B4-BE49-F238E27FC236}">
                <a16:creationId xmlns:a16="http://schemas.microsoft.com/office/drawing/2014/main" id="{0C36ED10-D01C-453E-838B-A51CED9900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07502" y="1825625"/>
            <a:ext cx="85188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19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C2DA-A764-49A7-9103-FB38FA26B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167"/>
            <a:ext cx="10515600" cy="5607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Where device configuration is administered via the cell service, administration occurs from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computers in the mobile carrier’s data centers.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they identify the device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connected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send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data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commands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update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software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 the device.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Note that this administration process uses part of the same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bandwidth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reserved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cell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service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itself,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mobile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carriers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do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not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charge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service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time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spent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updating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software.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keeps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mobile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carrier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updates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minimum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thus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may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actually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delay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implementation of security patches if they become available during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times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peak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mobile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service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requirements. Security features that facilitate these goals include, though are not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limited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to: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342900" marR="75565" lvl="0" indent="-342900">
              <a:lnSpc>
                <a:spcPct val="97000"/>
              </a:lnSpc>
              <a:spcBef>
                <a:spcPts val="5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Char char="•"/>
              <a:tabLst>
                <a:tab pos="1454150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Possession—the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phone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number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associated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device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not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transferable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without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permission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owner.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342900" marR="74930" lvl="0" indent="-342900">
              <a:lnSpc>
                <a:spcPct val="97000"/>
              </a:lnSpc>
              <a:spcBef>
                <a:spcPts val="1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Char char="•"/>
              <a:tabLst>
                <a:tab pos="1454150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Reliability—transmissions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sent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by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one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user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received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by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specified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recipients.</a:t>
            </a:r>
          </a:p>
          <a:p>
            <a:pPr marL="342900" marR="74930" lvl="0" indent="-342900">
              <a:lnSpc>
                <a:spcPct val="97000"/>
              </a:lnSpc>
              <a:spcBef>
                <a:spcPts val="1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Char char="•"/>
              <a:tabLst>
                <a:tab pos="1454150" algn="l"/>
              </a:tabLst>
            </a:pP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Char char="•"/>
              <a:tabLst>
                <a:tab pos="1454150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Connectivity—the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available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transmit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receive.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342900" marR="74930" lvl="0" indent="-342900" algn="just">
              <a:lnSpc>
                <a:spcPct val="97000"/>
              </a:lnSpc>
              <a:spcBef>
                <a:spcPts val="1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Char char="•"/>
              <a:tabLst>
                <a:tab pos="1454150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Confidentiality—mobile users expect that data transmissions will not be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intercepted by parties other than those with whom they specifically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choose</a:t>
            </a:r>
            <a:r>
              <a:rPr lang="en-US" sz="1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communicate.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056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44A2-184D-4B93-B79E-E68000CA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95857" cy="735886"/>
          </a:xfrm>
        </p:spPr>
        <p:txBody>
          <a:bodyPr>
            <a:normAutofit fontScale="90000"/>
          </a:bodyPr>
          <a:lstStyle/>
          <a:p>
            <a:pPr marL="1372870" marR="814070" algn="ctr">
              <a:spcBef>
                <a:spcPts val="805"/>
              </a:spcBef>
              <a:spcAft>
                <a:spcPts val="0"/>
              </a:spcAft>
            </a:pPr>
            <a:br>
              <a:rPr lang="en-US" sz="16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br>
              <a:rPr lang="en-US" sz="16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br>
              <a:rPr lang="en-US" sz="16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n-US" sz="20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Guidance</a:t>
            </a:r>
            <a:r>
              <a:rPr lang="en-US" sz="2000" b="1" spc="-13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20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</a:t>
            </a:r>
            <a:r>
              <a:rPr lang="en-US" sz="2000" b="1" spc="-13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20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Decision</a:t>
            </a:r>
            <a:r>
              <a:rPr lang="en-US" sz="2000" b="1" spc="-13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20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Makers</a:t>
            </a:r>
            <a:r>
              <a:rPr lang="en-US" sz="20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 </a:t>
            </a:r>
            <a:b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F351-9CAB-4EA3-A50F-8A35A4DE9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7"/>
            <a:ext cx="10507824" cy="49919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Tone</a:t>
            </a:r>
            <a:r>
              <a:rPr lang="en-US" sz="1800" b="1" spc="-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at</a:t>
            </a:r>
            <a:r>
              <a:rPr lang="en-US" sz="1800" b="1" spc="-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b="1" spc="-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Top</a:t>
            </a:r>
            <a:endParaRPr lang="en-US" sz="1800" b="1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informa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tive is because many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 today’s information security controls were first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established as standards by the Electronic Data Processing Auditor’s Association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(EDPAA,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now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Information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Systems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Audit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Control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Association,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ISACA)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Bayuk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2005).</a:t>
            </a: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accounting profession’s mantra concerning the integrity of financial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management applies across the board to cyber security management. That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is: “</a:t>
            </a:r>
            <a:r>
              <a:rPr lang="en-US" sz="16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tone is set at the top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” (COSO 2009). </a:t>
            </a:r>
            <a:endParaRPr lang="en-US" sz="1600" dirty="0">
              <a:solidFill>
                <a:srgbClr val="231F20"/>
              </a:solidFill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domain</a:t>
            </a:r>
            <a:r>
              <a:rPr lang="en-US" sz="1600" spc="-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 cyber security, policy is a documented enterprise agreement on cyber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goals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objectives,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tone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level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commitment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management has toward that documented policy and corresponding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enforcement</a:t>
            </a:r>
            <a:r>
              <a:rPr lang="en-US" sz="1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measures.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There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single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right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way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decision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maker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make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sure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people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 really understanding and following cyber security policy. </a:t>
            </a: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way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manager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behaves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toward</a:t>
            </a:r>
            <a:r>
              <a:rPr lang="en-US" sz="1600" dirty="0">
                <a:solidFill>
                  <a:srgbClr val="231F20"/>
                </a:solidFill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 of importance to cyber security policy will set the tone for the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enterprise.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Adjustments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both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strategy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policy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must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customized to the evolving requirements of the organization, which means cumulatively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they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where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formal policy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should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evolve.</a:t>
            </a:r>
          </a:p>
          <a:p>
            <a:r>
              <a:rPr lang="en-US" sz="16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 planning: Technology risk management.</a:t>
            </a:r>
          </a:p>
          <a:p>
            <a:r>
              <a:rPr lang="en-US" sz="16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of cybersecurity is to minimize risks.</a:t>
            </a:r>
          </a:p>
          <a:p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 security strategy must be a mainstream part of business, system, or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mission planning, not a subcomponent of a technology-only function.</a:t>
            </a:r>
          </a:p>
          <a:p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For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example, it is not uncommon for a technology department that has no set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7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strategy</a:t>
            </a:r>
            <a:r>
              <a:rPr lang="en-US" sz="17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7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set</a:t>
            </a:r>
            <a:r>
              <a:rPr lang="en-US" sz="17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unreasonably</a:t>
            </a:r>
            <a:r>
              <a:rPr lang="en-US" sz="17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hard</a:t>
            </a:r>
            <a:r>
              <a:rPr lang="en-US" sz="17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standards</a:t>
            </a:r>
            <a:r>
              <a:rPr lang="en-US" sz="17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7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user-selected</a:t>
            </a:r>
            <a:r>
              <a:rPr lang="en-US" sz="17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pass-</a:t>
            </a:r>
            <a:r>
              <a:rPr lang="en-US" sz="17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words, while sharing administrative passwords among themselves via</a:t>
            </a:r>
            <a:r>
              <a:rPr lang="en-US" sz="17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email.</a:t>
            </a:r>
            <a:r>
              <a:rPr lang="en-US" sz="17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10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D6BDB4-D8DE-4162-B630-E23D364D4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895"/>
            <a:ext cx="10515600" cy="3231567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 decision maker will often count on an information security </a:t>
            </a:r>
            <a:r>
              <a:rPr lang="en-US" sz="16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profes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sional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to shepherd cyber security policy (e.g., a Chief Information Security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Officer, or “CISO”), ensuring it remains effective and relevant. If it is not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relevant, the void will doubtless be filled with what some security </a:t>
            </a:r>
            <a:r>
              <a:rPr lang="en-US" sz="16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profes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sionals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call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“</a:t>
            </a:r>
            <a:r>
              <a:rPr lang="en-US" sz="16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i="1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theater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.”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 theater is created when security concerns within the business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prompt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action,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but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action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more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visible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than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effective.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endParaRPr lang="en-US" sz="1600" spc="-45" dirty="0">
              <a:solidFill>
                <a:srgbClr val="231F20"/>
              </a:solidFill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 theater does not actually prevent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anything bad from happening. It just creates the illusion that security is in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place.</a:t>
            </a:r>
            <a:endParaRPr lang="en-US" sz="1600" spc="-45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 example, in a building that has experienced a recent rash of</a:t>
            </a:r>
            <a:r>
              <a:rPr lang="en-US" sz="1600" spc="-3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thefts,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guard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installed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behind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desk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lobby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building,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told to ask for identification, but anyone with any kind of laminated card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name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photo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can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get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in.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24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9224-CDCC-42F2-99AE-63D0A588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9276184" cy="670573"/>
          </a:xfrm>
        </p:spPr>
        <p:txBody>
          <a:bodyPr>
            <a:normAutofit fontScale="90000"/>
          </a:bodyPr>
          <a:lstStyle/>
          <a:p>
            <a:br>
              <a:rPr lang="en-US" sz="18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br>
              <a:rPr lang="en-US" sz="18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n-US" sz="31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Policy</a:t>
            </a:r>
            <a:r>
              <a:rPr lang="en-US" sz="3100" b="1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31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as</a:t>
            </a:r>
            <a:r>
              <a:rPr lang="en-US" sz="3100" b="1" spc="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31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en-US" sz="3100" b="1" spc="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31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Project</a:t>
            </a:r>
            <a:b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ACEC-A988-43F3-BFD9-6D6F7438B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47"/>
            <a:ext cx="10515600" cy="4852016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cyber security is managed as a program, the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program</a:t>
            </a:r>
            <a:r>
              <a:rPr lang="en-US" sz="1800" spc="-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structure</a:t>
            </a:r>
            <a:r>
              <a:rPr lang="en-US" sz="1800" spc="-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provides</a:t>
            </a:r>
            <a:r>
              <a:rPr lang="en-US" sz="1800" spc="-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organization,</a:t>
            </a:r>
            <a:r>
              <a:rPr lang="en-US" sz="1800" spc="-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strategy,</a:t>
            </a:r>
            <a:r>
              <a:rPr lang="en-US" sz="1800" spc="-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1800" spc="-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operational</a:t>
            </a:r>
            <a:r>
              <a:rPr lang="en-US" sz="1800" spc="-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process</a:t>
            </a:r>
            <a:r>
              <a:rPr lang="en-US" sz="1800" spc="-29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maintain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activities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support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of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cyber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security.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</a:p>
          <a:p>
            <a:pPr algn="just"/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Where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security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is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viewed</a:t>
            </a:r>
            <a:r>
              <a:rPr lang="en-US" sz="1800" spc="-29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as part of, or integrated with, other business or mission goals, it becomes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evident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that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-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strategy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sz="1800" spc="-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achieve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security</a:t>
            </a:r>
            <a:r>
              <a:rPr lang="en-US" sz="1800" spc="-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objectives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cannot</a:t>
            </a:r>
            <a:r>
              <a:rPr lang="en-US" sz="1800" spc="-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be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stand-</a:t>
            </a:r>
            <a:r>
              <a:rPr lang="en-US" sz="1800" spc="-28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alone project, but must be part of a larger program. </a:t>
            </a:r>
            <a:endParaRPr lang="en-US" sz="1800" spc="-45" dirty="0">
              <a:solidFill>
                <a:srgbClr val="231F2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just"/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 enterprise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management structure, the cyber security program will be a set of inter-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related discrete projects and combined with processes managed in a </a:t>
            </a:r>
            <a:r>
              <a:rPr lang="en-US" sz="1800" dirty="0" err="1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coor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-</a:t>
            </a:r>
            <a:r>
              <a:rPr lang="en-US" sz="1800" spc="-29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 err="1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dinated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way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obtain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benefits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control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not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available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from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managing</a:t>
            </a:r>
            <a:r>
              <a:rPr lang="en-US" sz="1800" spc="-30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them</a:t>
            </a:r>
            <a:r>
              <a:rPr lang="en-US" sz="1800" spc="2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individually</a:t>
            </a:r>
            <a:r>
              <a:rPr lang="en-US" sz="1800" spc="25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.</a:t>
            </a:r>
          </a:p>
          <a:p>
            <a:pPr algn="just"/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Policy is an extremely important component of</a:t>
            </a:r>
            <a:r>
              <a:rPr lang="en-US" sz="1800" spc="-29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strategy execution because it is used to communicate desired outcomes.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</a:p>
          <a:p>
            <a:pPr algn="just"/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Even if an executive issues only one policy statement, that statement will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be interpreted in the context of other plans, objectives, and operational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environments</a:t>
            </a:r>
            <a:r>
              <a:rPr lang="en-US" sz="1800" spc="-6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that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complete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</a:t>
            </a:r>
            <a:r>
              <a:rPr lang="en-US" sz="1800" spc="-6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organization’s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cyber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security</a:t>
            </a:r>
            <a:r>
              <a:rPr lang="en-US" sz="1800" spc="-6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posture.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6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84C2-81E5-485A-8CE0-843AF5F5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869300-ECD0-43B6-B271-0C84311E0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5" y="2267339"/>
            <a:ext cx="1838130" cy="331236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643AA5-A54D-4603-B365-98488AD837FE}"/>
              </a:ext>
            </a:extLst>
          </p:cNvPr>
          <p:cNvSpPr txBox="1"/>
          <p:nvPr/>
        </p:nvSpPr>
        <p:spPr>
          <a:xfrm>
            <a:off x="998376" y="2692324"/>
            <a:ext cx="2052734" cy="3779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040" marR="175260">
              <a:lnSpc>
                <a:spcPct val="21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800" dirty="0">
                <a:solidFill>
                  <a:srgbClr val="231F20"/>
                </a:solidFill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Task:</a:t>
            </a:r>
          </a:p>
          <a:p>
            <a:pPr marL="66040" marR="175260">
              <a:lnSpc>
                <a:spcPct val="21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Articulate Cyber Security Strategy</a:t>
            </a:r>
            <a:r>
              <a:rPr lang="en-US" sz="800" spc="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Articulate</a:t>
            </a:r>
            <a:r>
              <a:rPr lang="en-US" sz="800" spc="-1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Cyber</a:t>
            </a:r>
            <a:r>
              <a:rPr lang="en-US" sz="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Security</a:t>
            </a:r>
            <a:r>
              <a:rPr lang="en-US" sz="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Risks</a:t>
            </a:r>
            <a:endParaRPr lang="en-US" sz="3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66040" marR="175260">
              <a:lnSpc>
                <a:spcPct val="193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800" spc="-1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Assemble Stakeholder Review Team</a:t>
            </a:r>
            <a:r>
              <a:rPr lang="en-US" sz="800" spc="-17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Draft</a:t>
            </a:r>
            <a:r>
              <a:rPr lang="en-US" sz="800" spc="-1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Cybersecurity</a:t>
            </a:r>
            <a:r>
              <a:rPr lang="en-US" sz="800" spc="-1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Policy</a:t>
            </a:r>
            <a:endParaRPr lang="en-US" sz="3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66040" marR="0">
              <a:lnSpc>
                <a:spcPct val="206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800" spc="-1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Review</a:t>
            </a:r>
            <a:r>
              <a:rPr lang="en-US" sz="800" spc="-3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spc="-1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Risks</a:t>
            </a:r>
            <a:r>
              <a:rPr lang="en-US" sz="800" spc="-3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spc="-1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800" spc="-3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spc="-1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Cybersecurity</a:t>
            </a:r>
            <a:r>
              <a:rPr lang="en-US" sz="800" spc="-3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spc="-1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Policy</a:t>
            </a:r>
            <a:r>
              <a:rPr lang="en-US" sz="800" spc="-3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spc="-1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Draft</a:t>
            </a:r>
            <a:r>
              <a:rPr lang="en-US" sz="800" spc="-16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spc="-1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Specify Verification and </a:t>
            </a:r>
            <a:r>
              <a:rPr lang="en-US" sz="800" spc="-1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Validation Metrics</a:t>
            </a:r>
            <a:r>
              <a:rPr lang="en-US" sz="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Iterate</a:t>
            </a:r>
            <a:r>
              <a:rPr lang="en-US" sz="800" spc="1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Draft</a:t>
            </a:r>
            <a:r>
              <a:rPr lang="en-US" sz="800" spc="1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800" spc="2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Review</a:t>
            </a:r>
            <a:r>
              <a:rPr lang="en-US" sz="800" spc="1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Process</a:t>
            </a:r>
            <a:endParaRPr lang="en-US" sz="3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66040" marR="422275">
              <a:lnSpc>
                <a:spcPct val="21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Accept</a:t>
            </a:r>
            <a:r>
              <a:rPr lang="en-US" sz="800" spc="-5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Policy</a:t>
            </a:r>
            <a:r>
              <a:rPr lang="en-US" sz="800" spc="-4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as</a:t>
            </a:r>
            <a:r>
              <a:rPr lang="en-US" sz="800" spc="-4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Documented</a:t>
            </a:r>
            <a:r>
              <a:rPr lang="en-US" sz="800" spc="-17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spc="-1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Conspicuously</a:t>
            </a:r>
            <a:r>
              <a:rPr lang="en-US" sz="800" spc="-3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spc="-1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Approve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Policy</a:t>
            </a:r>
            <a:endParaRPr lang="en-US" sz="3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66040" marR="71120">
              <a:lnSpc>
                <a:spcPct val="21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Monitor</a:t>
            </a:r>
            <a:r>
              <a:rPr lang="en-US" sz="800" spc="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Policy</a:t>
            </a:r>
            <a:r>
              <a:rPr lang="en-US" sz="800" spc="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Implementation Process</a:t>
            </a:r>
            <a:r>
              <a:rPr lang="en-US" sz="800" spc="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Monitor</a:t>
            </a:r>
            <a:r>
              <a:rPr lang="en-US" sz="800" spc="-3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Changes</a:t>
            </a:r>
            <a:r>
              <a:rPr lang="en-US" sz="800" spc="-3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</a:t>
            </a:r>
            <a:r>
              <a:rPr lang="en-US" sz="800" spc="-3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Cyber</a:t>
            </a:r>
            <a:r>
              <a:rPr lang="en-US" sz="800" spc="-3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Security</a:t>
            </a:r>
            <a:r>
              <a:rPr lang="en-US" sz="800" spc="-3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Risks</a:t>
            </a:r>
            <a:endParaRPr lang="en-US" sz="3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66040" marR="0">
              <a:lnSpc>
                <a:spcPts val="60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i="1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Repeat as</a:t>
            </a:r>
            <a:r>
              <a:rPr lang="en-US" sz="800" i="1" spc="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i="1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required</a:t>
            </a:r>
            <a:endParaRPr lang="en-US" sz="3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C2E96C-5A66-47A9-8514-1D66F05FF28F}"/>
              </a:ext>
            </a:extLst>
          </p:cNvPr>
          <p:cNvSpPr txBox="1"/>
          <p:nvPr/>
        </p:nvSpPr>
        <p:spPr>
          <a:xfrm>
            <a:off x="3051110" y="2437126"/>
            <a:ext cx="4049486" cy="37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 marR="2945765">
              <a:lnSpc>
                <a:spcPct val="206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800" spc="-5" dirty="0" err="1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Resourses</a:t>
            </a:r>
            <a:r>
              <a:rPr lang="en-US" sz="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:</a:t>
            </a:r>
          </a:p>
          <a:p>
            <a:pPr marL="59690" marR="2945765">
              <a:lnSpc>
                <a:spcPct val="206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Executive Decision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Maker</a:t>
            </a:r>
            <a:r>
              <a:rPr lang="en-US" sz="800" spc="-17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CISO</a:t>
            </a:r>
            <a:endParaRPr lang="en-US" sz="3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59690" marR="0">
              <a:lnSpc>
                <a:spcPts val="65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Executive</a:t>
            </a:r>
            <a:r>
              <a:rPr lang="en-US" sz="800" spc="-3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Decision</a:t>
            </a:r>
            <a:r>
              <a:rPr lang="en-US" sz="800" spc="-3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Maker</a:t>
            </a:r>
            <a:endParaRPr lang="en-US" sz="3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0" marR="0">
              <a:spcBef>
                <a:spcPts val="45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 </a:t>
            </a:r>
            <a:endParaRPr lang="en-US" sz="2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59690" marR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CISO</a:t>
            </a:r>
            <a:endParaRPr lang="en-US" sz="3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0" marR="0">
              <a:spcBef>
                <a:spcPts val="40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 </a:t>
            </a:r>
            <a:endParaRPr lang="en-US" sz="2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59690" marR="0">
              <a:spcBef>
                <a:spcPts val="0"/>
              </a:spcBef>
              <a:spcAft>
                <a:spcPts val="0"/>
              </a:spcAft>
            </a:pPr>
            <a:r>
              <a:rPr lang="en-US" sz="800" spc="-1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Stakeholder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spc="-1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Review</a:t>
            </a:r>
            <a:r>
              <a:rPr lang="en-US" sz="800" spc="-3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spc="-1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Team</a:t>
            </a:r>
            <a:endParaRPr lang="en-US" sz="3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0" marR="0">
              <a:spcBef>
                <a:spcPts val="55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 </a:t>
            </a:r>
            <a:endParaRPr lang="en-US" sz="2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59690" marR="2784475">
              <a:lnSpc>
                <a:spcPct val="10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Executive</a:t>
            </a:r>
            <a:r>
              <a:rPr lang="en-US" sz="800" spc="-4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Decision</a:t>
            </a:r>
            <a:r>
              <a:rPr lang="en-US" sz="800" spc="-3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Maker</a:t>
            </a:r>
            <a:r>
              <a:rPr lang="en-US" sz="800" spc="-3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800" spc="-17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spc="-1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Stakeholder </a:t>
            </a:r>
            <a:r>
              <a:rPr lang="en-US" sz="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Review</a:t>
            </a:r>
            <a:r>
              <a:rPr lang="en-US" sz="800" spc="-4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Team</a:t>
            </a:r>
            <a:endParaRPr lang="en-US" sz="3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59690" marR="2673350">
              <a:lnSpc>
                <a:spcPct val="206000"/>
              </a:lnSpc>
              <a:spcBef>
                <a:spcPts val="370"/>
              </a:spcBef>
              <a:spcAft>
                <a:spcPts val="0"/>
              </a:spcAft>
            </a:pPr>
            <a:r>
              <a:rPr lang="en-US" sz="800" spc="-1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Stakeholder </a:t>
            </a:r>
            <a:r>
              <a:rPr lang="en-US" sz="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Review Team and CISO</a:t>
            </a:r>
            <a:r>
              <a:rPr lang="en-US" sz="800" spc="-16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Stakeholder</a:t>
            </a:r>
            <a:r>
              <a:rPr lang="en-US" sz="800" spc="1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Review</a:t>
            </a:r>
            <a:r>
              <a:rPr lang="en-US" sz="800" spc="-2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Team</a:t>
            </a:r>
            <a:endParaRPr lang="en-US" sz="3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59690" marR="0">
              <a:spcBef>
                <a:spcPts val="30"/>
              </a:spcBef>
              <a:spcAft>
                <a:spcPts val="0"/>
              </a:spcAft>
            </a:pPr>
            <a:r>
              <a:rPr lang="en-US" sz="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Executive</a:t>
            </a:r>
            <a:r>
              <a:rPr lang="en-US" sz="800" spc="-3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Decision</a:t>
            </a:r>
            <a:r>
              <a:rPr lang="en-US" sz="800" spc="-2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Maker</a:t>
            </a:r>
            <a:endParaRPr lang="en-US" sz="3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59690" marR="2673350">
              <a:lnSpc>
                <a:spcPct val="108000"/>
              </a:lnSpc>
              <a:spcBef>
                <a:spcPts val="525"/>
              </a:spcBef>
              <a:spcAft>
                <a:spcPts val="0"/>
              </a:spcAft>
            </a:pP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Executive</a:t>
            </a:r>
            <a:r>
              <a:rPr lang="en-US" sz="800" spc="4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Decision</a:t>
            </a:r>
            <a:r>
              <a:rPr lang="en-US" sz="800" spc="4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Maker</a:t>
            </a:r>
            <a:r>
              <a:rPr lang="en-US" sz="800" spc="5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800" spc="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spc="-1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Stakeholder</a:t>
            </a:r>
            <a:r>
              <a:rPr lang="en-US" sz="800" spc="-2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Review</a:t>
            </a:r>
            <a:r>
              <a:rPr lang="en-US" sz="800" spc="-5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Team</a:t>
            </a:r>
            <a:r>
              <a:rPr lang="en-US" sz="800" spc="-2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800" spc="-2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CISO</a:t>
            </a:r>
            <a:endParaRPr lang="en-US" sz="3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59690" marR="0">
              <a:spcBef>
                <a:spcPts val="250"/>
              </a:spcBef>
              <a:spcAft>
                <a:spcPts val="0"/>
              </a:spcAft>
            </a:pPr>
            <a:r>
              <a:rPr lang="en-US" sz="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CISO</a:t>
            </a:r>
            <a:endParaRPr lang="en-US" sz="3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56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F7EC-217E-4620-A177-F144FF35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3600" b="1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3600" b="1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Management</a:t>
            </a:r>
            <a:br>
              <a:rPr lang="en-US" sz="3600" b="1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A1C1-E42C-4C87-A8E8-801CC3F86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245"/>
            <a:ext cx="10515600" cy="473071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 Chief Security Office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Chief Information Security Office.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These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offices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generally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skilled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tools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tech-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niques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necessary to enforce security policy, but often do not have the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understanding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business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mission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would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required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establish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one.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team an executive needs to determine security policy is the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same team convened to create other important strategic objectives. 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Arriving</a:t>
            </a:r>
            <a:r>
              <a:rPr lang="en-US" sz="1600" b="1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at</a:t>
            </a:r>
            <a:r>
              <a:rPr lang="en-US" sz="1600" b="1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Goals</a:t>
            </a:r>
            <a:endParaRPr lang="en-US" sz="1600" b="1" dirty="0"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 begin the process of developing cyber security policy, executives may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ask</a:t>
            </a:r>
            <a:r>
              <a:rPr lang="en-US" sz="1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themselves:</a:t>
            </a:r>
            <a:endParaRPr lang="en-US" sz="1600" dirty="0"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What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assets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need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place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maintain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operations?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Which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“crown jewels?” Are these changing and/or evolving with our long-term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business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plans?</a:t>
            </a:r>
            <a:endParaRPr lang="en-US" sz="1600" dirty="0"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What cyberspace infrastructure houses or impacts our most critical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assets?</a:t>
            </a:r>
            <a:endParaRPr lang="en-US" sz="1600" dirty="0"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Do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we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have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any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information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should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kept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from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general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circulation?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If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so:</a:t>
            </a:r>
            <a:endParaRPr lang="en-US" sz="1600" dirty="0"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What</a:t>
            </a:r>
            <a:r>
              <a:rPr lang="en-US" sz="1600" spc="1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criteria</a:t>
            </a:r>
            <a:r>
              <a:rPr lang="en-US" sz="1600" spc="1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would</a:t>
            </a:r>
            <a:r>
              <a:rPr lang="en-US" sz="1600" spc="1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we</a:t>
            </a:r>
            <a:r>
              <a:rPr lang="en-US" sz="1600" spc="1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</a:t>
            </a:r>
            <a:r>
              <a:rPr lang="en-US" sz="1600" spc="1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1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release</a:t>
            </a:r>
            <a:r>
              <a:rPr lang="en-US" sz="1600" spc="1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</a:t>
            </a:r>
            <a:r>
              <a:rPr lang="en-US" sz="1600" spc="1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1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someone</a:t>
            </a:r>
            <a:r>
              <a:rPr lang="en-US" sz="1600" spc="1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within</a:t>
            </a:r>
            <a:r>
              <a:rPr lang="en-US" sz="1600" spc="1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organization?</a:t>
            </a:r>
            <a:endParaRPr lang="en-US" sz="1600" dirty="0"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What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criteria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would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we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release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someone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outside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organization?</a:t>
            </a:r>
            <a:endParaRPr lang="en-US" sz="1600" dirty="0"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If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someone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access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left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organization,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should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still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protected?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Do we participate in socio-technical networks with communities who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 hostile to our interests? Are we subject to cyber threats simply from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being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bystander</a:t>
            </a:r>
            <a:r>
              <a:rPr lang="en-US" sz="16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within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larger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community?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58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F871-AD55-43E5-9CAC-B20701F16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706" y="606490"/>
            <a:ext cx="10346094" cy="5570473"/>
          </a:xfrm>
        </p:spPr>
        <p:txBody>
          <a:bodyPr>
            <a:normAutofit/>
          </a:bodyPr>
          <a:lstStyle/>
          <a:p>
            <a:pPr marL="1092200" marR="74295" indent="0">
              <a:lnSpc>
                <a:spcPct val="97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Detailed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questions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can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probed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help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task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force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composed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operations, financial,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technology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staff.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1092200" marR="74295" indent="0">
              <a:lnSpc>
                <a:spcPct val="97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 liabilities.</a:t>
            </a:r>
          </a:p>
          <a:p>
            <a:pPr marL="1377950" marR="74295" indent="-285750">
              <a:lnSpc>
                <a:spcPct val="97000"/>
              </a:lnSpc>
              <a:spcBef>
                <a:spcPts val="61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Have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we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our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company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contracts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vendors.</a:t>
            </a:r>
          </a:p>
          <a:p>
            <a:pPr marL="1377950" marR="74295" indent="-285750">
              <a:lnSpc>
                <a:spcPct val="97000"/>
              </a:lnSpc>
              <a:spcBef>
                <a:spcPts val="615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What is our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risk exposure of technology or business operation failures at our vendors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service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providers.</a:t>
            </a:r>
          </a:p>
          <a:p>
            <a:pPr marL="1377950" marR="74295" indent="-285750">
              <a:lnSpc>
                <a:spcPct val="97000"/>
              </a:lnSpc>
              <a:spcBef>
                <a:spcPts val="615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overall financial impact of mishandling communications with our key stakeholders following a cyber security event?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Have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we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budgeted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event</a:t>
            </a:r>
            <a:r>
              <a:rPr lang="en-US" sz="1600" dirty="0">
                <a:solidFill>
                  <a:srgbClr val="231F20"/>
                </a:solidFill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092200" marR="74295" indent="0">
              <a:lnSpc>
                <a:spcPct val="97000"/>
              </a:lnSpc>
              <a:spcBef>
                <a:spcPts val="615"/>
              </a:spcBef>
              <a:buNone/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From these types of questions:</a:t>
            </a:r>
          </a:p>
          <a:p>
            <a:pPr marL="1377950" marR="74295" indent="-285750">
              <a:lnSpc>
                <a:spcPct val="97000"/>
              </a:lnSpc>
              <a:spcBef>
                <a:spcPts val="615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31F20"/>
                </a:solidFill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 information classification system can be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developed (e.g., customer info, financial info, and marketing info). </a:t>
            </a:r>
          </a:p>
          <a:p>
            <a:pPr marL="1377950" marR="74295" indent="-285750">
              <a:lnSpc>
                <a:spcPct val="97000"/>
              </a:lnSpc>
              <a:spcBef>
                <a:spcPts val="615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merge classifications into a hierarchical taxonomy.</a:t>
            </a:r>
          </a:p>
          <a:p>
            <a:pPr marL="1377950" marR="74295" indent="-285750">
              <a:lnSpc>
                <a:spcPct val="97000"/>
              </a:lnSpc>
              <a:spcBef>
                <a:spcPts val="615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 strategy to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protect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business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process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should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also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protect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regulatory-specified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information ,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but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opposite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rarely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true.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endParaRPr lang="en-US" sz="1600" spc="-35" dirty="0">
              <a:solidFill>
                <a:srgbClr val="231F20"/>
              </a:solidFill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377950" marR="74295" indent="-285750">
              <a:lnSpc>
                <a:spcPct val="97000"/>
              </a:lnSpc>
              <a:spcBef>
                <a:spcPts val="615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Once a cyber security policy serves the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needs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business,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simple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internal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audit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should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confirm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also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meets</a:t>
            </a:r>
            <a:r>
              <a:rPr lang="en-US" sz="16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needs</a:t>
            </a:r>
            <a:r>
              <a:rPr lang="en-US" sz="16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regulators,</a:t>
            </a:r>
            <a:r>
              <a:rPr lang="en-US" sz="16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</a:t>
            </a:r>
            <a:r>
              <a:rPr lang="en-US" sz="16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identify</a:t>
            </a:r>
            <a:r>
              <a:rPr lang="en-US" sz="16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gap</a:t>
            </a:r>
            <a:r>
              <a:rPr lang="en-US" sz="16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can</a:t>
            </a:r>
            <a:r>
              <a:rPr lang="en-US" sz="16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6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closed</a:t>
            </a:r>
            <a:r>
              <a:rPr lang="en-US" sz="1600" spc="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way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compatible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agreed-upon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business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requirements.</a:t>
            </a:r>
          </a:p>
          <a:p>
            <a:pPr marL="1092200" marR="74295" indent="0">
              <a:lnSpc>
                <a:spcPct val="97000"/>
              </a:lnSpc>
              <a:spcBef>
                <a:spcPts val="615"/>
              </a:spcBef>
              <a:buNone/>
            </a:pPr>
            <a:endParaRPr lang="en-US" sz="1600" dirty="0">
              <a:solidFill>
                <a:srgbClr val="231F20"/>
              </a:solidFill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092200" marR="74295" indent="0" algn="just">
              <a:lnSpc>
                <a:spcPct val="97000"/>
              </a:lnSpc>
              <a:spcBef>
                <a:spcPts val="615"/>
              </a:spcBef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900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B279E-F8D0-45BC-A2F4-FB96CB490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5820"/>
            <a:ext cx="10515600" cy="5561143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Sample cyber</a:t>
            </a:r>
            <a:r>
              <a:rPr lang="en-US" sz="1800" spc="-30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security</a:t>
            </a:r>
            <a:r>
              <a:rPr lang="en-US" sz="1800" spc="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goals</a:t>
            </a:r>
            <a:r>
              <a:rPr lang="en-US" sz="1800" spc="2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are:</a:t>
            </a:r>
          </a:p>
          <a:p>
            <a:pPr algn="just"/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Make</a:t>
            </a:r>
            <a:r>
              <a:rPr lang="en-US" sz="1800" spc="8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operations</a:t>
            </a:r>
            <a:r>
              <a:rPr lang="en-US" sz="1800" spc="8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safe</a:t>
            </a:r>
            <a:r>
              <a:rPr lang="en-US" sz="1800" spc="8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from</a:t>
            </a:r>
            <a:r>
              <a:rPr lang="en-US" sz="1800" spc="8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hackers.</a:t>
            </a:r>
            <a:endParaRPr lang="en-US" sz="1800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just"/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Make</a:t>
            </a:r>
            <a:r>
              <a:rPr lang="en-US" sz="1800" spc="-1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it</a:t>
            </a:r>
            <a:r>
              <a:rPr lang="en-US" sz="1800" spc="-1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extremely</a:t>
            </a:r>
            <a:r>
              <a:rPr lang="en-US" sz="1800" spc="-1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hard</a:t>
            </a:r>
            <a:r>
              <a:rPr lang="en-US" sz="1800" spc="-1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steal</a:t>
            </a:r>
            <a:r>
              <a:rPr lang="en-US" sz="1800" spc="-1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information</a:t>
            </a:r>
            <a:r>
              <a:rPr lang="en-US" sz="1800" spc="-1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stored</a:t>
            </a:r>
            <a:r>
              <a:rPr lang="en-US" sz="1800" spc="-1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on</a:t>
            </a:r>
            <a:r>
              <a:rPr lang="en-US" sz="1800" spc="-1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physical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assets</a:t>
            </a:r>
            <a:r>
              <a:rPr lang="en-US" sz="1800" spc="-30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without</a:t>
            </a:r>
            <a:r>
              <a:rPr lang="en-US" sz="1800" spc="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insider</a:t>
            </a:r>
            <a:r>
              <a:rPr lang="en-US" sz="1800" spc="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collaboration.</a:t>
            </a:r>
            <a:endParaRPr lang="en-US" sz="1800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just"/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Always</a:t>
            </a:r>
            <a:r>
              <a:rPr lang="en-US" sz="1800" spc="-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detect</a:t>
            </a:r>
            <a:r>
              <a:rPr lang="en-US" sz="1800" spc="-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cyber-space-enabled</a:t>
            </a:r>
            <a:r>
              <a:rPr lang="en-US" sz="1800" spc="-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asset</a:t>
            </a:r>
            <a:r>
              <a:rPr lang="en-US" sz="1800" spc="-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fraud or</a:t>
            </a:r>
            <a:r>
              <a:rPr lang="en-US" sz="1800" spc="-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theft.</a:t>
            </a:r>
          </a:p>
          <a:p>
            <a:pPr algn="just"/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100%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achievable. </a:t>
            </a:r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Cyber security policy statements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should be phrased in a language native to the same team of executive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decision makers that set cyber security goals.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Sample cyber security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policy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statements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based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on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three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sample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goals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above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might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be: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Critical</a:t>
            </a:r>
            <a:r>
              <a:rPr lang="en-US" sz="1800" spc="1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program</a:t>
            </a:r>
            <a:r>
              <a:rPr lang="en-US" sz="1800" spc="1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information</a:t>
            </a:r>
            <a:r>
              <a:rPr lang="en-US" sz="1800" spc="1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includes</a:t>
            </a:r>
            <a:r>
              <a:rPr lang="en-US" sz="1800" spc="1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1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software,</a:t>
            </a:r>
            <a:r>
              <a:rPr lang="en-US" sz="1800" spc="1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systems</a:t>
            </a:r>
            <a:r>
              <a:rPr lang="en-US" sz="1800" spc="1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configurations,</a:t>
            </a:r>
            <a:r>
              <a:rPr lang="en-US" sz="1800" spc="-6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documentation,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1800" spc="-6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test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generation</a:t>
            </a:r>
            <a:r>
              <a:rPr lang="en-US" sz="1800" spc="-6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methods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all</a:t>
            </a:r>
            <a:r>
              <a:rPr lang="en-US" sz="1800" spc="-6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business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applications,</a:t>
            </a:r>
            <a:r>
              <a:rPr lang="en-US" sz="1800" spc="-6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1800" spc="-6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these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include</a:t>
            </a:r>
            <a:r>
              <a:rPr lang="en-US" sz="1800" spc="-6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electronically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enabled</a:t>
            </a:r>
            <a:r>
              <a:rPr lang="en-US" sz="1800" spc="-6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controls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</a:t>
            </a:r>
            <a:r>
              <a:rPr lang="en-US" sz="1800" spc="-6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mechanical</a:t>
            </a:r>
            <a:r>
              <a:rPr lang="en-US" sz="1800" spc="-28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equipment. The integrity of all critical program information shall be</a:t>
            </a:r>
            <a:r>
              <a:rPr lang="en-US" sz="1800" spc="-30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maintained.</a:t>
            </a:r>
            <a:endParaRPr lang="en-US" sz="1800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Physical access to all information assets shall be restricted to those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required to operate them via job functions. Any physical device capable</a:t>
            </a:r>
            <a:r>
              <a:rPr lang="en-US" sz="1800" spc="-29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of storing information that is small enough to be portable shall be centrally</a:t>
            </a:r>
            <a:r>
              <a:rPr lang="en-US" sz="1800" spc="-7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encrypted</a:t>
            </a:r>
            <a:r>
              <a:rPr lang="en-US" sz="1800" spc="-7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with</a:t>
            </a:r>
            <a:r>
              <a:rPr lang="en-US" sz="1800" spc="-7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keys</a:t>
            </a:r>
            <a:r>
              <a:rPr lang="en-US" sz="1800" spc="-7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that</a:t>
            </a:r>
            <a:r>
              <a:rPr lang="en-US" sz="1800" spc="-6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do</a:t>
            </a:r>
            <a:r>
              <a:rPr lang="en-US" sz="1800" spc="-7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not</a:t>
            </a:r>
            <a:r>
              <a:rPr lang="en-US" sz="1800" spc="-7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leave</a:t>
            </a:r>
            <a:r>
              <a:rPr lang="en-US" sz="1800" spc="-7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-7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internal</a:t>
            </a:r>
            <a:r>
              <a:rPr lang="en-US" sz="1800" spc="-6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network.</a:t>
            </a:r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just"/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Where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any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asset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is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capable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of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being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disbursed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via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online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mechanisms,</a:t>
            </a:r>
            <a:r>
              <a:rPr lang="en-US" sz="1800" spc="-30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 software controlling the disbursement shall require end-to-end non-</a:t>
            </a:r>
            <a:r>
              <a:rPr lang="en-US" sz="1800" spc="-29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repudiation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using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physical,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geographical,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logical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authentication,</a:t>
            </a:r>
            <a:r>
              <a:rPr lang="en-US" sz="1800" spc="-29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authorization,</a:t>
            </a:r>
            <a:r>
              <a:rPr lang="en-US" sz="1800" spc="-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 robust delivery verification</a:t>
            </a:r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2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FD3EC-A3C6-477C-B5F8-88A2A3871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845"/>
            <a:ext cx="10515600" cy="5645118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 cyber security, the terms perpetrator, threat, exploit, and vulnerability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 terms of the trade, their meaning is distinct and interrelated.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perpetrator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individual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entity.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threat is a potential action that may or may not be committed by a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perpetrator.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 exploit refers to the technical details that comprise an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attack.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 vulnerability is a system characteristic that allows an exploit to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succeed.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mainstay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systemigram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Figure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3.1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read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as,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“Security thwarts perpetrators who enact threats that exploit system vulnerabilities to cause damage that adversely impacts value”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each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type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vulnerability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reached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stage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community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awareness,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 corresponding set of security countermeasure technologies came to the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market, and became part of an ever-increasing number of best practice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recommendations.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Countermeasures were applied to vulnerable system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components,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threats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systems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were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assumed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covered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by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aggregated result of implementing all of them.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123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C106-19BA-4333-B2DA-A1F2CB03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57"/>
            <a:ext cx="10367865" cy="569168"/>
          </a:xfrm>
        </p:spPr>
        <p:txBody>
          <a:bodyPr>
            <a:normAutofit fontScale="90000"/>
          </a:bodyPr>
          <a:lstStyle/>
          <a:p>
            <a:br>
              <a:rPr lang="en-US" sz="18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br>
              <a:rPr lang="en-US" sz="18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br>
              <a:rPr lang="en-US" sz="18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n-US" sz="2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Cyber</a:t>
            </a:r>
            <a:r>
              <a:rPr lang="en-US" sz="2200" b="1" spc="5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2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Security</a:t>
            </a:r>
            <a:r>
              <a:rPr lang="en-US" sz="2200" b="1" spc="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2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Documentation</a:t>
            </a:r>
            <a:b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B070-7669-440A-8A8A-790F1930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029298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policy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awareness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is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necessary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step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complete after policy development and before implementation.</a:t>
            </a:r>
          </a:p>
          <a:p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security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standards, operating procedures, and guidelines are also often issued in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conjunction with policy to demonstrate how compliance with a given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policy</a:t>
            </a:r>
            <a:r>
              <a:rPr lang="en-US" sz="1800" spc="-3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may</a:t>
            </a:r>
            <a:r>
              <a:rPr lang="en-US" sz="1800" spc="-3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be</a:t>
            </a:r>
            <a:r>
              <a:rPr lang="en-US" sz="1800" spc="-3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achieved. </a:t>
            </a:r>
          </a:p>
          <a:p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Procedures are documented step-by-step implementation instructions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that a technician may follow in order to be successful in implementing</a:t>
            </a:r>
            <a:r>
              <a:rPr lang="en-US" sz="1800" spc="-30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policy and standards. </a:t>
            </a:r>
            <a:endParaRPr lang="en-US" sz="1800" dirty="0">
              <a:solidFill>
                <a:srgbClr val="231F2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Used to train</a:t>
            </a:r>
            <a:r>
              <a:rPr lang="en-US" sz="1800" spc="-1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new</a:t>
            </a:r>
            <a:r>
              <a:rPr lang="en-US" sz="1800" spc="-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technicians</a:t>
            </a:r>
            <a:r>
              <a:rPr lang="en-US" sz="1800" spc="-1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on</a:t>
            </a:r>
            <a:r>
              <a:rPr lang="en-US" sz="1800" spc="-1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-29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mechanics of configuring the technology. </a:t>
            </a:r>
          </a:p>
          <a:p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Procedures therefore must be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written</a:t>
            </a:r>
            <a:r>
              <a:rPr lang="en-US" sz="1800" spc="-2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at</a:t>
            </a:r>
            <a:r>
              <a:rPr lang="en-US" sz="1800" spc="-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en-US" sz="1800" spc="-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much</a:t>
            </a:r>
            <a:r>
              <a:rPr lang="en-US" sz="1800" spc="-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lower</a:t>
            </a:r>
            <a:r>
              <a:rPr lang="en-US" sz="1800" spc="-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level</a:t>
            </a:r>
            <a:r>
              <a:rPr lang="en-US" sz="1800" spc="-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of</a:t>
            </a:r>
            <a:r>
              <a:rPr lang="en-US" sz="1800" spc="-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detail</a:t>
            </a:r>
            <a:r>
              <a:rPr lang="en-US" sz="1800" spc="-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than</a:t>
            </a:r>
            <a:r>
              <a:rPr lang="en-US" sz="1800" spc="-2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policies</a:t>
            </a:r>
            <a:r>
              <a:rPr lang="en-US" sz="1800" spc="-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or</a:t>
            </a:r>
            <a:r>
              <a:rPr lang="en-US" sz="1800" spc="-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standards,</a:t>
            </a:r>
            <a:r>
              <a:rPr lang="en-US" sz="1800" spc="-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1800" spc="-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they</a:t>
            </a:r>
            <a:r>
              <a:rPr lang="en-US" sz="1800" spc="-29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must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fully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explain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how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operate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technology.</a:t>
            </a:r>
            <a:endParaRPr lang="en-US" sz="1800" dirty="0">
              <a:solidFill>
                <a:srgbClr val="231F2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Guidelines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are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most</a:t>
            </a:r>
            <a:r>
              <a:rPr lang="en-US" sz="1800" spc="-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general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type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of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security</a:t>
            </a:r>
            <a:r>
              <a:rPr lang="en-US" sz="1800" spc="-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document.</a:t>
            </a:r>
            <a:r>
              <a:rPr lang="en-US" sz="1800" spc="-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</a:p>
          <a:p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CISOs documented cyber security policy.</a:t>
            </a:r>
          </a:p>
          <a:p>
            <a:r>
              <a:rPr lang="en-US" sz="1800" spc="-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Cyber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security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specialists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often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act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as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trusted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advisors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executive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decision</a:t>
            </a:r>
            <a:r>
              <a:rPr lang="en-US" sz="1800" spc="-29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makers, but are not as well-versed on overall organizational mission as the</a:t>
            </a:r>
            <a:r>
              <a:rPr lang="en-US" sz="1800" spc="-29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executives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who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would</a:t>
            </a:r>
            <a:r>
              <a:rPr lang="en-US" sz="1800" spc="-3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be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expected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sz="1800" spc="-3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create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cyber</a:t>
            </a:r>
            <a:r>
              <a:rPr lang="en-US" sz="1800" spc="-3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security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strategy.</a:t>
            </a:r>
          </a:p>
          <a:p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Cyber</a:t>
            </a:r>
            <a:r>
              <a:rPr lang="en-US" sz="1800" spc="-28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security specialists usually advise on matters of cyber security technology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 implementation while leaving the organizational goals that form the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basis of the policy to executive decision makers.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84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0F6D-D2D6-403F-BA13-C203DB4F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58535" cy="474630"/>
          </a:xfrm>
        </p:spPr>
        <p:txBody>
          <a:bodyPr>
            <a:normAutofit fontScale="90000"/>
          </a:bodyPr>
          <a:lstStyle/>
          <a:p>
            <a:br>
              <a:rPr lang="en-US" sz="18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br>
              <a:rPr lang="en-US" sz="18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n-US" sz="31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Using</a:t>
            </a:r>
            <a:r>
              <a:rPr lang="en-US" sz="3100" b="1" spc="-8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31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3100" b="1" spc="-8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31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Catalog</a:t>
            </a:r>
            <a:b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A2D5B-63D9-4DAB-B8B0-3AADBFF1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045"/>
            <a:ext cx="10515600" cy="5187918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 a physical security environment, each significant social, economic,</a:t>
            </a:r>
            <a:r>
              <a:rPr lang="en-US" sz="1800" spc="-29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institutional, and political segment of the community has a number of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potential resources that can be brought to bear (</a:t>
            </a:r>
            <a:r>
              <a:rPr lang="en-US" sz="1800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CPI 2001). </a:t>
            </a:r>
          </a:p>
          <a:p>
            <a:pPr algn="just"/>
            <a:r>
              <a:rPr lang="en-US" sz="1800" dirty="0">
                <a:solidFill>
                  <a:srgbClr val="231F20"/>
                </a:solidFill>
                <a:latin typeface="Trebuchet MS" panose="020B0603020202020204" pitchFamily="34" charset="0"/>
              </a:rPr>
              <a:t>Cybersecurity policies are not implemented in complete sense.</a:t>
            </a:r>
          </a:p>
          <a:p>
            <a:pPr algn="just"/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 order to coordinate response, one first needs an ability to detect cyber attacks, access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intelligence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with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which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analyze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them,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method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means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of</a:t>
            </a:r>
            <a:r>
              <a:rPr lang="en-US" sz="1800" spc="-3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response.</a:t>
            </a:r>
          </a:p>
          <a:p>
            <a:pPr algn="just"/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 individual organization may lay plans to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coordinate its own response, but for response to cross all communities of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interest, more coordinated policies are required on common fronts</a:t>
            </a:r>
            <a:r>
              <a:rPr lang="en-US" sz="1800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.</a:t>
            </a:r>
          </a:p>
          <a:p>
            <a:pPr algn="just"/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Policy should not only address goals, but also identify key barriers to</a:t>
            </a:r>
            <a:r>
              <a:rPr lang="en-US" sz="1800" spc="-30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goal achievement and anticipate resistance to change.</a:t>
            </a:r>
          </a:p>
          <a:p>
            <a:pPr algn="just"/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The resistance may</a:t>
            </a:r>
            <a:r>
              <a:rPr lang="en-US" sz="1800" spc="-29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come from sources both internal and external to the organization. </a:t>
            </a:r>
          </a:p>
          <a:p>
            <a:pPr algn="just"/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Those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with experience in accountability for security measures well understand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that security policy is often used as a shield against change.</a:t>
            </a:r>
            <a:endParaRPr lang="en-US" sz="1800" dirty="0">
              <a:solidFill>
                <a:srgbClr val="231F2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just"/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 true enterprise strategist will see security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policy as a flexible tool with which to achieve objectives, not as a barrier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or</a:t>
            </a:r>
            <a:r>
              <a:rPr lang="en-US" sz="1800" spc="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disincentive</a:t>
            </a:r>
            <a:r>
              <a:rPr lang="en-US" sz="1800" spc="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sz="1800" spc="2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innovation.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50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1754-DB5F-4A84-8D27-FADBEA48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2621"/>
          </a:xfrm>
        </p:spPr>
        <p:txBody>
          <a:bodyPr>
            <a:normAutofit fontScale="90000"/>
          </a:bodyPr>
          <a:lstStyle/>
          <a:p>
            <a:br>
              <a:rPr lang="en-US" sz="18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br>
              <a:rPr lang="en-US" sz="18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br>
              <a:rPr lang="en-US" sz="18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n-US" sz="31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3100" b="1" spc="13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31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Catalog</a:t>
            </a:r>
            <a:r>
              <a:rPr lang="en-US" sz="3100" b="1" spc="1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31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Approach</a:t>
            </a:r>
            <a:b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94DC-EACE-48F6-B9ED-8F38871FD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674"/>
            <a:ext cx="10515600" cy="5215811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full</a:t>
            </a:r>
            <a:r>
              <a:rPr lang="en-US" sz="29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spectrum</a:t>
            </a:r>
            <a:r>
              <a:rPr lang="en-US" sz="29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29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</a:t>
            </a:r>
            <a:r>
              <a:rPr lang="en-US" sz="29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29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may</a:t>
            </a:r>
            <a:r>
              <a:rPr lang="en-US" sz="29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one</a:t>
            </a:r>
            <a:r>
              <a:rPr lang="en-US" sz="29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day</a:t>
            </a:r>
            <a:r>
              <a:rPr lang="en-US" sz="29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29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laid</a:t>
            </a:r>
            <a:r>
              <a:rPr lang="en-US" sz="29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before</a:t>
            </a:r>
            <a:r>
              <a:rPr lang="en-US" sz="29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29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29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policy</a:t>
            </a:r>
            <a:r>
              <a:rPr lang="en-US" sz="29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decision makers would be similarly long.</a:t>
            </a:r>
          </a:p>
          <a:p>
            <a:pPr algn="just"/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A listing of all cyber security</a:t>
            </a:r>
            <a:r>
              <a:rPr lang="en-US" sz="29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policy</a:t>
            </a:r>
            <a:r>
              <a:rPr lang="en-US" sz="29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</a:t>
            </a:r>
            <a:r>
              <a:rPr lang="en-US" sz="2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2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not</a:t>
            </a:r>
            <a:r>
              <a:rPr lang="en-US" sz="2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feasible</a:t>
            </a:r>
            <a:r>
              <a:rPr lang="en-US" sz="2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2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attempt</a:t>
            </a:r>
            <a:r>
              <a:rPr lang="en-US" sz="2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because</a:t>
            </a:r>
            <a:r>
              <a:rPr lang="en-US" sz="2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</a:t>
            </a:r>
            <a:r>
              <a:rPr lang="en-US" sz="2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29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2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type</a:t>
            </a:r>
            <a:r>
              <a:rPr lang="en-US" sz="2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2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list</a:t>
            </a:r>
            <a:r>
              <a:rPr lang="en-US" sz="2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29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would be out of date as soon as it was done.</a:t>
            </a:r>
          </a:p>
          <a:p>
            <a:pPr algn="just"/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 catalog</a:t>
            </a:r>
            <a:r>
              <a:rPr lang="en-US" sz="29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approach provides structure for classification and examples of cyber </a:t>
            </a:r>
            <a:r>
              <a:rPr lang="en-US" sz="29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9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rity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policy issues.</a:t>
            </a:r>
            <a:endParaRPr lang="en-US" sz="2900" dirty="0">
              <a:solidFill>
                <a:srgbClr val="231F20"/>
              </a:solidFill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29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primary</a:t>
            </a:r>
            <a:r>
              <a:rPr lang="en-US" sz="29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reason</a:t>
            </a:r>
            <a:r>
              <a:rPr lang="en-US" sz="29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29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listing</a:t>
            </a:r>
            <a:r>
              <a:rPr lang="en-US" sz="29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29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explaining</a:t>
            </a:r>
            <a:r>
              <a:rPr lang="en-US" sz="29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29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set</a:t>
            </a:r>
            <a:r>
              <a:rPr lang="en-US" sz="29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29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issues:</a:t>
            </a:r>
          </a:p>
          <a:p>
            <a:pPr algn="just"/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29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introduce</a:t>
            </a:r>
            <a:r>
              <a:rPr lang="en-US" sz="29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29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explain</a:t>
            </a:r>
            <a:r>
              <a:rPr lang="en-US" sz="29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29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foundations</a:t>
            </a:r>
            <a:r>
              <a:rPr lang="en-US" sz="29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29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concepts</a:t>
            </a:r>
            <a:r>
              <a:rPr lang="en-US" sz="29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29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frequently</a:t>
            </a:r>
            <a:r>
              <a:rPr lang="en-US" sz="29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recur</a:t>
            </a:r>
            <a:r>
              <a:rPr lang="en-US" sz="29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29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29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 policy debates. </a:t>
            </a:r>
          </a:p>
          <a:p>
            <a:pPr algn="just"/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 secondary reason for presenting a catalog is to</a:t>
            </a:r>
            <a:r>
              <a:rPr lang="en-US" sz="29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impress the reader with the variety and breadth of the field of cyber security</a:t>
            </a:r>
            <a:r>
              <a:rPr lang="en-US" sz="29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policy. </a:t>
            </a:r>
          </a:p>
          <a:p>
            <a:pPr algn="just"/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 third reason is to include enough detail in the explanation of</a:t>
            </a:r>
            <a:r>
              <a:rPr lang="en-US" sz="29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 security policy issues for decision makers to recognize how the</a:t>
            </a:r>
            <a:r>
              <a:rPr lang="en-US" sz="29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consequence of a given policy may affect their enterprise, whether or not</a:t>
            </a:r>
            <a:r>
              <a:rPr lang="en-US" sz="29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 is a policy they themselves adopt, or a policy that has been adopted by</a:t>
            </a:r>
            <a:r>
              <a:rPr lang="en-US" sz="29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others.</a:t>
            </a:r>
          </a:p>
          <a:p>
            <a:pPr algn="just"/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29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process</a:t>
            </a:r>
            <a:r>
              <a:rPr lang="en-US" sz="29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29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listing</a:t>
            </a:r>
            <a:r>
              <a:rPr lang="en-US" sz="29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29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</a:t>
            </a:r>
            <a:r>
              <a:rPr lang="en-US" sz="29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29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29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corresponding</a:t>
            </a:r>
            <a:r>
              <a:rPr lang="en-US" sz="29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discussion among authors while contributing to the list altered the taxonomy</a:t>
            </a:r>
            <a:r>
              <a:rPr lang="en-US" sz="2900" spc="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several</a:t>
            </a:r>
            <a:r>
              <a:rPr lang="en-US" sz="29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times.</a:t>
            </a:r>
          </a:p>
          <a:p>
            <a:pPr algn="just"/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Root</a:t>
            </a:r>
            <a:r>
              <a:rPr lang="en-US" sz="29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cause</a:t>
            </a:r>
            <a:r>
              <a:rPr lang="en-US" sz="2900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analysis</a:t>
            </a:r>
            <a:r>
              <a:rPr lang="en-US" sz="29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2900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29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2900" spc="1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incidents,</a:t>
            </a:r>
            <a:r>
              <a:rPr lang="en-US" sz="29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</a:t>
            </a:r>
            <a:r>
              <a:rPr lang="en-US" sz="29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29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any</a:t>
            </a:r>
            <a:r>
              <a:rPr lang="en-US" sz="29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root</a:t>
            </a:r>
            <a:r>
              <a:rPr lang="en-US" sz="29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cause</a:t>
            </a:r>
            <a:r>
              <a:rPr lang="en-US" sz="29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analysis</a:t>
            </a:r>
            <a:r>
              <a:rPr lang="en-US" sz="29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exercise,</a:t>
            </a:r>
            <a:r>
              <a:rPr lang="en-US" sz="29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will</a:t>
            </a:r>
            <a:r>
              <a:rPr lang="en-US" sz="29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produce</a:t>
            </a:r>
            <a:r>
              <a:rPr lang="en-US" sz="29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two</a:t>
            </a:r>
            <a:r>
              <a:rPr lang="en-US" sz="29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types</a:t>
            </a:r>
            <a:r>
              <a:rPr lang="en-US" sz="29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29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causes:</a:t>
            </a:r>
            <a:r>
              <a:rPr lang="en-US" sz="2900" spc="-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events</a:t>
            </a:r>
            <a:r>
              <a:rPr lang="en-US" sz="29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2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conditions.</a:t>
            </a:r>
            <a:r>
              <a:rPr lang="en-US" sz="2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Events</a:t>
            </a:r>
            <a:r>
              <a:rPr lang="en-US" sz="29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</a:t>
            </a:r>
            <a:r>
              <a:rPr lang="en-US" sz="2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2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proximate</a:t>
            </a:r>
            <a:r>
              <a:rPr lang="en-US" sz="29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causes,</a:t>
            </a:r>
            <a:r>
              <a:rPr lang="en-US" sz="2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29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conditions</a:t>
            </a:r>
            <a:r>
              <a:rPr lang="en-US" sz="29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</a:t>
            </a:r>
            <a:r>
              <a:rPr lang="en-US" sz="29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29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situations</a:t>
            </a:r>
            <a:r>
              <a:rPr lang="en-US" sz="29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29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allowed</a:t>
            </a:r>
            <a:r>
              <a:rPr lang="en-US" sz="29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29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event</a:t>
            </a:r>
            <a:r>
              <a:rPr lang="en-US" sz="29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29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occur.</a:t>
            </a:r>
            <a:r>
              <a:rPr lang="en-US" sz="29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Events</a:t>
            </a:r>
            <a:r>
              <a:rPr lang="en-US" sz="29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</a:t>
            </a:r>
            <a:r>
              <a:rPr lang="en-US" sz="29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by</a:t>
            </a:r>
            <a:r>
              <a:rPr lang="en-US" sz="2900" spc="-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nature</a:t>
            </a:r>
            <a:r>
              <a:rPr lang="en-US" sz="2900" spc="1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unpredictable</a:t>
            </a:r>
            <a:r>
              <a:rPr lang="en-US" sz="2900" spc="1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2900" spc="1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difficult</a:t>
            </a:r>
            <a:r>
              <a:rPr lang="en-US" sz="2900" spc="1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2900" spc="1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control.</a:t>
            </a:r>
            <a:r>
              <a:rPr lang="en-US" sz="2900" spc="1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But</a:t>
            </a:r>
            <a:r>
              <a:rPr lang="en-US" sz="2900" spc="1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conditions</a:t>
            </a:r>
            <a:r>
              <a:rPr lang="en-US" sz="2900" spc="1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2900" spc="1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allow</a:t>
            </a:r>
            <a:r>
              <a:rPr lang="en-US" sz="29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events</a:t>
            </a:r>
            <a:r>
              <a:rPr lang="en-US" sz="29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29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cyberspace</a:t>
            </a:r>
            <a:r>
              <a:rPr lang="en-US" sz="29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29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become</a:t>
            </a:r>
            <a:r>
              <a:rPr lang="en-US" sz="29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29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</a:t>
            </a:r>
            <a:r>
              <a:rPr lang="en-US" sz="29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may</a:t>
            </a:r>
            <a:r>
              <a:rPr lang="en-US" sz="29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29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controlled</a:t>
            </a:r>
            <a:r>
              <a:rPr lang="en-US" sz="29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 </a:t>
            </a:r>
            <a:r>
              <a:rPr lang="en-US" sz="2900" spc="-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policy.</a:t>
            </a:r>
            <a:r>
              <a:rPr lang="en-US" sz="29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endParaRPr lang="en-US" sz="2900" spc="15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solidFill>
                <a:srgbClr val="231F20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231F20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1800" spc="-6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81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7AE0-CA40-4D4B-80D0-19F7C587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151"/>
            <a:ext cx="10515600" cy="555181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Concentration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conditions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rather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than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events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led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current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taxonomy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catalog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policy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policy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faced</a:t>
            </a:r>
            <a:r>
              <a:rPr lang="en-US" sz="16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by</a:t>
            </a:r>
            <a:r>
              <a:rPr lang="en-US" sz="16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individual</a:t>
            </a:r>
            <a:r>
              <a:rPr lang="en-US" sz="16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agencies</a:t>
            </a:r>
            <a:r>
              <a:rPr lang="en-US" sz="16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organizations</a:t>
            </a:r>
            <a:r>
              <a:rPr lang="en-US" sz="16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seem</a:t>
            </a:r>
            <a:r>
              <a:rPr lang="en-US" sz="16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hopelessly</a:t>
            </a:r>
            <a:r>
              <a:rPr lang="en-US" sz="1600" spc="-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complicated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isolation,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but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context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faced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globally,</a:t>
            </a:r>
            <a:r>
              <a:rPr lang="en-US" sz="1600" spc="-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sense</a:t>
            </a:r>
            <a:r>
              <a:rPr lang="en-US" sz="1600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can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600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made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individual</a:t>
            </a:r>
            <a:r>
              <a:rPr lang="en-US" sz="1600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organization’s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choices</a:t>
            </a:r>
            <a:r>
              <a:rPr lang="en-US" sz="1600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context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 the cyber-enabled community.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solid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understanding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policy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suggests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potential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solutions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not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only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organization,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but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provides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solid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foundation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organization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lobby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choices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made</a:t>
            </a:r>
            <a:r>
              <a:rPr lang="en-US" sz="16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by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others</a:t>
            </a:r>
            <a:r>
              <a:rPr lang="en-US" sz="16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affect</a:t>
            </a:r>
            <a:r>
              <a:rPr lang="en-US" sz="1600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them.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 example, nearly everyone who uses cyberspace is affected by mechanisms</a:t>
            </a:r>
            <a:r>
              <a:rPr lang="en-US" sz="16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govern</a:t>
            </a:r>
            <a:r>
              <a:rPr lang="en-US" sz="16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allocation</a:t>
            </a:r>
            <a:r>
              <a:rPr lang="en-US" sz="16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Internet</a:t>
            </a:r>
            <a:r>
              <a:rPr lang="en-US" sz="16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domain</a:t>
            </a:r>
            <a:r>
              <a:rPr lang="en-US" sz="16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names</a:t>
            </a:r>
            <a:r>
              <a:rPr lang="en-US" sz="1600" spc="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numbers.</a:t>
            </a:r>
          </a:p>
          <a:p>
            <a:pPr algn="just"/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But only those who have been affected to the extent that policy choices in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this</a:t>
            </a:r>
            <a:r>
              <a:rPr lang="en-US" sz="16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domain</a:t>
            </a:r>
            <a:r>
              <a:rPr lang="en-US" sz="1600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have</a:t>
            </a:r>
            <a:r>
              <a:rPr lang="en-US" sz="1600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facilitated</a:t>
            </a:r>
            <a:r>
              <a:rPr lang="en-US" sz="1600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incidents</a:t>
            </a:r>
            <a:r>
              <a:rPr lang="en-US" sz="16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cause</a:t>
            </a:r>
            <a:r>
              <a:rPr lang="en-US" sz="1600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negative</a:t>
            </a:r>
            <a:r>
              <a:rPr lang="en-US" sz="1600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impact</a:t>
            </a:r>
            <a:r>
              <a:rPr lang="en-US" sz="16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their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enterprise</a:t>
            </a:r>
            <a:r>
              <a:rPr lang="en-US" sz="16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have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likely</a:t>
            </a:r>
            <a:r>
              <a:rPr lang="en-US" sz="16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investigated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these</a:t>
            </a:r>
            <a:r>
              <a:rPr lang="en-US" sz="16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issues.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Even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then,</a:t>
            </a:r>
            <a:r>
              <a:rPr lang="en-US" sz="1600" spc="1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investigation</a:t>
            </a:r>
            <a:r>
              <a:rPr lang="en-US" sz="1600" spc="-2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typically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into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how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Internet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governance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works,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rather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than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how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could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work</a:t>
            </a:r>
            <a:r>
              <a:rPr lang="en-US" sz="16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if</a:t>
            </a:r>
            <a:r>
              <a:rPr lang="en-US" sz="1600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policy</a:t>
            </a:r>
            <a:r>
              <a:rPr lang="en-US" sz="16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was</a:t>
            </a:r>
            <a:r>
              <a:rPr lang="en-US" sz="1600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different.</a:t>
            </a:r>
            <a:r>
              <a:rPr lang="en-US" sz="1600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From</a:t>
            </a:r>
            <a:r>
              <a:rPr lang="en-US" sz="16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Catalog’s</a:t>
            </a:r>
            <a:r>
              <a:rPr lang="en-US" sz="1600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clear</a:t>
            </a:r>
            <a:r>
              <a:rPr lang="en-US" sz="16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presentation</a:t>
            </a:r>
            <a:r>
              <a:rPr lang="en-US" sz="1600" spc="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related</a:t>
            </a:r>
            <a:r>
              <a:rPr lang="en-US" sz="16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Internet</a:t>
            </a:r>
            <a:r>
              <a:rPr lang="en-US" sz="16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Governance,</a:t>
            </a:r>
            <a:r>
              <a:rPr lang="en-US" sz="16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</a:t>
            </a:r>
            <a:r>
              <a:rPr lang="en-US" sz="16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apparent</a:t>
            </a:r>
            <a:r>
              <a:rPr lang="en-US" sz="16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</a:t>
            </a:r>
            <a:r>
              <a:rPr lang="en-US" sz="16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matter</a:t>
            </a:r>
            <a:r>
              <a:rPr lang="en-US" sz="16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how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many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lawyers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one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has,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all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domains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will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continue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subject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threats</a:t>
            </a:r>
            <a:r>
              <a:rPr lang="en-US" sz="1600" spc="-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impersonation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unless</a:t>
            </a:r>
            <a:r>
              <a:rPr lang="en-US" sz="16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several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policies</a:t>
            </a:r>
            <a:r>
              <a:rPr lang="en-US" sz="16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changed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globally.</a:t>
            </a:r>
            <a:r>
              <a:rPr lang="en-US" sz="16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five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aspects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policy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goals:</a:t>
            </a:r>
          </a:p>
          <a:p>
            <a:pPr marL="742950" marR="0" lvl="1" indent="-285750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22999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Governance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22999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User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22999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Conflict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22999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Management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22999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Infrastructure Issues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89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AF48-F683-4478-9722-702BA8BA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Cyber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security</a:t>
            </a:r>
            <a:r>
              <a:rPr lang="en-US" sz="1800" spc="-6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policy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taxonomy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EF374-664B-45A8-8770-CBEB0ABA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9" y="1690688"/>
            <a:ext cx="8845420" cy="4262243"/>
          </a:xfrm>
        </p:spPr>
      </p:pic>
    </p:spTree>
    <p:extLst>
      <p:ext uri="{BB962C8B-B14F-4D97-AF65-F5344CB8AC3E}">
        <p14:creationId xmlns:p14="http://schemas.microsoft.com/office/powerpoint/2010/main" val="2029310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CE83-BC14-4441-8266-39086213C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184"/>
            <a:ext cx="10515600" cy="5663779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b="1" i="1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Governance</a:t>
            </a:r>
            <a:r>
              <a:rPr lang="en-US" sz="1600" b="1" i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concerned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relating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Internet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operation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its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continued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utility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feasibility.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resolution of issues in the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governance arena undoubtedly will heavily influence the e-commerce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environment, which is how most users are exposed to cyber security policy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 Users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 concerned with the stability of cyberspace as a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platform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upon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which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conduct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business,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well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their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own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personal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expectations for Internet communication. Cyber security policy issues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decided in that arena may have downstream consequences, both intended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 unintended, on </a:t>
            </a:r>
            <a:r>
              <a:rPr lang="en-US" sz="16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 Conflict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between political factions and nation-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states.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b="1" i="1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Management</a:t>
            </a:r>
            <a:r>
              <a:rPr lang="en-US" sz="1600" b="1" i="1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policies</a:t>
            </a:r>
            <a:r>
              <a:rPr lang="en-US" sz="1600" b="1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some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sense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form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baseline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due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care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respect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security,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although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each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industry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will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face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unique concern. Hence, we provide examples of </a:t>
            </a:r>
            <a:r>
              <a:rPr lang="en-US" sz="16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 Infrastructure</a:t>
            </a:r>
            <a:r>
              <a:rPr lang="en-US" sz="1600" i="1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foster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understanding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various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types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policy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order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prompt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recognition</a:t>
            </a:r>
            <a:r>
              <a:rPr lang="en-US" sz="1600" spc="-2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 they are separate and distinct.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For example, most cyber governance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 may be resolved independent of user issues, though some may constrain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policy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choices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made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behalf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users.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Also,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resolution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user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privacy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may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limit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choices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introduce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constraints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alterna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tives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for cyber policy concerning cyber conflict issues. 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80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91C7-2124-435F-9ACE-A2B73DC9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05188" cy="689234"/>
          </a:xfrm>
        </p:spPr>
        <p:txBody>
          <a:bodyPr>
            <a:normAutofit fontScale="90000"/>
          </a:bodyPr>
          <a:lstStyle/>
          <a:p>
            <a:br>
              <a:rPr lang="en-US" sz="18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br>
              <a:rPr lang="en-US" sz="18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n-US" sz="36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Catalog</a:t>
            </a:r>
            <a:r>
              <a:rPr lang="en-US" sz="3600" b="1" spc="5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36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Format</a:t>
            </a:r>
            <a:b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93543-8457-42D1-97F1-72A645CF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294"/>
            <a:ext cx="10515600" cy="4898669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Each section of the Catalog follows a uniform format.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Each section begins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 an overview of the issues of interest for that section.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. The overview is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meant to shed light on cyber security policy concerns and introduce a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taxonomy for the issues within the general section heading.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Each item in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taxonomy will have its own subsection introductory description.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These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descriptions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followed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by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categorization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policy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 illustrate the concerns of the subsection and may include examples of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events that illustrate major cyberspace developments and corresponding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impact.</a:t>
            </a:r>
          </a:p>
          <a:p>
            <a:pPr algn="just"/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opening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discussion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each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subsection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followed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by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table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lists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specific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examples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policy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Each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policy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statement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tabular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list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enhanced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both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explanation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 opinions that indicate why cyber security policy constituents may be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concerned about the issuance of executive mandates with respect to the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Readers should also keep in mind that cyber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 policy that makes sense for one organization does not necessarily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make sense for any other, and two organizations with inconsistent internal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policies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may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nevertheless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coexist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harmony.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reasons why a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statement may stir controversy are presented in the form of virtual </a:t>
            </a:r>
            <a:r>
              <a:rPr lang="en-US" sz="16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constitu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ent</a:t>
            </a:r>
            <a:r>
              <a:rPr lang="en-US" sz="1600" spc="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opinions.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45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4603A-345D-42EC-A38B-B0D503E62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216"/>
            <a:ext cx="10515600" cy="5775747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There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at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least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two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reasons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controversy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cited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each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policy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statement. </a:t>
            </a:r>
            <a:endParaRPr lang="en-US" sz="1600" dirty="0">
              <a:solidFill>
                <a:srgbClr val="231F20"/>
              </a:solidFill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reasons for controversy reveal that there are often more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than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two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sides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policy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debate.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all issues and corresponding literature have surfaced in published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information security standards, government directives, or academic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literature.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executives today are faced with responsibility for creating their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own organizational cyber strategy and cyber security policy statements.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endParaRPr lang="en-US" sz="1600" spc="5" dirty="0">
              <a:solidFill>
                <a:srgbClr val="231F20"/>
              </a:solidFill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These reasons for controversy are highlighted solely to enhance awareness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 debates in progress while encouraging development of new opinions on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 issue.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In line with the objective of providing a comprehensive guide to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 security policy issues for executive decision makers, an attempt has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been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made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phrase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policy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such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manner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 executive in the domain sees the consequences of mandating these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statements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policy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within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their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own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sphere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organizational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control.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members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list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have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been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grouped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by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subject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concern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corresponding domain in order for an executive to quickly get a sense of how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 security policy issues within a given domain may be related to each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other.</a:t>
            </a:r>
            <a:r>
              <a:rPr lang="en-US" sz="16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adoption</a:t>
            </a:r>
            <a:r>
              <a:rPr lang="en-US" sz="16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one</a:t>
            </a:r>
            <a:r>
              <a:rPr lang="en-US" sz="16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may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entail</a:t>
            </a:r>
            <a:r>
              <a:rPr lang="en-US" sz="16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adoption</a:t>
            </a:r>
            <a:r>
              <a:rPr lang="en-US" sz="16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another,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</a:t>
            </a:r>
            <a:r>
              <a:rPr lang="en-US" sz="16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may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conflict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opportunity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adopt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another.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59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5D00-2A3E-40FD-8A7B-0B6A7D477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167"/>
            <a:ext cx="10515600" cy="5607796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catalog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approach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intended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ensure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policy</a:t>
            </a:r>
            <a:r>
              <a:rPr lang="en-US" sz="1600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captured systematically and without prejudice toward one overarching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global strategy to accomplish any given organization’s objective for the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utilization of cyberspace.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key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goal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Catalog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provide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well-articulated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constituent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opinions with respect to each policy statement. </a:t>
            </a:r>
            <a:endParaRPr lang="en-US" sz="1600" dirty="0">
              <a:solidFill>
                <a:srgbClr val="231F20"/>
              </a:solidFill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These opinions are clearly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demarcated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from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explanation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policy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itself,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explanation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intended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fact-based.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Inclusion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policy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statement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this</a:t>
            </a:r>
            <a:r>
              <a:rPr lang="en-US" sz="1600" spc="-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document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way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implies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endorsement.</a:t>
            </a:r>
          </a:p>
          <a:p>
            <a:pPr algn="just"/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reason</a:t>
            </a:r>
            <a:r>
              <a:rPr lang="en-US" sz="1600" spc="-6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controversy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respect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policy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statement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not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highlighted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either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con.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Though they may be grouped by category or similarity of opinion, reasons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controversy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not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listed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any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purposeful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order.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all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policies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 subject to unanticipated, as opposed to unintended, consequences.</a:t>
            </a:r>
          </a:p>
          <a:p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Unanticipated consequences are inherently unknown and so will not be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listed. </a:t>
            </a: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By contrast, unintended consequences may be anticipated, though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they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not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certain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occur.</a:t>
            </a: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unintended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consequence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carries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likelihood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value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subject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opinion.</a:t>
            </a:r>
          </a:p>
          <a:p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If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unintended</a:t>
            </a:r>
            <a:r>
              <a:rPr lang="en-US" sz="1600" spc="-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consequences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are included in the catalog in the context of a policy statement, they will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listed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opinions,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is,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as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reasons</a:t>
            </a:r>
            <a:r>
              <a:rPr lang="en-US" sz="1600" spc="-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controversy.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47D7-5151-43E5-89E5-20E2D3EC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3"/>
          </a:xfrm>
        </p:spPr>
        <p:txBody>
          <a:bodyPr>
            <a:normAutofit fontScale="90000"/>
          </a:bodyPr>
          <a:lstStyle/>
          <a:p>
            <a:br>
              <a:rPr lang="en-US" sz="18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br>
              <a:rPr lang="en-US" sz="18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n-US" sz="27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Cyber</a:t>
            </a:r>
            <a:r>
              <a:rPr lang="en-US" sz="2700" b="1" spc="3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27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Security</a:t>
            </a:r>
            <a:r>
              <a:rPr lang="en-US" sz="2700" b="1" spc="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27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Policy</a:t>
            </a:r>
            <a:r>
              <a:rPr lang="en-US" sz="2700" b="1" spc="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27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Taxonomy</a:t>
            </a:r>
            <a:b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FAAB-9ACD-4EB5-87A1-65AF97C12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301"/>
            <a:ext cx="10515600" cy="4926661"/>
          </a:xfrm>
        </p:spPr>
        <p:txBody>
          <a:bodyPr>
            <a:normAutofit lnSpcReduction="10000"/>
          </a:bodyPr>
          <a:lstStyle/>
          <a:p>
            <a:pPr marL="742950" marR="0" lvl="1" indent="-285750" algn="just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341755" algn="l"/>
              </a:tabLst>
            </a:pP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Governance</a:t>
            </a:r>
            <a:r>
              <a:rPr lang="en-US" sz="16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					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70497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Net</a:t>
            </a:r>
            <a:r>
              <a:rPr lang="en-US" sz="1600" spc="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Neutrality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70497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Internet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Names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Numbers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70497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Copyrights</a:t>
            </a:r>
            <a:r>
              <a:rPr lang="en-US" sz="16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1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Trademarks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70497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Email</a:t>
            </a:r>
            <a:r>
              <a:rPr lang="en-US" sz="1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Messaging</a:t>
            </a:r>
          </a:p>
          <a:p>
            <a:pPr marL="742950" marR="0" lvl="1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340485" algn="l"/>
                <a:tab pos="1341755" algn="l"/>
              </a:tabLst>
            </a:pP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b="1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Conflict</a:t>
            </a:r>
            <a:r>
              <a:rPr lang="en-US" sz="1600" b="1" spc="-5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</a:t>
            </a:r>
            <a:endParaRPr lang="en-US" sz="1600" b="1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70497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Intellectual</a:t>
            </a:r>
            <a:r>
              <a:rPr lang="en-US" sz="1600" spc="1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Property</a:t>
            </a:r>
            <a:r>
              <a:rPr lang="en-US" sz="1600" spc="1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Theft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70497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Espionage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70497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spc="-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Sabotage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70497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spc="-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Warfare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340485" algn="l"/>
                <a:tab pos="1341755" algn="l"/>
              </a:tabLst>
            </a:pP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b="1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Management</a:t>
            </a:r>
            <a:r>
              <a:rPr lang="en-US" sz="1600" b="1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</a:t>
            </a:r>
            <a:endParaRPr lang="en-US" sz="1600" b="1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70497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Fiduciary</a:t>
            </a:r>
            <a:r>
              <a:rPr lang="en-US" sz="1600" spc="17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Responsibility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70497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Risk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Management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70497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Professional</a:t>
            </a:r>
            <a:r>
              <a:rPr lang="en-US" sz="1600" spc="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Certification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70497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Supply</a:t>
            </a:r>
            <a:r>
              <a:rPr lang="en-US" sz="1600" spc="6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Chain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70497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Principles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70497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Research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Development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340485" algn="l"/>
                <a:tab pos="1341755" algn="l"/>
              </a:tabLst>
            </a:pP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b="1" spc="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Infrastructure</a:t>
            </a:r>
            <a:r>
              <a:rPr lang="en-US" sz="1600" b="1" spc="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</a:t>
            </a:r>
            <a:endParaRPr lang="en-US" sz="1600" b="1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70497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Banking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Finance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70497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Health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Care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Trebuchet MS" panose="020B0603020202020204" pitchFamily="34" charset="0"/>
              <a:buAutoNum type="arabicPeriod"/>
              <a:tabLst>
                <a:tab pos="170497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Industrial</a:t>
            </a:r>
            <a:r>
              <a:rPr lang="en-US" sz="1600" spc="7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Control</a:t>
            </a:r>
            <a:r>
              <a:rPr lang="en-US" sz="1600" spc="8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Systems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7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38BB-1C90-4A04-8038-B1746913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Full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security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systemigram.</a:t>
            </a:r>
            <a:b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US" dirty="0"/>
          </a:p>
        </p:txBody>
      </p:sp>
      <p:pic>
        <p:nvPicPr>
          <p:cNvPr id="4" name="image13.png">
            <a:extLst>
              <a:ext uri="{FF2B5EF4-FFF2-40B4-BE49-F238E27FC236}">
                <a16:creationId xmlns:a16="http://schemas.microsoft.com/office/drawing/2014/main" id="{BA67B285-910B-4361-94D9-EA3BE17CF8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50098" y="1825625"/>
            <a:ext cx="85468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643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F416-54B6-41BC-A52F-4D73AA9B1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151"/>
            <a:ext cx="10647784" cy="3526971"/>
          </a:xfrm>
        </p:spPr>
        <p:txBody>
          <a:bodyPr/>
          <a:lstStyle/>
          <a:p>
            <a:pPr marL="914400" marR="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None/>
              <a:tabLst>
                <a:tab pos="1704975" algn="l"/>
              </a:tabLst>
            </a:pPr>
            <a:r>
              <a:rPr lang="en-US" sz="1600" b="1" dirty="0">
                <a:solidFill>
                  <a:srgbClr val="231F20"/>
                </a:solidFill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5</a:t>
            </a: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.Cyber</a:t>
            </a:r>
            <a:r>
              <a:rPr lang="en-US" sz="1600" b="1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User</a:t>
            </a:r>
            <a:r>
              <a:rPr lang="en-US" sz="1600" b="1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Issues</a:t>
            </a:r>
            <a:endParaRPr lang="en-US" sz="1600" b="1" dirty="0"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+mj-lt"/>
              <a:buAutoNum type="arabicPeriod"/>
              <a:tabLst>
                <a:tab pos="170497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Malvertising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+mj-lt"/>
              <a:buAutoNum type="arabicPeriod"/>
              <a:tabLst>
                <a:tab pos="170497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Impersonation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+mj-lt"/>
              <a:buAutoNum type="arabicPeriod"/>
              <a:tabLst>
                <a:tab pos="170497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Appropriate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Use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+mj-lt"/>
              <a:buAutoNum type="arabicPeriod"/>
              <a:tabLst>
                <a:tab pos="170497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Cyber</a:t>
            </a:r>
            <a:r>
              <a:rPr lang="en-US" sz="1600" spc="-4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Crime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+mj-lt"/>
              <a:buAutoNum type="arabicPeriod"/>
              <a:tabLst>
                <a:tab pos="170497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Geolocation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050"/>
              <a:buFont typeface="+mj-lt"/>
              <a:buAutoNum type="arabicPeriod"/>
              <a:tabLst>
                <a:tab pos="1704975" algn="l"/>
              </a:tabLst>
            </a:pP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Privacy</a:t>
            </a:r>
            <a:endParaRPr lang="en-US" sz="16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-7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original</a:t>
            </a:r>
            <a:r>
              <a:rPr lang="en-US" sz="1800" spc="-7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domain</a:t>
            </a:r>
            <a:r>
              <a:rPr lang="en-US" sz="1800" spc="-7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sub-</a:t>
            </a:r>
            <a:r>
              <a:rPr lang="en-US" sz="1800" spc="-30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sections for the Catalog were loosely modeled on the U.S. Department of</a:t>
            </a:r>
            <a:r>
              <a:rPr lang="en-US" sz="1800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Homeland Security Critical Infrastructure domains.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9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95E5-75BE-45AF-A1D5-B5C069BA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159"/>
            <a:ext cx="10515600" cy="557980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231F20"/>
                </a:solidFill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llustrates the difference between this traditional approach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 security architecture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 a more holistic, system-level approach. </a:t>
            </a: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depicts vulnerable attributes of a system as a subset of system attributes,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 perpetrator targets as a subset of the system’s vulnerable attributes.</a:t>
            </a: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traditionally,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engineering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has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attacked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this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problem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with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security-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specific components, </a:t>
            </a:r>
            <a:r>
              <a:rPr lang="en-US" sz="16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dero</a:t>
            </a:r>
            <a:r>
              <a:rPr lang="en-US" sz="1600" dirty="0">
                <a:solidFill>
                  <a:srgbClr val="231F20"/>
                </a:solidFill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these are often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labeled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“compensating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controls,”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which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technical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term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audit</a:t>
            </a:r>
            <a:r>
              <a:rPr lang="en-US" sz="1600" spc="-30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 refers to management controls that are devised because the system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itself has no controls that would minimize damage were the vulnerability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 be exploited. </a:t>
            </a: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Boltons are by definition work-arounds that are not part</a:t>
            </a:r>
            <a:r>
              <a:rPr lang="en-US" sz="1600" spc="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itself, </a:t>
            </a:r>
            <a:r>
              <a:rPr lang="en-US" sz="1600" spc="-25" dirty="0">
                <a:solidFill>
                  <a:srgbClr val="231F20"/>
                </a:solidFill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Such as Firewalls.</a:t>
            </a:r>
          </a:p>
          <a:p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lower</a:t>
            </a:r>
            <a:r>
              <a:rPr lang="en-US" sz="1600" spc="-2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part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of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Figure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3.3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illustrates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contrast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between</a:t>
            </a:r>
            <a:r>
              <a:rPr lang="en-US" sz="1600" spc="9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bolt-on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approach</a:t>
            </a:r>
            <a:r>
              <a:rPr lang="en-US" sz="1600" spc="8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2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solving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problems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design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approach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that</a:t>
            </a:r>
            <a:r>
              <a:rPr lang="en-US" sz="1600" spc="-3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instead</a:t>
            </a:r>
            <a:r>
              <a:rPr lang="en-US" sz="1600" spc="-3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is</a:t>
            </a:r>
            <a:r>
              <a:rPr lang="en-US" sz="1600" spc="-3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expected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alter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system-level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attributes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600" spc="-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eliminate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or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reduce</a:t>
            </a:r>
            <a:r>
              <a:rPr lang="en-US" sz="1600" spc="-4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vulnerability.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35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F007-0D45-4AE3-A5E4-1EEB21E4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Bolt-on</a:t>
            </a:r>
            <a:r>
              <a:rPr lang="en-US" sz="1800" spc="-6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versus</a:t>
            </a:r>
            <a:r>
              <a:rPr lang="en-US" sz="1800" spc="-6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design</a:t>
            </a:r>
            <a:endParaRPr lang="en-US" dirty="0"/>
          </a:p>
        </p:txBody>
      </p:sp>
      <p:pic>
        <p:nvPicPr>
          <p:cNvPr id="4" name="image14.png">
            <a:extLst>
              <a:ext uri="{FF2B5EF4-FFF2-40B4-BE49-F238E27FC236}">
                <a16:creationId xmlns:a16="http://schemas.microsoft.com/office/drawing/2014/main" id="{083A1EFA-864D-4A2A-B219-7FD80F311D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1478" y="1825625"/>
            <a:ext cx="85561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8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89F0-ED3C-413D-BB6B-7ABD33DE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Example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of</a:t>
            </a:r>
            <a:r>
              <a:rPr lang="en-US" sz="1800" spc="1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cyber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security</a:t>
            </a:r>
            <a:r>
              <a:rPr lang="en-US" sz="1800" spc="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metrics.</a:t>
            </a:r>
            <a:b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02B76EC-4951-4DE6-BB56-359CD34D1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808" y="1129004"/>
            <a:ext cx="8537510" cy="488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4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108A-FF05-4A98-B0C4-E8B96817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5"/>
            <a:ext cx="10395857" cy="877078"/>
          </a:xfrm>
        </p:spPr>
        <p:txBody>
          <a:bodyPr>
            <a:normAutofit fontScale="90000"/>
          </a:bodyPr>
          <a:lstStyle/>
          <a:p>
            <a:br>
              <a:rPr lang="en-US" sz="4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Security</a:t>
            </a:r>
            <a:r>
              <a:rPr lang="en-US" sz="4800" b="1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Management</a:t>
            </a:r>
            <a:r>
              <a:rPr lang="en-US" sz="4800" b="1" spc="11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Goals</a:t>
            </a:r>
            <a:b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DE0A-EB87-4024-85B6-45A5ED60B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3000" cy="255976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information Security measures try to agree at least one goals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confidentiality of data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 integrity of data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the availability of data</a:t>
            </a:r>
          </a:p>
        </p:txBody>
      </p:sp>
    </p:spTree>
    <p:extLst>
      <p:ext uri="{BB962C8B-B14F-4D97-AF65-F5344CB8AC3E}">
        <p14:creationId xmlns:p14="http://schemas.microsoft.com/office/powerpoint/2010/main" val="260696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7794</Words>
  <Application>Microsoft Office PowerPoint</Application>
  <PresentationFormat>Widescreen</PresentationFormat>
  <Paragraphs>398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Times New Roman</vt:lpstr>
      <vt:lpstr>Trebuchet MS</vt:lpstr>
      <vt:lpstr>Wingdings</vt:lpstr>
      <vt:lpstr>Office Theme</vt:lpstr>
      <vt:lpstr>                              UNIT-2</vt:lpstr>
      <vt:lpstr>PowerPoint Presentation</vt:lpstr>
      <vt:lpstr>Security systemigram mainstay.</vt:lpstr>
      <vt:lpstr>PowerPoint Presentation</vt:lpstr>
      <vt:lpstr>Full security systemigram. </vt:lpstr>
      <vt:lpstr>PowerPoint Presentation</vt:lpstr>
      <vt:lpstr>Bolt-on versus design</vt:lpstr>
      <vt:lpstr>Example of cyber security metrics. </vt:lpstr>
      <vt:lpstr> Security Management Goals </vt:lpstr>
      <vt:lpstr>PowerPoint Presentation</vt:lpstr>
      <vt:lpstr>A layered defense</vt:lpstr>
      <vt:lpstr>PowerPoint Presentation</vt:lpstr>
      <vt:lpstr>Web Applications Path</vt:lpstr>
      <vt:lpstr>PowerPoint Presentation</vt:lpstr>
      <vt:lpstr>Counting Vulnerabilities </vt:lpstr>
      <vt:lpstr>PowerPoint Presentation</vt:lpstr>
      <vt:lpstr>PowerPoint Presentation</vt:lpstr>
      <vt:lpstr>Security badness-ometer. Source: McGraw (2006). </vt:lpstr>
      <vt:lpstr> Security Frameworks </vt:lpstr>
      <vt:lpstr>e-Commerce Systems </vt:lpstr>
      <vt:lpstr>e-Commerce system environment </vt:lpstr>
      <vt:lpstr>PowerPoint Presentation</vt:lpstr>
      <vt:lpstr>PowerPoint Presentation</vt:lpstr>
      <vt:lpstr>e-Commerce system architecture.   </vt:lpstr>
      <vt:lpstr>PowerPoint Presentation</vt:lpstr>
      <vt:lpstr>PowerPoint Presentation</vt:lpstr>
      <vt:lpstr>Industrial Control Systems </vt:lpstr>
      <vt:lpstr>Industrial control system framework</vt:lpstr>
      <vt:lpstr>PowerPoint Presentation</vt:lpstr>
      <vt:lpstr> Personal Mobile Devices </vt:lpstr>
      <vt:lpstr>Mobile device system framework</vt:lpstr>
      <vt:lpstr>PowerPoint Presentation</vt:lpstr>
      <vt:lpstr>   Guidance for Decision Makers  </vt:lpstr>
      <vt:lpstr>PowerPoint Presentation</vt:lpstr>
      <vt:lpstr>  Policy as a Project </vt:lpstr>
      <vt:lpstr>Gantt chart</vt:lpstr>
      <vt:lpstr>Cyber Security Management </vt:lpstr>
      <vt:lpstr>PowerPoint Presentation</vt:lpstr>
      <vt:lpstr>PowerPoint Presentation</vt:lpstr>
      <vt:lpstr>   Cyber Security Documentation </vt:lpstr>
      <vt:lpstr>  Using the Catalog </vt:lpstr>
      <vt:lpstr>   The Catalog Approach </vt:lpstr>
      <vt:lpstr>PowerPoint Presentation</vt:lpstr>
      <vt:lpstr>Cyber security policy taxonomy</vt:lpstr>
      <vt:lpstr>PowerPoint Presentation</vt:lpstr>
      <vt:lpstr>  Catalog Format </vt:lpstr>
      <vt:lpstr>PowerPoint Presentation</vt:lpstr>
      <vt:lpstr>PowerPoint Presentation</vt:lpstr>
      <vt:lpstr>  Cyber Security Policy Taxonomy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Ruqqaiya Begum</dc:creator>
  <cp:lastModifiedBy>KOTI TEJASVI</cp:lastModifiedBy>
  <cp:revision>109</cp:revision>
  <dcterms:created xsi:type="dcterms:W3CDTF">2021-09-02T04:53:46Z</dcterms:created>
  <dcterms:modified xsi:type="dcterms:W3CDTF">2021-09-23T05:12:05Z</dcterms:modified>
</cp:coreProperties>
</file>