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sldIdLst>
    <p:sldId id="290" r:id="rId2"/>
    <p:sldId id="257" r:id="rId3"/>
    <p:sldId id="259" r:id="rId4"/>
    <p:sldId id="286" r:id="rId5"/>
    <p:sldId id="260" r:id="rId6"/>
    <p:sldId id="285" r:id="rId7"/>
    <p:sldId id="287" r:id="rId8"/>
    <p:sldId id="288" r:id="rId9"/>
    <p:sldId id="289" r:id="rId10"/>
    <p:sldId id="291" r:id="rId11"/>
    <p:sldId id="262" r:id="rId12"/>
    <p:sldId id="261" r:id="rId13"/>
    <p:sldId id="292" r:id="rId14"/>
    <p:sldId id="293" r:id="rId15"/>
    <p:sldId id="283" r:id="rId16"/>
    <p:sldId id="265" r:id="rId17"/>
    <p:sldId id="263" r:id="rId18"/>
    <p:sldId id="264" r:id="rId19"/>
    <p:sldId id="294" r:id="rId20"/>
    <p:sldId id="272" r:id="rId21"/>
    <p:sldId id="276" r:id="rId22"/>
    <p:sldId id="278" r:id="rId23"/>
    <p:sldId id="277" r:id="rId24"/>
    <p:sldId id="270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79" r:id="rId37"/>
    <p:sldId id="306" r:id="rId38"/>
    <p:sldId id="307" r:id="rId39"/>
    <p:sldId id="308" r:id="rId40"/>
    <p:sldId id="282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05C5360-6927-4FC6-AFCC-2FBA27F4B7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B1F485F-2901-48BA-8785-D4776AE0FA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AR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3F3C751-BC7B-44D2-847D-0F5D77369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A02AAB4-F527-4282-9FFA-06762A8B1E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/>
              <a:t>Haga clic para modificar el estilo de texto del patrón</a:t>
            </a:r>
          </a:p>
          <a:p>
            <a:pPr lvl="1"/>
            <a:r>
              <a:rPr lang="es-AR" altLang="en-US"/>
              <a:t>Segundo nivel</a:t>
            </a:r>
          </a:p>
          <a:p>
            <a:pPr lvl="2"/>
            <a:r>
              <a:rPr lang="es-AR" altLang="en-US"/>
              <a:t>Tercer nivel</a:t>
            </a:r>
          </a:p>
          <a:p>
            <a:pPr lvl="3"/>
            <a:r>
              <a:rPr lang="es-AR" altLang="en-US"/>
              <a:t>Cuarto nivel</a:t>
            </a:r>
          </a:p>
          <a:p>
            <a:pPr lvl="4"/>
            <a:r>
              <a:rPr lang="es-AR" altLang="en-US"/>
              <a:t>Quinto nivel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916669DA-DD02-4B3D-A440-0619AA8A6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A87EB1A5-1AA4-4329-ADEF-6384A2398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583D7-B348-4CAF-A832-6A0EBBFA3863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C602-E6F5-460B-9FE1-40212DE7F605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3">
            <a:extLst>
              <a:ext uri="{FF2B5EF4-FFF2-40B4-BE49-F238E27FC236}">
                <a16:creationId xmlns:a16="http://schemas.microsoft.com/office/drawing/2014/main" id="{A0EC34C3-8B75-4E81-81A1-4E920661EF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altLang="en-US" sz="2800" b="1"/>
              <a:t>75.41 Algoritmos y Programación II</a:t>
            </a:r>
          </a:p>
          <a:p>
            <a:pPr algn="ctr">
              <a:spcBef>
                <a:spcPct val="50000"/>
              </a:spcBef>
            </a:pPr>
            <a:r>
              <a:rPr lang="es-AR" altLang="en-US" b="1" i="1"/>
              <a:t>Cátedra Ing. Patricia Calvo</a:t>
            </a:r>
          </a:p>
        </p:txBody>
      </p:sp>
    </p:spTree>
    <p:extLst>
      <p:ext uri="{BB962C8B-B14F-4D97-AF65-F5344CB8AC3E}">
        <p14:creationId xmlns:p14="http://schemas.microsoft.com/office/powerpoint/2010/main" val="298652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59B1-BF1A-4D36-A4A4-771FE005B5D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500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F77-32E3-4733-A71B-EB5E034B8C85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83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912B-A524-49D3-A3CE-D29BC9DD6D9A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197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7465-0368-4B99-9EE0-6402E9A29803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A55E-2AD2-4249-9BC7-EAF750BD4D1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60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041C-8ACA-4B3E-9D64-08943566D6DE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3358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1A1-4D4B-4BF2-82EF-17BE9E43B45C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431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A4DF-2A28-4EFD-87DE-481A51B12F6E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590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4B72F-2C3D-4482-A0E7-0FF19030D34C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4047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CA2-CBD4-407B-964A-D2BAD49E374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72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9137F-BC46-4E4E-A8E7-3B7859B0B56A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download.shtml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3246" y="643467"/>
            <a:ext cx="25061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cap="all" spc="200">
                <a:solidFill>
                  <a:schemeClr val="tx2"/>
                </a:solidFill>
                <a:latin typeface="+mj-lt"/>
              </a:rPr>
              <a:t>Sintaxis básica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1FFCA6-030E-4E0D-8C44-CA2F9A9DBFCE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9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Primer programa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CCD2BA5-C49F-4BF6-AAF2-7C441EAB5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# include &lt;iostream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using namespace std;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 main 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{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        </a:t>
            </a:r>
            <a:r>
              <a:rPr lang="es-ES" sz="1900" dirty="0" err="1"/>
              <a:t>cout</a:t>
            </a:r>
            <a:r>
              <a:rPr lang="es-ES" sz="1900" dirty="0"/>
              <a:t> &lt;&lt; " Hola mundo !" &lt;&lt; </a:t>
            </a:r>
            <a:r>
              <a:rPr lang="es-ES" sz="1900" dirty="0" err="1"/>
              <a:t>endl</a:t>
            </a:r>
            <a:r>
              <a:rPr lang="es-ES" sz="1900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   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11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Tipos de datos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A38BA5-6F61-405A-BF62-F94EDB9B1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95924"/>
              </p:ext>
            </p:extLst>
          </p:nvPr>
        </p:nvGraphicFramePr>
        <p:xfrm>
          <a:off x="800100" y="2244373"/>
          <a:ext cx="7543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4058030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35354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51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Tamaño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(bytes)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Enteros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  <a:p>
                      <a:pPr algn="ctr"/>
                      <a:r>
                        <a:rPr lang="es-ES" dirty="0"/>
                        <a:t>Entre 2 y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6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Booleano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Flotantes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float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Entre 4 y 8</a:t>
                      </a:r>
                    </a:p>
                    <a:p>
                      <a:pPr algn="ctr"/>
                      <a:r>
                        <a:rPr lang="es-ES" dirty="0"/>
                        <a:t>Entre 8 y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Vacío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20909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11</a:t>
            </a:fld>
            <a:endParaRPr lang="es-A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34927-8836-4E12-988C-C6F42B2E9030}"/>
              </a:ext>
            </a:extLst>
          </p:cNvPr>
          <p:cNvSpPr txBox="1"/>
          <p:nvPr/>
        </p:nvSpPr>
        <p:spPr>
          <a:xfrm flipH="1">
            <a:off x="1475656" y="4941168"/>
            <a:ext cx="329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char</a:t>
            </a:r>
            <a:r>
              <a:rPr lang="es-ES" dirty="0"/>
              <a:t> c = ‘A’;</a:t>
            </a:r>
          </a:p>
          <a:p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 c</a:t>
            </a:r>
            <a:r>
              <a:rPr lang="es-E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(int) c;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Identificadores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Pueden formarse por la combinación 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 letras,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dígitos (números),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guión</a:t>
            </a:r>
            <a:r>
              <a:rPr lang="es-ES" dirty="0"/>
              <a:t> bajo “_” 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signo $.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comenzar</a:t>
            </a:r>
            <a:r>
              <a:rPr lang="en-US" dirty="0"/>
              <a:t> con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x1</a:t>
            </a:r>
            <a:r>
              <a:rPr lang="en-US" dirty="0"/>
              <a:t> es </a:t>
            </a:r>
            <a:r>
              <a:rPr lang="en-US" dirty="0" err="1"/>
              <a:t>válido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1x</a:t>
            </a:r>
            <a:r>
              <a:rPr lang="en-US" dirty="0"/>
              <a:t> no es </a:t>
            </a:r>
            <a:r>
              <a:rPr lang="en-US" dirty="0" err="1"/>
              <a:t>válido</a:t>
            </a: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12</a:t>
            </a:fld>
            <a:endParaRPr lang="es-A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= valor;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i="1" dirty="0"/>
              <a:t>x, y;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x = 5, 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Recomendaciones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enteros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compuestos</a:t>
            </a:r>
            <a:r>
              <a:rPr lang="en-US" dirty="0"/>
              <a:t>, </a:t>
            </a:r>
            <a:r>
              <a:rPr lang="en-US" dirty="0" err="1"/>
              <a:t>separar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guión</a:t>
            </a:r>
            <a:r>
              <a:rPr lang="en-US" dirty="0"/>
              <a:t> bajo 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camelCase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sueldo_bruto</a:t>
            </a:r>
            <a:r>
              <a:rPr lang="en-US" dirty="0"/>
              <a:t>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sueldoBruto</a:t>
            </a:r>
            <a:r>
              <a:rPr lang="en-US" dirty="0"/>
              <a:t>;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664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Constantes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 </a:t>
            </a:r>
            <a:r>
              <a:rPr lang="en-US" i="1" dirty="0" err="1"/>
              <a:t>tipo</a:t>
            </a:r>
            <a:r>
              <a:rPr lang="en-US" dirty="0"/>
              <a:t> NOMBRE = valor;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const int IVA = 21;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Nota: no </a:t>
            </a:r>
            <a:r>
              <a:rPr lang="en-US" dirty="0" err="1"/>
              <a:t>usar</a:t>
            </a:r>
            <a:r>
              <a:rPr lang="en-US" dirty="0"/>
              <a:t> #define</a:t>
            </a:r>
          </a:p>
          <a:p>
            <a:pPr marL="0" indent="0">
              <a:buNone/>
            </a:pP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2357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39E023-7BCF-44B6-9D58-C6DE3D57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Entrada / Salida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55F465-919C-4928-83A5-7F9205362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Include</a:t>
            </a:r>
            <a:br>
              <a:rPr lang="es-AR" altLang="en-US"/>
            </a:br>
            <a:r>
              <a:rPr lang="es-AR" altLang="en-US" sz="1800">
                <a:latin typeface="Courier New" panose="02070309020205020404" pitchFamily="49" charset="0"/>
              </a:rPr>
              <a:t>	#include &lt;iostream&gt;</a:t>
            </a:r>
          </a:p>
          <a:p>
            <a:r>
              <a:rPr lang="es-AR" altLang="en-US"/>
              <a:t>Cin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int valor;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std::cin &gt;&gt; valor;</a:t>
            </a:r>
          </a:p>
          <a:p>
            <a:r>
              <a:rPr lang="es-AR" altLang="en-US"/>
              <a:t>Cout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char codigo = ‘J’;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std::cout &lt;&lt; “Valor” &lt;&lt; codigo &lt;&lt; std::endl;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D24AFC-11CE-4B58-ADC1-6F47236E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3E77-6BB9-4D40-BE3B-13ED495C231A}" type="slidenum">
              <a:rPr lang="es-AR" altLang="en-US"/>
              <a:pPr/>
              <a:t>15</a:t>
            </a:fld>
            <a:endParaRPr lang="es-A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5E4937-F1F1-4FF3-A77B-888AE95B5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Comentarios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A712FA-A3BF-4170-953B-E69DA8BD5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/*  Comentario</a:t>
            </a:r>
            <a:br>
              <a:rPr lang="es-AR" altLang="en-US" sz="2000" dirty="0">
                <a:latin typeface="Courier New" panose="02070309020205020404" pitchFamily="49" charset="0"/>
              </a:rPr>
            </a:br>
            <a:r>
              <a:rPr lang="es-AR" altLang="en-US" sz="2000" dirty="0">
                <a:latin typeface="Courier New" panose="02070309020205020404" pitchFamily="49" charset="0"/>
              </a:rPr>
              <a:t>    de múltiples líneas */</a:t>
            </a:r>
          </a:p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// Comentario de línea única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F6AA78-285C-44C9-9A19-AA2F5A46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5EF9-010F-4FE2-86F6-0C71E7F5326B}" type="slidenum">
              <a:rPr lang="es-AR" altLang="en-US"/>
              <a:pPr/>
              <a:t>16</a:t>
            </a:fld>
            <a:endParaRPr lang="es-A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CFB569-654F-40CF-B790-2C69A44C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Tipos de datos</a:t>
            </a:r>
            <a:br>
              <a:rPr lang="es-AR" altLang="en-US"/>
            </a:br>
            <a:r>
              <a:rPr lang="es-AR" altLang="en-US"/>
              <a:t>Modificadores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7DAD62-93E9-4059-9735-A57B34D90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short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long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unsigned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signed</a:t>
            </a:r>
            <a:endParaRPr lang="es-AR" altLang="en-US" dirty="0"/>
          </a:p>
          <a:p>
            <a:pPr algn="ctr"/>
            <a:r>
              <a:rPr lang="en-US" dirty="0"/>
              <a:t>size(short int) ≤ size(int) ≤ size(long int)</a:t>
            </a:r>
            <a:endParaRPr lang="es-AR" altLang="en-US" dirty="0"/>
          </a:p>
          <a:p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CAE017-DE59-43BE-A013-6569D51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991E-5DBC-42B8-BE73-90F72F4BB242}" type="slidenum">
              <a:rPr lang="es-AR" altLang="en-US"/>
              <a:pPr/>
              <a:t>17</a:t>
            </a:fld>
            <a:endParaRPr lang="es-AR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FF6317-67E4-48DA-920D-6850CC0B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02206"/>
              </p:ext>
            </p:extLst>
          </p:nvPr>
        </p:nvGraphicFramePr>
        <p:xfrm>
          <a:off x="899591" y="4049812"/>
          <a:ext cx="7421449" cy="1843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42275">
                  <a:extLst>
                    <a:ext uri="{9D8B030D-6E8A-4147-A177-3AD203B41FA5}">
                      <a16:colId xmlns:a16="http://schemas.microsoft.com/office/drawing/2014/main" val="390204490"/>
                    </a:ext>
                  </a:extLst>
                </a:gridCol>
                <a:gridCol w="4879174">
                  <a:extLst>
                    <a:ext uri="{9D8B030D-6E8A-4147-A177-3AD203B41FA5}">
                      <a16:colId xmlns:a16="http://schemas.microsoft.com/office/drawing/2014/main" val="3507976011"/>
                    </a:ext>
                  </a:extLst>
                </a:gridCol>
              </a:tblGrid>
              <a:tr h="368637">
                <a:tc>
                  <a:txBody>
                    <a:bodyPr/>
                    <a:lstStyle/>
                    <a:p>
                      <a:r>
                        <a:rPr lang="es-ES" b="0" dirty="0" err="1"/>
                        <a:t>int</a:t>
                      </a:r>
                      <a:r>
                        <a:rPr lang="es-ES" b="0" dirty="0"/>
                        <a:t> x;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entera con signo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53007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char</a:t>
                      </a:r>
                      <a:r>
                        <a:rPr lang="es-ES" dirty="0"/>
                        <a:t> c;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</a:t>
                      </a:r>
                      <a:r>
                        <a:rPr lang="es-ES" b="0" dirty="0" err="1"/>
                        <a:t>char</a:t>
                      </a:r>
                      <a:r>
                        <a:rPr lang="es-ES" b="0" dirty="0"/>
                        <a:t>, con o sin signo (depende)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9808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sin signo (positiva o cero)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5006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long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largo sin signo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3573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bool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booleana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altLang="en-US" dirty="0"/>
              <a:t>Vectores</a:t>
            </a:r>
          </a:p>
          <a:p>
            <a:pPr lvl="1"/>
            <a:r>
              <a:rPr lang="es-AR" altLang="en-US" sz="1600" dirty="0" err="1"/>
              <a:t>int</a:t>
            </a:r>
            <a:r>
              <a:rPr lang="es-AR" altLang="en-US" sz="1600" dirty="0"/>
              <a:t> </a:t>
            </a:r>
            <a:r>
              <a:rPr lang="es-AR" altLang="en-US" sz="1600" dirty="0" err="1"/>
              <a:t>vec</a:t>
            </a:r>
            <a:r>
              <a:rPr lang="en-US" altLang="en-US" sz="1600" dirty="0"/>
              <a:t>[10];</a:t>
            </a:r>
          </a:p>
          <a:p>
            <a:pPr lvl="1"/>
            <a:r>
              <a:rPr lang="es-AR" altLang="en-US" sz="1600" dirty="0" err="1"/>
              <a:t>vec</a:t>
            </a:r>
            <a:r>
              <a:rPr lang="en-US" altLang="en-US" sz="1600" dirty="0"/>
              <a:t>[0] = 5;  // </a:t>
            </a:r>
            <a:r>
              <a:rPr lang="en-US" altLang="en-US" sz="1600" dirty="0" err="1"/>
              <a:t>carga</a:t>
            </a:r>
            <a:r>
              <a:rPr lang="en-US" altLang="en-US" sz="1600" dirty="0"/>
              <a:t> un 5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primera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posición</a:t>
            </a:r>
            <a:endParaRPr lang="en-US" altLang="en-US" sz="1600" dirty="0"/>
          </a:p>
          <a:p>
            <a:pPr lvl="1"/>
            <a:r>
              <a:rPr lang="en-US" altLang="en-US" sz="1600" dirty="0" err="1"/>
              <a:t>vec</a:t>
            </a:r>
            <a:r>
              <a:rPr lang="en-US" altLang="en-US" sz="1600" dirty="0"/>
              <a:t>[9] = 3; // </a:t>
            </a:r>
            <a:r>
              <a:rPr lang="en-US" altLang="en-US" sz="1600" dirty="0" err="1"/>
              <a:t>carga</a:t>
            </a:r>
            <a:r>
              <a:rPr lang="en-US" altLang="en-US" sz="1600" dirty="0"/>
              <a:t> un 3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última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posición</a:t>
            </a:r>
            <a:endParaRPr lang="en-US" altLang="en-US" sz="1600" dirty="0"/>
          </a:p>
          <a:p>
            <a:pPr lvl="1"/>
            <a:r>
              <a:rPr lang="en-US" altLang="en-US" sz="1600" dirty="0" err="1"/>
              <a:t>cout</a:t>
            </a:r>
            <a:r>
              <a:rPr lang="en-US" altLang="en-US" sz="1600" dirty="0"/>
              <a:t> &lt;&lt; </a:t>
            </a:r>
            <a:r>
              <a:rPr lang="en-US" altLang="en-US" sz="1600" dirty="0" err="1"/>
              <a:t>vec</a:t>
            </a:r>
            <a:r>
              <a:rPr lang="en-US" altLang="en-US" sz="1600" dirty="0"/>
              <a:t>[3];</a:t>
            </a:r>
            <a:r>
              <a:rPr lang="es-ES" altLang="en-US" sz="1600" dirty="0"/>
              <a:t>  // imprime el valor que está en la 4ta posición</a:t>
            </a:r>
          </a:p>
          <a:p>
            <a:pPr marL="201168" lvl="1" indent="0">
              <a:buNone/>
            </a:pPr>
            <a:endParaRPr lang="es-ES" altLang="en-US" sz="1600" dirty="0"/>
          </a:p>
          <a:p>
            <a:pPr marL="0">
              <a:buNone/>
            </a:pPr>
            <a:r>
              <a:rPr lang="es-AR" altLang="en-US" dirty="0"/>
              <a:t>Estructuras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struct </a:t>
            </a:r>
            <a:r>
              <a:rPr lang="en-US" altLang="en-US" sz="1600" dirty="0" err="1"/>
              <a:t>Empleado</a:t>
            </a:r>
            <a:r>
              <a:rPr lang="en-US" altLang="en-US" sz="1600" dirty="0"/>
              <a:t> {</a:t>
            </a:r>
          </a:p>
          <a:p>
            <a:pPr marL="201168" lvl="1" indent="0">
              <a:buNone/>
            </a:pPr>
            <a:r>
              <a:rPr lang="en-US" altLang="en-US" sz="1600" dirty="0"/>
              <a:t>	int </a:t>
            </a:r>
            <a:r>
              <a:rPr lang="en-US" altLang="en-US" sz="1600" dirty="0" err="1"/>
              <a:t>legajo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/>
              <a:t>	float </a:t>
            </a:r>
            <a:r>
              <a:rPr lang="en-US" altLang="en-US" sz="1600" dirty="0" err="1"/>
              <a:t>sueldo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/>
              <a:t>};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 err="1"/>
              <a:t>Empleado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empleado_nuevo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 err="1"/>
              <a:t>empleado_nuevo.legajo</a:t>
            </a:r>
            <a:r>
              <a:rPr lang="en-US" altLang="en-US" sz="1600" dirty="0"/>
              <a:t> = 325;</a:t>
            </a:r>
          </a:p>
          <a:p>
            <a:pPr marL="201168" lvl="1" indent="0">
              <a:buNone/>
            </a:pPr>
            <a:r>
              <a:rPr lang="en-US" altLang="en-US" sz="1600" dirty="0" err="1"/>
              <a:t>empleado_nuevo.sueldo</a:t>
            </a:r>
            <a:r>
              <a:rPr lang="en-US" altLang="en-US" sz="1600" dirty="0"/>
              <a:t> = 40200.30</a:t>
            </a:r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18</a:t>
            </a:fld>
            <a:endParaRPr lang="es-A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(2)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s-AR" altLang="en-US" dirty="0"/>
              <a:t>Enumerados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 err="1"/>
              <a:t>enum</a:t>
            </a:r>
            <a:r>
              <a:rPr lang="en-US" altLang="en-US" sz="1600" dirty="0"/>
              <a:t> Estado {</a:t>
            </a:r>
          </a:p>
          <a:p>
            <a:pPr marL="201168" lvl="1" indent="0">
              <a:buNone/>
            </a:pPr>
            <a:r>
              <a:rPr lang="en-US" altLang="en-US" sz="1600" dirty="0"/>
              <a:t>	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	INICIADO;</a:t>
            </a:r>
          </a:p>
          <a:p>
            <a:pPr marL="201168" lvl="1" indent="0">
              <a:buNone/>
            </a:pPr>
            <a:r>
              <a:rPr lang="en-US" altLang="en-US" sz="1600" dirty="0"/>
              <a:t>	FINALIZADO;</a:t>
            </a:r>
          </a:p>
          <a:p>
            <a:pPr marL="201168" lvl="1" indent="0">
              <a:buNone/>
            </a:pPr>
            <a:r>
              <a:rPr lang="en-US" altLang="en-US" sz="1600" dirty="0"/>
              <a:t>};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Estado 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 err="1"/>
              <a:t>partido</a:t>
            </a:r>
            <a:r>
              <a:rPr lang="en-US" altLang="en-US" sz="1600" dirty="0"/>
              <a:t> = 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if (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 == INICIADO)</a:t>
            </a:r>
          </a:p>
          <a:p>
            <a:pPr marL="201168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consultar_puntuacion</a:t>
            </a:r>
            <a:r>
              <a:rPr lang="en-US" altLang="en-US" sz="1600" dirty="0"/>
              <a:t>();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int </a:t>
            </a:r>
            <a:r>
              <a:rPr lang="en-US" altLang="en-US" sz="1600" dirty="0" err="1"/>
              <a:t>matriz</a:t>
            </a:r>
            <a:r>
              <a:rPr lang="en-US" altLang="en-US" sz="1600" dirty="0"/>
              <a:t> [3] [5];  // </a:t>
            </a:r>
            <a:r>
              <a:rPr lang="en-US" altLang="en-US" sz="1600" dirty="0" err="1"/>
              <a:t>matriz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enteros</a:t>
            </a:r>
            <a:r>
              <a:rPr lang="en-US" altLang="en-US" sz="1600" dirty="0"/>
              <a:t>, de 3 </a:t>
            </a:r>
            <a:r>
              <a:rPr lang="en-US" altLang="en-US" sz="1600" dirty="0" err="1"/>
              <a:t>filas</a:t>
            </a:r>
            <a:r>
              <a:rPr lang="en-US" altLang="en-US" sz="1600" dirty="0"/>
              <a:t> por 5 </a:t>
            </a:r>
            <a:r>
              <a:rPr lang="en-US" altLang="en-US" sz="1600" dirty="0" err="1"/>
              <a:t>columnas</a:t>
            </a:r>
            <a:endParaRPr lang="en-US" altLang="en-US" sz="1600" dirty="0"/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19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29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Contenido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Características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Compiladores e </a:t>
            </a:r>
            <a:r>
              <a:rPr lang="es-AR" altLang="en-US" sz="2000" dirty="0" err="1"/>
              <a:t>IDEs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de datos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Comentarios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Variables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estructurados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Operadores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Estructuras de control de flujo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Funciones</a:t>
            </a:r>
          </a:p>
          <a:p>
            <a:pPr>
              <a:lnSpc>
                <a:spcPct val="80000"/>
              </a:lnSpc>
            </a:pPr>
            <a:r>
              <a:rPr lang="es-AR" altLang="en-US" sz="2000" dirty="0" err="1"/>
              <a:t>Strings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Entrada / Salida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CA6-030E-4E0D-8C44-CA2F9A9DBFCE}" type="slidenum">
              <a:rPr lang="es-AR" altLang="en-US"/>
              <a:pPr/>
              <a:t>2</a:t>
            </a:fld>
            <a:endParaRPr lang="es-A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883A91-3A11-474B-8B47-4B3516688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Operadores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9E61E8-ABED-4699-89DC-980BFDE8B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Asignación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Aritméticos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Lógicos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Comparación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Otros</a:t>
            </a:r>
            <a:br>
              <a:rPr lang="es-AR" altLang="en-US" dirty="0"/>
            </a:br>
            <a:endParaRPr lang="es-AR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9D2125-C46D-40DF-BA89-96774F91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2B63-F05A-43B7-9080-84AD78A1D5E1}" type="slidenum">
              <a:rPr lang="es-AR" altLang="en-US"/>
              <a:pPr/>
              <a:t>20</a:t>
            </a:fld>
            <a:endParaRPr lang="es-A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637232-15BF-4ED9-874B-F2568F954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Asignación y Aritméticos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6326847-C114-4456-B808-BD45393C9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Asignación 			=</a:t>
            </a:r>
          </a:p>
          <a:p>
            <a:r>
              <a:rPr lang="es-AR" altLang="en-US" dirty="0"/>
              <a:t>Aritméticos</a:t>
            </a:r>
          </a:p>
          <a:p>
            <a:pPr lvl="1"/>
            <a:r>
              <a:rPr lang="es-AR" altLang="en-US" dirty="0"/>
              <a:t>Suma				+</a:t>
            </a:r>
          </a:p>
          <a:p>
            <a:pPr lvl="1"/>
            <a:r>
              <a:rPr lang="es-AR" altLang="en-US" dirty="0"/>
              <a:t>Resta				– </a:t>
            </a:r>
          </a:p>
          <a:p>
            <a:pPr lvl="1"/>
            <a:r>
              <a:rPr lang="es-AR" altLang="en-US" dirty="0"/>
              <a:t>Multiplicación			*</a:t>
            </a:r>
          </a:p>
          <a:p>
            <a:pPr lvl="1"/>
            <a:r>
              <a:rPr lang="es-AR" altLang="en-US" dirty="0"/>
              <a:t>División			/</a:t>
            </a:r>
          </a:p>
          <a:p>
            <a:pPr lvl="1"/>
            <a:r>
              <a:rPr lang="es-AR" altLang="en-US" dirty="0"/>
              <a:t>Resto de la división entera	%</a:t>
            </a:r>
          </a:p>
          <a:p>
            <a:pPr lvl="1"/>
            <a:endParaRPr lang="es-AR" altLang="en-US" dirty="0"/>
          </a:p>
          <a:p>
            <a:pPr lvl="1"/>
            <a:r>
              <a:rPr lang="es-AR" altLang="en-US" dirty="0"/>
              <a:t>Ejemplo: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x = 8, y = 5;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float</a:t>
            </a:r>
            <a:r>
              <a:rPr lang="es-AR" altLang="en-US" dirty="0"/>
              <a:t> z = x / y;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resto = x % y;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0D3C4-3E70-4564-A4FA-043D635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0A54-B89B-4E2D-BE43-7796149C0C75}" type="slidenum">
              <a:rPr lang="es-AR" altLang="en-US"/>
              <a:pPr/>
              <a:t>21</a:t>
            </a:fld>
            <a:endParaRPr lang="es-A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465CAC7-1152-46C3-A16A-0CD806489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 dirty="0"/>
              <a:t>Operadores</a:t>
            </a:r>
            <a:br>
              <a:rPr lang="es-AR" altLang="en-US" sz="2400" dirty="0"/>
            </a:br>
            <a:r>
              <a:rPr lang="es-AR" altLang="en-US" dirty="0"/>
              <a:t>Lógicos y otros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1EAF9F-054B-400B-B972-8253A004E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Not</a:t>
            </a:r>
            <a:r>
              <a:rPr lang="es-AR" altLang="en-US" dirty="0"/>
              <a:t>			!</a:t>
            </a:r>
          </a:p>
          <a:p>
            <a:r>
              <a:rPr lang="es-AR" altLang="en-US" dirty="0"/>
              <a:t>And	 		&amp;&amp;</a:t>
            </a:r>
          </a:p>
          <a:p>
            <a:r>
              <a:rPr lang="es-AR" altLang="en-US" dirty="0" err="1"/>
              <a:t>Or</a:t>
            </a:r>
            <a:r>
              <a:rPr lang="es-AR" altLang="en-US" dirty="0"/>
              <a:t>			||</a:t>
            </a:r>
          </a:p>
          <a:p>
            <a:r>
              <a:rPr lang="es-AR" altLang="en-US" dirty="0"/>
              <a:t>Incremento 		++</a:t>
            </a:r>
          </a:p>
          <a:p>
            <a:r>
              <a:rPr lang="es-AR" altLang="en-US" dirty="0"/>
              <a:t>Decremento		–– </a:t>
            </a:r>
          </a:p>
          <a:p>
            <a:r>
              <a:rPr lang="es-AR" altLang="en-US" dirty="0"/>
              <a:t>Ejemplo:</a:t>
            </a:r>
          </a:p>
          <a:p>
            <a:pPr lvl="1"/>
            <a:r>
              <a:rPr lang="es-AR" altLang="en-US" dirty="0" err="1"/>
              <a:t>int</a:t>
            </a:r>
            <a:r>
              <a:rPr lang="es-AR" altLang="en-US" dirty="0"/>
              <a:t> x = 5, y;</a:t>
            </a:r>
          </a:p>
          <a:p>
            <a:pPr lvl="1"/>
            <a:r>
              <a:rPr lang="es-AR" altLang="en-US" dirty="0"/>
              <a:t>y = x++;	// x = 6, y = 5 (</a:t>
            </a:r>
            <a:r>
              <a:rPr lang="es-AR" altLang="en-US" dirty="0" err="1"/>
              <a:t>postincremento</a:t>
            </a:r>
            <a:r>
              <a:rPr lang="es-AR" altLang="en-US" dirty="0"/>
              <a:t>: asigna y luego incrementa)</a:t>
            </a:r>
          </a:p>
          <a:p>
            <a:pPr lvl="1"/>
            <a:r>
              <a:rPr lang="es-AR" altLang="en-US" dirty="0"/>
              <a:t>y = ++x;	// x = 6, y = 6 (</a:t>
            </a:r>
            <a:r>
              <a:rPr lang="es-AR" altLang="en-US" dirty="0" err="1"/>
              <a:t>preincremento</a:t>
            </a:r>
            <a:r>
              <a:rPr lang="es-AR" altLang="en-US" dirty="0"/>
              <a:t>: incrementa y asigna)</a:t>
            </a:r>
          </a:p>
          <a:p>
            <a:pPr marL="201168" lvl="1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420B2A-4529-4E2E-AA12-9F35705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897-7BCD-48CE-9096-0889A9F56AA2}" type="slidenum">
              <a:rPr lang="es-AR" altLang="en-US"/>
              <a:pPr/>
              <a:t>22</a:t>
            </a:fld>
            <a:endParaRPr lang="es-A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F6566E-F4F1-4231-8698-19342FBEE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Comparación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EF5247-5549-4DB5-9A9A-288BBD00B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Igual			==</a:t>
            </a:r>
          </a:p>
          <a:p>
            <a:r>
              <a:rPr lang="es-AR" altLang="en-US" dirty="0"/>
              <a:t>Distinto			!=</a:t>
            </a:r>
          </a:p>
          <a:p>
            <a:r>
              <a:rPr lang="es-AR" altLang="en-US" dirty="0"/>
              <a:t>Mayor			&gt;</a:t>
            </a:r>
          </a:p>
          <a:p>
            <a:r>
              <a:rPr lang="es-AR" altLang="en-US" dirty="0"/>
              <a:t>Mayor igual		&gt;=</a:t>
            </a:r>
          </a:p>
          <a:p>
            <a:r>
              <a:rPr lang="es-AR" altLang="en-US" dirty="0"/>
              <a:t>Menor			&lt;</a:t>
            </a:r>
          </a:p>
          <a:p>
            <a:r>
              <a:rPr lang="es-AR" altLang="en-US" dirty="0"/>
              <a:t>Menor igual		&lt;=</a:t>
            </a:r>
          </a:p>
          <a:p>
            <a:r>
              <a:rPr lang="es-AR" altLang="en-US" dirty="0"/>
              <a:t>Tamaño de un dato	</a:t>
            </a:r>
            <a:r>
              <a:rPr lang="es-AR" altLang="en-US" dirty="0" err="1"/>
              <a:t>sizeof</a:t>
            </a:r>
            <a:r>
              <a:rPr lang="es-AR" altLang="en-US" dirty="0"/>
              <a:t>(tipo o variable)</a:t>
            </a:r>
          </a:p>
          <a:p>
            <a:pPr marL="0" indent="0">
              <a:buNone/>
            </a:pPr>
            <a:r>
              <a:rPr lang="es-AR" altLang="en-US" dirty="0"/>
              <a:t>Ejemplo:</a:t>
            </a:r>
          </a:p>
          <a:p>
            <a:pPr marL="0" indent="0">
              <a:buNone/>
            </a:pPr>
            <a:r>
              <a:rPr lang="es-AR" altLang="en-US" dirty="0"/>
              <a:t>  	</a:t>
            </a:r>
            <a:r>
              <a:rPr lang="es-AR" altLang="en-US" dirty="0" err="1"/>
              <a:t>cout</a:t>
            </a:r>
            <a:r>
              <a:rPr lang="es-AR" altLang="en-US" dirty="0"/>
              <a:t> &lt;&lt; </a:t>
            </a:r>
            <a:r>
              <a:rPr lang="es-AR" altLang="en-US" dirty="0" err="1"/>
              <a:t>sizeof</a:t>
            </a:r>
            <a:r>
              <a:rPr lang="es-AR" altLang="en-US" dirty="0"/>
              <a:t>(</a:t>
            </a:r>
            <a:r>
              <a:rPr lang="es-AR" altLang="en-US" dirty="0" err="1"/>
              <a:t>int</a:t>
            </a:r>
            <a:r>
              <a:rPr lang="es-AR" altLang="en-US" dirty="0"/>
              <a:t>);  // imprime el tamaño en bytes de un entero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56FB08-1552-4207-A902-3712875B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5F8D-2183-4D86-A026-22FC6B558105}" type="slidenum">
              <a:rPr lang="es-AR" altLang="en-US"/>
              <a:pPr/>
              <a:t>23</a:t>
            </a:fld>
            <a:endParaRPr lang="es-A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Estructuras de control de flujo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Selectivas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if</a:t>
            </a:r>
            <a:r>
              <a:rPr lang="es-AR" altLang="en-US" dirty="0"/>
              <a:t> – </a:t>
            </a:r>
            <a:r>
              <a:rPr lang="es-AR" altLang="en-US" dirty="0" err="1"/>
              <a:t>else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switch</a:t>
            </a:r>
            <a:r>
              <a:rPr lang="es-AR" altLang="en-US" dirty="0"/>
              <a:t> – case </a:t>
            </a:r>
          </a:p>
          <a:p>
            <a:pPr marL="201168" lvl="1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Repetitivas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while</a:t>
            </a:r>
            <a:endParaRPr lang="es-AR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do – </a:t>
            </a:r>
            <a:r>
              <a:rPr lang="es-AR" altLang="en-US" dirty="0" err="1"/>
              <a:t>while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for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24</a:t>
            </a:fld>
            <a:endParaRPr lang="es-A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25</a:t>
            </a:fld>
            <a:endParaRPr lang="es-A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03F40-5536-4AE8-8DC1-0A63937D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46" y="2006624"/>
            <a:ext cx="3538616" cy="39399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006624"/>
            <a:ext cx="37444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if</a:t>
            </a:r>
            <a:r>
              <a:rPr lang="es-ES"/>
              <a:t> (nota </a:t>
            </a:r>
            <a:r>
              <a:rPr lang="en-US"/>
              <a:t>&lt;</a:t>
            </a:r>
            <a:r>
              <a:rPr lang="es-ES"/>
              <a:t> </a:t>
            </a:r>
            <a:r>
              <a:rPr lang="es-ES" dirty="0"/>
              <a:t>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  <a:endParaRPr lang="es-E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FF7B-47AB-44ED-AD4E-B093740ECC99}"/>
              </a:ext>
            </a:extLst>
          </p:cNvPr>
          <p:cNvSpPr txBox="1"/>
          <p:nvPr/>
        </p:nvSpPr>
        <p:spPr>
          <a:xfrm>
            <a:off x="971600" y="3778047"/>
            <a:ext cx="3744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if</a:t>
            </a:r>
            <a:r>
              <a:rPr lang="es-ES"/>
              <a:t> (nota </a:t>
            </a:r>
            <a:r>
              <a:rPr lang="en-US" dirty="0"/>
              <a:t>&lt;</a:t>
            </a:r>
            <a:r>
              <a:rPr lang="es-ES" dirty="0"/>
              <a:t> 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 </a:t>
            </a:r>
            <a:r>
              <a:rPr lang="en-US"/>
              <a:t>if (nota </a:t>
            </a:r>
            <a:r>
              <a:rPr lang="en-US" dirty="0"/>
              <a:t>&lt; 7)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</a:p>
          <a:p>
            <a:r>
              <a:rPr lang="en-US" dirty="0"/>
              <a:t>else</a:t>
            </a:r>
            <a:endParaRPr lang="es-ES" dirty="0"/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Promociona</a:t>
            </a:r>
            <a:r>
              <a:rPr lang="en-US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22154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26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1403648" y="2303654"/>
            <a:ext cx="67687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</a:t>
            </a:r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 ";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 ";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 ";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 ";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 ";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79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(3)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27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303654"/>
            <a:ext cx="7200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 version </a:t>
            </a:r>
            <a:r>
              <a:rPr lang="en-US" dirty="0" err="1"/>
              <a:t>correcta</a:t>
            </a:r>
            <a:endParaRPr lang="en-US" dirty="0"/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"uno"; break;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"dos"; break;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"; break;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"; break;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"; break;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59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(4)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28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nota;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la nota”;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nota;</a:t>
            </a:r>
            <a:endParaRPr lang="en-US" dirty="0"/>
          </a:p>
          <a:p>
            <a:r>
              <a:rPr lang="en-US" dirty="0"/>
              <a:t>switch ( nota ) {</a:t>
            </a:r>
          </a:p>
          <a:p>
            <a:r>
              <a:rPr lang="en-US" dirty="0"/>
              <a:t>	case 1:</a:t>
            </a:r>
          </a:p>
          <a:p>
            <a:r>
              <a:rPr lang="en-US" dirty="0"/>
              <a:t>	case 2: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malo</a:t>
            </a:r>
            <a:r>
              <a:rPr lang="en-US" dirty="0"/>
              <a:t> "; break;</a:t>
            </a:r>
          </a:p>
          <a:p>
            <a:r>
              <a:rPr lang="en-US" dirty="0"/>
              <a:t>	case 4: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regular "; break;</a:t>
            </a:r>
          </a:p>
          <a:p>
            <a:r>
              <a:rPr lang="en-US" dirty="0"/>
              <a:t>	case 6:</a:t>
            </a:r>
          </a:p>
          <a:p>
            <a:r>
              <a:rPr lang="en-US" dirty="0"/>
              <a:t>	case 7: </a:t>
            </a:r>
            <a:r>
              <a:rPr lang="en-US" dirty="0" err="1"/>
              <a:t>cout</a:t>
            </a:r>
            <a:r>
              <a:rPr lang="en-US" dirty="0"/>
              <a:t> &lt;&lt; " bueno "; break;</a:t>
            </a:r>
          </a:p>
          <a:p>
            <a:r>
              <a:rPr lang="en-US" dirty="0"/>
              <a:t>	case 8:</a:t>
            </a:r>
          </a:p>
          <a:p>
            <a:r>
              <a:rPr lang="en-US" dirty="0"/>
              <a:t>	case 9: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distinguido</a:t>
            </a:r>
            <a:r>
              <a:rPr lang="en-US" dirty="0"/>
              <a:t> "; break;</a:t>
            </a:r>
          </a:p>
          <a:p>
            <a:r>
              <a:rPr lang="en-US" dirty="0"/>
              <a:t>	case 10: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sobresaliente</a:t>
            </a:r>
            <a:r>
              <a:rPr lang="en-US" dirty="0"/>
              <a:t> "; break;</a:t>
            </a:r>
          </a:p>
          <a:p>
            <a:r>
              <a:rPr lang="en-US" dirty="0"/>
              <a:t>	default : </a:t>
            </a:r>
            <a:r>
              <a:rPr lang="en-US" dirty="0" err="1"/>
              <a:t>cout</a:t>
            </a:r>
            <a:r>
              <a:rPr lang="en-US" dirty="0"/>
              <a:t> &lt;&lt; " nota </a:t>
            </a:r>
            <a:r>
              <a:rPr lang="en-US" dirty="0" err="1"/>
              <a:t>inválida</a:t>
            </a:r>
            <a:r>
              <a:rPr lang="en-US" dirty="0"/>
              <a:t>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87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29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sentencia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6D39CE-6830-4EC7-8CCA-3D4FB59D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Características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9F1EAF-3456-47C0-BB1F-1AE130A5D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C++ es un </a:t>
            </a:r>
            <a:r>
              <a:rPr lang="es-AR" altLang="en-US" i="1" dirty="0" err="1"/>
              <a:t>superset</a:t>
            </a:r>
            <a:r>
              <a:rPr lang="es-AR" altLang="en-US" dirty="0"/>
              <a:t> de C.</a:t>
            </a:r>
          </a:p>
          <a:p>
            <a:endParaRPr lang="es-AR" altLang="en-US" dirty="0"/>
          </a:p>
          <a:p>
            <a:r>
              <a:rPr lang="es-AR" altLang="en-US" dirty="0"/>
              <a:t>Estándares</a:t>
            </a:r>
          </a:p>
          <a:p>
            <a:pPr lvl="1"/>
            <a:r>
              <a:rPr lang="es-AR" altLang="en-US" dirty="0"/>
              <a:t>ANSI C++</a:t>
            </a:r>
          </a:p>
          <a:p>
            <a:pPr lvl="1"/>
            <a:r>
              <a:rPr lang="es-AR" altLang="en-US" dirty="0"/>
              <a:t>ISO C++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8CC844-ED5A-4AAB-AECA-494A085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69E2-232F-4A62-9F05-95AD7B89731E}" type="slidenum">
              <a:rPr lang="es-AR" altLang="en-US"/>
              <a:pPr/>
              <a:t>3</a:t>
            </a:fld>
            <a:endParaRPr lang="es-A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(do - 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30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sentencias</a:t>
            </a:r>
            <a:endParaRPr lang="en-US" dirty="0"/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(i </a:t>
            </a:r>
            <a:r>
              <a:rPr lang="en-US" dirty="0"/>
              <a:t>&lt; 10</a:t>
            </a:r>
            <a:r>
              <a:rPr lang="es-E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75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31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; </a:t>
            </a:r>
            <a:r>
              <a:rPr lang="en-US" dirty="0" err="1"/>
              <a:t>condicion</a:t>
            </a:r>
            <a:r>
              <a:rPr lang="en-US" dirty="0"/>
              <a:t>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29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32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</a:t>
            </a:r>
            <a:r>
              <a:rPr lang="nn-NO" dirty="0">
                <a:highlight>
                  <a:srgbClr val="FFFF00"/>
                </a:highlight>
              </a:rPr>
              <a:t>int i = 1</a:t>
            </a:r>
            <a:r>
              <a:rPr lang="nn-NO" dirty="0"/>
              <a:t>;  i &lt;= 10;  i++)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AD93BE1-97C8-4AC7-9C7D-961CAACF657D}"/>
              </a:ext>
            </a:extLst>
          </p:cNvPr>
          <p:cNvSpPr/>
          <p:nvPr/>
        </p:nvSpPr>
        <p:spPr>
          <a:xfrm>
            <a:off x="1840321" y="3309084"/>
            <a:ext cx="3888432" cy="432048"/>
          </a:xfrm>
          <a:prstGeom prst="arc">
            <a:avLst>
              <a:gd name="adj1" fmla="val 10747189"/>
              <a:gd name="adj2" fmla="val 21448266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AF954-56D8-4962-B7CA-37317FEAC342}"/>
              </a:ext>
            </a:extLst>
          </p:cNvPr>
          <p:cNvSpPr txBox="1"/>
          <p:nvPr/>
        </p:nvSpPr>
        <p:spPr>
          <a:xfrm>
            <a:off x="5796136" y="314096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Define la variable e</a:t>
            </a:r>
          </a:p>
          <a:p>
            <a:r>
              <a:rPr lang="es-ES" dirty="0"/>
              <a:t>Inicializa.</a:t>
            </a:r>
          </a:p>
          <a:p>
            <a:r>
              <a:rPr lang="es-ES" dirty="0"/>
              <a:t>Se ejecuta solo una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8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33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</a:t>
            </a:r>
            <a:r>
              <a:rPr lang="nn-NO" dirty="0">
                <a:highlight>
                  <a:srgbClr val="00FF00"/>
                </a:highlight>
              </a:rPr>
              <a:t>i &lt;= 10</a:t>
            </a:r>
            <a:r>
              <a:rPr lang="nn-NO" dirty="0"/>
              <a:t>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532C6BD-1A10-4173-B5A3-6B7E9A44599C}"/>
              </a:ext>
            </a:extLst>
          </p:cNvPr>
          <p:cNvSpPr/>
          <p:nvPr/>
        </p:nvSpPr>
        <p:spPr>
          <a:xfrm>
            <a:off x="2627784" y="3284984"/>
            <a:ext cx="2664296" cy="405761"/>
          </a:xfrm>
          <a:prstGeom prst="arc">
            <a:avLst>
              <a:gd name="adj1" fmla="val 10837079"/>
              <a:gd name="adj2" fmla="val 21348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CA44D-CD34-46A1-9EFC-F3C369D8A789}"/>
              </a:ext>
            </a:extLst>
          </p:cNvPr>
          <p:cNvSpPr txBox="1"/>
          <p:nvPr/>
        </p:nvSpPr>
        <p:spPr>
          <a:xfrm>
            <a:off x="5292080" y="32849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Chequea la condición antes de entrar al cuerpo del </a:t>
            </a:r>
            <a:r>
              <a:rPr lang="es-ES" dirty="0" err="1"/>
              <a:t>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1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34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cout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endl</a:t>
            </a:r>
            <a:r>
              <a:rPr lang="en-US" dirty="0">
                <a:highlight>
                  <a:srgbClr val="00FFFF"/>
                </a:highlight>
              </a:rPr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51FB47BE-1BDD-4937-A9CF-8A00F18801F0}"/>
              </a:ext>
            </a:extLst>
          </p:cNvPr>
          <p:cNvSpPr/>
          <p:nvPr/>
        </p:nvSpPr>
        <p:spPr>
          <a:xfrm flipV="1">
            <a:off x="2915816" y="3717032"/>
            <a:ext cx="2160240" cy="458337"/>
          </a:xfrm>
          <a:prstGeom prst="arc">
            <a:avLst>
              <a:gd name="adj1" fmla="val 11263257"/>
              <a:gd name="adj2" fmla="val 21282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AE76D-57DD-449D-AFBF-D7E4B1D5B42F}"/>
              </a:ext>
            </a:extLst>
          </p:cNvPr>
          <p:cNvSpPr txBox="1"/>
          <p:nvPr/>
        </p:nvSpPr>
        <p:spPr>
          <a:xfrm>
            <a:off x="5076056" y="3717032"/>
            <a:ext cx="32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3) Ejecuta la (o las) sentencias que tiene el cuerpo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r>
              <a:rPr lang="es-ES" dirty="0"/>
              <a:t>Si hay más de una se deben encerrar entre llaves de apertura y cierre.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0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35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</a:t>
            </a:r>
            <a:r>
              <a:rPr lang="nn-NO" dirty="0">
                <a:highlight>
                  <a:srgbClr val="FF00FF"/>
                </a:highlight>
              </a:rPr>
              <a:t>i++</a:t>
            </a:r>
            <a:r>
              <a:rPr lang="nn-NO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913A73E-0677-4725-BB5C-C36CD5A70674}"/>
              </a:ext>
            </a:extLst>
          </p:cNvPr>
          <p:cNvSpPr/>
          <p:nvPr/>
        </p:nvSpPr>
        <p:spPr>
          <a:xfrm>
            <a:off x="3203848" y="3429000"/>
            <a:ext cx="2232248" cy="360040"/>
          </a:xfrm>
          <a:prstGeom prst="arc">
            <a:avLst>
              <a:gd name="adj1" fmla="val 11073137"/>
              <a:gd name="adj2" fmla="val 2118509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C14B-4402-4D98-AD0D-E340803BFBD1}"/>
              </a:ext>
            </a:extLst>
          </p:cNvPr>
          <p:cNvSpPr txBox="1"/>
          <p:nvPr/>
        </p:nvSpPr>
        <p:spPr>
          <a:xfrm>
            <a:off x="5220072" y="3140968"/>
            <a:ext cx="2803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4) Ejecuta esta instrucción como última sentencia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Repite los pasos 2, 3 y 4 hasta que (2) la condición sea falsa.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B89EF7-249B-456E-801F-0994FE195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/>
              <a:t>Definición</a:t>
            </a:r>
          </a:p>
          <a:p>
            <a:pPr>
              <a:lnSpc>
                <a:spcPct val="90000"/>
              </a:lnSpc>
            </a:pPr>
            <a:r>
              <a:rPr lang="es-AR" altLang="en-US"/>
              <a:t>Pasaje de parámetros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Pasaje por valor y referencia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Parámetros constantes</a:t>
            </a:r>
          </a:p>
          <a:p>
            <a:pPr>
              <a:lnSpc>
                <a:spcPct val="90000"/>
              </a:lnSpc>
            </a:pPr>
            <a:r>
              <a:rPr lang="es-AR" altLang="en-US"/>
              <a:t>Retorno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return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void</a:t>
            </a:r>
            <a:r>
              <a:rPr lang="es-AR" altLang="en-US" b="1"/>
              <a:t> </a:t>
            </a:r>
          </a:p>
          <a:p>
            <a:pPr>
              <a:lnSpc>
                <a:spcPct val="90000"/>
              </a:lnSpc>
            </a:pPr>
            <a:r>
              <a:rPr lang="es-AR" altLang="en-US" b="1"/>
              <a:t>Invocación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36</a:t>
            </a:fld>
            <a:endParaRPr lang="es-A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44D793-20BF-4BB2-9902-517F4CB0D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68338"/>
              </p:ext>
            </p:extLst>
          </p:nvPr>
        </p:nvGraphicFramePr>
        <p:xfrm>
          <a:off x="800100" y="4005064"/>
          <a:ext cx="754380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66436243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3481661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58590526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74019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tipo_de_retorno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nombre_funcion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minimo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85891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37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minimo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{</a:t>
            </a:r>
          </a:p>
          <a:p>
            <a:r>
              <a:rPr lang="en-US"/>
              <a:t>	int min = x;</a:t>
            </a:r>
          </a:p>
          <a:p>
            <a:r>
              <a:rPr lang="en-US"/>
              <a:t>	if </a:t>
            </a:r>
            <a:r>
              <a:rPr lang="en-US" dirty="0"/>
              <a:t>(x &gt; y)</a:t>
            </a:r>
          </a:p>
          <a:p>
            <a:r>
              <a:rPr lang="en-US" dirty="0"/>
              <a:t>	</a:t>
            </a:r>
            <a:r>
              <a:rPr lang="en-US"/>
              <a:t>	min = y</a:t>
            </a:r>
            <a:r>
              <a:rPr lang="en-US" dirty="0"/>
              <a:t>;</a:t>
            </a:r>
          </a:p>
          <a:p>
            <a:r>
              <a:rPr lang="en-US"/>
              <a:t>	return mi</a:t>
            </a:r>
            <a:r>
              <a:rPr lang="en-US" dirty="0"/>
              <a:t>n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60E45-02B7-417E-A315-B8A1EECF8708}"/>
              </a:ext>
            </a:extLst>
          </p:cNvPr>
          <p:cNvSpPr txBox="1"/>
          <p:nvPr/>
        </p:nvSpPr>
        <p:spPr>
          <a:xfrm>
            <a:off x="822960" y="5157192"/>
            <a:ext cx="641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x = </a:t>
            </a:r>
            <a:r>
              <a:rPr lang="es-ES" dirty="0" err="1"/>
              <a:t>minimo</a:t>
            </a:r>
            <a:r>
              <a:rPr lang="es-ES" dirty="0"/>
              <a:t>(5, 8);	// llamado o invocación de la función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7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Parámetros por referencia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38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intercambiar (</a:t>
            </a:r>
            <a:r>
              <a:rPr lang="es-ES" dirty="0" err="1"/>
              <a:t>int</a:t>
            </a:r>
            <a:r>
              <a:rPr lang="es-ES" dirty="0"/>
              <a:t> &amp; x, </a:t>
            </a:r>
            <a:r>
              <a:rPr lang="es-ES" dirty="0" err="1"/>
              <a:t>int</a:t>
            </a:r>
            <a:r>
              <a:rPr lang="es-ES" dirty="0"/>
              <a:t> &amp; y)  {</a:t>
            </a:r>
          </a:p>
          <a:p>
            <a:r>
              <a:rPr lang="en-US" dirty="0"/>
              <a:t>	int aux = x;</a:t>
            </a:r>
          </a:p>
          <a:p>
            <a:r>
              <a:rPr lang="en-US" dirty="0"/>
              <a:t>	x = y;</a:t>
            </a:r>
          </a:p>
          <a:p>
            <a:r>
              <a:rPr lang="en-US" dirty="0"/>
              <a:t>	y = aux;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822960" y="3573631"/>
            <a:ext cx="7061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 () {</a:t>
            </a:r>
          </a:p>
          <a:p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x = 5, y = 8;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"Antes del llamado a las funciones"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</a:t>
            </a:r>
            <a:r>
              <a:rPr lang="en-US" dirty="0" err="1"/>
              <a:t>intercambiar</a:t>
            </a:r>
            <a:r>
              <a:rPr lang="en-US" dirty="0"/>
              <a:t> (x, y);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Despues</a:t>
            </a:r>
            <a:r>
              <a:rPr lang="es-ES" dirty="0"/>
              <a:t> del llamado a la </a:t>
            </a:r>
            <a:r>
              <a:rPr lang="es-ES" dirty="0" err="1"/>
              <a:t>funcion</a:t>
            </a:r>
            <a:r>
              <a:rPr lang="es-ES" dirty="0"/>
              <a:t> intercambiar"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Vectores por parámetro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39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cargar</a:t>
            </a:r>
            <a:r>
              <a:rPr lang="en-US" dirty="0"/>
              <a:t> (int </a:t>
            </a:r>
            <a:r>
              <a:rPr lang="en-US" dirty="0" err="1"/>
              <a:t>vec</a:t>
            </a:r>
            <a:r>
              <a:rPr lang="en-US" dirty="0"/>
              <a:t> [ ], int n) {</a:t>
            </a:r>
          </a:p>
          <a:p>
            <a:r>
              <a:rPr lang="nn-NO" dirty="0"/>
              <a:t>	for (int i = 0; i &lt; n; i++)</a:t>
            </a:r>
          </a:p>
          <a:p>
            <a:r>
              <a:rPr lang="en-US"/>
              <a:t>		vec 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(</a:t>
            </a:r>
            <a:r>
              <a:rPr lang="en-US" dirty="0" err="1"/>
              <a:t>i</a:t>
            </a:r>
            <a:r>
              <a:rPr lang="en-US" dirty="0"/>
              <a:t> +1)*( </a:t>
            </a:r>
            <a:r>
              <a:rPr lang="en-US" dirty="0" err="1"/>
              <a:t>i</a:t>
            </a:r>
            <a:r>
              <a:rPr lang="en-US" dirty="0"/>
              <a:t> +1);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797206" y="3463841"/>
            <a:ext cx="70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vectores y matrices se pasan por referencia de manera automática, no hay que indicarlo.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BE10A8-5383-41F3-8BF0-8E39E81B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Compiladores e </a:t>
            </a:r>
            <a:r>
              <a:rPr lang="es-AR" altLang="en-US" dirty="0" err="1"/>
              <a:t>IDEs</a:t>
            </a:r>
            <a:endParaRPr lang="es-AR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E73ADA-F1FC-433D-A686-67465ECDC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dirty="0"/>
          </a:p>
          <a:p>
            <a:r>
              <a:rPr lang="es-AR" altLang="en-US" dirty="0"/>
              <a:t>Compilador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altLang="en-US" dirty="0"/>
              <a:t>GCC (Linux)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altLang="en-US" dirty="0" err="1"/>
              <a:t>MinGW</a:t>
            </a:r>
            <a:r>
              <a:rPr lang="es-AR" altLang="en-US" dirty="0"/>
              <a:t> (Windows)</a:t>
            </a:r>
          </a:p>
          <a:p>
            <a:pPr>
              <a:buFont typeface="Arial" panose="020B0604020202020204" pitchFamily="34" charset="0"/>
              <a:buChar char="•"/>
            </a:pPr>
            <a:endParaRPr lang="es-AR" altLang="en-US" dirty="0"/>
          </a:p>
          <a:p>
            <a:r>
              <a:rPr lang="es-AR" altLang="en-US" dirty="0"/>
              <a:t>IDE</a:t>
            </a:r>
          </a:p>
          <a:p>
            <a:pPr lvl="1"/>
            <a:r>
              <a:rPr lang="es-AR" altLang="en-US" dirty="0"/>
              <a:t>Eclipse</a:t>
            </a:r>
          </a:p>
          <a:p>
            <a:pPr lvl="1"/>
            <a:r>
              <a:rPr lang="es-AR" altLang="en-US" dirty="0" err="1"/>
              <a:t>Code</a:t>
            </a:r>
            <a:r>
              <a:rPr lang="es-AR" altLang="en-US" dirty="0"/>
              <a:t>::Blocks</a:t>
            </a:r>
          </a:p>
          <a:p>
            <a:pPr lvl="1"/>
            <a:r>
              <a:rPr lang="es-AR" altLang="en-US" dirty="0"/>
              <a:t>Dev C++</a:t>
            </a:r>
          </a:p>
          <a:p>
            <a:pPr lvl="1"/>
            <a:r>
              <a:rPr lang="es-AR" altLang="en-US" dirty="0"/>
              <a:t>Visual Studio </a:t>
            </a:r>
            <a:r>
              <a:rPr lang="es-AR" altLang="en-US" dirty="0" err="1"/>
              <a:t>Code</a:t>
            </a:r>
            <a:endParaRPr lang="es-AR" altLang="en-US" dirty="0"/>
          </a:p>
          <a:p>
            <a:pPr lvl="1"/>
            <a:r>
              <a:rPr lang="es-AR" altLang="en-US" dirty="0" err="1"/>
              <a:t>CLion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4505FD-B560-4CB7-A0ED-60B9EF3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862E-DF3C-4DC7-87D0-5413C379A2E5}" type="slidenum">
              <a:rPr lang="es-AR" altLang="en-US"/>
              <a:pPr/>
              <a:t>4</a:t>
            </a:fld>
            <a:endParaRPr lang="es-A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DA4E818-F51D-41B9-AAF6-BDDBA6CC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Strings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E39DC8-3995-4737-96DE-DD6C19CCC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Include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>
                <a:latin typeface="Courier New" panose="02070309020205020404" pitchFamily="49" charset="0"/>
              </a:rPr>
              <a:t>#</a:t>
            </a:r>
            <a:r>
              <a:rPr lang="es-AR" altLang="en-US" sz="1800" dirty="0" err="1">
                <a:latin typeface="Courier New" panose="02070309020205020404" pitchFamily="49" charset="0"/>
              </a:rPr>
              <a:t>include</a:t>
            </a:r>
            <a:r>
              <a:rPr lang="es-AR" altLang="en-US" sz="1800" dirty="0">
                <a:latin typeface="Courier New" panose="02070309020205020404" pitchFamily="49" charset="0"/>
              </a:rPr>
              <a:t> &lt;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&gt;</a:t>
            </a:r>
          </a:p>
          <a:p>
            <a:r>
              <a:rPr lang="es-AR" altLang="en-US" dirty="0"/>
              <a:t>Definición y uso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nombre = “Agustina”;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valor;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“Lenguaje”;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valor + “ C++”;</a:t>
            </a:r>
          </a:p>
          <a:p>
            <a:endParaRPr lang="es-AR" altLang="en-US" sz="1800" dirty="0">
              <a:latin typeface="Courier New" panose="02070309020205020404" pitchFamily="49" charset="0"/>
            </a:endParaRPr>
          </a:p>
          <a:p>
            <a:r>
              <a:rPr lang="es-AR" altLang="en-US" sz="1800" dirty="0" err="1">
                <a:latin typeface="Courier New" panose="02070309020205020404" pitchFamily="49" charset="0"/>
              </a:rPr>
              <a:t>using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namespace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;</a:t>
            </a: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81934-E641-4020-A875-FE5C22F9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F14-C850-4A56-8663-E63309D5D641}" type="slidenum">
              <a:rPr lang="es-AR" altLang="en-US"/>
              <a:pPr/>
              <a:t>40</a:t>
            </a:fld>
            <a:endParaRPr lang="es-A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913A2C-5EEC-4301-8FF4-927918F7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Fin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40D47C-A2A8-4BC6-B683-80506FA6B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¿</a:t>
            </a:r>
            <a:r>
              <a:rPr lang="en-US" altLang="en-US" sz="3200" dirty="0" err="1"/>
              <a:t>Consultas</a:t>
            </a:r>
            <a:r>
              <a:rPr lang="en-US" altLang="en-US" sz="3200" dirty="0"/>
              <a:t>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91746B-6EAB-4873-BEB4-25CC470E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35D6-6D16-4475-BCE1-32E42265AA21}" type="slidenum">
              <a:rPr lang="es-AR" altLang="en-US"/>
              <a:pPr/>
              <a:t>41</a:t>
            </a:fld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B3A8F2-624F-423E-94BE-FC363808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400" dirty="0"/>
            </a:br>
            <a:r>
              <a:rPr lang="es-AR" altLang="en-US" dirty="0"/>
              <a:t>Compilador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5FA0EAA-4F86-42F6-8D8D-1E173B0BF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Un compilador traduce directamente el código fuente en instrucciones de máquina.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E6B6C8-9971-42EF-BB58-1A58226E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B00-7F1C-4A5F-9DA7-CB9BE62D192C}" type="slidenum">
              <a:rPr lang="es-AR" altLang="en-US"/>
              <a:pPr/>
              <a:t>5</a:t>
            </a:fld>
            <a:endParaRPr lang="es-A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B576C6F-817E-4EF1-85CA-BCB4B553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IDE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A7D403-796B-4C8F-9D1E-F867F396D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b="1" i="1" dirty="0" err="1"/>
              <a:t>I</a:t>
            </a:r>
            <a:r>
              <a:rPr lang="es-AR" altLang="en-US" i="1" dirty="0" err="1"/>
              <a:t>ntegrated</a:t>
            </a:r>
            <a:r>
              <a:rPr lang="es-AR" altLang="en-US" i="1" dirty="0"/>
              <a:t> </a:t>
            </a:r>
            <a:r>
              <a:rPr lang="es-AR" altLang="en-US" b="1" i="1" dirty="0" err="1"/>
              <a:t>D</a:t>
            </a:r>
            <a:r>
              <a:rPr lang="es-AR" altLang="en-US" i="1" dirty="0" err="1"/>
              <a:t>evelopment</a:t>
            </a:r>
            <a:r>
              <a:rPr lang="es-AR" altLang="en-US" i="1" dirty="0"/>
              <a:t> </a:t>
            </a:r>
            <a:r>
              <a:rPr lang="es-AR" altLang="en-US" b="1" i="1" dirty="0" err="1"/>
              <a:t>E</a:t>
            </a:r>
            <a:r>
              <a:rPr lang="es-AR" altLang="en-US" i="1" dirty="0" err="1"/>
              <a:t>nvironment</a:t>
            </a:r>
            <a:r>
              <a:rPr lang="es-AR" altLang="en-US" dirty="0"/>
              <a:t>:  entorno de desarrollo integrado</a:t>
            </a:r>
          </a:p>
          <a:p>
            <a:pPr>
              <a:lnSpc>
                <a:spcPct val="90000"/>
              </a:lnSpc>
            </a:pPr>
            <a:r>
              <a:rPr lang="es-AR" altLang="en-US" dirty="0"/>
              <a:t>Aplicación que integra un conjunto de herramientas para el desarrollo de software.</a:t>
            </a:r>
          </a:p>
          <a:p>
            <a:pPr>
              <a:lnSpc>
                <a:spcPct val="90000"/>
              </a:lnSpc>
            </a:pPr>
            <a:r>
              <a:rPr lang="es-AR" altLang="en-US" dirty="0"/>
              <a:t>Está compuesto por un editor de código, un compilador, un </a:t>
            </a:r>
            <a:r>
              <a:rPr lang="es-AR" altLang="en-US" dirty="0" err="1"/>
              <a:t>debugger</a:t>
            </a:r>
            <a:r>
              <a:rPr lang="es-AR" altLang="en-US" dirty="0"/>
              <a:t>, etc.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DED7-FDA8-4E4C-9814-E73630A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A82-6C9E-4016-AF73-294BEA820A19}" type="slidenum">
              <a:rPr lang="es-AR" altLang="en-US"/>
              <a:pPr/>
              <a:t>6</a:t>
            </a:fld>
            <a:endParaRPr lang="es-A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B353CCB-FA4E-472C-B6F6-B15175213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Eclipse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1F786-401F-4580-A9C2-945A839CE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sz="2800"/>
              <a:t>IDE: Eclipse IDE for C/C++ Developers</a:t>
            </a:r>
          </a:p>
          <a:p>
            <a:r>
              <a:rPr lang="es-AR" altLang="en-US" sz="2800"/>
              <a:t>Compilador </a:t>
            </a:r>
          </a:p>
          <a:p>
            <a:pPr lvl="1"/>
            <a:r>
              <a:rPr lang="es-AR" altLang="en-US" sz="2400"/>
              <a:t>gcc (linux) </a:t>
            </a:r>
          </a:p>
          <a:p>
            <a:pPr lvl="1"/>
            <a:r>
              <a:rPr lang="es-AR" altLang="en-US" sz="2400"/>
              <a:t>MinGW (windows)</a:t>
            </a:r>
          </a:p>
          <a:p>
            <a:r>
              <a:rPr lang="es-AR" altLang="en-US" sz="2800"/>
              <a:t>Descargas</a:t>
            </a:r>
          </a:p>
          <a:p>
            <a:pPr lvl="1"/>
            <a:r>
              <a:rPr lang="es-AR" altLang="en-US" sz="2400"/>
              <a:t>Eclipse: </a:t>
            </a:r>
            <a:r>
              <a:rPr lang="es-AR" altLang="en-US" sz="2400">
                <a:hlinkClick r:id="rId2"/>
              </a:rPr>
              <a:t>http://www.eclipse.org/downloads/</a:t>
            </a:r>
            <a:endParaRPr lang="es-AR" altLang="en-US" sz="2400"/>
          </a:p>
          <a:p>
            <a:pPr lvl="1"/>
            <a:r>
              <a:rPr lang="es-AR" altLang="en-US" sz="2400"/>
              <a:t>MinGW: </a:t>
            </a:r>
            <a:r>
              <a:rPr lang="es-AR" altLang="en-US" sz="2400">
                <a:hlinkClick r:id="rId3"/>
              </a:rPr>
              <a:t>http://www.mingw.org/download.shtml</a:t>
            </a:r>
            <a:endParaRPr lang="es-AR" altLang="en-US" sz="24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4B03-3B4E-438F-B7F8-2AB8EE2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2A0-D51F-490C-AC31-F57C03E40627}" type="slidenum">
              <a:rPr lang="es-AR" altLang="en-US"/>
              <a:pPr/>
              <a:t>7</a:t>
            </a:fld>
            <a:endParaRPr lang="es-A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9DB7067-A3AA-42E5-BF53-1076A34B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Code::Blocks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331EE4A-FD56-43C6-B6FD-F9AFEC044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IDE: </a:t>
            </a:r>
            <a:r>
              <a:rPr lang="en-US" altLang="ko-KR">
                <a:ea typeface="굴림" panose="020B0503020000020004" pitchFamily="34" charset="-127"/>
              </a:rPr>
              <a:t>Code::Blocks </a:t>
            </a:r>
            <a:endParaRPr lang="es-AR" altLang="en-US"/>
          </a:p>
          <a:p>
            <a:r>
              <a:rPr lang="es-AR" altLang="en-US"/>
              <a:t>Compilador </a:t>
            </a:r>
          </a:p>
          <a:p>
            <a:pPr lvl="1"/>
            <a:r>
              <a:rPr lang="es-AR" altLang="en-US"/>
              <a:t>gcc (linux) </a:t>
            </a:r>
          </a:p>
          <a:p>
            <a:pPr lvl="1"/>
            <a:r>
              <a:rPr lang="es-AR" altLang="en-US"/>
              <a:t>MinGW (windows)</a:t>
            </a:r>
          </a:p>
          <a:p>
            <a:r>
              <a:rPr lang="es-AR" altLang="en-US"/>
              <a:t>Descargas</a:t>
            </a:r>
          </a:p>
          <a:p>
            <a:pPr lvl="1"/>
            <a:r>
              <a:rPr lang="es-ES" altLang="ko-KR">
                <a:ea typeface="굴림" panose="020B0503020000020004" pitchFamily="34" charset="-127"/>
                <a:hlinkClick r:id="rId2"/>
              </a:rPr>
              <a:t>http://www.codeblocks.org</a:t>
            </a:r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7CD34C-04C5-4F55-AA5F-DE3D069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9FE-79D5-4A68-B599-D6E1008E3F59}" type="slidenum">
              <a:rPr lang="es-AR" altLang="en-US"/>
              <a:pPr/>
              <a:t>8</a:t>
            </a:fld>
            <a:endParaRPr lang="es-A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2F0F8E-BE61-4D8A-AD69-CC5649A9A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Dev C++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8DA7E57-F938-4802-AF98-689A4F72F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IDE: </a:t>
            </a:r>
            <a:r>
              <a:rPr lang="en-US" altLang="ko-KR">
                <a:ea typeface="굴림" panose="020B0503020000020004" pitchFamily="34" charset="-127"/>
              </a:rPr>
              <a:t>Dev C++</a:t>
            </a:r>
            <a:r>
              <a:rPr lang="es-ES" altLang="ko-KR">
                <a:ea typeface="굴림" panose="020B0503020000020004" pitchFamily="34" charset="-127"/>
              </a:rPr>
              <a:t> </a:t>
            </a:r>
            <a:endParaRPr lang="es-AR" altLang="en-US"/>
          </a:p>
          <a:p>
            <a:r>
              <a:rPr lang="es-AR" altLang="en-US"/>
              <a:t>Compilador </a:t>
            </a:r>
          </a:p>
          <a:p>
            <a:pPr lvl="1"/>
            <a:r>
              <a:rPr lang="es-AR" altLang="en-US"/>
              <a:t>MinGW</a:t>
            </a:r>
          </a:p>
          <a:p>
            <a:r>
              <a:rPr lang="es-AR" altLang="en-US"/>
              <a:t>Descargas</a:t>
            </a:r>
          </a:p>
          <a:p>
            <a:pPr lvl="1"/>
            <a:r>
              <a:rPr lang="es-ES" altLang="ko-KR">
                <a:ea typeface="굴림" panose="020B0503020000020004" pitchFamily="34" charset="-127"/>
                <a:hlinkClick r:id="rId2"/>
              </a:rPr>
              <a:t>http://www.bloodshed.net/download.html</a:t>
            </a:r>
            <a:r>
              <a:rPr lang="es-ES" altLang="ko-KR">
                <a:ea typeface="굴림" panose="020B0503020000020004" pitchFamily="34" charset="-127"/>
              </a:rPr>
              <a:t> </a:t>
            </a:r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652766-AD30-47D6-A946-492507C9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063-5A8F-4C7E-A4B6-49089BDD41BA}" type="slidenum">
              <a:rPr lang="es-AR" altLang="en-US"/>
              <a:pPr/>
              <a:t>9</a:t>
            </a:fld>
            <a:endParaRPr lang="es-A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2129</Words>
  <Application>Microsoft Office PowerPoint</Application>
  <PresentationFormat>Presentación en pantalla (4:3)</PresentationFormat>
  <Paragraphs>456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Wingdings</vt:lpstr>
      <vt:lpstr>Retrospect</vt:lpstr>
      <vt:lpstr>C++</vt:lpstr>
      <vt:lpstr>Contenido</vt:lpstr>
      <vt:lpstr>Características</vt:lpstr>
      <vt:lpstr>Compiladores e IDEs</vt:lpstr>
      <vt:lpstr> Compilador</vt:lpstr>
      <vt:lpstr> IDE</vt:lpstr>
      <vt:lpstr>Compiladores e IDEs  Eclipse</vt:lpstr>
      <vt:lpstr>Compiladores e IDEs  Code::Blocks</vt:lpstr>
      <vt:lpstr>Compiladores e IDEs  Dev C++</vt:lpstr>
      <vt:lpstr>Primer programa</vt:lpstr>
      <vt:lpstr>Tipos de datos</vt:lpstr>
      <vt:lpstr> Identificadores</vt:lpstr>
      <vt:lpstr> Variables</vt:lpstr>
      <vt:lpstr>Constantes</vt:lpstr>
      <vt:lpstr>Entrada / Salida</vt:lpstr>
      <vt:lpstr>Comentarios</vt:lpstr>
      <vt:lpstr>Tipos de datos Modificadores</vt:lpstr>
      <vt:lpstr> Tipos de datos derivados (1)</vt:lpstr>
      <vt:lpstr> Tipos de datos derivados (2)</vt:lpstr>
      <vt:lpstr>Operadores</vt:lpstr>
      <vt:lpstr>Operadores Asignación y Aritméticos</vt:lpstr>
      <vt:lpstr>Operadores Lógicos y otros</vt:lpstr>
      <vt:lpstr>Operadores Comparación</vt:lpstr>
      <vt:lpstr>Estructuras de control de flujo</vt:lpstr>
      <vt:lpstr>Estructuras selectivas</vt:lpstr>
      <vt:lpstr>Estructuras selectivas (2)</vt:lpstr>
      <vt:lpstr>Estructuras selectivas (3)</vt:lpstr>
      <vt:lpstr>Estructuras selectivas (4)</vt:lpstr>
      <vt:lpstr>Estructuras repetitivas (while)</vt:lpstr>
      <vt:lpstr>Estructuras repetitivas (do - while)</vt:lpstr>
      <vt:lpstr>Estructuras repetitivas (for)</vt:lpstr>
      <vt:lpstr>Estructuras repetitivas (for)</vt:lpstr>
      <vt:lpstr>Estructuras repetitivas (for)</vt:lpstr>
      <vt:lpstr>Estructuras repetitivas (for)</vt:lpstr>
      <vt:lpstr>Estructuras repetitivas (for)</vt:lpstr>
      <vt:lpstr>Funciones</vt:lpstr>
      <vt:lpstr>Funciones</vt:lpstr>
      <vt:lpstr>Parámetros por referencia</vt:lpstr>
      <vt:lpstr>Vectores por parámetro</vt:lpstr>
      <vt:lpstr>Strings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andy juarez</dc:creator>
  <cp:lastModifiedBy>ANDRES ALBERTO JUAREZ</cp:lastModifiedBy>
  <cp:revision>49</cp:revision>
  <dcterms:created xsi:type="dcterms:W3CDTF">2020-03-24T23:33:06Z</dcterms:created>
  <dcterms:modified xsi:type="dcterms:W3CDTF">2023-03-16T17:49:19Z</dcterms:modified>
</cp:coreProperties>
</file>