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F013-380A-9428-861B-267CBFF4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DB2C5-B327-04AA-0042-F95B812EE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68BF-FBE1-2622-2E8F-70825E39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4617-1697-A306-0E80-8F1C74E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6C9F-88BA-5895-95A4-C2B43B7D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B336-D732-3F3A-6698-3AE40DB2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907F0-C7CC-7989-CB83-4AC02829E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C3D9-5F86-0EC6-02C8-9F9DA641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2DA6-349D-8BC0-8A89-A2050EDD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BC0E-D60B-D687-092D-1B84C0CC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86750-84F7-B4D4-5268-7CEE5CC5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9BD9-79AE-D270-8681-7134FC763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9364-267E-1018-D299-D3B77754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EE82-DFA3-059C-D5B3-A3856D3D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7877-622F-31F3-8B8D-1ECF2A4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27C5-719C-0734-67EB-9DD1604F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74BF-C4E0-04E8-4F07-7BA35D2D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754B-1CE1-579C-961D-AA41707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58A9-318D-EF0A-F8FF-00B83779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2DA8-B3E2-96A4-4B70-6E3B0365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9079-D325-03F4-9BEE-288AAD5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89A-3BE8-A203-7543-64D5DA2D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C552-671B-F794-27AE-C03D930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552E-6B67-54EE-AAB5-CD9A2DF4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1D1A-F473-170D-AA5C-51579FCF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0871-09C3-FA87-5094-DB99C854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DA23-E23E-BC4D-3F63-A212F81AE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6B963-7739-BF2B-33D8-58F8D411F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E1814-73F5-BD5C-E5A1-CF67615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9C9B4-F2D3-9EAC-F20A-0FFEEE6A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7E20A-B398-3E8D-87B4-426AAEA4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318E-4018-49F8-A910-85936B5F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B1D5-4338-3051-33D9-8F763323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86E58-25B7-4D44-E92F-790BEEA6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1F69B-BEAC-3B54-D14F-27FB03891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D8BE6-791F-F1CD-41EA-2B5B3A826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AF82A-0DA2-E4B4-4F81-0C55F44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C8CDE-7D0C-D8AA-DEEA-AC358DBE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DB9B1-1983-AE15-E2D5-91FF2F55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E33B-88E0-310E-8647-696184AB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8E669-D6D4-CA84-6A7C-FB7054B1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6357B-F318-743C-3389-7D426DA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EC6A1-91F8-4B3F-6285-423EB3A6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149D4-A846-5912-4281-2C80A4C8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02CA9-DAF9-FC0B-88B5-536C02B7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C55CE-641A-A70E-A4B6-480B7A4E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80D8-1F00-7041-E980-4C841340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5F42-4DD9-76B2-842D-AFBE912E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5617-0F6C-76C1-5237-B28B905D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8D6F2-B3EC-AC3C-5E0D-D0B12FEF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5DE4-34D7-62B9-1627-1C8F827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42DD-5D24-F2DD-A355-768BAEF0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0E57-165E-C924-2D46-7D59F0B3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2AA65-81B0-9FC2-FA73-AE4A59FC8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96820-5882-C0F1-A62E-BC7B210E5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D741C-42C5-8667-9639-4F988FD7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BD6B-E1AF-8377-A1E2-5013446E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D81C-F456-95AF-FA85-6C759848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1C5CD-9C2F-2666-A1F6-037121A6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CF5D-0C6A-1788-D2E7-19175B02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103F-52C0-BCA0-A034-56B4CC90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CEE5-4571-483C-A34B-21B4572F622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5100-9E6D-6BF2-3278-D896C3ABE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FC5E-0571-1DE8-2CE8-02F83047E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93739-4221-414E-BCAD-C41CD0717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1" r="4168" b="3226"/>
          <a:stretch/>
        </p:blipFill>
        <p:spPr>
          <a:xfrm>
            <a:off x="0" y="-8012"/>
            <a:ext cx="12192000" cy="6866012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B6099CC-B053-6178-700D-D17A1384FF5E}"/>
              </a:ext>
            </a:extLst>
          </p:cNvPr>
          <p:cNvSpPr/>
          <p:nvPr/>
        </p:nvSpPr>
        <p:spPr>
          <a:xfrm>
            <a:off x="5913120" y="4632960"/>
            <a:ext cx="2682240" cy="436880"/>
          </a:xfrm>
          <a:prstGeom prst="wedgeRoundRectCallout">
            <a:avLst>
              <a:gd name="adj1" fmla="val -96377"/>
              <a:gd name="adj2" fmla="val -61600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https://planningcommitment.org/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0FEDF-59A1-27EC-7E4E-AB418134FEF3}"/>
              </a:ext>
            </a:extLst>
          </p:cNvPr>
          <p:cNvSpPr/>
          <p:nvPr/>
        </p:nvSpPr>
        <p:spPr>
          <a:xfrm>
            <a:off x="2611120" y="4851400"/>
            <a:ext cx="2113280" cy="309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F942E-71DA-259C-A5D6-40DD3CDB0DAA}"/>
              </a:ext>
            </a:extLst>
          </p:cNvPr>
          <p:cNvSpPr/>
          <p:nvPr/>
        </p:nvSpPr>
        <p:spPr>
          <a:xfrm>
            <a:off x="5252720" y="5161280"/>
            <a:ext cx="2682240" cy="4368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button “Login” – takes you to login page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2A97E-7816-D1FF-7E93-DD7F08BDAE4E}"/>
              </a:ext>
            </a:extLst>
          </p:cNvPr>
          <p:cNvSpPr/>
          <p:nvPr/>
        </p:nvSpPr>
        <p:spPr>
          <a:xfrm>
            <a:off x="2326640" y="1381760"/>
            <a:ext cx="2682240" cy="436880"/>
          </a:xfrm>
          <a:prstGeom prst="wedgeRoundRectCallout">
            <a:avLst>
              <a:gd name="adj1" fmla="val -91074"/>
              <a:gd name="adj2" fmla="val 452354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#tool section of page</a:t>
            </a:r>
          </a:p>
        </p:txBody>
      </p:sp>
    </p:spTree>
    <p:extLst>
      <p:ext uri="{BB962C8B-B14F-4D97-AF65-F5344CB8AC3E}">
        <p14:creationId xmlns:p14="http://schemas.microsoft.com/office/powerpoint/2010/main" val="301807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27F84B-2606-5157-63F4-9A418FB5D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4297" r="1356" b="3364"/>
          <a:stretch/>
        </p:blipFill>
        <p:spPr>
          <a:xfrm>
            <a:off x="0" y="0"/>
            <a:ext cx="10728960" cy="686485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B6099CC-B053-6178-700D-D17A1384FF5E}"/>
              </a:ext>
            </a:extLst>
          </p:cNvPr>
          <p:cNvSpPr/>
          <p:nvPr/>
        </p:nvSpPr>
        <p:spPr>
          <a:xfrm>
            <a:off x="6593840" y="3261360"/>
            <a:ext cx="1625600" cy="851669"/>
          </a:xfrm>
          <a:prstGeom prst="wedgeRoundRectCallout">
            <a:avLst>
              <a:gd name="adj1" fmla="val -27021"/>
              <a:gd name="adj2" fmla="val -10127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 “scatter page” once you are already logged in.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2A97E-7816-D1FF-7E93-DD7F08BDAE4E}"/>
              </a:ext>
            </a:extLst>
          </p:cNvPr>
          <p:cNvSpPr/>
          <p:nvPr/>
        </p:nvSpPr>
        <p:spPr>
          <a:xfrm>
            <a:off x="3413760" y="3457709"/>
            <a:ext cx="2682240" cy="436880"/>
          </a:xfrm>
          <a:prstGeom prst="wedgeRoundRectCallout">
            <a:avLst>
              <a:gd name="adj1" fmla="val -33498"/>
              <a:gd name="adj2" fmla="val -18718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#login page / create new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7A3B3-1E0E-DFF8-4807-AEBA5DE9A065}"/>
              </a:ext>
            </a:extLst>
          </p:cNvPr>
          <p:cNvSpPr/>
          <p:nvPr/>
        </p:nvSpPr>
        <p:spPr>
          <a:xfrm>
            <a:off x="243840" y="5679440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DEA2A36-13A2-334C-F0AF-16594A8F41EC}"/>
              </a:ext>
            </a:extLst>
          </p:cNvPr>
          <p:cNvSpPr/>
          <p:nvPr/>
        </p:nvSpPr>
        <p:spPr>
          <a:xfrm>
            <a:off x="2367280" y="5923280"/>
            <a:ext cx="2682240" cy="71120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text or something like “Welcome #username” once you have logged in. If not logged in, add button?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D3CE63A-183B-E79C-4114-50C66B88371E}"/>
              </a:ext>
            </a:extLst>
          </p:cNvPr>
          <p:cNvSpPr/>
          <p:nvPr/>
        </p:nvSpPr>
        <p:spPr>
          <a:xfrm>
            <a:off x="7122160" y="4397508"/>
            <a:ext cx="2682240" cy="692651"/>
          </a:xfrm>
          <a:prstGeom prst="wedgeRoundRectCallout">
            <a:avLst>
              <a:gd name="adj1" fmla="val 39986"/>
              <a:gd name="adj2" fmla="val -27058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 “profile page” to see “MY STRATEGIES” once you are already logged in.</a:t>
            </a:r>
          </a:p>
        </p:txBody>
      </p:sp>
    </p:spTree>
    <p:extLst>
      <p:ext uri="{BB962C8B-B14F-4D97-AF65-F5344CB8AC3E}">
        <p14:creationId xmlns:p14="http://schemas.microsoft.com/office/powerpoint/2010/main" val="34848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E7D7ED-46B1-EDE2-60B7-A3783FE90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10310" r="80991" b="3365"/>
          <a:stretch/>
        </p:blipFill>
        <p:spPr>
          <a:xfrm>
            <a:off x="0" y="3386"/>
            <a:ext cx="2214880" cy="686146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B069111-D8F3-CDFC-8FFB-51A2AB55702D}"/>
              </a:ext>
            </a:extLst>
          </p:cNvPr>
          <p:cNvSpPr/>
          <p:nvPr/>
        </p:nvSpPr>
        <p:spPr>
          <a:xfrm>
            <a:off x="8303259" y="701040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IS THE “NEW USER LOGIN PAGE” IDEA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87A54-2AEE-EAB4-6928-BB593EC09E4E}"/>
              </a:ext>
            </a:extLst>
          </p:cNvPr>
          <p:cNvSpPr/>
          <p:nvPr/>
        </p:nvSpPr>
        <p:spPr>
          <a:xfrm>
            <a:off x="2661920" y="62484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B365ECCB-973C-5A2A-D021-8D5BE513D19A}"/>
              </a:ext>
            </a:extLst>
          </p:cNvPr>
          <p:cNvSpPr/>
          <p:nvPr/>
        </p:nvSpPr>
        <p:spPr>
          <a:xfrm>
            <a:off x="3154681" y="1310640"/>
            <a:ext cx="1056638" cy="1325880"/>
          </a:xfrm>
          <a:prstGeom prst="wedgeRoundRectCallout">
            <a:avLst>
              <a:gd name="adj1" fmla="val -48037"/>
              <a:gd name="adj2" fmla="val -15703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NEW USER: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SIGNATORY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6F2266-BFD3-135F-E3D9-9E6C02C03DC5}"/>
              </a:ext>
            </a:extLst>
          </p:cNvPr>
          <p:cNvSpPr/>
          <p:nvPr/>
        </p:nvSpPr>
        <p:spPr>
          <a:xfrm>
            <a:off x="4937758" y="62484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4B52E81-5DEC-29C9-4107-D1504EB66F79}"/>
              </a:ext>
            </a:extLst>
          </p:cNvPr>
          <p:cNvSpPr/>
          <p:nvPr/>
        </p:nvSpPr>
        <p:spPr>
          <a:xfrm>
            <a:off x="5430519" y="1310640"/>
            <a:ext cx="1056638" cy="1325880"/>
          </a:xfrm>
          <a:prstGeom prst="wedgeRoundRectCallout">
            <a:avLst>
              <a:gd name="adj1" fmla="val -48037"/>
              <a:gd name="adj2" fmla="val -15703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NEW USER: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NON SIGNATORY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F8468194-723D-9B7B-9B1B-D3F0CE87FF83}"/>
              </a:ext>
            </a:extLst>
          </p:cNvPr>
          <p:cNvSpPr/>
          <p:nvPr/>
        </p:nvSpPr>
        <p:spPr>
          <a:xfrm>
            <a:off x="4089399" y="4033520"/>
            <a:ext cx="1905001" cy="904240"/>
          </a:xfrm>
          <a:prstGeom prst="wedgeRoundRectCallout">
            <a:avLst>
              <a:gd name="adj1" fmla="val -44455"/>
              <a:gd name="adj2" fmla="val -15621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Any of these 2 blocks will make you create a profile (email password, address, city, age, gender)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87EBE-5E0D-3109-1D64-33513D44C53F}"/>
              </a:ext>
            </a:extLst>
          </p:cNvPr>
          <p:cNvSpPr/>
          <p:nvPr/>
        </p:nvSpPr>
        <p:spPr>
          <a:xfrm>
            <a:off x="8346438" y="2540001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727C47CA-3EF9-24B1-741B-61FB552D4F5F}"/>
              </a:ext>
            </a:extLst>
          </p:cNvPr>
          <p:cNvSpPr/>
          <p:nvPr/>
        </p:nvSpPr>
        <p:spPr>
          <a:xfrm>
            <a:off x="8981439" y="3114040"/>
            <a:ext cx="1544319" cy="888999"/>
          </a:xfrm>
          <a:prstGeom prst="wedgeRoundRectCallout">
            <a:avLst>
              <a:gd name="adj1" fmla="val -33696"/>
              <a:gd name="adj2" fmla="val -8494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button to “log in (if already a registered user”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E33B18-0B17-4E28-0DB7-522DF7D07AE6}"/>
              </a:ext>
            </a:extLst>
          </p:cNvPr>
          <p:cNvSpPr/>
          <p:nvPr/>
        </p:nvSpPr>
        <p:spPr>
          <a:xfrm>
            <a:off x="243840" y="5679440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DBDDD6A-DDAF-B965-7A87-07328A0D366D}"/>
              </a:ext>
            </a:extLst>
          </p:cNvPr>
          <p:cNvSpPr/>
          <p:nvPr/>
        </p:nvSpPr>
        <p:spPr>
          <a:xfrm>
            <a:off x="2367280" y="5923280"/>
            <a:ext cx="2682240" cy="71120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text or something like “Welcome #username” once you have logged in.</a:t>
            </a:r>
          </a:p>
        </p:txBody>
      </p:sp>
    </p:spTree>
    <p:extLst>
      <p:ext uri="{BB962C8B-B14F-4D97-AF65-F5344CB8AC3E}">
        <p14:creationId xmlns:p14="http://schemas.microsoft.com/office/powerpoint/2010/main" val="95191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E7D7ED-46B1-EDE2-60B7-A3783FE90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10310" r="80991" b="3365"/>
          <a:stretch/>
        </p:blipFill>
        <p:spPr>
          <a:xfrm>
            <a:off x="0" y="3386"/>
            <a:ext cx="2214880" cy="686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5D88F8-8DF0-AD1D-F12F-88F48BAF1A0D}"/>
              </a:ext>
            </a:extLst>
          </p:cNvPr>
          <p:cNvSpPr/>
          <p:nvPr/>
        </p:nvSpPr>
        <p:spPr>
          <a:xfrm>
            <a:off x="2661920" y="62484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15D50A3-8529-5097-1FF7-A7C508BA67F0}"/>
              </a:ext>
            </a:extLst>
          </p:cNvPr>
          <p:cNvSpPr/>
          <p:nvPr/>
        </p:nvSpPr>
        <p:spPr>
          <a:xfrm>
            <a:off x="3261364" y="1503680"/>
            <a:ext cx="1056638" cy="13258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MY PROFILE.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Name, city, email, password, preferences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FEA12-A1C2-BE59-A594-EA85A989EB17}"/>
              </a:ext>
            </a:extLst>
          </p:cNvPr>
          <p:cNvSpPr/>
          <p:nvPr/>
        </p:nvSpPr>
        <p:spPr>
          <a:xfrm>
            <a:off x="4988562" y="62484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9E1AA27-7711-57E5-7DC0-BC7D16CDE43B}"/>
              </a:ext>
            </a:extLst>
          </p:cNvPr>
          <p:cNvSpPr/>
          <p:nvPr/>
        </p:nvSpPr>
        <p:spPr>
          <a:xfrm>
            <a:off x="5481323" y="1153160"/>
            <a:ext cx="1056638" cy="70104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MY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800A8-3F5B-23AF-D543-00D788AD73DC}"/>
              </a:ext>
            </a:extLst>
          </p:cNvPr>
          <p:cNvSpPr/>
          <p:nvPr/>
        </p:nvSpPr>
        <p:spPr>
          <a:xfrm>
            <a:off x="2661920" y="3632201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07E3203-C06B-E9B2-E298-C8FBB6620391}"/>
              </a:ext>
            </a:extLst>
          </p:cNvPr>
          <p:cNvSpPr/>
          <p:nvPr/>
        </p:nvSpPr>
        <p:spPr>
          <a:xfrm>
            <a:off x="3164841" y="4770121"/>
            <a:ext cx="1056638" cy="10464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MY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8298B-39F9-DFEE-E601-04042EC264B5}"/>
              </a:ext>
            </a:extLst>
          </p:cNvPr>
          <p:cNvSpPr/>
          <p:nvPr/>
        </p:nvSpPr>
        <p:spPr>
          <a:xfrm>
            <a:off x="4988562" y="3632201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676F367-E222-372E-EB8B-628259800D1B}"/>
              </a:ext>
            </a:extLst>
          </p:cNvPr>
          <p:cNvSpPr/>
          <p:nvPr/>
        </p:nvSpPr>
        <p:spPr>
          <a:xfrm>
            <a:off x="5481323" y="4511041"/>
            <a:ext cx="1056638" cy="10464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MY NETWORK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B069111-D8F3-CDFC-8FFB-51A2AB55702D}"/>
              </a:ext>
            </a:extLst>
          </p:cNvPr>
          <p:cNvSpPr/>
          <p:nvPr/>
        </p:nvSpPr>
        <p:spPr>
          <a:xfrm>
            <a:off x="9014462" y="675641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IS THE “PROFILE PAGE” IDEA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BC5B4-3F75-5EB5-F34F-092A93D65118}"/>
              </a:ext>
            </a:extLst>
          </p:cNvPr>
          <p:cNvSpPr/>
          <p:nvPr/>
        </p:nvSpPr>
        <p:spPr>
          <a:xfrm>
            <a:off x="8346438" y="2540001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AB9A308-F9C0-9D94-B34C-6174E6D71F14}"/>
              </a:ext>
            </a:extLst>
          </p:cNvPr>
          <p:cNvSpPr/>
          <p:nvPr/>
        </p:nvSpPr>
        <p:spPr>
          <a:xfrm>
            <a:off x="9255757" y="3114041"/>
            <a:ext cx="1270001" cy="518160"/>
          </a:xfrm>
          <a:prstGeom prst="wedgeRoundRectCallout">
            <a:avLst>
              <a:gd name="adj1" fmla="val -56722"/>
              <a:gd name="adj2" fmla="val -121518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button to “log out”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44A6EE1-57CB-41EF-DCDB-AC4727A3C74A}"/>
              </a:ext>
            </a:extLst>
          </p:cNvPr>
          <p:cNvSpPr/>
          <p:nvPr/>
        </p:nvSpPr>
        <p:spPr>
          <a:xfrm>
            <a:off x="5120640" y="2099310"/>
            <a:ext cx="1630677" cy="701040"/>
          </a:xfrm>
          <a:prstGeom prst="wedgeRoundRectCallout">
            <a:avLst>
              <a:gd name="adj1" fmla="val -16601"/>
              <a:gd name="adj2" fmla="val -101000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If empty, it will take you to scatter plot page “Map your strategy(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ies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)”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CA5F97C-CD5F-1F6A-060B-1232CE0470CF}"/>
              </a:ext>
            </a:extLst>
          </p:cNvPr>
          <p:cNvSpPr/>
          <p:nvPr/>
        </p:nvSpPr>
        <p:spPr>
          <a:xfrm>
            <a:off x="2885440" y="3708400"/>
            <a:ext cx="1651005" cy="685800"/>
          </a:xfrm>
          <a:prstGeom prst="wedgeRoundRectCallout">
            <a:avLst>
              <a:gd name="adj1" fmla="val -9953"/>
              <a:gd name="adj2" fmla="val 125715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Option to upload commitment letter or other document(s)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63CF74F-60FF-2EA8-D838-88C32F157507}"/>
              </a:ext>
            </a:extLst>
          </p:cNvPr>
          <p:cNvSpPr/>
          <p:nvPr/>
        </p:nvSpPr>
        <p:spPr>
          <a:xfrm>
            <a:off x="9014461" y="1348741"/>
            <a:ext cx="2453641" cy="72517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There will be 2 types of profiles: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SIGNATORY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NON SIGNATORY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BB31728-CC51-C0F2-1604-44FCFC42B6A4}"/>
              </a:ext>
            </a:extLst>
          </p:cNvPr>
          <p:cNvSpPr/>
          <p:nvPr/>
        </p:nvSpPr>
        <p:spPr>
          <a:xfrm>
            <a:off x="7284718" y="3073401"/>
            <a:ext cx="1717043" cy="1117600"/>
          </a:xfrm>
          <a:prstGeom prst="wedgeRoundRectCallout">
            <a:avLst>
              <a:gd name="adj1" fmla="val -73621"/>
              <a:gd name="adj2" fmla="val -57222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For non-signatories, this will read “search for existing strategies”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352D905-2D48-BF27-47A8-19657BEC6139}"/>
              </a:ext>
            </a:extLst>
          </p:cNvPr>
          <p:cNvSpPr/>
          <p:nvPr/>
        </p:nvSpPr>
        <p:spPr>
          <a:xfrm>
            <a:off x="7164070" y="231141"/>
            <a:ext cx="1717043" cy="1117600"/>
          </a:xfrm>
          <a:prstGeom prst="wedgeRoundRectCallout">
            <a:avLst>
              <a:gd name="adj1" fmla="val -71846"/>
              <a:gd name="adj2" fmla="val 82778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For signatories, there will be a list (2min) strategies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FA7C3F-EE45-FE49-08B6-240ECEB17769}"/>
              </a:ext>
            </a:extLst>
          </p:cNvPr>
          <p:cNvSpPr/>
          <p:nvPr/>
        </p:nvSpPr>
        <p:spPr>
          <a:xfrm>
            <a:off x="243840" y="5679440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5E3C479C-AF52-B733-AB8B-41ACE05089A7}"/>
              </a:ext>
            </a:extLst>
          </p:cNvPr>
          <p:cNvSpPr/>
          <p:nvPr/>
        </p:nvSpPr>
        <p:spPr>
          <a:xfrm>
            <a:off x="2413004" y="6410960"/>
            <a:ext cx="5257795" cy="355600"/>
          </a:xfrm>
          <a:prstGeom prst="wedgeRoundRectCallout">
            <a:avLst>
              <a:gd name="adj1" fmla="val -82864"/>
              <a:gd name="adj2" fmla="val -197148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text or something like “Welcome #username” once you have logged in.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165422-7327-83B9-8B2D-A63E40837611}"/>
              </a:ext>
            </a:extLst>
          </p:cNvPr>
          <p:cNvSpPr/>
          <p:nvPr/>
        </p:nvSpPr>
        <p:spPr>
          <a:xfrm>
            <a:off x="9255757" y="370840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EEFCD2E-1E28-BBD9-4011-FE8995939E70}"/>
              </a:ext>
            </a:extLst>
          </p:cNvPr>
          <p:cNvSpPr/>
          <p:nvPr/>
        </p:nvSpPr>
        <p:spPr>
          <a:xfrm>
            <a:off x="9748518" y="4587240"/>
            <a:ext cx="1056638" cy="10464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REPORT MY PROGRESS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06A65043-5195-1D13-04E3-4A0458A874CA}"/>
              </a:ext>
            </a:extLst>
          </p:cNvPr>
          <p:cNvSpPr/>
          <p:nvPr/>
        </p:nvSpPr>
        <p:spPr>
          <a:xfrm>
            <a:off x="7030722" y="5476239"/>
            <a:ext cx="2001525" cy="787402"/>
          </a:xfrm>
          <a:prstGeom prst="wedgeRoundRectCallout">
            <a:avLst>
              <a:gd name="adj1" fmla="val -176107"/>
              <a:gd name="adj2" fmla="val -19448"/>
              <a:gd name="adj3" fmla="val 16667"/>
            </a:avLst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Links to comp plans or other docs related to the signatory strategies</a:t>
            </a:r>
          </a:p>
        </p:txBody>
      </p:sp>
    </p:spTree>
    <p:extLst>
      <p:ext uri="{BB962C8B-B14F-4D97-AF65-F5344CB8AC3E}">
        <p14:creationId xmlns:p14="http://schemas.microsoft.com/office/powerpoint/2010/main" val="249248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35C31-33E6-07B8-7699-79AEAA6C3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10310" r="80991" b="3365"/>
          <a:stretch/>
        </p:blipFill>
        <p:spPr>
          <a:xfrm>
            <a:off x="0" y="3386"/>
            <a:ext cx="2214880" cy="6861466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9C67346-685A-F361-5FE0-F43E203E7C73}"/>
              </a:ext>
            </a:extLst>
          </p:cNvPr>
          <p:cNvSpPr/>
          <p:nvPr/>
        </p:nvSpPr>
        <p:spPr>
          <a:xfrm>
            <a:off x="9593582" y="116841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SCATTER PLOT PAGE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896A4B-6BD5-2F1C-75A5-D52503A89924}"/>
              </a:ext>
            </a:extLst>
          </p:cNvPr>
          <p:cNvCxnSpPr/>
          <p:nvPr/>
        </p:nvCxnSpPr>
        <p:spPr>
          <a:xfrm>
            <a:off x="5364480" y="1676400"/>
            <a:ext cx="0" cy="465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D81147-AAC8-A652-3399-B58E6EFFB919}"/>
              </a:ext>
            </a:extLst>
          </p:cNvPr>
          <p:cNvCxnSpPr>
            <a:cxnSpLocks/>
          </p:cNvCxnSpPr>
          <p:nvPr/>
        </p:nvCxnSpPr>
        <p:spPr>
          <a:xfrm flipH="1">
            <a:off x="2976880" y="4003040"/>
            <a:ext cx="49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7DE439D-475F-3879-64AD-BD40B96A81FB}"/>
              </a:ext>
            </a:extLst>
          </p:cNvPr>
          <p:cNvSpPr/>
          <p:nvPr/>
        </p:nvSpPr>
        <p:spPr>
          <a:xfrm>
            <a:off x="2654300" y="200662"/>
            <a:ext cx="3197854" cy="868677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Click on the canvas (cartesian plane) to upload and map your strategy. Click as many points as you would like to register.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8FC711-54B0-C2BB-FBB3-FF9F3FDC1A20}"/>
              </a:ext>
            </a:extLst>
          </p:cNvPr>
          <p:cNvSpPr/>
          <p:nvPr/>
        </p:nvSpPr>
        <p:spPr>
          <a:xfrm>
            <a:off x="6725914" y="2438400"/>
            <a:ext cx="213363" cy="2235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37EB30D-94BB-8FBF-C8AC-F5A2AC91445D}"/>
              </a:ext>
            </a:extLst>
          </p:cNvPr>
          <p:cNvSpPr/>
          <p:nvPr/>
        </p:nvSpPr>
        <p:spPr>
          <a:xfrm>
            <a:off x="6619242" y="777240"/>
            <a:ext cx="3789677" cy="497840"/>
          </a:xfrm>
          <a:prstGeom prst="wedgeRoundRectCallout">
            <a:avLst>
              <a:gd name="adj1" fmla="val -44696"/>
              <a:gd name="adj2" fmla="val 297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latin typeface="+mj-lt"/>
              </a:rPr>
              <a:t>Click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+mj-lt"/>
              </a:rPr>
              <a:t>Alert “Name your Strategy” -- OK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2C3C37-2AFD-EE16-94E1-5AEFB73EF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19" t="23407" r="35715" b="33778"/>
          <a:stretch/>
        </p:blipFill>
        <p:spPr>
          <a:xfrm>
            <a:off x="8849691" y="2574538"/>
            <a:ext cx="1888961" cy="19566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BC0F8-959A-C2D7-B484-1D1263848F43}"/>
              </a:ext>
            </a:extLst>
          </p:cNvPr>
          <p:cNvGrpSpPr/>
          <p:nvPr/>
        </p:nvGrpSpPr>
        <p:grpSpPr>
          <a:xfrm>
            <a:off x="7504428" y="429259"/>
            <a:ext cx="436880" cy="497840"/>
            <a:chOff x="7771135" y="487680"/>
            <a:chExt cx="436880" cy="4978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BB4D770-BE8E-D6CB-D133-ADB9A88D9974}"/>
                </a:ext>
              </a:extLst>
            </p:cNvPr>
            <p:cNvSpPr/>
            <p:nvPr/>
          </p:nvSpPr>
          <p:spPr>
            <a:xfrm>
              <a:off x="7771135" y="487680"/>
              <a:ext cx="436880" cy="497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99AEB-0EF6-1A99-7A9F-7FD6689A6043}"/>
                </a:ext>
              </a:extLst>
            </p:cNvPr>
            <p:cNvSpPr txBox="1"/>
            <p:nvPr/>
          </p:nvSpPr>
          <p:spPr>
            <a:xfrm>
              <a:off x="7814307" y="551934"/>
              <a:ext cx="35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2C103-9895-D004-6EFA-C895AA0FE81A}"/>
              </a:ext>
            </a:extLst>
          </p:cNvPr>
          <p:cNvGrpSpPr/>
          <p:nvPr/>
        </p:nvGrpSpPr>
        <p:grpSpPr>
          <a:xfrm>
            <a:off x="8295641" y="2717799"/>
            <a:ext cx="436880" cy="497840"/>
            <a:chOff x="7771135" y="487680"/>
            <a:chExt cx="436880" cy="4978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584833-F8C4-9F8B-CAF2-60A473DC267F}"/>
                </a:ext>
              </a:extLst>
            </p:cNvPr>
            <p:cNvSpPr/>
            <p:nvPr/>
          </p:nvSpPr>
          <p:spPr>
            <a:xfrm>
              <a:off x="7771135" y="487680"/>
              <a:ext cx="436880" cy="497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CB39E8-BC16-D895-FE17-53AD9F8D16F0}"/>
                </a:ext>
              </a:extLst>
            </p:cNvPr>
            <p:cNvSpPr txBox="1"/>
            <p:nvPr/>
          </p:nvSpPr>
          <p:spPr>
            <a:xfrm>
              <a:off x="7814307" y="551934"/>
              <a:ext cx="35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A2394C5-7226-3C79-442C-43F01453C637}"/>
              </a:ext>
            </a:extLst>
          </p:cNvPr>
          <p:cNvSpPr/>
          <p:nvPr/>
        </p:nvSpPr>
        <p:spPr>
          <a:xfrm>
            <a:off x="8092442" y="1747519"/>
            <a:ext cx="3789677" cy="497840"/>
          </a:xfrm>
          <a:prstGeom prst="wedgeRoundRectCallout">
            <a:avLst>
              <a:gd name="adj1" fmla="val -37457"/>
              <a:gd name="adj2" fmla="val 166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latin typeface="+mj-lt"/>
              </a:rPr>
              <a:t>When click on dot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+mj-lt"/>
              </a:rPr>
              <a:t>Pop-up “Mapping your strategy” -- SAVE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D31DCA-42E5-D952-0B5C-A32EA7BC2EF9}"/>
              </a:ext>
            </a:extLst>
          </p:cNvPr>
          <p:cNvGrpSpPr/>
          <p:nvPr/>
        </p:nvGrpSpPr>
        <p:grpSpPr>
          <a:xfrm>
            <a:off x="5659120" y="2284213"/>
            <a:ext cx="436880" cy="497840"/>
            <a:chOff x="7771135" y="487680"/>
            <a:chExt cx="436880" cy="4978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747DCF-32C4-2470-E8D4-888648323633}"/>
                </a:ext>
              </a:extLst>
            </p:cNvPr>
            <p:cNvSpPr/>
            <p:nvPr/>
          </p:nvSpPr>
          <p:spPr>
            <a:xfrm>
              <a:off x="7771135" y="487680"/>
              <a:ext cx="436880" cy="497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D4793B-878A-B0AD-3BDE-42CAA67AF8B3}"/>
                </a:ext>
              </a:extLst>
            </p:cNvPr>
            <p:cNvSpPr txBox="1"/>
            <p:nvPr/>
          </p:nvSpPr>
          <p:spPr>
            <a:xfrm>
              <a:off x="7814307" y="551934"/>
              <a:ext cx="35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E6DEA3-67FC-886D-B9F3-101C511B2C05}"/>
              </a:ext>
            </a:extLst>
          </p:cNvPr>
          <p:cNvCxnSpPr>
            <a:cxnSpLocks/>
          </p:cNvCxnSpPr>
          <p:nvPr/>
        </p:nvCxnSpPr>
        <p:spPr>
          <a:xfrm flipV="1">
            <a:off x="5731508" y="927099"/>
            <a:ext cx="985283" cy="1421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7BFFB-4A35-97EB-29EB-646C5C94301A}"/>
              </a:ext>
            </a:extLst>
          </p:cNvPr>
          <p:cNvCxnSpPr>
            <a:cxnSpLocks/>
          </p:cNvCxnSpPr>
          <p:nvPr/>
        </p:nvCxnSpPr>
        <p:spPr>
          <a:xfrm flipH="1">
            <a:off x="5953760" y="1146291"/>
            <a:ext cx="772153" cy="12921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578518-1C15-D13F-C819-D9A4C5CE847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056626" y="2129036"/>
            <a:ext cx="2141696" cy="4040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50D5851C-8F01-FCB6-5C78-B4D145E44C8A}"/>
              </a:ext>
            </a:extLst>
          </p:cNvPr>
          <p:cNvSpPr/>
          <p:nvPr/>
        </p:nvSpPr>
        <p:spPr>
          <a:xfrm>
            <a:off x="6426983" y="3420804"/>
            <a:ext cx="1888963" cy="732394"/>
          </a:xfrm>
          <a:prstGeom prst="wedgeRoundRectCallout">
            <a:avLst>
              <a:gd name="adj1" fmla="val 89704"/>
              <a:gd name="adj2" fmla="val -16484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form “pop-up” will store different data per point. Once clicked “save”, this window disappears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72E044-CA26-E8AA-0B8A-4DCA87886401}"/>
              </a:ext>
            </a:extLst>
          </p:cNvPr>
          <p:cNvSpPr/>
          <p:nvPr/>
        </p:nvSpPr>
        <p:spPr>
          <a:xfrm>
            <a:off x="11003279" y="3472041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0CD5FE2-34C8-3EFD-36FD-7DC97971A477}"/>
              </a:ext>
            </a:extLst>
          </p:cNvPr>
          <p:cNvSpPr/>
          <p:nvPr/>
        </p:nvSpPr>
        <p:spPr>
          <a:xfrm>
            <a:off x="9274330" y="5275418"/>
            <a:ext cx="1888963" cy="732394"/>
          </a:xfrm>
          <a:prstGeom prst="wedgeRoundRectCallout">
            <a:avLst>
              <a:gd name="adj1" fmla="val 76795"/>
              <a:gd name="adj2" fmla="val -26618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For each strategy, a new button appears. Max 5 buttons will show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4A227050-70B2-9797-14D6-2BC459997686}"/>
              </a:ext>
            </a:extLst>
          </p:cNvPr>
          <p:cNvSpPr/>
          <p:nvPr/>
        </p:nvSpPr>
        <p:spPr>
          <a:xfrm>
            <a:off x="10855960" y="6084666"/>
            <a:ext cx="1165397" cy="732394"/>
          </a:xfrm>
          <a:prstGeom prst="wedgeRoundRectCallout">
            <a:avLst>
              <a:gd name="adj1" fmla="val 41627"/>
              <a:gd name="adj2" fmla="val -379939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Report progress for “Strategy #1”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4F761-7CF1-834E-B74E-AC5FFCBFE73C}"/>
              </a:ext>
            </a:extLst>
          </p:cNvPr>
          <p:cNvCxnSpPr>
            <a:cxnSpLocks/>
          </p:cNvCxnSpPr>
          <p:nvPr/>
        </p:nvCxnSpPr>
        <p:spPr>
          <a:xfrm flipV="1">
            <a:off x="10603561" y="3637566"/>
            <a:ext cx="806449" cy="8125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2FFE9E1-8B74-09CB-EF3B-3F12328DFC2D}"/>
              </a:ext>
            </a:extLst>
          </p:cNvPr>
          <p:cNvSpPr/>
          <p:nvPr/>
        </p:nvSpPr>
        <p:spPr>
          <a:xfrm>
            <a:off x="3759830" y="4831092"/>
            <a:ext cx="213363" cy="2235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B6BEAAFD-F4D8-615C-3D15-F2779FDBB9E0}"/>
              </a:ext>
            </a:extLst>
          </p:cNvPr>
          <p:cNvSpPr/>
          <p:nvPr/>
        </p:nvSpPr>
        <p:spPr>
          <a:xfrm>
            <a:off x="5572669" y="5372101"/>
            <a:ext cx="1888963" cy="732394"/>
          </a:xfrm>
          <a:prstGeom prst="wedgeRoundRectCallout">
            <a:avLst>
              <a:gd name="adj1" fmla="val -139425"/>
              <a:gd name="adj2" fmla="val -103880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Clicking on a point opens pop-up for edition of strategy (description,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etc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7124C4-2006-D53E-587D-0CA9BA4B2DF1}"/>
              </a:ext>
            </a:extLst>
          </p:cNvPr>
          <p:cNvSpPr/>
          <p:nvPr/>
        </p:nvSpPr>
        <p:spPr>
          <a:xfrm>
            <a:off x="11003278" y="3114040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3C34C0-C206-54B2-0542-F2F334D46A9B}"/>
              </a:ext>
            </a:extLst>
          </p:cNvPr>
          <p:cNvSpPr/>
          <p:nvPr/>
        </p:nvSpPr>
        <p:spPr>
          <a:xfrm>
            <a:off x="11003277" y="27606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8F77A2-2BBE-AFBC-76DC-B3248FABCC0A}"/>
              </a:ext>
            </a:extLst>
          </p:cNvPr>
          <p:cNvCxnSpPr>
            <a:cxnSpLocks/>
          </p:cNvCxnSpPr>
          <p:nvPr/>
        </p:nvCxnSpPr>
        <p:spPr>
          <a:xfrm flipV="1">
            <a:off x="7319643" y="4208781"/>
            <a:ext cx="1435928" cy="14635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EB798E8-BDBE-C2FE-CE68-B17E7BDC8A6A}"/>
              </a:ext>
            </a:extLst>
          </p:cNvPr>
          <p:cNvSpPr/>
          <p:nvPr/>
        </p:nvSpPr>
        <p:spPr>
          <a:xfrm>
            <a:off x="11003277" y="2386260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74D9B5-B72D-FB6E-F79B-B5FA5EF2D605}"/>
              </a:ext>
            </a:extLst>
          </p:cNvPr>
          <p:cNvSpPr/>
          <p:nvPr/>
        </p:nvSpPr>
        <p:spPr>
          <a:xfrm>
            <a:off x="9593582" y="4403315"/>
            <a:ext cx="535802" cy="1278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E6CBD06A-F57B-38A3-AA81-142AA6B01881}"/>
              </a:ext>
            </a:extLst>
          </p:cNvPr>
          <p:cNvSpPr/>
          <p:nvPr/>
        </p:nvSpPr>
        <p:spPr>
          <a:xfrm>
            <a:off x="8478744" y="4831092"/>
            <a:ext cx="1162922" cy="339352"/>
          </a:xfrm>
          <a:prstGeom prst="wedgeRoundRectCallout">
            <a:avLst>
              <a:gd name="adj1" fmla="val 57574"/>
              <a:gd name="adj2" fmla="val -15241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button “delete dot”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81C306-EFEF-BB7A-D54F-02039A6900C3}"/>
              </a:ext>
            </a:extLst>
          </p:cNvPr>
          <p:cNvSpPr txBox="1"/>
          <p:nvPr/>
        </p:nvSpPr>
        <p:spPr>
          <a:xfrm>
            <a:off x="11163293" y="2438400"/>
            <a:ext cx="71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Strategy #1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896D8B-5687-F676-17BB-0AB8626DBC93}"/>
              </a:ext>
            </a:extLst>
          </p:cNvPr>
          <p:cNvSpPr txBox="1"/>
          <p:nvPr/>
        </p:nvSpPr>
        <p:spPr>
          <a:xfrm>
            <a:off x="11163293" y="2783070"/>
            <a:ext cx="71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Strategy #2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2857F0-44C0-7506-EE09-B370BD015915}"/>
              </a:ext>
            </a:extLst>
          </p:cNvPr>
          <p:cNvSpPr/>
          <p:nvPr/>
        </p:nvSpPr>
        <p:spPr>
          <a:xfrm>
            <a:off x="9987280" y="2696706"/>
            <a:ext cx="535802" cy="1278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3FCDD190-B9E8-7320-9875-4E6AD417031D}"/>
              </a:ext>
            </a:extLst>
          </p:cNvPr>
          <p:cNvSpPr/>
          <p:nvPr/>
        </p:nvSpPr>
        <p:spPr>
          <a:xfrm>
            <a:off x="10603561" y="939952"/>
            <a:ext cx="1162922" cy="524384"/>
          </a:xfrm>
          <a:prstGeom prst="wedgeRoundRectCallout">
            <a:avLst>
              <a:gd name="adj1" fmla="val -83086"/>
              <a:gd name="adj2" fmla="val 294545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question “Commitment Year”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008D2D09-83C2-1A3F-3D68-6857143102F9}"/>
              </a:ext>
            </a:extLst>
          </p:cNvPr>
          <p:cNvSpPr/>
          <p:nvPr/>
        </p:nvSpPr>
        <p:spPr>
          <a:xfrm>
            <a:off x="2569168" y="5738298"/>
            <a:ext cx="1888963" cy="732394"/>
          </a:xfrm>
          <a:prstGeom prst="wedgeRoundRectCallout">
            <a:avLst>
              <a:gd name="adj1" fmla="val -27012"/>
              <a:gd name="adj2" fmla="val -10110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Once mapped, how do we return to this page?</a:t>
            </a:r>
          </a:p>
        </p:txBody>
      </p:sp>
    </p:spTree>
    <p:extLst>
      <p:ext uri="{BB962C8B-B14F-4D97-AF65-F5344CB8AC3E}">
        <p14:creationId xmlns:p14="http://schemas.microsoft.com/office/powerpoint/2010/main" val="240021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75B8E3-0167-FD08-4055-ACCD40FEA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10310" r="80991" b="3365"/>
          <a:stretch/>
        </p:blipFill>
        <p:spPr>
          <a:xfrm>
            <a:off x="0" y="3386"/>
            <a:ext cx="2214880" cy="686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16B332-C587-AD0F-ECC3-D65BEB817448}"/>
              </a:ext>
            </a:extLst>
          </p:cNvPr>
          <p:cNvSpPr/>
          <p:nvPr/>
        </p:nvSpPr>
        <p:spPr>
          <a:xfrm>
            <a:off x="2580637" y="3222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B1131-440A-80CF-B86B-F9E747C79B1D}"/>
              </a:ext>
            </a:extLst>
          </p:cNvPr>
          <p:cNvSpPr/>
          <p:nvPr/>
        </p:nvSpPr>
        <p:spPr>
          <a:xfrm>
            <a:off x="3840477" y="3222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39E0F-4861-72ED-563B-AA59251DC264}"/>
              </a:ext>
            </a:extLst>
          </p:cNvPr>
          <p:cNvSpPr/>
          <p:nvPr/>
        </p:nvSpPr>
        <p:spPr>
          <a:xfrm>
            <a:off x="5100317" y="3222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27066-BED1-BAF3-99DB-83CDD606A9C0}"/>
              </a:ext>
            </a:extLst>
          </p:cNvPr>
          <p:cNvSpPr/>
          <p:nvPr/>
        </p:nvSpPr>
        <p:spPr>
          <a:xfrm>
            <a:off x="6360157" y="3222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538CDCA-AB16-F3BF-EE6E-B85053608F97}"/>
              </a:ext>
            </a:extLst>
          </p:cNvPr>
          <p:cNvSpPr/>
          <p:nvPr/>
        </p:nvSpPr>
        <p:spPr>
          <a:xfrm>
            <a:off x="9380219" y="322253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IS THE “BAR CHART PAGE” IDEA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103388-50ED-1C42-1B0C-03B359DD2FCD}"/>
              </a:ext>
            </a:extLst>
          </p:cNvPr>
          <p:cNvSpPr/>
          <p:nvPr/>
        </p:nvSpPr>
        <p:spPr>
          <a:xfrm>
            <a:off x="2711446" y="837874"/>
            <a:ext cx="3302003" cy="72517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Strategy title SHOWS here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Strategy description shows here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Commitment year shows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AE014-F086-0504-BA86-9B55B8A941D6}"/>
              </a:ext>
            </a:extLst>
          </p:cNvPr>
          <p:cNvCxnSpPr>
            <a:cxnSpLocks/>
          </p:cNvCxnSpPr>
          <p:nvPr/>
        </p:nvCxnSpPr>
        <p:spPr>
          <a:xfrm>
            <a:off x="2701283" y="479733"/>
            <a:ext cx="0" cy="111538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59F151-3BF0-A409-E46A-4FD2DCCC98E4}"/>
              </a:ext>
            </a:extLst>
          </p:cNvPr>
          <p:cNvSpPr txBox="1"/>
          <p:nvPr/>
        </p:nvSpPr>
        <p:spPr>
          <a:xfrm>
            <a:off x="2743195" y="350501"/>
            <a:ext cx="71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Strategy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CCEE6-92E4-B136-56D2-EFD09982C5FF}"/>
              </a:ext>
            </a:extLst>
          </p:cNvPr>
          <p:cNvSpPr txBox="1"/>
          <p:nvPr/>
        </p:nvSpPr>
        <p:spPr>
          <a:xfrm>
            <a:off x="4023352" y="350501"/>
            <a:ext cx="71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Strategy #2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731C967-052E-07A3-999C-64C296137816}"/>
              </a:ext>
            </a:extLst>
          </p:cNvPr>
          <p:cNvSpPr/>
          <p:nvPr/>
        </p:nvSpPr>
        <p:spPr>
          <a:xfrm>
            <a:off x="7045086" y="830650"/>
            <a:ext cx="2335133" cy="1115386"/>
          </a:xfrm>
          <a:prstGeom prst="wedgeRoundRectCallout">
            <a:avLst>
              <a:gd name="adj1" fmla="val -71117"/>
              <a:gd name="adj2" fmla="val -8584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BUTTONS show “all strategies one buttons is clear color, and shows active bar chart associated to strategy, other buttons are different color (inactive), changed when click on them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FC6F23-0CE6-1C4D-95F9-688DB1EC5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99" t="24592" r="1370" b="17482"/>
          <a:stretch/>
        </p:blipFill>
        <p:spPr>
          <a:xfrm>
            <a:off x="2580637" y="1946036"/>
            <a:ext cx="8465818" cy="4216732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A35A8A0-3A89-048B-464E-8AB44F72E859}"/>
              </a:ext>
            </a:extLst>
          </p:cNvPr>
          <p:cNvSpPr/>
          <p:nvPr/>
        </p:nvSpPr>
        <p:spPr>
          <a:xfrm>
            <a:off x="2184385" y="3586479"/>
            <a:ext cx="2214880" cy="802641"/>
          </a:xfrm>
          <a:prstGeom prst="wedgeRoundRectCallout">
            <a:avLst>
              <a:gd name="adj1" fmla="val -14278"/>
              <a:gd name="adj2" fmla="val 249664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Bar chart always start at “commitment year”= 0% (entered when registering dot in scatter plot page).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E9559-1A1C-713A-A365-7E751C265FAF}"/>
              </a:ext>
            </a:extLst>
          </p:cNvPr>
          <p:cNvSpPr/>
          <p:nvPr/>
        </p:nvSpPr>
        <p:spPr>
          <a:xfrm>
            <a:off x="3167366" y="6307019"/>
            <a:ext cx="294655" cy="20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DEC9C-D757-EAB1-11C6-81394CBF64BF}"/>
              </a:ext>
            </a:extLst>
          </p:cNvPr>
          <p:cNvSpPr/>
          <p:nvPr/>
        </p:nvSpPr>
        <p:spPr>
          <a:xfrm>
            <a:off x="3510271" y="6307019"/>
            <a:ext cx="294655" cy="20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69B6C-FF82-3242-68DE-887C31E6C862}"/>
              </a:ext>
            </a:extLst>
          </p:cNvPr>
          <p:cNvSpPr/>
          <p:nvPr/>
        </p:nvSpPr>
        <p:spPr>
          <a:xfrm>
            <a:off x="3845536" y="6307019"/>
            <a:ext cx="294655" cy="20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88887-2553-E5F7-AE85-D3906E8C653C}"/>
              </a:ext>
            </a:extLst>
          </p:cNvPr>
          <p:cNvSpPr/>
          <p:nvPr/>
        </p:nvSpPr>
        <p:spPr>
          <a:xfrm>
            <a:off x="4180794" y="6303318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C5C003-4779-8551-DE99-36F4D083F673}"/>
              </a:ext>
            </a:extLst>
          </p:cNvPr>
          <p:cNvSpPr/>
          <p:nvPr/>
        </p:nvSpPr>
        <p:spPr>
          <a:xfrm>
            <a:off x="4439869" y="6313204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046CC-053D-E216-033A-C250439703C8}"/>
              </a:ext>
            </a:extLst>
          </p:cNvPr>
          <p:cNvSpPr/>
          <p:nvPr/>
        </p:nvSpPr>
        <p:spPr>
          <a:xfrm>
            <a:off x="4770039" y="6285756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6577E9-9F0B-7A24-27F9-15DB205B0C53}"/>
              </a:ext>
            </a:extLst>
          </p:cNvPr>
          <p:cNvSpPr/>
          <p:nvPr/>
        </p:nvSpPr>
        <p:spPr>
          <a:xfrm>
            <a:off x="5029114" y="6295642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CB03BE-49B8-1AC5-0627-773A6EAC536D}"/>
              </a:ext>
            </a:extLst>
          </p:cNvPr>
          <p:cNvSpPr/>
          <p:nvPr/>
        </p:nvSpPr>
        <p:spPr>
          <a:xfrm>
            <a:off x="5427935" y="6275870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92901-06EB-1395-E202-FD949986F0CD}"/>
              </a:ext>
            </a:extLst>
          </p:cNvPr>
          <p:cNvSpPr/>
          <p:nvPr/>
        </p:nvSpPr>
        <p:spPr>
          <a:xfrm>
            <a:off x="5687010" y="6285756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5EC8C1D3-6EF2-0022-F05B-64963E3882B6}"/>
              </a:ext>
            </a:extLst>
          </p:cNvPr>
          <p:cNvSpPr/>
          <p:nvPr/>
        </p:nvSpPr>
        <p:spPr>
          <a:xfrm>
            <a:off x="6545595" y="6162768"/>
            <a:ext cx="5646405" cy="686217"/>
          </a:xfrm>
          <a:prstGeom prst="wedgeRoundRectCallout">
            <a:avLst>
              <a:gd name="adj1" fmla="val -60647"/>
              <a:gd name="adj2" fmla="val -16754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Text boxes under each year to enter value “float” (percentage value that draws the yellow line). Can’t enter progress in the future, only past and present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A6D8F9-0972-6C8B-5ABB-4873BC4091CB}"/>
              </a:ext>
            </a:extLst>
          </p:cNvPr>
          <p:cNvSpPr/>
          <p:nvPr/>
        </p:nvSpPr>
        <p:spPr>
          <a:xfrm>
            <a:off x="5247586" y="2329029"/>
            <a:ext cx="3072805" cy="732394"/>
          </a:xfrm>
          <a:prstGeom prst="wedgeRoundRectCallout">
            <a:avLst>
              <a:gd name="adj1" fmla="val -89228"/>
              <a:gd name="adj2" fmla="val 504847"/>
              <a:gd name="adj3" fmla="val 16667"/>
            </a:avLst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CLV: ok, and good idea to have anyone report on the same strategy.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link to contact and/or methodology</a:t>
            </a:r>
          </a:p>
        </p:txBody>
      </p:sp>
    </p:spTree>
    <p:extLst>
      <p:ext uri="{BB962C8B-B14F-4D97-AF65-F5344CB8AC3E}">
        <p14:creationId xmlns:p14="http://schemas.microsoft.com/office/powerpoint/2010/main" val="27697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C7EEB-24C8-F3CB-8AE0-007C90073AC6}"/>
              </a:ext>
            </a:extLst>
          </p:cNvPr>
          <p:cNvSpPr txBox="1"/>
          <p:nvPr/>
        </p:nvSpPr>
        <p:spPr>
          <a:xfrm>
            <a:off x="353053" y="232545"/>
            <a:ext cx="7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UserID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82240-6FB0-A9C0-F95B-68EB7E050F6A}"/>
              </a:ext>
            </a:extLst>
          </p:cNvPr>
          <p:cNvSpPr txBox="1"/>
          <p:nvPr/>
        </p:nvSpPr>
        <p:spPr>
          <a:xfrm>
            <a:off x="353053" y="540322"/>
            <a:ext cx="93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Signatory (Y/N)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05E34-6EB4-7667-EECE-16D3D08DBBE7}"/>
              </a:ext>
            </a:extLst>
          </p:cNvPr>
          <p:cNvSpPr txBox="1"/>
          <p:nvPr/>
        </p:nvSpPr>
        <p:spPr>
          <a:xfrm>
            <a:off x="353052" y="1109709"/>
            <a:ext cx="124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City / Group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1112A-EE87-7CDB-C2AA-8EDB74AC080B}"/>
              </a:ext>
            </a:extLst>
          </p:cNvPr>
          <p:cNvSpPr txBox="1"/>
          <p:nvPr/>
        </p:nvSpPr>
        <p:spPr>
          <a:xfrm>
            <a:off x="353053" y="1632929"/>
            <a:ext cx="124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/ Region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16B74-F25E-C01B-4448-D5D7CAD3A998}"/>
              </a:ext>
            </a:extLst>
          </p:cNvPr>
          <p:cNvSpPr txBox="1"/>
          <p:nvPr/>
        </p:nvSpPr>
        <p:spPr>
          <a:xfrm>
            <a:off x="353053" y="2274705"/>
            <a:ext cx="124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C91C1-C0AC-A0C1-04A4-088B3CF5E68B}"/>
              </a:ext>
            </a:extLst>
          </p:cNvPr>
          <p:cNvSpPr txBox="1"/>
          <p:nvPr/>
        </p:nvSpPr>
        <p:spPr>
          <a:xfrm>
            <a:off x="353053" y="3061484"/>
            <a:ext cx="149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coordinates (</a:t>
            </a:r>
            <a:r>
              <a:rPr lang="en-US" sz="1400" dirty="0" err="1">
                <a:solidFill>
                  <a:schemeClr val="bg1"/>
                </a:solidFill>
              </a:rPr>
              <a:t>x,y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9AF67-0166-52D9-BE54-C7836F62FC23}"/>
              </a:ext>
            </a:extLst>
          </p:cNvPr>
          <p:cNvSpPr txBox="1"/>
          <p:nvPr/>
        </p:nvSpPr>
        <p:spPr>
          <a:xfrm>
            <a:off x="353053" y="3621287"/>
            <a:ext cx="87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8EC69-D843-B82D-DD15-0D16E503270B}"/>
              </a:ext>
            </a:extLst>
          </p:cNvPr>
          <p:cNvSpPr txBox="1"/>
          <p:nvPr/>
        </p:nvSpPr>
        <p:spPr>
          <a:xfrm>
            <a:off x="353053" y="4144507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AE637-03B2-6F35-CC46-26C5E9F0E11D}"/>
              </a:ext>
            </a:extLst>
          </p:cNvPr>
          <p:cNvSpPr txBox="1"/>
          <p:nvPr/>
        </p:nvSpPr>
        <p:spPr>
          <a:xfrm>
            <a:off x="353053" y="4704310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Comm.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15002-CD11-BC6A-C3EE-C9011FFEEB69}"/>
              </a:ext>
            </a:extLst>
          </p:cNvPr>
          <p:cNvSpPr txBox="1"/>
          <p:nvPr/>
        </p:nvSpPr>
        <p:spPr>
          <a:xfrm>
            <a:off x="353053" y="52641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2023 progress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6C93D-41A7-BB65-CFFF-D2605F41C159}"/>
              </a:ext>
            </a:extLst>
          </p:cNvPr>
          <p:cNvSpPr txBox="1"/>
          <p:nvPr/>
        </p:nvSpPr>
        <p:spPr>
          <a:xfrm>
            <a:off x="353053" y="5823916"/>
            <a:ext cx="111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2024 --- 2050 progress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C4FBA-A194-9BF5-A365-56D050C189EE}"/>
              </a:ext>
            </a:extLst>
          </p:cNvPr>
          <p:cNvCxnSpPr>
            <a:cxnSpLocks/>
          </p:cNvCxnSpPr>
          <p:nvPr/>
        </p:nvCxnSpPr>
        <p:spPr>
          <a:xfrm>
            <a:off x="1910080" y="116841"/>
            <a:ext cx="0" cy="641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3F0ADD-77BE-FB89-2510-BCA066C6C0E6}"/>
              </a:ext>
            </a:extLst>
          </p:cNvPr>
          <p:cNvCxnSpPr>
            <a:cxnSpLocks/>
          </p:cNvCxnSpPr>
          <p:nvPr/>
        </p:nvCxnSpPr>
        <p:spPr>
          <a:xfrm>
            <a:off x="353053" y="540322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AA63A8-56ED-B78B-1D4C-421FEA4FEBC5}"/>
              </a:ext>
            </a:extLst>
          </p:cNvPr>
          <p:cNvSpPr txBox="1"/>
          <p:nvPr/>
        </p:nvSpPr>
        <p:spPr>
          <a:xfrm>
            <a:off x="2037069" y="141105"/>
            <a:ext cx="300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Unique ID, created at new user profile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0B37A-AF9D-7CC2-7A53-8BE9E86320F4}"/>
              </a:ext>
            </a:extLst>
          </p:cNvPr>
          <p:cNvCxnSpPr>
            <a:cxnSpLocks/>
          </p:cNvCxnSpPr>
          <p:nvPr/>
        </p:nvCxnSpPr>
        <p:spPr>
          <a:xfrm>
            <a:off x="353053" y="1063542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C62C32-5AE4-5D51-30C7-33F2942325C7}"/>
              </a:ext>
            </a:extLst>
          </p:cNvPr>
          <p:cNvSpPr txBox="1"/>
          <p:nvPr/>
        </p:nvSpPr>
        <p:spPr>
          <a:xfrm>
            <a:off x="2034542" y="661045"/>
            <a:ext cx="775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Could be Boolean value (true/false), or 0 / 1, or Y/N. Created when creating user profile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8207B9-611B-B8C2-9F00-92483C9B39D0}"/>
              </a:ext>
            </a:extLst>
          </p:cNvPr>
          <p:cNvCxnSpPr>
            <a:cxnSpLocks/>
          </p:cNvCxnSpPr>
          <p:nvPr/>
        </p:nvCxnSpPr>
        <p:spPr>
          <a:xfrm>
            <a:off x="408946" y="1604552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CB9A1C-4402-7033-5BDF-3893FEEFA354}"/>
              </a:ext>
            </a:extLst>
          </p:cNvPr>
          <p:cNvSpPr txBox="1"/>
          <p:nvPr/>
        </p:nvSpPr>
        <p:spPr>
          <a:xfrm>
            <a:off x="2090435" y="1216827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From Drop down, or “other” text value. Created when creating user profile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1F685F-A193-57E4-280C-EE8E0D3C3202}"/>
              </a:ext>
            </a:extLst>
          </p:cNvPr>
          <p:cNvCxnSpPr>
            <a:cxnSpLocks/>
          </p:cNvCxnSpPr>
          <p:nvPr/>
        </p:nvCxnSpPr>
        <p:spPr>
          <a:xfrm>
            <a:off x="408946" y="2201403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F32C0C-594C-11F0-ABEE-88D6B836D468}"/>
              </a:ext>
            </a:extLst>
          </p:cNvPr>
          <p:cNvSpPr txBox="1"/>
          <p:nvPr/>
        </p:nvSpPr>
        <p:spPr>
          <a:xfrm>
            <a:off x="2090435" y="1813678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From Drop down, or “other” text value. Created when creating user profile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DD73C-D913-7288-8B94-CA4C7F91145E}"/>
              </a:ext>
            </a:extLst>
          </p:cNvPr>
          <p:cNvCxnSpPr>
            <a:cxnSpLocks/>
          </p:cNvCxnSpPr>
          <p:nvPr/>
        </p:nvCxnSpPr>
        <p:spPr>
          <a:xfrm>
            <a:off x="408946" y="2651323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25A2F6-A854-3F28-5297-0A9C78BE4532}"/>
              </a:ext>
            </a:extLst>
          </p:cNvPr>
          <p:cNvSpPr txBox="1"/>
          <p:nvPr/>
        </p:nvSpPr>
        <p:spPr>
          <a:xfrm>
            <a:off x="2090435" y="2314398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From Drop down, or “other” text value. Created when creating user profile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6E35BD-6B49-830B-1679-09DCD97A165E}"/>
              </a:ext>
            </a:extLst>
          </p:cNvPr>
          <p:cNvCxnSpPr>
            <a:cxnSpLocks/>
          </p:cNvCxnSpPr>
          <p:nvPr/>
        </p:nvCxnSpPr>
        <p:spPr>
          <a:xfrm>
            <a:off x="408946" y="3584704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D152E3-C07D-FBE1-2BE7-6C7487C5000D}"/>
              </a:ext>
            </a:extLst>
          </p:cNvPr>
          <p:cNvSpPr txBox="1"/>
          <p:nvPr/>
        </p:nvSpPr>
        <p:spPr>
          <a:xfrm>
            <a:off x="2092961" y="3218497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Generated X,Y coordinates in “scatter plot page”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51A184-9FCC-0821-0725-EE12C6DABFE9}"/>
              </a:ext>
            </a:extLst>
          </p:cNvPr>
          <p:cNvSpPr txBox="1"/>
          <p:nvPr/>
        </p:nvSpPr>
        <p:spPr>
          <a:xfrm>
            <a:off x="2092961" y="3741717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Generated TITLE or NAME of strategy when drawing a dot in “scatter plot page”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33F03C-8CB9-F7C8-AC2E-068932F74869}"/>
              </a:ext>
            </a:extLst>
          </p:cNvPr>
          <p:cNvCxnSpPr>
            <a:cxnSpLocks/>
          </p:cNvCxnSpPr>
          <p:nvPr/>
        </p:nvCxnSpPr>
        <p:spPr>
          <a:xfrm>
            <a:off x="408946" y="4143294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B06FC4E-CA38-F288-384B-D0671F07392A}"/>
              </a:ext>
            </a:extLst>
          </p:cNvPr>
          <p:cNvSpPr txBox="1"/>
          <p:nvPr/>
        </p:nvSpPr>
        <p:spPr>
          <a:xfrm>
            <a:off x="2092961" y="4300307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Generated DESCRIPTION of strategy when clicking on a dot in “scatter plot page”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738CFF-F15B-DE74-2244-834A8D5D2A30}"/>
              </a:ext>
            </a:extLst>
          </p:cNvPr>
          <p:cNvCxnSpPr>
            <a:cxnSpLocks/>
          </p:cNvCxnSpPr>
          <p:nvPr/>
        </p:nvCxnSpPr>
        <p:spPr>
          <a:xfrm>
            <a:off x="408946" y="4701884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7E6A1B-CC79-EDA2-C8B3-11632B220BB4}"/>
              </a:ext>
            </a:extLst>
          </p:cNvPr>
          <p:cNvSpPr txBox="1"/>
          <p:nvPr/>
        </p:nvSpPr>
        <p:spPr>
          <a:xfrm>
            <a:off x="2092961" y="4858897"/>
            <a:ext cx="675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Generated in the pop-up (SCATTER PLOT PAGE) when clicking on a dot in “scatter plot page”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6ED4E3-909F-D6FD-C401-1DF82E8EB550}"/>
              </a:ext>
            </a:extLst>
          </p:cNvPr>
          <p:cNvCxnSpPr>
            <a:cxnSpLocks/>
          </p:cNvCxnSpPr>
          <p:nvPr/>
        </p:nvCxnSpPr>
        <p:spPr>
          <a:xfrm>
            <a:off x="408946" y="5262891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758CB8-9740-8EB0-C81C-3319D188BB9A}"/>
              </a:ext>
            </a:extLst>
          </p:cNvPr>
          <p:cNvSpPr txBox="1"/>
          <p:nvPr/>
        </p:nvSpPr>
        <p:spPr>
          <a:xfrm>
            <a:off x="2092961" y="5449977"/>
            <a:ext cx="691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Could be null. If commitment year value is 2023, this will be = 0%. This will be a “float” 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DFD578-9829-571C-297E-6F930293CCE9}"/>
              </a:ext>
            </a:extLst>
          </p:cNvPr>
          <p:cNvCxnSpPr>
            <a:cxnSpLocks/>
          </p:cNvCxnSpPr>
          <p:nvPr/>
        </p:nvCxnSpPr>
        <p:spPr>
          <a:xfrm>
            <a:off x="408946" y="5830066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027F7F-2476-80F4-A39D-36A6F711BB9A}"/>
              </a:ext>
            </a:extLst>
          </p:cNvPr>
          <p:cNvSpPr txBox="1"/>
          <p:nvPr/>
        </p:nvSpPr>
        <p:spPr>
          <a:xfrm>
            <a:off x="2092961" y="5987079"/>
            <a:ext cx="691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“float” value entered in text boxes (bar chart page)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410C0A3-19AB-6AB3-64AE-8E2A6C6C7FD6}"/>
              </a:ext>
            </a:extLst>
          </p:cNvPr>
          <p:cNvSpPr/>
          <p:nvPr/>
        </p:nvSpPr>
        <p:spPr>
          <a:xfrm>
            <a:off x="8778240" y="5419904"/>
            <a:ext cx="66044" cy="8749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0C38F5-C58B-E73D-F920-71F2C8680D1B}"/>
              </a:ext>
            </a:extLst>
          </p:cNvPr>
          <p:cNvSpPr txBox="1"/>
          <p:nvPr/>
        </p:nvSpPr>
        <p:spPr>
          <a:xfrm>
            <a:off x="8996682" y="5623083"/>
            <a:ext cx="257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“float” values that generate the yellow curve line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874FAF0-64D8-371C-B2DF-48717AC077CF}"/>
              </a:ext>
            </a:extLst>
          </p:cNvPr>
          <p:cNvSpPr/>
          <p:nvPr/>
        </p:nvSpPr>
        <p:spPr>
          <a:xfrm>
            <a:off x="9593582" y="116841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INITIAL DATABASE IDEA OF VARIABLES (COLUMNS)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50F7E5-97FF-89D7-A01C-97E77DF5982F}"/>
              </a:ext>
            </a:extLst>
          </p:cNvPr>
          <p:cNvCxnSpPr>
            <a:cxnSpLocks/>
          </p:cNvCxnSpPr>
          <p:nvPr/>
        </p:nvCxnSpPr>
        <p:spPr>
          <a:xfrm>
            <a:off x="408946" y="3079022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80BC56-C751-709E-443C-B1B42756B1A8}"/>
              </a:ext>
            </a:extLst>
          </p:cNvPr>
          <p:cNvSpPr txBox="1"/>
          <p:nvPr/>
        </p:nvSpPr>
        <p:spPr>
          <a:xfrm>
            <a:off x="326190" y="2716390"/>
            <a:ext cx="170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unique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C1973-AAE5-A800-C69E-33062CE1737F}"/>
              </a:ext>
            </a:extLst>
          </p:cNvPr>
          <p:cNvSpPr txBox="1"/>
          <p:nvPr/>
        </p:nvSpPr>
        <p:spPr>
          <a:xfrm>
            <a:off x="2088275" y="2739151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Auto Generated – accessible to all </a:t>
            </a:r>
          </a:p>
        </p:txBody>
      </p:sp>
    </p:spTree>
    <p:extLst>
      <p:ext uri="{BB962C8B-B14F-4D97-AF65-F5344CB8AC3E}">
        <p14:creationId xmlns:p14="http://schemas.microsoft.com/office/powerpoint/2010/main" val="36626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C7EEB-24C8-F3CB-8AE0-007C90073AC6}"/>
              </a:ext>
            </a:extLst>
          </p:cNvPr>
          <p:cNvSpPr txBox="1"/>
          <p:nvPr/>
        </p:nvSpPr>
        <p:spPr>
          <a:xfrm>
            <a:off x="353052" y="619760"/>
            <a:ext cx="161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AUC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82240-6FB0-A9C0-F95B-68EB7E050F6A}"/>
              </a:ext>
            </a:extLst>
          </p:cNvPr>
          <p:cNvSpPr txBox="1"/>
          <p:nvPr/>
        </p:nvSpPr>
        <p:spPr>
          <a:xfrm>
            <a:off x="383535" y="1018977"/>
            <a:ext cx="13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Vector “WISH”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05E34-6EB4-7667-EECE-16D3D08DBBE7}"/>
              </a:ext>
            </a:extLst>
          </p:cNvPr>
          <p:cNvSpPr txBox="1"/>
          <p:nvPr/>
        </p:nvSpPr>
        <p:spPr>
          <a:xfrm>
            <a:off x="353053" y="3675355"/>
            <a:ext cx="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LISA/LIRA impact calc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C4FBA-A194-9BF5-A365-56D050C189EE}"/>
              </a:ext>
            </a:extLst>
          </p:cNvPr>
          <p:cNvCxnSpPr/>
          <p:nvPr/>
        </p:nvCxnSpPr>
        <p:spPr>
          <a:xfrm>
            <a:off x="1910080" y="528320"/>
            <a:ext cx="0" cy="60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3F0ADD-77BE-FB89-2510-BCA066C6C0E6}"/>
              </a:ext>
            </a:extLst>
          </p:cNvPr>
          <p:cNvCxnSpPr>
            <a:cxnSpLocks/>
          </p:cNvCxnSpPr>
          <p:nvPr/>
        </p:nvCxnSpPr>
        <p:spPr>
          <a:xfrm>
            <a:off x="353053" y="927537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AA63A8-56ED-B78B-1D4C-421FEA4FEBC5}"/>
              </a:ext>
            </a:extLst>
          </p:cNvPr>
          <p:cNvSpPr txBox="1"/>
          <p:nvPr/>
        </p:nvSpPr>
        <p:spPr>
          <a:xfrm>
            <a:off x="2037068" y="528320"/>
            <a:ext cx="414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Calculate area under yellow curve (bar chart)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62C32-5AE4-5D51-30C7-33F2942325C7}"/>
              </a:ext>
            </a:extLst>
          </p:cNvPr>
          <p:cNvSpPr txBox="1"/>
          <p:nvPr/>
        </p:nvSpPr>
        <p:spPr>
          <a:xfrm>
            <a:off x="2037069" y="1018978"/>
            <a:ext cx="343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Desired location in X,Y coordinates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B9A1C-4402-7033-5BDF-3893FEEFA354}"/>
              </a:ext>
            </a:extLst>
          </p:cNvPr>
          <p:cNvSpPr txBox="1"/>
          <p:nvPr/>
        </p:nvSpPr>
        <p:spPr>
          <a:xfrm>
            <a:off x="2092961" y="3753191"/>
            <a:ext cx="39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4 values possible: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“N”  = If under 0.125 AUC – not a LISA / LIRA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“S” = 0.125 to 0.5 – small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“M” = 0.5 to 0.6 – medium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“L” = 0.6+ -- large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6E35BD-6B49-830B-1679-09DCD97A165E}"/>
              </a:ext>
            </a:extLst>
          </p:cNvPr>
          <p:cNvCxnSpPr>
            <a:cxnSpLocks/>
          </p:cNvCxnSpPr>
          <p:nvPr/>
        </p:nvCxnSpPr>
        <p:spPr>
          <a:xfrm>
            <a:off x="408946" y="3584704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874FAF0-64D8-371C-B2DF-48717AC077CF}"/>
              </a:ext>
            </a:extLst>
          </p:cNvPr>
          <p:cNvSpPr/>
          <p:nvPr/>
        </p:nvSpPr>
        <p:spPr>
          <a:xfrm>
            <a:off x="9593582" y="116841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FUTURE DATABASE IDEA OF VARIABLES (COLUMNS)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432EA87-B288-5811-C851-2045FCB787FA}"/>
              </a:ext>
            </a:extLst>
          </p:cNvPr>
          <p:cNvSpPr/>
          <p:nvPr/>
        </p:nvSpPr>
        <p:spPr>
          <a:xfrm rot="10800000">
            <a:off x="7538716" y="784416"/>
            <a:ext cx="1922767" cy="3117024"/>
          </a:xfrm>
          <a:prstGeom prst="rightBrace">
            <a:avLst>
              <a:gd name="adj1" fmla="val 5956"/>
              <a:gd name="adj2" fmla="val 51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6C6578-D5C8-0266-358D-4883098CA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0" t="19878" r="34417" b="30713"/>
          <a:stretch/>
        </p:blipFill>
        <p:spPr>
          <a:xfrm>
            <a:off x="8844284" y="889929"/>
            <a:ext cx="3115221" cy="290074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5759D4D-D020-0AA7-CB98-349C51CC4442}"/>
              </a:ext>
            </a:extLst>
          </p:cNvPr>
          <p:cNvSpPr txBox="1"/>
          <p:nvPr/>
        </p:nvSpPr>
        <p:spPr>
          <a:xfrm>
            <a:off x="383535" y="1578716"/>
            <a:ext cx="13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Vector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E1C2F-A513-2BC6-0F76-D1DA11BC92AC}"/>
              </a:ext>
            </a:extLst>
          </p:cNvPr>
          <p:cNvSpPr txBox="1"/>
          <p:nvPr/>
        </p:nvSpPr>
        <p:spPr>
          <a:xfrm>
            <a:off x="2017918" y="1578716"/>
            <a:ext cx="5613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3 types possible, based on X coordinates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If X is negative = “Harmful”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If X is positive = “Good”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If X is zero = “Neutral”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2B4533-00D9-657C-F1ED-906898E51774}"/>
              </a:ext>
            </a:extLst>
          </p:cNvPr>
          <p:cNvCxnSpPr>
            <a:cxnSpLocks/>
          </p:cNvCxnSpPr>
          <p:nvPr/>
        </p:nvCxnSpPr>
        <p:spPr>
          <a:xfrm>
            <a:off x="353053" y="1425377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F6B46913-E100-D4CF-59FD-827734989ED0}"/>
              </a:ext>
            </a:extLst>
          </p:cNvPr>
          <p:cNvSpPr/>
          <p:nvPr/>
        </p:nvSpPr>
        <p:spPr>
          <a:xfrm rot="10800000">
            <a:off x="5582920" y="3960356"/>
            <a:ext cx="421640" cy="2572523"/>
          </a:xfrm>
          <a:prstGeom prst="rightBrace">
            <a:avLst>
              <a:gd name="adj1" fmla="val 5956"/>
              <a:gd name="adj2" fmla="val 82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40D5CA7-28CF-500F-00B5-E3C48E47C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84" t="33525" r="14104" b="37627"/>
          <a:stretch/>
        </p:blipFill>
        <p:spPr>
          <a:xfrm>
            <a:off x="6093996" y="4044561"/>
            <a:ext cx="5761195" cy="23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930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Carrillo</dc:creator>
  <cp:lastModifiedBy>Julio Carrillo</cp:lastModifiedBy>
  <cp:revision>7</cp:revision>
  <dcterms:created xsi:type="dcterms:W3CDTF">2023-02-01T19:59:26Z</dcterms:created>
  <dcterms:modified xsi:type="dcterms:W3CDTF">2023-02-11T15:56:47Z</dcterms:modified>
</cp:coreProperties>
</file>