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75" r:id="rId12"/>
    <p:sldId id="276" r:id="rId13"/>
    <p:sldId id="266" r:id="rId14"/>
    <p:sldId id="269" r:id="rId15"/>
    <p:sldId id="267" r:id="rId16"/>
    <p:sldId id="270" r:id="rId17"/>
    <p:sldId id="271" r:id="rId18"/>
    <p:sldId id="272" r:id="rId19"/>
    <p:sldId id="274"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6" autoAdjust="0"/>
    <p:restoredTop sz="94660"/>
  </p:normalViewPr>
  <p:slideViewPr>
    <p:cSldViewPr snapToGrid="0">
      <p:cViewPr varScale="1">
        <p:scale>
          <a:sx n="82" d="100"/>
          <a:sy n="82" d="100"/>
        </p:scale>
        <p:origin x="4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47EA81-A69B-40F0-915E-61734FD47B24}"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ADF3253-97D6-49E4-BDE8-78E0EF2C5C57}">
      <dgm:prSet/>
      <dgm:spPr/>
      <dgm:t>
        <a:bodyPr/>
        <a:lstStyle/>
        <a:p>
          <a:pPr>
            <a:defRPr cap="all"/>
          </a:pPr>
          <a:r>
            <a:rPr lang="en-US"/>
            <a:t>Medicare Durable Medical Equipment, Devices &amp; Supplies dataset</a:t>
          </a:r>
        </a:p>
      </dgm:t>
    </dgm:pt>
    <dgm:pt modelId="{5BFF11CB-1E24-4750-9897-1E5FED0062A2}" type="parTrans" cxnId="{427D3CF0-4CE0-4920-B1A6-B3CC06851B7B}">
      <dgm:prSet/>
      <dgm:spPr/>
      <dgm:t>
        <a:bodyPr/>
        <a:lstStyle/>
        <a:p>
          <a:endParaRPr lang="en-US"/>
        </a:p>
      </dgm:t>
    </dgm:pt>
    <dgm:pt modelId="{5CD07000-4CD3-4D5B-A7DA-7837603B59EC}" type="sibTrans" cxnId="{427D3CF0-4CE0-4920-B1A6-B3CC06851B7B}">
      <dgm:prSet/>
      <dgm:spPr/>
      <dgm:t>
        <a:bodyPr/>
        <a:lstStyle/>
        <a:p>
          <a:endParaRPr lang="en-US"/>
        </a:p>
      </dgm:t>
    </dgm:pt>
    <dgm:pt modelId="{64B9B9C9-4BEE-4369-9B73-5B40519EC30D}">
      <dgm:prSet/>
      <dgm:spPr/>
      <dgm:t>
        <a:bodyPr/>
        <a:lstStyle/>
        <a:p>
          <a:pPr>
            <a:defRPr cap="all"/>
          </a:pPr>
          <a:r>
            <a:rPr lang="en-US"/>
            <a:t>Source: Data.CMS.gov</a:t>
          </a:r>
        </a:p>
      </dgm:t>
    </dgm:pt>
    <dgm:pt modelId="{41C61DC6-CD9E-4BD6-A849-A3DED85C7E10}" type="parTrans" cxnId="{53A3134D-2A5B-4C28-9D2B-BB1552AAA302}">
      <dgm:prSet/>
      <dgm:spPr/>
      <dgm:t>
        <a:bodyPr/>
        <a:lstStyle/>
        <a:p>
          <a:endParaRPr lang="en-US"/>
        </a:p>
      </dgm:t>
    </dgm:pt>
    <dgm:pt modelId="{1B1B6382-857D-431F-B057-27AC5F7AD3ED}" type="sibTrans" cxnId="{53A3134D-2A5B-4C28-9D2B-BB1552AAA302}">
      <dgm:prSet/>
      <dgm:spPr/>
      <dgm:t>
        <a:bodyPr/>
        <a:lstStyle/>
        <a:p>
          <a:endParaRPr lang="en-US"/>
        </a:p>
      </dgm:t>
    </dgm:pt>
    <dgm:pt modelId="{999AA389-0635-4E79-8E0B-B75E53EF765F}">
      <dgm:prSet/>
      <dgm:spPr/>
      <dgm:t>
        <a:bodyPr/>
        <a:lstStyle/>
        <a:p>
          <a:pPr>
            <a:defRPr cap="all"/>
          </a:pPr>
          <a:r>
            <a:rPr lang="en-US"/>
            <a:t>File format: csv</a:t>
          </a:r>
        </a:p>
      </dgm:t>
    </dgm:pt>
    <dgm:pt modelId="{5C7F1C12-D9C9-49AC-9E03-3A3AFDA15A2B}" type="parTrans" cxnId="{48862351-3B99-4E13-826E-9116A512D692}">
      <dgm:prSet/>
      <dgm:spPr/>
      <dgm:t>
        <a:bodyPr/>
        <a:lstStyle/>
        <a:p>
          <a:endParaRPr lang="en-US"/>
        </a:p>
      </dgm:t>
    </dgm:pt>
    <dgm:pt modelId="{DAE78F6D-E772-4025-8F88-16179B66C9B1}" type="sibTrans" cxnId="{48862351-3B99-4E13-826E-9116A512D692}">
      <dgm:prSet/>
      <dgm:spPr/>
      <dgm:t>
        <a:bodyPr/>
        <a:lstStyle/>
        <a:p>
          <a:endParaRPr lang="en-US"/>
        </a:p>
      </dgm:t>
    </dgm:pt>
    <dgm:pt modelId="{1460E534-7F16-49FC-BB46-27E8F2FD526E}">
      <dgm:prSet/>
      <dgm:spPr/>
      <dgm:t>
        <a:bodyPr/>
        <a:lstStyle/>
        <a:p>
          <a:pPr>
            <a:defRPr cap="all"/>
          </a:pPr>
          <a:r>
            <a:rPr lang="en-US"/>
            <a:t>Data acquired for 2021</a:t>
          </a:r>
        </a:p>
      </dgm:t>
    </dgm:pt>
    <dgm:pt modelId="{924F3093-665F-44A1-B037-8FC021478F22}" type="parTrans" cxnId="{17275DF7-1E01-45DE-A8C4-2B344C756558}">
      <dgm:prSet/>
      <dgm:spPr/>
      <dgm:t>
        <a:bodyPr/>
        <a:lstStyle/>
        <a:p>
          <a:endParaRPr lang="en-US"/>
        </a:p>
      </dgm:t>
    </dgm:pt>
    <dgm:pt modelId="{5EED9B43-CD09-4C6B-A4D7-0525B7889B83}" type="sibTrans" cxnId="{17275DF7-1E01-45DE-A8C4-2B344C756558}">
      <dgm:prSet/>
      <dgm:spPr/>
      <dgm:t>
        <a:bodyPr/>
        <a:lstStyle/>
        <a:p>
          <a:endParaRPr lang="en-US"/>
        </a:p>
      </dgm:t>
    </dgm:pt>
    <dgm:pt modelId="{6BA476D8-1A5A-4CEF-B6D6-344EC6EDBDAC}">
      <dgm:prSet/>
      <dgm:spPr/>
      <dgm:t>
        <a:bodyPr/>
        <a:lstStyle/>
        <a:p>
          <a:pPr>
            <a:defRPr cap="all"/>
          </a:pPr>
          <a:r>
            <a:rPr lang="en-US"/>
            <a:t>Number of records: 40267</a:t>
          </a:r>
        </a:p>
      </dgm:t>
    </dgm:pt>
    <dgm:pt modelId="{6CF19C09-9397-42A5-85F8-E6FD56CDBBCD}" type="parTrans" cxnId="{294095BD-0563-488B-AC54-64EA0D86D6CC}">
      <dgm:prSet/>
      <dgm:spPr/>
      <dgm:t>
        <a:bodyPr/>
        <a:lstStyle/>
        <a:p>
          <a:endParaRPr lang="en-US"/>
        </a:p>
      </dgm:t>
    </dgm:pt>
    <dgm:pt modelId="{525CC383-59C6-4245-964C-DF4DEDA2B770}" type="sibTrans" cxnId="{294095BD-0563-488B-AC54-64EA0D86D6CC}">
      <dgm:prSet/>
      <dgm:spPr/>
      <dgm:t>
        <a:bodyPr/>
        <a:lstStyle/>
        <a:p>
          <a:endParaRPr lang="en-US"/>
        </a:p>
      </dgm:t>
    </dgm:pt>
    <dgm:pt modelId="{60D99DC0-D971-445B-ACED-F312A68ABA7B}">
      <dgm:prSet/>
      <dgm:spPr/>
      <dgm:t>
        <a:bodyPr/>
        <a:lstStyle/>
        <a:p>
          <a:pPr>
            <a:defRPr cap="all"/>
          </a:pPr>
          <a:r>
            <a:rPr lang="en-US"/>
            <a:t>Number of fields: 18</a:t>
          </a:r>
        </a:p>
      </dgm:t>
    </dgm:pt>
    <dgm:pt modelId="{9A1882D1-60CE-4ABE-9441-E85033D35D0D}" type="parTrans" cxnId="{B2B6F2AF-A63C-4D3B-B0CA-4E3C5E2F074A}">
      <dgm:prSet/>
      <dgm:spPr/>
      <dgm:t>
        <a:bodyPr/>
        <a:lstStyle/>
        <a:p>
          <a:endParaRPr lang="en-US"/>
        </a:p>
      </dgm:t>
    </dgm:pt>
    <dgm:pt modelId="{0BFA3386-6691-4A4F-BCCB-A9B7F182945B}" type="sibTrans" cxnId="{B2B6F2AF-A63C-4D3B-B0CA-4E3C5E2F074A}">
      <dgm:prSet/>
      <dgm:spPr/>
      <dgm:t>
        <a:bodyPr/>
        <a:lstStyle/>
        <a:p>
          <a:endParaRPr lang="en-US"/>
        </a:p>
      </dgm:t>
    </dgm:pt>
    <dgm:pt modelId="{4B1B9738-235B-430C-BD05-29B0EE09E904}">
      <dgm:prSet/>
      <dgm:spPr/>
      <dgm:t>
        <a:bodyPr/>
        <a:lstStyle/>
        <a:p>
          <a:pPr>
            <a:defRPr cap="all"/>
          </a:pPr>
          <a:r>
            <a:rPr lang="en-US"/>
            <a:t>Each record contains a medical device with various geographical and payment features</a:t>
          </a:r>
        </a:p>
      </dgm:t>
    </dgm:pt>
    <dgm:pt modelId="{ADE3ED63-E88F-43D8-9AB6-DFEE9A2EB6BD}" type="parTrans" cxnId="{05393779-CF30-40CC-B5F2-C5124ED69006}">
      <dgm:prSet/>
      <dgm:spPr/>
      <dgm:t>
        <a:bodyPr/>
        <a:lstStyle/>
        <a:p>
          <a:endParaRPr lang="en-US"/>
        </a:p>
      </dgm:t>
    </dgm:pt>
    <dgm:pt modelId="{7303F1C0-F102-4CA7-804E-B75FB09DCF80}" type="sibTrans" cxnId="{05393779-CF30-40CC-B5F2-C5124ED69006}">
      <dgm:prSet/>
      <dgm:spPr/>
      <dgm:t>
        <a:bodyPr/>
        <a:lstStyle/>
        <a:p>
          <a:endParaRPr lang="en-US"/>
        </a:p>
      </dgm:t>
    </dgm:pt>
    <dgm:pt modelId="{E80CB6CA-A542-477D-B592-1E61AFFBF0CE}" type="pres">
      <dgm:prSet presAssocID="{0D47EA81-A69B-40F0-915E-61734FD47B24}" presName="root" presStyleCnt="0">
        <dgm:presLayoutVars>
          <dgm:dir/>
          <dgm:resizeHandles val="exact"/>
        </dgm:presLayoutVars>
      </dgm:prSet>
      <dgm:spPr/>
    </dgm:pt>
    <dgm:pt modelId="{BF099AF4-7407-4A02-B5EB-DDC843A1415F}" type="pres">
      <dgm:prSet presAssocID="{3ADF3253-97D6-49E4-BDE8-78E0EF2C5C57}" presName="compNode" presStyleCnt="0"/>
      <dgm:spPr/>
    </dgm:pt>
    <dgm:pt modelId="{1D33257F-2F5F-4454-BAA5-C8C84CD9051A}" type="pres">
      <dgm:prSet presAssocID="{3ADF3253-97D6-49E4-BDE8-78E0EF2C5C57}" presName="iconBgRect" presStyleLbl="bgShp" presStyleIdx="0" presStyleCnt="7"/>
      <dgm:spPr>
        <a:prstGeom prst="round2DiagRect">
          <a:avLst>
            <a:gd name="adj1" fmla="val 29727"/>
            <a:gd name="adj2" fmla="val 0"/>
          </a:avLst>
        </a:prstGeom>
      </dgm:spPr>
    </dgm:pt>
    <dgm:pt modelId="{3E5E5C44-90E9-49A0-B604-423498B6509F}" type="pres">
      <dgm:prSet presAssocID="{3ADF3253-97D6-49E4-BDE8-78E0EF2C5C57}"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95D9BA69-B03E-47C5-966D-3E9D2CE71A79}" type="pres">
      <dgm:prSet presAssocID="{3ADF3253-97D6-49E4-BDE8-78E0EF2C5C57}" presName="spaceRect" presStyleCnt="0"/>
      <dgm:spPr/>
    </dgm:pt>
    <dgm:pt modelId="{BF859456-94C6-4C77-9B9B-E1B33595ECBB}" type="pres">
      <dgm:prSet presAssocID="{3ADF3253-97D6-49E4-BDE8-78E0EF2C5C57}" presName="textRect" presStyleLbl="revTx" presStyleIdx="0" presStyleCnt="7">
        <dgm:presLayoutVars>
          <dgm:chMax val="1"/>
          <dgm:chPref val="1"/>
        </dgm:presLayoutVars>
      </dgm:prSet>
      <dgm:spPr/>
    </dgm:pt>
    <dgm:pt modelId="{E8BF3534-B9A7-4B1B-B55F-260C2E0D20BA}" type="pres">
      <dgm:prSet presAssocID="{5CD07000-4CD3-4D5B-A7DA-7837603B59EC}" presName="sibTrans" presStyleCnt="0"/>
      <dgm:spPr/>
    </dgm:pt>
    <dgm:pt modelId="{51C49E62-BEF4-4AB1-B6E0-F66CE7748624}" type="pres">
      <dgm:prSet presAssocID="{64B9B9C9-4BEE-4369-9B73-5B40519EC30D}" presName="compNode" presStyleCnt="0"/>
      <dgm:spPr/>
    </dgm:pt>
    <dgm:pt modelId="{8373C370-56B5-4239-A6D8-20DBBBD2744C}" type="pres">
      <dgm:prSet presAssocID="{64B9B9C9-4BEE-4369-9B73-5B40519EC30D}" presName="iconBgRect" presStyleLbl="bgShp" presStyleIdx="1" presStyleCnt="7"/>
      <dgm:spPr>
        <a:prstGeom prst="round2DiagRect">
          <a:avLst>
            <a:gd name="adj1" fmla="val 29727"/>
            <a:gd name="adj2" fmla="val 0"/>
          </a:avLst>
        </a:prstGeom>
      </dgm:spPr>
    </dgm:pt>
    <dgm:pt modelId="{93B9E80E-E2DC-489F-A660-9F34ADFBCD69}" type="pres">
      <dgm:prSet presAssocID="{64B9B9C9-4BEE-4369-9B73-5B40519EC30D}"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wspaper"/>
        </a:ext>
      </dgm:extLst>
    </dgm:pt>
    <dgm:pt modelId="{86909113-37A3-4290-A7D7-2B0E24AA121D}" type="pres">
      <dgm:prSet presAssocID="{64B9B9C9-4BEE-4369-9B73-5B40519EC30D}" presName="spaceRect" presStyleCnt="0"/>
      <dgm:spPr/>
    </dgm:pt>
    <dgm:pt modelId="{1A92FCBD-1EBE-42A8-B225-7470B3B3309E}" type="pres">
      <dgm:prSet presAssocID="{64B9B9C9-4BEE-4369-9B73-5B40519EC30D}" presName="textRect" presStyleLbl="revTx" presStyleIdx="1" presStyleCnt="7">
        <dgm:presLayoutVars>
          <dgm:chMax val="1"/>
          <dgm:chPref val="1"/>
        </dgm:presLayoutVars>
      </dgm:prSet>
      <dgm:spPr/>
    </dgm:pt>
    <dgm:pt modelId="{E8DD7266-E6EC-405C-B4BD-C43D5E453593}" type="pres">
      <dgm:prSet presAssocID="{1B1B6382-857D-431F-B057-27AC5F7AD3ED}" presName="sibTrans" presStyleCnt="0"/>
      <dgm:spPr/>
    </dgm:pt>
    <dgm:pt modelId="{687054FF-8862-4825-9DA7-5B0C53F3BD22}" type="pres">
      <dgm:prSet presAssocID="{999AA389-0635-4E79-8E0B-B75E53EF765F}" presName="compNode" presStyleCnt="0"/>
      <dgm:spPr/>
    </dgm:pt>
    <dgm:pt modelId="{99DD4A49-6912-4C29-A2CD-827FED92BA62}" type="pres">
      <dgm:prSet presAssocID="{999AA389-0635-4E79-8E0B-B75E53EF765F}" presName="iconBgRect" presStyleLbl="bgShp" presStyleIdx="2" presStyleCnt="7"/>
      <dgm:spPr>
        <a:prstGeom prst="round2DiagRect">
          <a:avLst>
            <a:gd name="adj1" fmla="val 29727"/>
            <a:gd name="adj2" fmla="val 0"/>
          </a:avLst>
        </a:prstGeom>
      </dgm:spPr>
    </dgm:pt>
    <dgm:pt modelId="{6819C7D5-02FD-4820-AFC9-A1FF443AC85E}" type="pres">
      <dgm:prSet presAssocID="{999AA389-0635-4E79-8E0B-B75E53EF765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D6113AAB-245A-4694-BB91-4AA254B9302B}" type="pres">
      <dgm:prSet presAssocID="{999AA389-0635-4E79-8E0B-B75E53EF765F}" presName="spaceRect" presStyleCnt="0"/>
      <dgm:spPr/>
    </dgm:pt>
    <dgm:pt modelId="{EE813FB7-D556-4A9A-B6A3-2DEA3414C6AF}" type="pres">
      <dgm:prSet presAssocID="{999AA389-0635-4E79-8E0B-B75E53EF765F}" presName="textRect" presStyleLbl="revTx" presStyleIdx="2" presStyleCnt="7">
        <dgm:presLayoutVars>
          <dgm:chMax val="1"/>
          <dgm:chPref val="1"/>
        </dgm:presLayoutVars>
      </dgm:prSet>
      <dgm:spPr/>
    </dgm:pt>
    <dgm:pt modelId="{0C92A37A-E194-42A0-B0F1-6591686B70DA}" type="pres">
      <dgm:prSet presAssocID="{DAE78F6D-E772-4025-8F88-16179B66C9B1}" presName="sibTrans" presStyleCnt="0"/>
      <dgm:spPr/>
    </dgm:pt>
    <dgm:pt modelId="{25C6A497-E742-4434-82F1-7AFD974788B3}" type="pres">
      <dgm:prSet presAssocID="{1460E534-7F16-49FC-BB46-27E8F2FD526E}" presName="compNode" presStyleCnt="0"/>
      <dgm:spPr/>
    </dgm:pt>
    <dgm:pt modelId="{2A6D6EA6-2661-443F-BE84-2578333A0E6A}" type="pres">
      <dgm:prSet presAssocID="{1460E534-7F16-49FC-BB46-27E8F2FD526E}" presName="iconBgRect" presStyleLbl="bgShp" presStyleIdx="3" presStyleCnt="7"/>
      <dgm:spPr>
        <a:prstGeom prst="round2DiagRect">
          <a:avLst>
            <a:gd name="adj1" fmla="val 29727"/>
            <a:gd name="adj2" fmla="val 0"/>
          </a:avLst>
        </a:prstGeom>
      </dgm:spPr>
    </dgm:pt>
    <dgm:pt modelId="{6CDB2B45-CD64-4E80-B0FE-8C1FC3E14E97}" type="pres">
      <dgm:prSet presAssocID="{1460E534-7F16-49FC-BB46-27E8F2FD526E}"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33145429-C193-425F-AFAB-50EBD7BC4363}" type="pres">
      <dgm:prSet presAssocID="{1460E534-7F16-49FC-BB46-27E8F2FD526E}" presName="spaceRect" presStyleCnt="0"/>
      <dgm:spPr/>
    </dgm:pt>
    <dgm:pt modelId="{21348999-5AAE-46DD-A605-7E6D0F61B4CD}" type="pres">
      <dgm:prSet presAssocID="{1460E534-7F16-49FC-BB46-27E8F2FD526E}" presName="textRect" presStyleLbl="revTx" presStyleIdx="3" presStyleCnt="7">
        <dgm:presLayoutVars>
          <dgm:chMax val="1"/>
          <dgm:chPref val="1"/>
        </dgm:presLayoutVars>
      </dgm:prSet>
      <dgm:spPr/>
    </dgm:pt>
    <dgm:pt modelId="{F6E2E714-CAA0-4353-8342-FD946441BB3D}" type="pres">
      <dgm:prSet presAssocID="{5EED9B43-CD09-4C6B-A4D7-0525B7889B83}" presName="sibTrans" presStyleCnt="0"/>
      <dgm:spPr/>
    </dgm:pt>
    <dgm:pt modelId="{4122FEA0-18E1-4C72-9C25-E861D364CF72}" type="pres">
      <dgm:prSet presAssocID="{6BA476D8-1A5A-4CEF-B6D6-344EC6EDBDAC}" presName="compNode" presStyleCnt="0"/>
      <dgm:spPr/>
    </dgm:pt>
    <dgm:pt modelId="{03269713-AC80-433E-BBEE-0958A0934E81}" type="pres">
      <dgm:prSet presAssocID="{6BA476D8-1A5A-4CEF-B6D6-344EC6EDBDAC}" presName="iconBgRect" presStyleLbl="bgShp" presStyleIdx="4" presStyleCnt="7"/>
      <dgm:spPr>
        <a:prstGeom prst="round2DiagRect">
          <a:avLst>
            <a:gd name="adj1" fmla="val 29727"/>
            <a:gd name="adj2" fmla="val 0"/>
          </a:avLst>
        </a:prstGeom>
      </dgm:spPr>
    </dgm:pt>
    <dgm:pt modelId="{F59B8418-490C-4491-9941-091B1516CE00}" type="pres">
      <dgm:prSet presAssocID="{6BA476D8-1A5A-4CEF-B6D6-344EC6EDBDAC}"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1CC5D011-2B58-4B53-A299-3570E9E95D2C}" type="pres">
      <dgm:prSet presAssocID="{6BA476D8-1A5A-4CEF-B6D6-344EC6EDBDAC}" presName="spaceRect" presStyleCnt="0"/>
      <dgm:spPr/>
    </dgm:pt>
    <dgm:pt modelId="{3738BB38-8B7D-4C52-B61C-2B492E67DFB5}" type="pres">
      <dgm:prSet presAssocID="{6BA476D8-1A5A-4CEF-B6D6-344EC6EDBDAC}" presName="textRect" presStyleLbl="revTx" presStyleIdx="4" presStyleCnt="7">
        <dgm:presLayoutVars>
          <dgm:chMax val="1"/>
          <dgm:chPref val="1"/>
        </dgm:presLayoutVars>
      </dgm:prSet>
      <dgm:spPr/>
    </dgm:pt>
    <dgm:pt modelId="{250A650A-1DFF-4A0D-9B3C-ED2142A8E166}" type="pres">
      <dgm:prSet presAssocID="{525CC383-59C6-4245-964C-DF4DEDA2B770}" presName="sibTrans" presStyleCnt="0"/>
      <dgm:spPr/>
    </dgm:pt>
    <dgm:pt modelId="{E1F88D9D-8DB9-4976-B74E-DDF7F3152EB6}" type="pres">
      <dgm:prSet presAssocID="{60D99DC0-D971-445B-ACED-F312A68ABA7B}" presName="compNode" presStyleCnt="0"/>
      <dgm:spPr/>
    </dgm:pt>
    <dgm:pt modelId="{1A3268F3-BA91-4A84-A0F4-E36036DFE8BB}" type="pres">
      <dgm:prSet presAssocID="{60D99DC0-D971-445B-ACED-F312A68ABA7B}" presName="iconBgRect" presStyleLbl="bgShp" presStyleIdx="5" presStyleCnt="7"/>
      <dgm:spPr>
        <a:prstGeom prst="round2DiagRect">
          <a:avLst>
            <a:gd name="adj1" fmla="val 29727"/>
            <a:gd name="adj2" fmla="val 0"/>
          </a:avLst>
        </a:prstGeom>
      </dgm:spPr>
    </dgm:pt>
    <dgm:pt modelId="{E88DB80E-4285-4CB0-817A-D01BC49CC1CE}" type="pres">
      <dgm:prSet presAssocID="{60D99DC0-D971-445B-ACED-F312A68ABA7B}"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ooks"/>
        </a:ext>
      </dgm:extLst>
    </dgm:pt>
    <dgm:pt modelId="{9255B59C-D31F-4EDA-91D5-8DE8509A0BE5}" type="pres">
      <dgm:prSet presAssocID="{60D99DC0-D971-445B-ACED-F312A68ABA7B}" presName="spaceRect" presStyleCnt="0"/>
      <dgm:spPr/>
    </dgm:pt>
    <dgm:pt modelId="{EE063F2B-08B8-44A2-8619-8651997A82AB}" type="pres">
      <dgm:prSet presAssocID="{60D99DC0-D971-445B-ACED-F312A68ABA7B}" presName="textRect" presStyleLbl="revTx" presStyleIdx="5" presStyleCnt="7">
        <dgm:presLayoutVars>
          <dgm:chMax val="1"/>
          <dgm:chPref val="1"/>
        </dgm:presLayoutVars>
      </dgm:prSet>
      <dgm:spPr/>
    </dgm:pt>
    <dgm:pt modelId="{EAA36B3D-E03A-44A6-A4AD-6DF78B5252CC}" type="pres">
      <dgm:prSet presAssocID="{0BFA3386-6691-4A4F-BCCB-A9B7F182945B}" presName="sibTrans" presStyleCnt="0"/>
      <dgm:spPr/>
    </dgm:pt>
    <dgm:pt modelId="{7E5214EC-72AF-4EFF-A805-BD99C7DA4685}" type="pres">
      <dgm:prSet presAssocID="{4B1B9738-235B-430C-BD05-29B0EE09E904}" presName="compNode" presStyleCnt="0"/>
      <dgm:spPr/>
    </dgm:pt>
    <dgm:pt modelId="{91F77579-3A95-4EE2-ABF8-340A095ED113}" type="pres">
      <dgm:prSet presAssocID="{4B1B9738-235B-430C-BD05-29B0EE09E904}" presName="iconBgRect" presStyleLbl="bgShp" presStyleIdx="6" presStyleCnt="7"/>
      <dgm:spPr>
        <a:prstGeom prst="round2DiagRect">
          <a:avLst>
            <a:gd name="adj1" fmla="val 29727"/>
            <a:gd name="adj2" fmla="val 0"/>
          </a:avLst>
        </a:prstGeom>
      </dgm:spPr>
    </dgm:pt>
    <dgm:pt modelId="{60F9B249-1E14-4772-BEA0-5881B29868AA}" type="pres">
      <dgm:prSet presAssocID="{4B1B9738-235B-430C-BD05-29B0EE09E904}"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Doctor"/>
        </a:ext>
      </dgm:extLst>
    </dgm:pt>
    <dgm:pt modelId="{C7581AA1-8A1A-4515-A837-ED44AA2135D4}" type="pres">
      <dgm:prSet presAssocID="{4B1B9738-235B-430C-BD05-29B0EE09E904}" presName="spaceRect" presStyleCnt="0"/>
      <dgm:spPr/>
    </dgm:pt>
    <dgm:pt modelId="{735D5F01-AEB1-4112-8FCB-472233E5902E}" type="pres">
      <dgm:prSet presAssocID="{4B1B9738-235B-430C-BD05-29B0EE09E904}" presName="textRect" presStyleLbl="revTx" presStyleIdx="6" presStyleCnt="7">
        <dgm:presLayoutVars>
          <dgm:chMax val="1"/>
          <dgm:chPref val="1"/>
        </dgm:presLayoutVars>
      </dgm:prSet>
      <dgm:spPr/>
    </dgm:pt>
  </dgm:ptLst>
  <dgm:cxnLst>
    <dgm:cxn modelId="{14D83D2C-BF3E-427B-82A1-000C0658165E}" type="presOf" srcId="{0D47EA81-A69B-40F0-915E-61734FD47B24}" destId="{E80CB6CA-A542-477D-B592-1E61AFFBF0CE}" srcOrd="0" destOrd="0" presId="urn:microsoft.com/office/officeart/2018/5/layout/IconLeafLabelList"/>
    <dgm:cxn modelId="{EA611C62-F7FC-46DB-9F1E-5E092148D205}" type="presOf" srcId="{6BA476D8-1A5A-4CEF-B6D6-344EC6EDBDAC}" destId="{3738BB38-8B7D-4C52-B61C-2B492E67DFB5}" srcOrd="0" destOrd="0" presId="urn:microsoft.com/office/officeart/2018/5/layout/IconLeafLabelList"/>
    <dgm:cxn modelId="{7661F644-421B-4918-AAB7-E1A1A6677DAF}" type="presOf" srcId="{4B1B9738-235B-430C-BD05-29B0EE09E904}" destId="{735D5F01-AEB1-4112-8FCB-472233E5902E}" srcOrd="0" destOrd="0" presId="urn:microsoft.com/office/officeart/2018/5/layout/IconLeafLabelList"/>
    <dgm:cxn modelId="{53A3134D-2A5B-4C28-9D2B-BB1552AAA302}" srcId="{0D47EA81-A69B-40F0-915E-61734FD47B24}" destId="{64B9B9C9-4BEE-4369-9B73-5B40519EC30D}" srcOrd="1" destOrd="0" parTransId="{41C61DC6-CD9E-4BD6-A849-A3DED85C7E10}" sibTransId="{1B1B6382-857D-431F-B057-27AC5F7AD3ED}"/>
    <dgm:cxn modelId="{48862351-3B99-4E13-826E-9116A512D692}" srcId="{0D47EA81-A69B-40F0-915E-61734FD47B24}" destId="{999AA389-0635-4E79-8E0B-B75E53EF765F}" srcOrd="2" destOrd="0" parTransId="{5C7F1C12-D9C9-49AC-9E03-3A3AFDA15A2B}" sibTransId="{DAE78F6D-E772-4025-8F88-16179B66C9B1}"/>
    <dgm:cxn modelId="{05393779-CF30-40CC-B5F2-C5124ED69006}" srcId="{0D47EA81-A69B-40F0-915E-61734FD47B24}" destId="{4B1B9738-235B-430C-BD05-29B0EE09E904}" srcOrd="6" destOrd="0" parTransId="{ADE3ED63-E88F-43D8-9AB6-DFEE9A2EB6BD}" sibTransId="{7303F1C0-F102-4CA7-804E-B75FB09DCF80}"/>
    <dgm:cxn modelId="{78073D99-86EB-4FD9-8CAE-F35404416C46}" type="presOf" srcId="{3ADF3253-97D6-49E4-BDE8-78E0EF2C5C57}" destId="{BF859456-94C6-4C77-9B9B-E1B33595ECBB}" srcOrd="0" destOrd="0" presId="urn:microsoft.com/office/officeart/2018/5/layout/IconLeafLabelList"/>
    <dgm:cxn modelId="{B2B6F2AF-A63C-4D3B-B0CA-4E3C5E2F074A}" srcId="{0D47EA81-A69B-40F0-915E-61734FD47B24}" destId="{60D99DC0-D971-445B-ACED-F312A68ABA7B}" srcOrd="5" destOrd="0" parTransId="{9A1882D1-60CE-4ABE-9441-E85033D35D0D}" sibTransId="{0BFA3386-6691-4A4F-BCCB-A9B7F182945B}"/>
    <dgm:cxn modelId="{766F34B6-2BA1-4744-AC8E-63DD9067C396}" type="presOf" srcId="{999AA389-0635-4E79-8E0B-B75E53EF765F}" destId="{EE813FB7-D556-4A9A-B6A3-2DEA3414C6AF}" srcOrd="0" destOrd="0" presId="urn:microsoft.com/office/officeart/2018/5/layout/IconLeafLabelList"/>
    <dgm:cxn modelId="{294095BD-0563-488B-AC54-64EA0D86D6CC}" srcId="{0D47EA81-A69B-40F0-915E-61734FD47B24}" destId="{6BA476D8-1A5A-4CEF-B6D6-344EC6EDBDAC}" srcOrd="4" destOrd="0" parTransId="{6CF19C09-9397-42A5-85F8-E6FD56CDBBCD}" sibTransId="{525CC383-59C6-4245-964C-DF4DEDA2B770}"/>
    <dgm:cxn modelId="{8318C2BD-8E5C-4FF8-A5D9-E99FDE0A2591}" type="presOf" srcId="{64B9B9C9-4BEE-4369-9B73-5B40519EC30D}" destId="{1A92FCBD-1EBE-42A8-B225-7470B3B3309E}" srcOrd="0" destOrd="0" presId="urn:microsoft.com/office/officeart/2018/5/layout/IconLeafLabelList"/>
    <dgm:cxn modelId="{262442C2-518E-4C65-A196-EA63DEF67BDF}" type="presOf" srcId="{60D99DC0-D971-445B-ACED-F312A68ABA7B}" destId="{EE063F2B-08B8-44A2-8619-8651997A82AB}" srcOrd="0" destOrd="0" presId="urn:microsoft.com/office/officeart/2018/5/layout/IconLeafLabelList"/>
    <dgm:cxn modelId="{427D3CF0-4CE0-4920-B1A6-B3CC06851B7B}" srcId="{0D47EA81-A69B-40F0-915E-61734FD47B24}" destId="{3ADF3253-97D6-49E4-BDE8-78E0EF2C5C57}" srcOrd="0" destOrd="0" parTransId="{5BFF11CB-1E24-4750-9897-1E5FED0062A2}" sibTransId="{5CD07000-4CD3-4D5B-A7DA-7837603B59EC}"/>
    <dgm:cxn modelId="{17275DF7-1E01-45DE-A8C4-2B344C756558}" srcId="{0D47EA81-A69B-40F0-915E-61734FD47B24}" destId="{1460E534-7F16-49FC-BB46-27E8F2FD526E}" srcOrd="3" destOrd="0" parTransId="{924F3093-665F-44A1-B037-8FC021478F22}" sibTransId="{5EED9B43-CD09-4C6B-A4D7-0525B7889B83}"/>
    <dgm:cxn modelId="{90BDF8FE-9413-49FF-946F-A1446A2C4E1F}" type="presOf" srcId="{1460E534-7F16-49FC-BB46-27E8F2FD526E}" destId="{21348999-5AAE-46DD-A605-7E6D0F61B4CD}" srcOrd="0" destOrd="0" presId="urn:microsoft.com/office/officeart/2018/5/layout/IconLeafLabelList"/>
    <dgm:cxn modelId="{78A51308-F84D-429E-A558-F2A57B2C1E98}" type="presParOf" srcId="{E80CB6CA-A542-477D-B592-1E61AFFBF0CE}" destId="{BF099AF4-7407-4A02-B5EB-DDC843A1415F}" srcOrd="0" destOrd="0" presId="urn:microsoft.com/office/officeart/2018/5/layout/IconLeafLabelList"/>
    <dgm:cxn modelId="{CEBBEA5D-9A08-4DE1-A937-EC0AFB8D83B3}" type="presParOf" srcId="{BF099AF4-7407-4A02-B5EB-DDC843A1415F}" destId="{1D33257F-2F5F-4454-BAA5-C8C84CD9051A}" srcOrd="0" destOrd="0" presId="urn:microsoft.com/office/officeart/2018/5/layout/IconLeafLabelList"/>
    <dgm:cxn modelId="{4D085EC4-6DD3-45B4-B5CB-9452FBAC7538}" type="presParOf" srcId="{BF099AF4-7407-4A02-B5EB-DDC843A1415F}" destId="{3E5E5C44-90E9-49A0-B604-423498B6509F}" srcOrd="1" destOrd="0" presId="urn:microsoft.com/office/officeart/2018/5/layout/IconLeafLabelList"/>
    <dgm:cxn modelId="{A99B2AA4-0B21-440E-A57E-B190E0EEEFF5}" type="presParOf" srcId="{BF099AF4-7407-4A02-B5EB-DDC843A1415F}" destId="{95D9BA69-B03E-47C5-966D-3E9D2CE71A79}" srcOrd="2" destOrd="0" presId="urn:microsoft.com/office/officeart/2018/5/layout/IconLeafLabelList"/>
    <dgm:cxn modelId="{81092B78-204F-4E05-AED5-0120A8C8329F}" type="presParOf" srcId="{BF099AF4-7407-4A02-B5EB-DDC843A1415F}" destId="{BF859456-94C6-4C77-9B9B-E1B33595ECBB}" srcOrd="3" destOrd="0" presId="urn:microsoft.com/office/officeart/2018/5/layout/IconLeafLabelList"/>
    <dgm:cxn modelId="{DB42F807-72E2-4505-ADA7-20987567C6D5}" type="presParOf" srcId="{E80CB6CA-A542-477D-B592-1E61AFFBF0CE}" destId="{E8BF3534-B9A7-4B1B-B55F-260C2E0D20BA}" srcOrd="1" destOrd="0" presId="urn:microsoft.com/office/officeart/2018/5/layout/IconLeafLabelList"/>
    <dgm:cxn modelId="{59B8770D-D6BD-44DD-BE8B-292F3839D766}" type="presParOf" srcId="{E80CB6CA-A542-477D-B592-1E61AFFBF0CE}" destId="{51C49E62-BEF4-4AB1-B6E0-F66CE7748624}" srcOrd="2" destOrd="0" presId="urn:microsoft.com/office/officeart/2018/5/layout/IconLeafLabelList"/>
    <dgm:cxn modelId="{438D9FD8-01EB-4D8A-8089-6E96E7DC52B5}" type="presParOf" srcId="{51C49E62-BEF4-4AB1-B6E0-F66CE7748624}" destId="{8373C370-56B5-4239-A6D8-20DBBBD2744C}" srcOrd="0" destOrd="0" presId="urn:microsoft.com/office/officeart/2018/5/layout/IconLeafLabelList"/>
    <dgm:cxn modelId="{40A9485F-84A9-4A58-9CD5-5CCB4D4E47D8}" type="presParOf" srcId="{51C49E62-BEF4-4AB1-B6E0-F66CE7748624}" destId="{93B9E80E-E2DC-489F-A660-9F34ADFBCD69}" srcOrd="1" destOrd="0" presId="urn:microsoft.com/office/officeart/2018/5/layout/IconLeafLabelList"/>
    <dgm:cxn modelId="{CFC329B9-C432-4D01-8030-00E09C8EF547}" type="presParOf" srcId="{51C49E62-BEF4-4AB1-B6E0-F66CE7748624}" destId="{86909113-37A3-4290-A7D7-2B0E24AA121D}" srcOrd="2" destOrd="0" presId="urn:microsoft.com/office/officeart/2018/5/layout/IconLeafLabelList"/>
    <dgm:cxn modelId="{5DF4ED1A-A996-4F2E-AF02-002AC1419B53}" type="presParOf" srcId="{51C49E62-BEF4-4AB1-B6E0-F66CE7748624}" destId="{1A92FCBD-1EBE-42A8-B225-7470B3B3309E}" srcOrd="3" destOrd="0" presId="urn:microsoft.com/office/officeart/2018/5/layout/IconLeafLabelList"/>
    <dgm:cxn modelId="{D9312CFC-FEAB-4977-A4F3-76B01382B551}" type="presParOf" srcId="{E80CB6CA-A542-477D-B592-1E61AFFBF0CE}" destId="{E8DD7266-E6EC-405C-B4BD-C43D5E453593}" srcOrd="3" destOrd="0" presId="urn:microsoft.com/office/officeart/2018/5/layout/IconLeafLabelList"/>
    <dgm:cxn modelId="{FA4D35D7-1939-4DF8-8029-6BAFC3A36DAF}" type="presParOf" srcId="{E80CB6CA-A542-477D-B592-1E61AFFBF0CE}" destId="{687054FF-8862-4825-9DA7-5B0C53F3BD22}" srcOrd="4" destOrd="0" presId="urn:microsoft.com/office/officeart/2018/5/layout/IconLeafLabelList"/>
    <dgm:cxn modelId="{36C90CA1-0D91-43CD-A1C0-4D156016CEF9}" type="presParOf" srcId="{687054FF-8862-4825-9DA7-5B0C53F3BD22}" destId="{99DD4A49-6912-4C29-A2CD-827FED92BA62}" srcOrd="0" destOrd="0" presId="urn:microsoft.com/office/officeart/2018/5/layout/IconLeafLabelList"/>
    <dgm:cxn modelId="{B328E35D-79DF-49A4-B122-59FB4134A228}" type="presParOf" srcId="{687054FF-8862-4825-9DA7-5B0C53F3BD22}" destId="{6819C7D5-02FD-4820-AFC9-A1FF443AC85E}" srcOrd="1" destOrd="0" presId="urn:microsoft.com/office/officeart/2018/5/layout/IconLeafLabelList"/>
    <dgm:cxn modelId="{021CF88B-310C-45DA-B246-EBFE635F067A}" type="presParOf" srcId="{687054FF-8862-4825-9DA7-5B0C53F3BD22}" destId="{D6113AAB-245A-4694-BB91-4AA254B9302B}" srcOrd="2" destOrd="0" presId="urn:microsoft.com/office/officeart/2018/5/layout/IconLeafLabelList"/>
    <dgm:cxn modelId="{5578BF19-F17E-4CFA-B0A8-41E146F6C1E0}" type="presParOf" srcId="{687054FF-8862-4825-9DA7-5B0C53F3BD22}" destId="{EE813FB7-D556-4A9A-B6A3-2DEA3414C6AF}" srcOrd="3" destOrd="0" presId="urn:microsoft.com/office/officeart/2018/5/layout/IconLeafLabelList"/>
    <dgm:cxn modelId="{17C6F8C9-F41E-47E9-B1FB-BD4A31886BBC}" type="presParOf" srcId="{E80CB6CA-A542-477D-B592-1E61AFFBF0CE}" destId="{0C92A37A-E194-42A0-B0F1-6591686B70DA}" srcOrd="5" destOrd="0" presId="urn:microsoft.com/office/officeart/2018/5/layout/IconLeafLabelList"/>
    <dgm:cxn modelId="{3D4EAF82-649F-40BD-9969-0E260B878119}" type="presParOf" srcId="{E80CB6CA-A542-477D-B592-1E61AFFBF0CE}" destId="{25C6A497-E742-4434-82F1-7AFD974788B3}" srcOrd="6" destOrd="0" presId="urn:microsoft.com/office/officeart/2018/5/layout/IconLeafLabelList"/>
    <dgm:cxn modelId="{BCF4E082-B1A4-4207-A680-43D9A3833D63}" type="presParOf" srcId="{25C6A497-E742-4434-82F1-7AFD974788B3}" destId="{2A6D6EA6-2661-443F-BE84-2578333A0E6A}" srcOrd="0" destOrd="0" presId="urn:microsoft.com/office/officeart/2018/5/layout/IconLeafLabelList"/>
    <dgm:cxn modelId="{05D36545-0333-4D40-882D-FD14FC96BE85}" type="presParOf" srcId="{25C6A497-E742-4434-82F1-7AFD974788B3}" destId="{6CDB2B45-CD64-4E80-B0FE-8C1FC3E14E97}" srcOrd="1" destOrd="0" presId="urn:microsoft.com/office/officeart/2018/5/layout/IconLeafLabelList"/>
    <dgm:cxn modelId="{32A7487E-184A-4DE0-B8E8-18A6B726E1FB}" type="presParOf" srcId="{25C6A497-E742-4434-82F1-7AFD974788B3}" destId="{33145429-C193-425F-AFAB-50EBD7BC4363}" srcOrd="2" destOrd="0" presId="urn:microsoft.com/office/officeart/2018/5/layout/IconLeafLabelList"/>
    <dgm:cxn modelId="{378B3791-6896-4980-AABC-1461EFE9B557}" type="presParOf" srcId="{25C6A497-E742-4434-82F1-7AFD974788B3}" destId="{21348999-5AAE-46DD-A605-7E6D0F61B4CD}" srcOrd="3" destOrd="0" presId="urn:microsoft.com/office/officeart/2018/5/layout/IconLeafLabelList"/>
    <dgm:cxn modelId="{81F5915C-2713-4D8F-99F4-C533B9B6B456}" type="presParOf" srcId="{E80CB6CA-A542-477D-B592-1E61AFFBF0CE}" destId="{F6E2E714-CAA0-4353-8342-FD946441BB3D}" srcOrd="7" destOrd="0" presId="urn:microsoft.com/office/officeart/2018/5/layout/IconLeafLabelList"/>
    <dgm:cxn modelId="{32361E46-0BE3-4007-AE90-7B8334645478}" type="presParOf" srcId="{E80CB6CA-A542-477D-B592-1E61AFFBF0CE}" destId="{4122FEA0-18E1-4C72-9C25-E861D364CF72}" srcOrd="8" destOrd="0" presId="urn:microsoft.com/office/officeart/2018/5/layout/IconLeafLabelList"/>
    <dgm:cxn modelId="{F1874194-3D1B-4717-9EEC-DC05B6B6C6C0}" type="presParOf" srcId="{4122FEA0-18E1-4C72-9C25-E861D364CF72}" destId="{03269713-AC80-433E-BBEE-0958A0934E81}" srcOrd="0" destOrd="0" presId="urn:microsoft.com/office/officeart/2018/5/layout/IconLeafLabelList"/>
    <dgm:cxn modelId="{466DF2C5-00EA-423C-9189-7940CEFA7C1A}" type="presParOf" srcId="{4122FEA0-18E1-4C72-9C25-E861D364CF72}" destId="{F59B8418-490C-4491-9941-091B1516CE00}" srcOrd="1" destOrd="0" presId="urn:microsoft.com/office/officeart/2018/5/layout/IconLeafLabelList"/>
    <dgm:cxn modelId="{4A60E02D-5184-4018-A310-3B676BD00388}" type="presParOf" srcId="{4122FEA0-18E1-4C72-9C25-E861D364CF72}" destId="{1CC5D011-2B58-4B53-A299-3570E9E95D2C}" srcOrd="2" destOrd="0" presId="urn:microsoft.com/office/officeart/2018/5/layout/IconLeafLabelList"/>
    <dgm:cxn modelId="{3C506589-6527-4780-9BA6-0DCA58B68E9F}" type="presParOf" srcId="{4122FEA0-18E1-4C72-9C25-E861D364CF72}" destId="{3738BB38-8B7D-4C52-B61C-2B492E67DFB5}" srcOrd="3" destOrd="0" presId="urn:microsoft.com/office/officeart/2018/5/layout/IconLeafLabelList"/>
    <dgm:cxn modelId="{F5BC9496-71A8-497E-8505-DEFA16447BB8}" type="presParOf" srcId="{E80CB6CA-A542-477D-B592-1E61AFFBF0CE}" destId="{250A650A-1DFF-4A0D-9B3C-ED2142A8E166}" srcOrd="9" destOrd="0" presId="urn:microsoft.com/office/officeart/2018/5/layout/IconLeafLabelList"/>
    <dgm:cxn modelId="{AAEB4151-8A4F-4B05-B250-2F93372C7582}" type="presParOf" srcId="{E80CB6CA-A542-477D-B592-1E61AFFBF0CE}" destId="{E1F88D9D-8DB9-4976-B74E-DDF7F3152EB6}" srcOrd="10" destOrd="0" presId="urn:microsoft.com/office/officeart/2018/5/layout/IconLeafLabelList"/>
    <dgm:cxn modelId="{93ABF1FF-16F6-4988-979D-149001F9EA28}" type="presParOf" srcId="{E1F88D9D-8DB9-4976-B74E-DDF7F3152EB6}" destId="{1A3268F3-BA91-4A84-A0F4-E36036DFE8BB}" srcOrd="0" destOrd="0" presId="urn:microsoft.com/office/officeart/2018/5/layout/IconLeafLabelList"/>
    <dgm:cxn modelId="{668FFD8A-D1E6-4DD2-8397-6CCBA2726472}" type="presParOf" srcId="{E1F88D9D-8DB9-4976-B74E-DDF7F3152EB6}" destId="{E88DB80E-4285-4CB0-817A-D01BC49CC1CE}" srcOrd="1" destOrd="0" presId="urn:microsoft.com/office/officeart/2018/5/layout/IconLeafLabelList"/>
    <dgm:cxn modelId="{834AD9D8-DE3B-4FF1-A1AF-F5F9EF4415E3}" type="presParOf" srcId="{E1F88D9D-8DB9-4976-B74E-DDF7F3152EB6}" destId="{9255B59C-D31F-4EDA-91D5-8DE8509A0BE5}" srcOrd="2" destOrd="0" presId="urn:microsoft.com/office/officeart/2018/5/layout/IconLeafLabelList"/>
    <dgm:cxn modelId="{38097CE1-8D77-48BF-960B-8D93E37C1033}" type="presParOf" srcId="{E1F88D9D-8DB9-4976-B74E-DDF7F3152EB6}" destId="{EE063F2B-08B8-44A2-8619-8651997A82AB}" srcOrd="3" destOrd="0" presId="urn:microsoft.com/office/officeart/2018/5/layout/IconLeafLabelList"/>
    <dgm:cxn modelId="{3E149DCF-7588-4C01-89BF-98B73B6D57F4}" type="presParOf" srcId="{E80CB6CA-A542-477D-B592-1E61AFFBF0CE}" destId="{EAA36B3D-E03A-44A6-A4AD-6DF78B5252CC}" srcOrd="11" destOrd="0" presId="urn:microsoft.com/office/officeart/2018/5/layout/IconLeafLabelList"/>
    <dgm:cxn modelId="{5EDC04CA-D2C1-43F2-93E4-016C39B40519}" type="presParOf" srcId="{E80CB6CA-A542-477D-B592-1E61AFFBF0CE}" destId="{7E5214EC-72AF-4EFF-A805-BD99C7DA4685}" srcOrd="12" destOrd="0" presId="urn:microsoft.com/office/officeart/2018/5/layout/IconLeafLabelList"/>
    <dgm:cxn modelId="{418D33C2-72A4-4D8B-9683-2B1B77A4329A}" type="presParOf" srcId="{7E5214EC-72AF-4EFF-A805-BD99C7DA4685}" destId="{91F77579-3A95-4EE2-ABF8-340A095ED113}" srcOrd="0" destOrd="0" presId="urn:microsoft.com/office/officeart/2018/5/layout/IconLeafLabelList"/>
    <dgm:cxn modelId="{654F7122-CAA7-48E0-946C-9F6E474AD926}" type="presParOf" srcId="{7E5214EC-72AF-4EFF-A805-BD99C7DA4685}" destId="{60F9B249-1E14-4772-BEA0-5881B29868AA}" srcOrd="1" destOrd="0" presId="urn:microsoft.com/office/officeart/2018/5/layout/IconLeafLabelList"/>
    <dgm:cxn modelId="{528FC93F-A7FC-491F-B742-CD2AAFD02F3B}" type="presParOf" srcId="{7E5214EC-72AF-4EFF-A805-BD99C7DA4685}" destId="{C7581AA1-8A1A-4515-A837-ED44AA2135D4}" srcOrd="2" destOrd="0" presId="urn:microsoft.com/office/officeart/2018/5/layout/IconLeafLabelList"/>
    <dgm:cxn modelId="{4D54ABA1-9332-4A4A-AFB2-19143879001F}" type="presParOf" srcId="{7E5214EC-72AF-4EFF-A805-BD99C7DA4685}" destId="{735D5F01-AEB1-4112-8FCB-472233E5902E}"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542B81-BE5B-41CA-BFC3-5E2B3509C970}"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444231B4-56BE-461D-BE6F-1A4C1F3C6C30}">
      <dgm:prSet phldrT="[Text]" custT="1"/>
      <dgm:spPr/>
      <dgm:t>
        <a:bodyPr/>
        <a:lstStyle/>
        <a:p>
          <a:pPr>
            <a:lnSpc>
              <a:spcPct val="100000"/>
            </a:lnSpc>
          </a:pPr>
          <a:r>
            <a:rPr lang="en-US" sz="1800" dirty="0"/>
            <a:t>Data pre-processing steps:</a:t>
          </a:r>
        </a:p>
      </dgm:t>
    </dgm:pt>
    <dgm:pt modelId="{AB6BF9C8-BCA0-4A1F-8745-1E769DEBD7A5}" type="parTrans" cxnId="{E16611B1-A875-4671-A4D1-884F641510ED}">
      <dgm:prSet/>
      <dgm:spPr/>
      <dgm:t>
        <a:bodyPr/>
        <a:lstStyle/>
        <a:p>
          <a:endParaRPr lang="en-US"/>
        </a:p>
      </dgm:t>
    </dgm:pt>
    <dgm:pt modelId="{1EDC008F-E3F7-4590-8247-3D6F57468A1E}" type="sibTrans" cxnId="{E16611B1-A875-4671-A4D1-884F641510ED}">
      <dgm:prSet/>
      <dgm:spPr/>
      <dgm:t>
        <a:bodyPr/>
        <a:lstStyle/>
        <a:p>
          <a:endParaRPr lang="en-US"/>
        </a:p>
      </dgm:t>
    </dgm:pt>
    <dgm:pt modelId="{54EEDBF9-8D33-445F-9127-90A709E0198C}">
      <dgm:prSet phldrT="[Text]" custT="1"/>
      <dgm:spPr/>
      <dgm:t>
        <a:bodyPr/>
        <a:lstStyle/>
        <a:p>
          <a:pPr>
            <a:lnSpc>
              <a:spcPct val="100000"/>
            </a:lnSpc>
          </a:pPr>
          <a:r>
            <a:rPr lang="en-US" sz="1400" dirty="0"/>
            <a:t>Label encoding</a:t>
          </a:r>
        </a:p>
      </dgm:t>
    </dgm:pt>
    <dgm:pt modelId="{E16D6285-74B0-4236-8B39-FAAD1AFA133E}" type="parTrans" cxnId="{DB1AB87F-C890-4EFA-94DE-23C082EA322F}">
      <dgm:prSet/>
      <dgm:spPr/>
      <dgm:t>
        <a:bodyPr/>
        <a:lstStyle/>
        <a:p>
          <a:endParaRPr lang="en-US"/>
        </a:p>
      </dgm:t>
    </dgm:pt>
    <dgm:pt modelId="{B9C3C847-2CF1-4117-B9F4-18896645A704}" type="sibTrans" cxnId="{DB1AB87F-C890-4EFA-94DE-23C082EA322F}">
      <dgm:prSet/>
      <dgm:spPr/>
      <dgm:t>
        <a:bodyPr/>
        <a:lstStyle/>
        <a:p>
          <a:endParaRPr lang="en-US"/>
        </a:p>
      </dgm:t>
    </dgm:pt>
    <dgm:pt modelId="{E791A186-E04B-4A54-BBF4-F6E99C7A4F49}">
      <dgm:prSet phldrT="[Text]" custT="1"/>
      <dgm:spPr/>
      <dgm:t>
        <a:bodyPr/>
        <a:lstStyle/>
        <a:p>
          <a:pPr>
            <a:lnSpc>
              <a:spcPct val="100000"/>
            </a:lnSpc>
          </a:pPr>
          <a:r>
            <a:rPr lang="en-US" sz="1400" dirty="0"/>
            <a:t>Dummy features</a:t>
          </a:r>
        </a:p>
      </dgm:t>
    </dgm:pt>
    <dgm:pt modelId="{C888F77A-AD40-4DFC-95C7-3194A26EAA36}" type="parTrans" cxnId="{E805C589-3BF3-4B3D-9072-C144A3F4BA19}">
      <dgm:prSet/>
      <dgm:spPr/>
      <dgm:t>
        <a:bodyPr/>
        <a:lstStyle/>
        <a:p>
          <a:endParaRPr lang="en-US"/>
        </a:p>
      </dgm:t>
    </dgm:pt>
    <dgm:pt modelId="{3EFC247F-44E9-4E98-9B9B-3D33CD0BB6BE}" type="sibTrans" cxnId="{E805C589-3BF3-4B3D-9072-C144A3F4BA19}">
      <dgm:prSet/>
      <dgm:spPr/>
      <dgm:t>
        <a:bodyPr/>
        <a:lstStyle/>
        <a:p>
          <a:endParaRPr lang="en-US"/>
        </a:p>
      </dgm:t>
    </dgm:pt>
    <dgm:pt modelId="{57F409C7-BC2A-4612-A93E-D3F07F705716}">
      <dgm:prSet phldrT="[Text]" custT="1"/>
      <dgm:spPr/>
      <dgm:t>
        <a:bodyPr/>
        <a:lstStyle/>
        <a:p>
          <a:pPr>
            <a:lnSpc>
              <a:spcPct val="100000"/>
            </a:lnSpc>
          </a:pPr>
          <a:r>
            <a:rPr lang="en-US" sz="1800" dirty="0"/>
            <a:t>Modeling</a:t>
          </a:r>
          <a:endParaRPr lang="en-US" sz="1600" dirty="0"/>
        </a:p>
      </dgm:t>
    </dgm:pt>
    <dgm:pt modelId="{6DD7D263-F150-434B-A1FE-0E93DCBF2873}" type="parTrans" cxnId="{23EE817E-0AF0-439E-9F4B-99C45E5A3BC4}">
      <dgm:prSet/>
      <dgm:spPr/>
      <dgm:t>
        <a:bodyPr/>
        <a:lstStyle/>
        <a:p>
          <a:endParaRPr lang="en-US"/>
        </a:p>
      </dgm:t>
    </dgm:pt>
    <dgm:pt modelId="{04CFE738-2777-4E73-AE83-1701733522A4}" type="sibTrans" cxnId="{23EE817E-0AF0-439E-9F4B-99C45E5A3BC4}">
      <dgm:prSet/>
      <dgm:spPr/>
      <dgm:t>
        <a:bodyPr/>
        <a:lstStyle/>
        <a:p>
          <a:endParaRPr lang="en-US"/>
        </a:p>
      </dgm:t>
    </dgm:pt>
    <dgm:pt modelId="{5847DBF0-3FF1-4675-95CD-E77EDFC0187B}">
      <dgm:prSet phldrT="[Text]" custT="1"/>
      <dgm:spPr/>
      <dgm:t>
        <a:bodyPr/>
        <a:lstStyle/>
        <a:p>
          <a:pPr>
            <a:lnSpc>
              <a:spcPct val="100000"/>
            </a:lnSpc>
          </a:pPr>
          <a:r>
            <a:rPr lang="en-US" sz="1400" dirty="0"/>
            <a:t>Conducted several models: linear regression, gradient boosting regression, and random forest regression</a:t>
          </a:r>
        </a:p>
      </dgm:t>
    </dgm:pt>
    <dgm:pt modelId="{2DC399AC-6F63-493F-A483-BF7189CA392F}" type="parTrans" cxnId="{C9FB88BE-7ED1-47AE-9C20-BC49B366DE24}">
      <dgm:prSet/>
      <dgm:spPr/>
      <dgm:t>
        <a:bodyPr/>
        <a:lstStyle/>
        <a:p>
          <a:endParaRPr lang="en-US"/>
        </a:p>
      </dgm:t>
    </dgm:pt>
    <dgm:pt modelId="{1594773B-B3B3-464C-B0C7-5EBFF56A50CF}" type="sibTrans" cxnId="{C9FB88BE-7ED1-47AE-9C20-BC49B366DE24}">
      <dgm:prSet/>
      <dgm:spPr/>
      <dgm:t>
        <a:bodyPr/>
        <a:lstStyle/>
        <a:p>
          <a:endParaRPr lang="en-US"/>
        </a:p>
      </dgm:t>
    </dgm:pt>
    <dgm:pt modelId="{38CDDFBF-C1CF-4C67-912B-B77008C662A9}">
      <dgm:prSet phldrT="[Text]" custT="1"/>
      <dgm:spPr/>
      <dgm:t>
        <a:bodyPr/>
        <a:lstStyle/>
        <a:p>
          <a:pPr>
            <a:lnSpc>
              <a:spcPct val="100000"/>
            </a:lnSpc>
          </a:pPr>
          <a:r>
            <a:rPr lang="en-US" sz="1400" dirty="0"/>
            <a:t>Best Estimators</a:t>
          </a:r>
        </a:p>
      </dgm:t>
    </dgm:pt>
    <dgm:pt modelId="{E83D0C5D-E555-4D36-A791-2B0A2B50905F}" type="parTrans" cxnId="{C8075495-EBDA-41D0-AECE-DCAA81D7128F}">
      <dgm:prSet/>
      <dgm:spPr/>
      <dgm:t>
        <a:bodyPr/>
        <a:lstStyle/>
        <a:p>
          <a:endParaRPr lang="en-US"/>
        </a:p>
      </dgm:t>
    </dgm:pt>
    <dgm:pt modelId="{B8CFE0FC-29B7-46C0-B5F4-D12EED3AEA6F}" type="sibTrans" cxnId="{C8075495-EBDA-41D0-AECE-DCAA81D7128F}">
      <dgm:prSet/>
      <dgm:spPr/>
    </dgm:pt>
    <dgm:pt modelId="{B15E76CF-1FB5-48D8-A420-42F08AEF05CC}">
      <dgm:prSet phldrT="[Text]" custT="1"/>
      <dgm:spPr/>
      <dgm:t>
        <a:bodyPr/>
        <a:lstStyle/>
        <a:p>
          <a:pPr>
            <a:lnSpc>
              <a:spcPct val="100000"/>
            </a:lnSpc>
          </a:pPr>
          <a:r>
            <a:rPr lang="en-US" sz="1400" dirty="0"/>
            <a:t>Top four features</a:t>
          </a:r>
        </a:p>
      </dgm:t>
    </dgm:pt>
    <dgm:pt modelId="{E7B5A65C-6D49-4B88-8C29-A968B6A63E3A}" type="parTrans" cxnId="{B1347A6A-523E-4524-BA6B-02CE31687DAA}">
      <dgm:prSet/>
      <dgm:spPr/>
      <dgm:t>
        <a:bodyPr/>
        <a:lstStyle/>
        <a:p>
          <a:endParaRPr lang="en-US"/>
        </a:p>
      </dgm:t>
    </dgm:pt>
    <dgm:pt modelId="{566B9E79-EEE2-4B22-8C93-A1CCE63E9B7C}" type="sibTrans" cxnId="{B1347A6A-523E-4524-BA6B-02CE31687DAA}">
      <dgm:prSet/>
      <dgm:spPr/>
    </dgm:pt>
    <dgm:pt modelId="{1B29D18B-3E98-41FB-AD7B-E6BBB4CE808F}">
      <dgm:prSet phldrT="[Text]" custT="1"/>
      <dgm:spPr/>
      <dgm:t>
        <a:bodyPr/>
        <a:lstStyle/>
        <a:p>
          <a:pPr>
            <a:lnSpc>
              <a:spcPct val="100000"/>
            </a:lnSpc>
          </a:pPr>
          <a:r>
            <a:rPr lang="en-US" sz="1400" dirty="0"/>
            <a:t>Linear Regression Model</a:t>
          </a:r>
        </a:p>
      </dgm:t>
    </dgm:pt>
    <dgm:pt modelId="{B34AC8CB-B0A9-41A4-8625-345BC2ACAB5B}" type="parTrans" cxnId="{F3E13C9C-F831-443F-812F-87573EDA694B}">
      <dgm:prSet/>
      <dgm:spPr/>
      <dgm:t>
        <a:bodyPr/>
        <a:lstStyle/>
        <a:p>
          <a:endParaRPr lang="en-US"/>
        </a:p>
      </dgm:t>
    </dgm:pt>
    <dgm:pt modelId="{CAD775D7-00A5-4085-A256-BE76EE88A455}" type="sibTrans" cxnId="{F3E13C9C-F831-443F-812F-87573EDA694B}">
      <dgm:prSet/>
      <dgm:spPr/>
    </dgm:pt>
    <dgm:pt modelId="{56DE5408-823B-4F8C-BFBE-CB36EB2D1AF5}">
      <dgm:prSet phldrT="[Text]" custT="1"/>
      <dgm:spPr/>
      <dgm:t>
        <a:bodyPr/>
        <a:lstStyle/>
        <a:p>
          <a:pPr>
            <a:lnSpc>
              <a:spcPct val="100000"/>
            </a:lnSpc>
          </a:pPr>
          <a:r>
            <a:rPr lang="en-US" sz="1400" dirty="0"/>
            <a:t>Random Forest Model</a:t>
          </a:r>
        </a:p>
      </dgm:t>
    </dgm:pt>
    <dgm:pt modelId="{1EE6C8E2-05CC-4BC6-BF10-4367F2687EFB}" type="parTrans" cxnId="{6CF3C1C6-7777-4991-BC20-035E2F7F2F8D}">
      <dgm:prSet/>
      <dgm:spPr/>
      <dgm:t>
        <a:bodyPr/>
        <a:lstStyle/>
        <a:p>
          <a:endParaRPr lang="en-US"/>
        </a:p>
      </dgm:t>
    </dgm:pt>
    <dgm:pt modelId="{C587F577-C742-4EBD-98F6-8F21BE56C7D0}" type="sibTrans" cxnId="{6CF3C1C6-7777-4991-BC20-035E2F7F2F8D}">
      <dgm:prSet/>
      <dgm:spPr/>
    </dgm:pt>
    <dgm:pt modelId="{5B74EDAF-1320-4219-9162-838631DF1E57}">
      <dgm:prSet phldrT="[Text]" custT="1"/>
      <dgm:spPr/>
      <dgm:t>
        <a:bodyPr/>
        <a:lstStyle/>
        <a:p>
          <a:pPr>
            <a:lnSpc>
              <a:spcPct val="100000"/>
            </a:lnSpc>
          </a:pPr>
          <a:r>
            <a:rPr lang="en-US" sz="1400" dirty="0"/>
            <a:t>Cross Validation</a:t>
          </a:r>
        </a:p>
      </dgm:t>
    </dgm:pt>
    <dgm:pt modelId="{ABFE0D2A-183A-4125-9B03-3873ACFEB612}" type="parTrans" cxnId="{41ABCCF6-B5D4-499D-9D95-87F2A6AE04A8}">
      <dgm:prSet/>
      <dgm:spPr/>
      <dgm:t>
        <a:bodyPr/>
        <a:lstStyle/>
        <a:p>
          <a:endParaRPr lang="en-US"/>
        </a:p>
      </dgm:t>
    </dgm:pt>
    <dgm:pt modelId="{973AA4A6-247F-4D8F-ADFF-493F835AEC67}" type="sibTrans" cxnId="{41ABCCF6-B5D4-499D-9D95-87F2A6AE04A8}">
      <dgm:prSet/>
      <dgm:spPr/>
    </dgm:pt>
    <dgm:pt modelId="{E6BA47A1-62CF-46C4-A85D-C70697BFF7D4}">
      <dgm:prSet phldrT="[Text]" custT="1"/>
      <dgm:spPr/>
      <dgm:t>
        <a:bodyPr/>
        <a:lstStyle/>
        <a:p>
          <a:pPr>
            <a:lnSpc>
              <a:spcPct val="100000"/>
            </a:lnSpc>
          </a:pPr>
          <a:r>
            <a:rPr lang="en-US" sz="1400" dirty="0"/>
            <a:t>Model accuracy score</a:t>
          </a:r>
        </a:p>
      </dgm:t>
    </dgm:pt>
    <dgm:pt modelId="{F5CA2740-C20D-4448-AA89-013CB5614E7B}" type="parTrans" cxnId="{E26F5A48-D632-4A00-93B9-9EC8F6B8649F}">
      <dgm:prSet/>
      <dgm:spPr/>
      <dgm:t>
        <a:bodyPr/>
        <a:lstStyle/>
        <a:p>
          <a:endParaRPr lang="en-US"/>
        </a:p>
      </dgm:t>
    </dgm:pt>
    <dgm:pt modelId="{3F6678A4-11BF-4DDC-815A-DC8CC4DB12B3}" type="sibTrans" cxnId="{E26F5A48-D632-4A00-93B9-9EC8F6B8649F}">
      <dgm:prSet/>
      <dgm:spPr/>
    </dgm:pt>
    <dgm:pt modelId="{33050E3D-0AB8-41BF-9295-48C157D5FABD}">
      <dgm:prSet phldrT="[Text]" custT="1"/>
      <dgm:spPr/>
      <dgm:t>
        <a:bodyPr/>
        <a:lstStyle/>
        <a:p>
          <a:pPr>
            <a:lnSpc>
              <a:spcPct val="100000"/>
            </a:lnSpc>
          </a:pPr>
          <a:r>
            <a:rPr lang="en-US" sz="1400" dirty="0"/>
            <a:t>Finding feature coefficients</a:t>
          </a:r>
        </a:p>
      </dgm:t>
    </dgm:pt>
    <dgm:pt modelId="{1F8D6C7E-E4FF-4396-BC5A-13BB6352D61A}" type="parTrans" cxnId="{35E5FB12-D8E3-4FFF-BF77-97DBBBAE8DEB}">
      <dgm:prSet/>
      <dgm:spPr/>
      <dgm:t>
        <a:bodyPr/>
        <a:lstStyle/>
        <a:p>
          <a:endParaRPr lang="en-US"/>
        </a:p>
      </dgm:t>
    </dgm:pt>
    <dgm:pt modelId="{746A6B6B-DC44-4A88-80BF-B7FA6E8AB9C9}" type="sibTrans" cxnId="{35E5FB12-D8E3-4FFF-BF77-97DBBBAE8DEB}">
      <dgm:prSet/>
      <dgm:spPr/>
    </dgm:pt>
    <dgm:pt modelId="{F6CEBE70-CDC5-4131-A871-C9FEFCB9C665}">
      <dgm:prSet phldrT="[Text]" custT="1"/>
      <dgm:spPr/>
      <dgm:t>
        <a:bodyPr/>
        <a:lstStyle/>
        <a:p>
          <a:pPr>
            <a:lnSpc>
              <a:spcPct val="100000"/>
            </a:lnSpc>
          </a:pPr>
          <a:r>
            <a:rPr lang="en-US" sz="1400" dirty="0"/>
            <a:t>Choosing the best-performing algorithm</a:t>
          </a:r>
        </a:p>
      </dgm:t>
    </dgm:pt>
    <dgm:pt modelId="{F76A89C7-3FDE-41B1-A0AF-007A61520FC1}" type="parTrans" cxnId="{8024FDBF-FB95-4520-B84E-520D393F8FE7}">
      <dgm:prSet/>
      <dgm:spPr/>
      <dgm:t>
        <a:bodyPr/>
        <a:lstStyle/>
        <a:p>
          <a:endParaRPr lang="en-US"/>
        </a:p>
      </dgm:t>
    </dgm:pt>
    <dgm:pt modelId="{D8FA4CCF-B528-45A6-B73C-70A422ED079A}" type="sibTrans" cxnId="{8024FDBF-FB95-4520-B84E-520D393F8FE7}">
      <dgm:prSet/>
      <dgm:spPr/>
    </dgm:pt>
    <dgm:pt modelId="{DA29CD83-2D98-4554-8A31-614A16E8F723}" type="pres">
      <dgm:prSet presAssocID="{43542B81-BE5B-41CA-BFC3-5E2B3509C970}" presName="Name0" presStyleCnt="0">
        <dgm:presLayoutVars>
          <dgm:dir/>
          <dgm:resizeHandles val="exact"/>
        </dgm:presLayoutVars>
      </dgm:prSet>
      <dgm:spPr/>
    </dgm:pt>
    <dgm:pt modelId="{93C4B9C3-C294-49E1-9D64-AEDB04BD5AB3}" type="pres">
      <dgm:prSet presAssocID="{444231B4-56BE-461D-BE6F-1A4C1F3C6C30}" presName="node" presStyleLbl="node1" presStyleIdx="0" presStyleCnt="2" custScaleY="114717">
        <dgm:presLayoutVars>
          <dgm:bulletEnabled val="1"/>
        </dgm:presLayoutVars>
      </dgm:prSet>
      <dgm:spPr/>
    </dgm:pt>
    <dgm:pt modelId="{2A7BFAA5-303B-412C-BD8B-173315C3C5C6}" type="pres">
      <dgm:prSet presAssocID="{1EDC008F-E3F7-4590-8247-3D6F57468A1E}" presName="sibTrans" presStyleLbl="sibTrans1D1" presStyleIdx="0" presStyleCnt="1"/>
      <dgm:spPr/>
    </dgm:pt>
    <dgm:pt modelId="{9D91BEDD-A6E7-4C68-B04A-18907C07BC9B}" type="pres">
      <dgm:prSet presAssocID="{1EDC008F-E3F7-4590-8247-3D6F57468A1E}" presName="connectorText" presStyleLbl="sibTrans1D1" presStyleIdx="0" presStyleCnt="1"/>
      <dgm:spPr/>
    </dgm:pt>
    <dgm:pt modelId="{324300F0-690F-41AF-94F7-237D9E1925C8}" type="pres">
      <dgm:prSet presAssocID="{57F409C7-BC2A-4612-A93E-D3F07F705716}" presName="node" presStyleLbl="node1" presStyleIdx="1" presStyleCnt="2">
        <dgm:presLayoutVars>
          <dgm:bulletEnabled val="1"/>
        </dgm:presLayoutVars>
      </dgm:prSet>
      <dgm:spPr/>
    </dgm:pt>
  </dgm:ptLst>
  <dgm:cxnLst>
    <dgm:cxn modelId="{25B6FF02-019B-46A8-9709-D03FE40DE5D7}" type="presOf" srcId="{56DE5408-823B-4F8C-BFBE-CB36EB2D1AF5}" destId="{93C4B9C3-C294-49E1-9D64-AEDB04BD5AB3}" srcOrd="0" destOrd="6" presId="urn:microsoft.com/office/officeart/2016/7/layout/RepeatingBendingProcessNew"/>
    <dgm:cxn modelId="{1B478906-782F-4060-A815-5AC36F55784A}" type="presOf" srcId="{E791A186-E04B-4A54-BBF4-F6E99C7A4F49}" destId="{93C4B9C3-C294-49E1-9D64-AEDB04BD5AB3}" srcOrd="0" destOrd="2" presId="urn:microsoft.com/office/officeart/2016/7/layout/RepeatingBendingProcessNew"/>
    <dgm:cxn modelId="{35E5FB12-D8E3-4FFF-BF77-97DBBBAE8DEB}" srcId="{57F409C7-BC2A-4612-A93E-D3F07F705716}" destId="{33050E3D-0AB8-41BF-9295-48C157D5FABD}" srcOrd="2" destOrd="0" parTransId="{1F8D6C7E-E4FF-4396-BC5A-13BB6352D61A}" sibTransId="{746A6B6B-DC44-4A88-80BF-B7FA6E8AB9C9}"/>
    <dgm:cxn modelId="{9F71271D-9B50-4BD7-91F1-139D59CC3F4B}" type="presOf" srcId="{E6BA47A1-62CF-46C4-A85D-C70697BFF7D4}" destId="{324300F0-690F-41AF-94F7-237D9E1925C8}" srcOrd="0" destOrd="2" presId="urn:microsoft.com/office/officeart/2016/7/layout/RepeatingBendingProcessNew"/>
    <dgm:cxn modelId="{5AECEC20-7864-4C0D-A8FD-122868ED3029}" type="presOf" srcId="{1B29D18B-3E98-41FB-AD7B-E6BBB4CE808F}" destId="{93C4B9C3-C294-49E1-9D64-AEDB04BD5AB3}" srcOrd="0" destOrd="5" presId="urn:microsoft.com/office/officeart/2016/7/layout/RepeatingBendingProcessNew"/>
    <dgm:cxn modelId="{AF54AE26-7F4D-4984-A53D-BD5D7B1FC40D}" type="presOf" srcId="{5B74EDAF-1320-4219-9162-838631DF1E57}" destId="{93C4B9C3-C294-49E1-9D64-AEDB04BD5AB3}" srcOrd="0" destOrd="7" presId="urn:microsoft.com/office/officeart/2016/7/layout/RepeatingBendingProcessNew"/>
    <dgm:cxn modelId="{2897ED3E-A9A4-40F9-ACF8-235781AC7024}" type="presOf" srcId="{444231B4-56BE-461D-BE6F-1A4C1F3C6C30}" destId="{93C4B9C3-C294-49E1-9D64-AEDB04BD5AB3}" srcOrd="0" destOrd="0" presId="urn:microsoft.com/office/officeart/2016/7/layout/RepeatingBendingProcessNew"/>
    <dgm:cxn modelId="{FA093164-4B3D-4E5F-A242-67E827CBAC66}" type="presOf" srcId="{54EEDBF9-8D33-445F-9127-90A709E0198C}" destId="{93C4B9C3-C294-49E1-9D64-AEDB04BD5AB3}" srcOrd="0" destOrd="1" presId="urn:microsoft.com/office/officeart/2016/7/layout/RepeatingBendingProcessNew"/>
    <dgm:cxn modelId="{7BCD8347-7F43-4AAB-8A99-5D6200137F35}" type="presOf" srcId="{B15E76CF-1FB5-48D8-A420-42F08AEF05CC}" destId="{93C4B9C3-C294-49E1-9D64-AEDB04BD5AB3}" srcOrd="0" destOrd="4" presId="urn:microsoft.com/office/officeart/2016/7/layout/RepeatingBendingProcessNew"/>
    <dgm:cxn modelId="{2801F147-AB7F-490E-AD4E-BF65F46A822B}" type="presOf" srcId="{57F409C7-BC2A-4612-A93E-D3F07F705716}" destId="{324300F0-690F-41AF-94F7-237D9E1925C8}" srcOrd="0" destOrd="0" presId="urn:microsoft.com/office/officeart/2016/7/layout/RepeatingBendingProcessNew"/>
    <dgm:cxn modelId="{E26F5A48-D632-4A00-93B9-9EC8F6B8649F}" srcId="{57F409C7-BC2A-4612-A93E-D3F07F705716}" destId="{E6BA47A1-62CF-46C4-A85D-C70697BFF7D4}" srcOrd="1" destOrd="0" parTransId="{F5CA2740-C20D-4448-AA89-013CB5614E7B}" sibTransId="{3F6678A4-11BF-4DDC-815A-DC8CC4DB12B3}"/>
    <dgm:cxn modelId="{B1347A6A-523E-4524-BA6B-02CE31687DAA}" srcId="{444231B4-56BE-461D-BE6F-1A4C1F3C6C30}" destId="{B15E76CF-1FB5-48D8-A420-42F08AEF05CC}" srcOrd="3" destOrd="0" parTransId="{E7B5A65C-6D49-4B88-8C29-A968B6A63E3A}" sibTransId="{566B9E79-EEE2-4B22-8C93-A1CCE63E9B7C}"/>
    <dgm:cxn modelId="{A25D954D-F7A2-4B51-BD50-64C041DB9758}" type="presOf" srcId="{5847DBF0-3FF1-4675-95CD-E77EDFC0187B}" destId="{324300F0-690F-41AF-94F7-237D9E1925C8}" srcOrd="0" destOrd="1" presId="urn:microsoft.com/office/officeart/2016/7/layout/RepeatingBendingProcessNew"/>
    <dgm:cxn modelId="{B8E8CD75-66FF-4148-B2B3-3780346918A7}" type="presOf" srcId="{1EDC008F-E3F7-4590-8247-3D6F57468A1E}" destId="{2A7BFAA5-303B-412C-BD8B-173315C3C5C6}" srcOrd="0" destOrd="0" presId="urn:microsoft.com/office/officeart/2016/7/layout/RepeatingBendingProcessNew"/>
    <dgm:cxn modelId="{23EE817E-0AF0-439E-9F4B-99C45E5A3BC4}" srcId="{43542B81-BE5B-41CA-BFC3-5E2B3509C970}" destId="{57F409C7-BC2A-4612-A93E-D3F07F705716}" srcOrd="1" destOrd="0" parTransId="{6DD7D263-F150-434B-A1FE-0E93DCBF2873}" sibTransId="{04CFE738-2777-4E73-AE83-1701733522A4}"/>
    <dgm:cxn modelId="{DB1AB87F-C890-4EFA-94DE-23C082EA322F}" srcId="{444231B4-56BE-461D-BE6F-1A4C1F3C6C30}" destId="{54EEDBF9-8D33-445F-9127-90A709E0198C}" srcOrd="0" destOrd="0" parTransId="{E16D6285-74B0-4236-8B39-FAAD1AFA133E}" sibTransId="{B9C3C847-2CF1-4117-B9F4-18896645A704}"/>
    <dgm:cxn modelId="{2D54FD80-95CF-4353-8DE6-D7B43E410F83}" type="presOf" srcId="{F6CEBE70-CDC5-4131-A871-C9FEFCB9C665}" destId="{324300F0-690F-41AF-94F7-237D9E1925C8}" srcOrd="0" destOrd="4" presId="urn:microsoft.com/office/officeart/2016/7/layout/RepeatingBendingProcessNew"/>
    <dgm:cxn modelId="{E805C589-3BF3-4B3D-9072-C144A3F4BA19}" srcId="{444231B4-56BE-461D-BE6F-1A4C1F3C6C30}" destId="{E791A186-E04B-4A54-BBF4-F6E99C7A4F49}" srcOrd="1" destOrd="0" parTransId="{C888F77A-AD40-4DFC-95C7-3194A26EAA36}" sibTransId="{3EFC247F-44E9-4E98-9B9B-3D33CD0BB6BE}"/>
    <dgm:cxn modelId="{ED87D689-AADB-44AD-B5F4-CA1E0E8966C0}" type="presOf" srcId="{33050E3D-0AB8-41BF-9295-48C157D5FABD}" destId="{324300F0-690F-41AF-94F7-237D9E1925C8}" srcOrd="0" destOrd="3" presId="urn:microsoft.com/office/officeart/2016/7/layout/RepeatingBendingProcessNew"/>
    <dgm:cxn modelId="{C8075495-EBDA-41D0-AECE-DCAA81D7128F}" srcId="{444231B4-56BE-461D-BE6F-1A4C1F3C6C30}" destId="{38CDDFBF-C1CF-4C67-912B-B77008C662A9}" srcOrd="2" destOrd="0" parTransId="{E83D0C5D-E555-4D36-A791-2B0A2B50905F}" sibTransId="{B8CFE0FC-29B7-46C0-B5F4-D12EED3AEA6F}"/>
    <dgm:cxn modelId="{2A7DCE96-A3C8-4688-B452-488CFFEEB68A}" type="presOf" srcId="{43542B81-BE5B-41CA-BFC3-5E2B3509C970}" destId="{DA29CD83-2D98-4554-8A31-614A16E8F723}" srcOrd="0" destOrd="0" presId="urn:microsoft.com/office/officeart/2016/7/layout/RepeatingBendingProcessNew"/>
    <dgm:cxn modelId="{F3E13C9C-F831-443F-812F-87573EDA694B}" srcId="{444231B4-56BE-461D-BE6F-1A4C1F3C6C30}" destId="{1B29D18B-3E98-41FB-AD7B-E6BBB4CE808F}" srcOrd="4" destOrd="0" parTransId="{B34AC8CB-B0A9-41A4-8625-345BC2ACAB5B}" sibTransId="{CAD775D7-00A5-4085-A256-BE76EE88A455}"/>
    <dgm:cxn modelId="{E16611B1-A875-4671-A4D1-884F641510ED}" srcId="{43542B81-BE5B-41CA-BFC3-5E2B3509C970}" destId="{444231B4-56BE-461D-BE6F-1A4C1F3C6C30}" srcOrd="0" destOrd="0" parTransId="{AB6BF9C8-BCA0-4A1F-8745-1E769DEBD7A5}" sibTransId="{1EDC008F-E3F7-4590-8247-3D6F57468A1E}"/>
    <dgm:cxn modelId="{C9FB88BE-7ED1-47AE-9C20-BC49B366DE24}" srcId="{57F409C7-BC2A-4612-A93E-D3F07F705716}" destId="{5847DBF0-3FF1-4675-95CD-E77EDFC0187B}" srcOrd="0" destOrd="0" parTransId="{2DC399AC-6F63-493F-A483-BF7189CA392F}" sibTransId="{1594773B-B3B3-464C-B0C7-5EBFF56A50CF}"/>
    <dgm:cxn modelId="{8024FDBF-FB95-4520-B84E-520D393F8FE7}" srcId="{57F409C7-BC2A-4612-A93E-D3F07F705716}" destId="{F6CEBE70-CDC5-4131-A871-C9FEFCB9C665}" srcOrd="3" destOrd="0" parTransId="{F76A89C7-3FDE-41B1-A0AF-007A61520FC1}" sibTransId="{D8FA4CCF-B528-45A6-B73C-70A422ED079A}"/>
    <dgm:cxn modelId="{6CF3C1C6-7777-4991-BC20-035E2F7F2F8D}" srcId="{444231B4-56BE-461D-BE6F-1A4C1F3C6C30}" destId="{56DE5408-823B-4F8C-BFBE-CB36EB2D1AF5}" srcOrd="5" destOrd="0" parTransId="{1EE6C8E2-05CC-4BC6-BF10-4367F2687EFB}" sibTransId="{C587F577-C742-4EBD-98F6-8F21BE56C7D0}"/>
    <dgm:cxn modelId="{B5FE57CB-B74F-4631-BF22-2AA634F01EFB}" type="presOf" srcId="{1EDC008F-E3F7-4590-8247-3D6F57468A1E}" destId="{9D91BEDD-A6E7-4C68-B04A-18907C07BC9B}" srcOrd="1" destOrd="0" presId="urn:microsoft.com/office/officeart/2016/7/layout/RepeatingBendingProcessNew"/>
    <dgm:cxn modelId="{41ABCCF6-B5D4-499D-9D95-87F2A6AE04A8}" srcId="{444231B4-56BE-461D-BE6F-1A4C1F3C6C30}" destId="{5B74EDAF-1320-4219-9162-838631DF1E57}" srcOrd="6" destOrd="0" parTransId="{ABFE0D2A-183A-4125-9B03-3873ACFEB612}" sibTransId="{973AA4A6-247F-4D8F-ADFF-493F835AEC67}"/>
    <dgm:cxn modelId="{8F6E55FF-5E25-4CD6-9C3B-3CCF997431F9}" type="presOf" srcId="{38CDDFBF-C1CF-4C67-912B-B77008C662A9}" destId="{93C4B9C3-C294-49E1-9D64-AEDB04BD5AB3}" srcOrd="0" destOrd="3" presId="urn:microsoft.com/office/officeart/2016/7/layout/RepeatingBendingProcessNew"/>
    <dgm:cxn modelId="{90848897-F25E-4BA2-BFE3-2831DA848D10}" type="presParOf" srcId="{DA29CD83-2D98-4554-8A31-614A16E8F723}" destId="{93C4B9C3-C294-49E1-9D64-AEDB04BD5AB3}" srcOrd="0" destOrd="0" presId="urn:microsoft.com/office/officeart/2016/7/layout/RepeatingBendingProcessNew"/>
    <dgm:cxn modelId="{C7C1C79E-CD72-41C1-AABB-F052C377B4BC}" type="presParOf" srcId="{DA29CD83-2D98-4554-8A31-614A16E8F723}" destId="{2A7BFAA5-303B-412C-BD8B-173315C3C5C6}" srcOrd="1" destOrd="0" presId="urn:microsoft.com/office/officeart/2016/7/layout/RepeatingBendingProcessNew"/>
    <dgm:cxn modelId="{0C74616F-3F43-443C-AFDA-13A26A1AA14E}" type="presParOf" srcId="{2A7BFAA5-303B-412C-BD8B-173315C3C5C6}" destId="{9D91BEDD-A6E7-4C68-B04A-18907C07BC9B}" srcOrd="0" destOrd="0" presId="urn:microsoft.com/office/officeart/2016/7/layout/RepeatingBendingProcessNew"/>
    <dgm:cxn modelId="{594C355C-C974-478B-B874-DBDEA5E35FC0}" type="presParOf" srcId="{DA29CD83-2D98-4554-8A31-614A16E8F723}" destId="{324300F0-690F-41AF-94F7-237D9E1925C8}" srcOrd="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3257F-2F5F-4454-BAA5-C8C84CD9051A}">
      <dsp:nvSpPr>
        <dsp:cNvPr id="0" name=""/>
        <dsp:cNvSpPr/>
      </dsp:nvSpPr>
      <dsp:spPr>
        <a:xfrm>
          <a:off x="239253" y="822693"/>
          <a:ext cx="737718" cy="737718"/>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5E5C44-90E9-49A0-B604-423498B6509F}">
      <dsp:nvSpPr>
        <dsp:cNvPr id="0" name=""/>
        <dsp:cNvSpPr/>
      </dsp:nvSpPr>
      <dsp:spPr>
        <a:xfrm>
          <a:off x="396471" y="979912"/>
          <a:ext cx="423281" cy="423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F859456-94C6-4C77-9B9B-E1B33595ECBB}">
      <dsp:nvSpPr>
        <dsp:cNvPr id="0" name=""/>
        <dsp:cNvSpPr/>
      </dsp:nvSpPr>
      <dsp:spPr>
        <a:xfrm>
          <a:off x="3425" y="1790194"/>
          <a:ext cx="1209375" cy="48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Medicare Durable Medical Equipment, Devices &amp; Supplies dataset</a:t>
          </a:r>
        </a:p>
      </dsp:txBody>
      <dsp:txXfrm>
        <a:off x="3425" y="1790194"/>
        <a:ext cx="1209375" cy="483750"/>
      </dsp:txXfrm>
    </dsp:sp>
    <dsp:sp modelId="{8373C370-56B5-4239-A6D8-20DBBBD2744C}">
      <dsp:nvSpPr>
        <dsp:cNvPr id="0" name=""/>
        <dsp:cNvSpPr/>
      </dsp:nvSpPr>
      <dsp:spPr>
        <a:xfrm>
          <a:off x="1660268" y="822693"/>
          <a:ext cx="737718" cy="737718"/>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B9E80E-E2DC-489F-A660-9F34ADFBCD69}">
      <dsp:nvSpPr>
        <dsp:cNvPr id="0" name=""/>
        <dsp:cNvSpPr/>
      </dsp:nvSpPr>
      <dsp:spPr>
        <a:xfrm>
          <a:off x="1817487" y="979912"/>
          <a:ext cx="423281" cy="4232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92FCBD-1EBE-42A8-B225-7470B3B3309E}">
      <dsp:nvSpPr>
        <dsp:cNvPr id="0" name=""/>
        <dsp:cNvSpPr/>
      </dsp:nvSpPr>
      <dsp:spPr>
        <a:xfrm>
          <a:off x="1424440" y="1790194"/>
          <a:ext cx="1209375" cy="48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Source: Data.CMS.gov</a:t>
          </a:r>
        </a:p>
      </dsp:txBody>
      <dsp:txXfrm>
        <a:off x="1424440" y="1790194"/>
        <a:ext cx="1209375" cy="483750"/>
      </dsp:txXfrm>
    </dsp:sp>
    <dsp:sp modelId="{99DD4A49-6912-4C29-A2CD-827FED92BA62}">
      <dsp:nvSpPr>
        <dsp:cNvPr id="0" name=""/>
        <dsp:cNvSpPr/>
      </dsp:nvSpPr>
      <dsp:spPr>
        <a:xfrm>
          <a:off x="3081284" y="822693"/>
          <a:ext cx="737718" cy="737718"/>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19C7D5-02FD-4820-AFC9-A1FF443AC85E}">
      <dsp:nvSpPr>
        <dsp:cNvPr id="0" name=""/>
        <dsp:cNvSpPr/>
      </dsp:nvSpPr>
      <dsp:spPr>
        <a:xfrm>
          <a:off x="3238503" y="979912"/>
          <a:ext cx="423281" cy="4232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E813FB7-D556-4A9A-B6A3-2DEA3414C6AF}">
      <dsp:nvSpPr>
        <dsp:cNvPr id="0" name=""/>
        <dsp:cNvSpPr/>
      </dsp:nvSpPr>
      <dsp:spPr>
        <a:xfrm>
          <a:off x="2845456" y="1790194"/>
          <a:ext cx="1209375" cy="48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File format: csv</a:t>
          </a:r>
        </a:p>
      </dsp:txBody>
      <dsp:txXfrm>
        <a:off x="2845456" y="1790194"/>
        <a:ext cx="1209375" cy="483750"/>
      </dsp:txXfrm>
    </dsp:sp>
    <dsp:sp modelId="{2A6D6EA6-2661-443F-BE84-2578333A0E6A}">
      <dsp:nvSpPr>
        <dsp:cNvPr id="0" name=""/>
        <dsp:cNvSpPr/>
      </dsp:nvSpPr>
      <dsp:spPr>
        <a:xfrm>
          <a:off x="4502300" y="822693"/>
          <a:ext cx="737718" cy="737718"/>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DB2B45-CD64-4E80-B0FE-8C1FC3E14E97}">
      <dsp:nvSpPr>
        <dsp:cNvPr id="0" name=""/>
        <dsp:cNvSpPr/>
      </dsp:nvSpPr>
      <dsp:spPr>
        <a:xfrm>
          <a:off x="4659518" y="979912"/>
          <a:ext cx="423281" cy="42328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1348999-5AAE-46DD-A605-7E6D0F61B4CD}">
      <dsp:nvSpPr>
        <dsp:cNvPr id="0" name=""/>
        <dsp:cNvSpPr/>
      </dsp:nvSpPr>
      <dsp:spPr>
        <a:xfrm>
          <a:off x="4266472" y="1790194"/>
          <a:ext cx="1209375" cy="48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Data acquired for 2021</a:t>
          </a:r>
        </a:p>
      </dsp:txBody>
      <dsp:txXfrm>
        <a:off x="4266472" y="1790194"/>
        <a:ext cx="1209375" cy="483750"/>
      </dsp:txXfrm>
    </dsp:sp>
    <dsp:sp modelId="{03269713-AC80-433E-BBEE-0958A0934E81}">
      <dsp:nvSpPr>
        <dsp:cNvPr id="0" name=""/>
        <dsp:cNvSpPr/>
      </dsp:nvSpPr>
      <dsp:spPr>
        <a:xfrm>
          <a:off x="5923315" y="822693"/>
          <a:ext cx="737718" cy="737718"/>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9B8418-490C-4491-9941-091B1516CE00}">
      <dsp:nvSpPr>
        <dsp:cNvPr id="0" name=""/>
        <dsp:cNvSpPr/>
      </dsp:nvSpPr>
      <dsp:spPr>
        <a:xfrm>
          <a:off x="6080534" y="979912"/>
          <a:ext cx="423281" cy="42328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38BB38-8B7D-4C52-B61C-2B492E67DFB5}">
      <dsp:nvSpPr>
        <dsp:cNvPr id="0" name=""/>
        <dsp:cNvSpPr/>
      </dsp:nvSpPr>
      <dsp:spPr>
        <a:xfrm>
          <a:off x="5687487" y="1790194"/>
          <a:ext cx="1209375" cy="48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Number of records: 40267</a:t>
          </a:r>
        </a:p>
      </dsp:txBody>
      <dsp:txXfrm>
        <a:off x="5687487" y="1790194"/>
        <a:ext cx="1209375" cy="483750"/>
      </dsp:txXfrm>
    </dsp:sp>
    <dsp:sp modelId="{1A3268F3-BA91-4A84-A0F4-E36036DFE8BB}">
      <dsp:nvSpPr>
        <dsp:cNvPr id="0" name=""/>
        <dsp:cNvSpPr/>
      </dsp:nvSpPr>
      <dsp:spPr>
        <a:xfrm>
          <a:off x="7344331" y="822693"/>
          <a:ext cx="737718" cy="737718"/>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8DB80E-4285-4CB0-817A-D01BC49CC1CE}">
      <dsp:nvSpPr>
        <dsp:cNvPr id="0" name=""/>
        <dsp:cNvSpPr/>
      </dsp:nvSpPr>
      <dsp:spPr>
        <a:xfrm>
          <a:off x="7501550" y="979912"/>
          <a:ext cx="423281" cy="42328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E063F2B-08B8-44A2-8619-8651997A82AB}">
      <dsp:nvSpPr>
        <dsp:cNvPr id="0" name=""/>
        <dsp:cNvSpPr/>
      </dsp:nvSpPr>
      <dsp:spPr>
        <a:xfrm>
          <a:off x="7108503" y="1790194"/>
          <a:ext cx="1209375" cy="48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Number of fields: 18</a:t>
          </a:r>
        </a:p>
      </dsp:txBody>
      <dsp:txXfrm>
        <a:off x="7108503" y="1790194"/>
        <a:ext cx="1209375" cy="483750"/>
      </dsp:txXfrm>
    </dsp:sp>
    <dsp:sp modelId="{91F77579-3A95-4EE2-ABF8-340A095ED113}">
      <dsp:nvSpPr>
        <dsp:cNvPr id="0" name=""/>
        <dsp:cNvSpPr/>
      </dsp:nvSpPr>
      <dsp:spPr>
        <a:xfrm>
          <a:off x="8765347" y="822693"/>
          <a:ext cx="737718" cy="737718"/>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F9B249-1E14-4772-BEA0-5881B29868AA}">
      <dsp:nvSpPr>
        <dsp:cNvPr id="0" name=""/>
        <dsp:cNvSpPr/>
      </dsp:nvSpPr>
      <dsp:spPr>
        <a:xfrm>
          <a:off x="8922565" y="979912"/>
          <a:ext cx="423281" cy="42328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5D5F01-AEB1-4112-8FCB-472233E5902E}">
      <dsp:nvSpPr>
        <dsp:cNvPr id="0" name=""/>
        <dsp:cNvSpPr/>
      </dsp:nvSpPr>
      <dsp:spPr>
        <a:xfrm>
          <a:off x="8529518" y="1790194"/>
          <a:ext cx="1209375" cy="48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Each record contains a medical device with various geographical and payment features</a:t>
          </a:r>
        </a:p>
      </dsp:txBody>
      <dsp:txXfrm>
        <a:off x="8529518" y="1790194"/>
        <a:ext cx="1209375" cy="4837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BFAA5-303B-412C-BD8B-173315C3C5C6}">
      <dsp:nvSpPr>
        <dsp:cNvPr id="0" name=""/>
        <dsp:cNvSpPr/>
      </dsp:nvSpPr>
      <dsp:spPr>
        <a:xfrm>
          <a:off x="3329040" y="2667022"/>
          <a:ext cx="91440" cy="859940"/>
        </a:xfrm>
        <a:custGeom>
          <a:avLst/>
          <a:gdLst/>
          <a:ahLst/>
          <a:cxnLst/>
          <a:rect l="0" t="0" r="0" b="0"/>
          <a:pathLst>
            <a:path>
              <a:moveTo>
                <a:pt x="45720" y="0"/>
              </a:moveTo>
              <a:lnTo>
                <a:pt x="45720" y="85994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2496" y="3092535"/>
        <a:ext cx="44527" cy="8914"/>
      </dsp:txXfrm>
    </dsp:sp>
    <dsp:sp modelId="{93C4B9C3-C294-49E1-9D64-AEDB04BD5AB3}">
      <dsp:nvSpPr>
        <dsp:cNvPr id="0" name=""/>
        <dsp:cNvSpPr/>
      </dsp:nvSpPr>
      <dsp:spPr>
        <a:xfrm>
          <a:off x="1438802" y="3774"/>
          <a:ext cx="3871916" cy="266504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9727" tIns="199152" rIns="189727" bIns="199152" numCol="1" spcCol="1270" anchor="t" anchorCtr="0">
          <a:noAutofit/>
        </a:bodyPr>
        <a:lstStyle/>
        <a:p>
          <a:pPr marL="0" lvl="0" indent="0" algn="l" defTabSz="800100">
            <a:lnSpc>
              <a:spcPct val="100000"/>
            </a:lnSpc>
            <a:spcBef>
              <a:spcPct val="0"/>
            </a:spcBef>
            <a:spcAft>
              <a:spcPct val="35000"/>
            </a:spcAft>
            <a:buNone/>
          </a:pPr>
          <a:r>
            <a:rPr lang="en-US" sz="1800" kern="1200" dirty="0"/>
            <a:t>Data pre-processing steps:</a:t>
          </a:r>
        </a:p>
        <a:p>
          <a:pPr marL="114300" lvl="1" indent="-114300" algn="l" defTabSz="622300">
            <a:lnSpc>
              <a:spcPct val="100000"/>
            </a:lnSpc>
            <a:spcBef>
              <a:spcPct val="0"/>
            </a:spcBef>
            <a:spcAft>
              <a:spcPct val="15000"/>
            </a:spcAft>
            <a:buChar char="•"/>
          </a:pPr>
          <a:r>
            <a:rPr lang="en-US" sz="1400" kern="1200" dirty="0"/>
            <a:t>Label encoding</a:t>
          </a:r>
        </a:p>
        <a:p>
          <a:pPr marL="114300" lvl="1" indent="-114300" algn="l" defTabSz="622300">
            <a:lnSpc>
              <a:spcPct val="100000"/>
            </a:lnSpc>
            <a:spcBef>
              <a:spcPct val="0"/>
            </a:spcBef>
            <a:spcAft>
              <a:spcPct val="15000"/>
            </a:spcAft>
            <a:buChar char="•"/>
          </a:pPr>
          <a:r>
            <a:rPr lang="en-US" sz="1400" kern="1200" dirty="0"/>
            <a:t>Dummy features</a:t>
          </a:r>
        </a:p>
        <a:p>
          <a:pPr marL="114300" lvl="1" indent="-114300" algn="l" defTabSz="622300">
            <a:lnSpc>
              <a:spcPct val="100000"/>
            </a:lnSpc>
            <a:spcBef>
              <a:spcPct val="0"/>
            </a:spcBef>
            <a:spcAft>
              <a:spcPct val="15000"/>
            </a:spcAft>
            <a:buChar char="•"/>
          </a:pPr>
          <a:r>
            <a:rPr lang="en-US" sz="1400" kern="1200" dirty="0"/>
            <a:t>Best Estimators</a:t>
          </a:r>
        </a:p>
        <a:p>
          <a:pPr marL="114300" lvl="1" indent="-114300" algn="l" defTabSz="622300">
            <a:lnSpc>
              <a:spcPct val="100000"/>
            </a:lnSpc>
            <a:spcBef>
              <a:spcPct val="0"/>
            </a:spcBef>
            <a:spcAft>
              <a:spcPct val="15000"/>
            </a:spcAft>
            <a:buChar char="•"/>
          </a:pPr>
          <a:r>
            <a:rPr lang="en-US" sz="1400" kern="1200" dirty="0"/>
            <a:t>Top four features</a:t>
          </a:r>
        </a:p>
        <a:p>
          <a:pPr marL="114300" lvl="1" indent="-114300" algn="l" defTabSz="622300">
            <a:lnSpc>
              <a:spcPct val="100000"/>
            </a:lnSpc>
            <a:spcBef>
              <a:spcPct val="0"/>
            </a:spcBef>
            <a:spcAft>
              <a:spcPct val="15000"/>
            </a:spcAft>
            <a:buChar char="•"/>
          </a:pPr>
          <a:r>
            <a:rPr lang="en-US" sz="1400" kern="1200" dirty="0"/>
            <a:t>Linear Regression Model</a:t>
          </a:r>
        </a:p>
        <a:p>
          <a:pPr marL="114300" lvl="1" indent="-114300" algn="l" defTabSz="622300">
            <a:lnSpc>
              <a:spcPct val="100000"/>
            </a:lnSpc>
            <a:spcBef>
              <a:spcPct val="0"/>
            </a:spcBef>
            <a:spcAft>
              <a:spcPct val="15000"/>
            </a:spcAft>
            <a:buChar char="•"/>
          </a:pPr>
          <a:r>
            <a:rPr lang="en-US" sz="1400" kern="1200" dirty="0"/>
            <a:t>Random Forest Model</a:t>
          </a:r>
        </a:p>
        <a:p>
          <a:pPr marL="114300" lvl="1" indent="-114300" algn="l" defTabSz="622300">
            <a:lnSpc>
              <a:spcPct val="100000"/>
            </a:lnSpc>
            <a:spcBef>
              <a:spcPct val="0"/>
            </a:spcBef>
            <a:spcAft>
              <a:spcPct val="15000"/>
            </a:spcAft>
            <a:buChar char="•"/>
          </a:pPr>
          <a:r>
            <a:rPr lang="en-US" sz="1400" kern="1200" dirty="0"/>
            <a:t>Cross Validation</a:t>
          </a:r>
        </a:p>
      </dsp:txBody>
      <dsp:txXfrm>
        <a:off x="1438802" y="3774"/>
        <a:ext cx="3871916" cy="2665047"/>
      </dsp:txXfrm>
    </dsp:sp>
    <dsp:sp modelId="{324300F0-690F-41AF-94F7-237D9E1925C8}">
      <dsp:nvSpPr>
        <dsp:cNvPr id="0" name=""/>
        <dsp:cNvSpPr/>
      </dsp:nvSpPr>
      <dsp:spPr>
        <a:xfrm>
          <a:off x="1438802" y="3559362"/>
          <a:ext cx="3871916" cy="232314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9727" tIns="199152" rIns="189727" bIns="199152" numCol="1" spcCol="1270" anchor="t" anchorCtr="0">
          <a:noAutofit/>
        </a:bodyPr>
        <a:lstStyle/>
        <a:p>
          <a:pPr marL="0" lvl="0" indent="0" algn="l" defTabSz="800100">
            <a:lnSpc>
              <a:spcPct val="100000"/>
            </a:lnSpc>
            <a:spcBef>
              <a:spcPct val="0"/>
            </a:spcBef>
            <a:spcAft>
              <a:spcPct val="35000"/>
            </a:spcAft>
            <a:buNone/>
          </a:pPr>
          <a:r>
            <a:rPr lang="en-US" sz="1800" kern="1200" dirty="0"/>
            <a:t>Modeling</a:t>
          </a:r>
          <a:endParaRPr lang="en-US" sz="1600" kern="1200" dirty="0"/>
        </a:p>
        <a:p>
          <a:pPr marL="114300" lvl="1" indent="-114300" algn="l" defTabSz="622300">
            <a:lnSpc>
              <a:spcPct val="100000"/>
            </a:lnSpc>
            <a:spcBef>
              <a:spcPct val="0"/>
            </a:spcBef>
            <a:spcAft>
              <a:spcPct val="15000"/>
            </a:spcAft>
            <a:buChar char="•"/>
          </a:pPr>
          <a:r>
            <a:rPr lang="en-US" sz="1400" kern="1200" dirty="0"/>
            <a:t>Conducted several models: linear regression, gradient boosting regression, and random forest regression</a:t>
          </a:r>
        </a:p>
        <a:p>
          <a:pPr marL="114300" lvl="1" indent="-114300" algn="l" defTabSz="622300">
            <a:lnSpc>
              <a:spcPct val="100000"/>
            </a:lnSpc>
            <a:spcBef>
              <a:spcPct val="0"/>
            </a:spcBef>
            <a:spcAft>
              <a:spcPct val="15000"/>
            </a:spcAft>
            <a:buChar char="•"/>
          </a:pPr>
          <a:r>
            <a:rPr lang="en-US" sz="1400" kern="1200" dirty="0"/>
            <a:t>Model accuracy score</a:t>
          </a:r>
        </a:p>
        <a:p>
          <a:pPr marL="114300" lvl="1" indent="-114300" algn="l" defTabSz="622300">
            <a:lnSpc>
              <a:spcPct val="100000"/>
            </a:lnSpc>
            <a:spcBef>
              <a:spcPct val="0"/>
            </a:spcBef>
            <a:spcAft>
              <a:spcPct val="15000"/>
            </a:spcAft>
            <a:buChar char="•"/>
          </a:pPr>
          <a:r>
            <a:rPr lang="en-US" sz="1400" kern="1200" dirty="0"/>
            <a:t>Finding feature coefficients</a:t>
          </a:r>
        </a:p>
        <a:p>
          <a:pPr marL="114300" lvl="1" indent="-114300" algn="l" defTabSz="622300">
            <a:lnSpc>
              <a:spcPct val="100000"/>
            </a:lnSpc>
            <a:spcBef>
              <a:spcPct val="0"/>
            </a:spcBef>
            <a:spcAft>
              <a:spcPct val="15000"/>
            </a:spcAft>
            <a:buChar char="•"/>
          </a:pPr>
          <a:r>
            <a:rPr lang="en-US" sz="1400" kern="1200" dirty="0"/>
            <a:t>Choosing the best-performing algorithm</a:t>
          </a:r>
        </a:p>
      </dsp:txBody>
      <dsp:txXfrm>
        <a:off x="1438802" y="3559362"/>
        <a:ext cx="3871916" cy="2323149"/>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EBB65-7FC8-49F1-9083-C440819DBD5C}" type="datetimeFigureOut">
              <a:rPr lang="en-US" smtClean="0"/>
              <a:t>4/10/2024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1D6E03-95B1-4359-983E-7BC0B08881C3}" type="slidenum">
              <a:rPr lang="en-US" smtClean="0"/>
              <a:t>‹#›</a:t>
            </a:fld>
            <a:endParaRPr lang="en-US"/>
          </a:p>
        </p:txBody>
      </p:sp>
    </p:spTree>
    <p:extLst>
      <p:ext uri="{BB962C8B-B14F-4D97-AF65-F5344CB8AC3E}">
        <p14:creationId xmlns:p14="http://schemas.microsoft.com/office/powerpoint/2010/main" val="266219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1D6E03-95B1-4359-983E-7BC0B08881C3}" type="slidenum">
              <a:rPr lang="en-US" smtClean="0"/>
              <a:t>13</a:t>
            </a:fld>
            <a:endParaRPr lang="en-US"/>
          </a:p>
        </p:txBody>
      </p:sp>
    </p:spTree>
    <p:extLst>
      <p:ext uri="{BB962C8B-B14F-4D97-AF65-F5344CB8AC3E}">
        <p14:creationId xmlns:p14="http://schemas.microsoft.com/office/powerpoint/2010/main" val="2416267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41EE12-F28E-4B03-A404-A8FCAE0F6316}" type="datetime1">
              <a:rPr lang="en-US" smtClean="0"/>
              <a:t>4/10/2024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4153622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89806E-8E94-473C-AEE7-BE6F15F85533}" type="datetime1">
              <a:rPr lang="en-US" smtClean="0"/>
              <a:t>4/10/2024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29803689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6384496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419654612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20902051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4603218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40598693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8B8189-0D9C-48A6-9FA3-862227B094CE}" type="datetime1">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498355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ADDCAE-6443-42C3-9C19-F95985500186}" type="datetime1">
              <a:rPr lang="en-US" smtClean="0"/>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2402982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2799E-EB8E-4038-8063-81BB57C732D4}" type="datetime1">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69211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7A73C3-B243-44D3-809D-EF8FDFBD85D4}" type="datetime1">
              <a:rPr lang="en-US" smtClean="0"/>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42298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B6D3E3-28E2-4380-A113-67698215C5F8}" type="datetime1">
              <a:rPr lang="en-US" smtClean="0"/>
              <a:t>4/10/2024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273305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EFCB61-04AD-47C9-BF79-2BD8B9CEC07A}" type="datetime1">
              <a:rPr lang="en-US" smtClean="0"/>
              <a:t>4/10/2024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52268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535E0C-D585-492F-8146-7493F4086301}" type="datetime1">
              <a:rPr lang="en-US" smtClean="0"/>
              <a:t>4/10/2024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155372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48390-48B5-49AB-B019-A7C8FB8C31F6}" type="datetime1">
              <a:rPr lang="en-US" smtClean="0"/>
              <a:t>4/10/2024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945997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2E767E-8A14-4E70-91B9-2101CBC4D7BD}" type="datetime1">
              <a:rPr lang="en-US" smtClean="0"/>
              <a:t>4/10/2024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263298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AF0C4B-5A4A-45CA-ABEC-10F107160D33}" type="datetime1">
              <a:rPr lang="en-US" smtClean="0"/>
              <a:t>4/10/2024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467506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89806E-8E94-473C-AEE7-BE6F15F85533}" type="datetime1">
              <a:rPr lang="en-US" smtClean="0"/>
              <a:t>4/10/2024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195724037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veronica.chan143@yahoo.com" TargetMode="External"/><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hyperlink" Target="https://github.com/vchan022/Capstone-2-Medical-Device-Proposal" TargetMode="External"/><Relationship Id="rId4" Type="http://schemas.openxmlformats.org/officeDocument/2006/relationships/hyperlink" Target="https://www.linkedin.com/in/veronica-chan-4712a21b2"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4D4B-207D-78D9-35D1-B12CCEC7C9B3}"/>
              </a:ext>
            </a:extLst>
          </p:cNvPr>
          <p:cNvSpPr>
            <a:spLocks noGrp="1"/>
          </p:cNvSpPr>
          <p:nvPr>
            <p:ph type="ctrTitle"/>
          </p:nvPr>
        </p:nvSpPr>
        <p:spPr>
          <a:xfrm>
            <a:off x="2928400" y="2074335"/>
            <a:ext cx="8574622" cy="2616199"/>
          </a:xfrm>
        </p:spPr>
        <p:txBody>
          <a:bodyPr>
            <a:normAutofit fontScale="90000"/>
          </a:bodyPr>
          <a:lstStyle/>
          <a:p>
            <a:r>
              <a:rPr lang="en-US" b="1" dirty="0"/>
              <a:t>Medical Device Proposal</a:t>
            </a:r>
            <a:br>
              <a:rPr lang="en-US" dirty="0"/>
            </a:br>
            <a:br>
              <a:rPr lang="en-US" dirty="0"/>
            </a:br>
            <a:br>
              <a:rPr lang="en-US" dirty="0"/>
            </a:br>
            <a:r>
              <a:rPr lang="en-US" dirty="0"/>
              <a:t>Veronica Chan</a:t>
            </a:r>
          </a:p>
        </p:txBody>
      </p:sp>
      <p:sp>
        <p:nvSpPr>
          <p:cNvPr id="3" name="Subtitle 2">
            <a:extLst>
              <a:ext uri="{FF2B5EF4-FFF2-40B4-BE49-F238E27FC236}">
                <a16:creationId xmlns:a16="http://schemas.microsoft.com/office/drawing/2014/main" id="{462466B4-6929-FDA5-C08C-19007E8DFBCB}"/>
              </a:ext>
            </a:extLst>
          </p:cNvPr>
          <p:cNvSpPr>
            <a:spLocks noGrp="1"/>
          </p:cNvSpPr>
          <p:nvPr>
            <p:ph type="subTitle" idx="1"/>
          </p:nvPr>
        </p:nvSpPr>
        <p:spPr>
          <a:xfrm>
            <a:off x="4515377" y="4690534"/>
            <a:ext cx="6987645" cy="1388534"/>
          </a:xfrm>
        </p:spPr>
        <p:txBody>
          <a:bodyPr/>
          <a:lstStyle/>
          <a:p>
            <a:r>
              <a:rPr lang="en-US" dirty="0"/>
              <a:t>Springboard Data Science Intensive Capstone Project</a:t>
            </a:r>
          </a:p>
          <a:p>
            <a:r>
              <a:rPr lang="en-US" dirty="0"/>
              <a:t>April 10, 2024</a:t>
            </a:r>
          </a:p>
        </p:txBody>
      </p:sp>
    </p:spTree>
    <p:extLst>
      <p:ext uri="{BB962C8B-B14F-4D97-AF65-F5344CB8AC3E}">
        <p14:creationId xmlns:p14="http://schemas.microsoft.com/office/powerpoint/2010/main" val="1873678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6"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7"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28"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29"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30"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31"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33" name="Rectangle 32">
            <a:extLst>
              <a:ext uri="{FF2B5EF4-FFF2-40B4-BE49-F238E27FC236}">
                <a16:creationId xmlns:a16="http://schemas.microsoft.com/office/drawing/2014/main" id="{6C686317-9C96-4A02-88CE-7319FF590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FB16B5-BCA9-C623-FC28-11DA59FE383F}"/>
              </a:ext>
            </a:extLst>
          </p:cNvPr>
          <p:cNvSpPr>
            <a:spLocks noGrp="1"/>
          </p:cNvSpPr>
          <p:nvPr>
            <p:ph type="title"/>
          </p:nvPr>
        </p:nvSpPr>
        <p:spPr>
          <a:xfrm>
            <a:off x="6562587" y="1755331"/>
            <a:ext cx="4922391" cy="3347337"/>
          </a:xfrm>
        </p:spPr>
        <p:txBody>
          <a:bodyPr vert="horz" lIns="91440" tIns="45720" rIns="91440" bIns="45720" rtlCol="0" anchor="b">
            <a:noAutofit/>
          </a:bodyPr>
          <a:lstStyle/>
          <a:p>
            <a:pPr>
              <a:lnSpc>
                <a:spcPct val="90000"/>
              </a:lnSpc>
            </a:pPr>
            <a:r>
              <a:rPr lang="en-US" sz="2000" dirty="0"/>
              <a:t>The blood glucose test/reagent strips were being covered by Medicare on the lower end compared to the rest of the medical devices, this makes sense as the blood glucose test/reagent strips do not cost as much as other items. The most covered by Medicare is the electronic elbow which is also the most expensive item. </a:t>
            </a:r>
            <a:br>
              <a:rPr lang="en-US" sz="2000" dirty="0"/>
            </a:br>
            <a:br>
              <a:rPr lang="en-US" sz="2000" dirty="0"/>
            </a:br>
            <a:r>
              <a:rPr lang="en-US" sz="2000" dirty="0"/>
              <a:t>The results are the same for Medicare payment amount and Medicare standardized payment amount, we can assume that these factors are correlated and have the same influence on other features.</a:t>
            </a:r>
          </a:p>
        </p:txBody>
      </p:sp>
      <p:grpSp>
        <p:nvGrpSpPr>
          <p:cNvPr id="44" name="Group 43">
            <a:extLst>
              <a:ext uri="{FF2B5EF4-FFF2-40B4-BE49-F238E27FC236}">
                <a16:creationId xmlns:a16="http://schemas.microsoft.com/office/drawing/2014/main" id="{E0E25B5C-98A3-47D8-A4D7-10C2E17589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45" name="Freeform 6">
              <a:extLst>
                <a:ext uri="{FF2B5EF4-FFF2-40B4-BE49-F238E27FC236}">
                  <a16:creationId xmlns:a16="http://schemas.microsoft.com/office/drawing/2014/main" id="{FECB3374-15F5-40C2-95B4-0FCF10849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46" name="Freeform 7">
              <a:extLst>
                <a:ext uri="{FF2B5EF4-FFF2-40B4-BE49-F238E27FC236}">
                  <a16:creationId xmlns:a16="http://schemas.microsoft.com/office/drawing/2014/main" id="{E762314F-F556-4403-BAA1-AF8A3BED3E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47" name="Freeform 25">
              <a:extLst>
                <a:ext uri="{FF2B5EF4-FFF2-40B4-BE49-F238E27FC236}">
                  <a16:creationId xmlns:a16="http://schemas.microsoft.com/office/drawing/2014/main" id="{02EDEF56-2F86-4867-986A-5AFB8EC07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48" name="Freeform 26">
              <a:extLst>
                <a:ext uri="{FF2B5EF4-FFF2-40B4-BE49-F238E27FC236}">
                  <a16:creationId xmlns:a16="http://schemas.microsoft.com/office/drawing/2014/main" id="{51BE63E6-C24A-43FA-93F5-475F550AB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49" name="Freeform 27">
              <a:extLst>
                <a:ext uri="{FF2B5EF4-FFF2-40B4-BE49-F238E27FC236}">
                  <a16:creationId xmlns:a16="http://schemas.microsoft.com/office/drawing/2014/main" id="{9639DAAA-46FE-401C-BB78-B7A9AF33C0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50" name="Freeform 28">
              <a:extLst>
                <a:ext uri="{FF2B5EF4-FFF2-40B4-BE49-F238E27FC236}">
                  <a16:creationId xmlns:a16="http://schemas.microsoft.com/office/drawing/2014/main" id="{D5EFBD2C-94D5-43D0-B2FE-E390BD3F34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43" name="Rounded Rectangle 16">
            <a:extLst>
              <a:ext uri="{FF2B5EF4-FFF2-40B4-BE49-F238E27FC236}">
                <a16:creationId xmlns:a16="http://schemas.microsoft.com/office/drawing/2014/main" id="{EB9A9756-A5DB-460E-A867-A2AE77834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5419641"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8CF2DC9-5008-AE34-B8F8-62D4D3A3AA9B}"/>
              </a:ext>
            </a:extLst>
          </p:cNvPr>
          <p:cNvPicPr>
            <a:picLocks noChangeAspect="1"/>
          </p:cNvPicPr>
          <p:nvPr/>
        </p:nvPicPr>
        <p:blipFill>
          <a:blip r:embed="rId3"/>
          <a:stretch>
            <a:fillRect/>
          </a:stretch>
        </p:blipFill>
        <p:spPr>
          <a:xfrm>
            <a:off x="707022" y="1767314"/>
            <a:ext cx="5283470" cy="2747404"/>
          </a:xfrm>
          <a:prstGeom prst="rect">
            <a:avLst/>
          </a:prstGeom>
        </p:spPr>
      </p:pic>
    </p:spTree>
    <p:extLst>
      <p:ext uri="{BB962C8B-B14F-4D97-AF65-F5344CB8AC3E}">
        <p14:creationId xmlns:p14="http://schemas.microsoft.com/office/powerpoint/2010/main" val="3046379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92AFBF86-5DAF-4D46-8786-F4C7A376C5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5" name="Freeform 6">
              <a:extLst>
                <a:ext uri="{FF2B5EF4-FFF2-40B4-BE49-F238E27FC236}">
                  <a16:creationId xmlns:a16="http://schemas.microsoft.com/office/drawing/2014/main" id="{E19B3BDB-2DCF-406C-9AA8-9E0970E1B6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6" name="Freeform 7">
              <a:extLst>
                <a:ext uri="{FF2B5EF4-FFF2-40B4-BE49-F238E27FC236}">
                  <a16:creationId xmlns:a16="http://schemas.microsoft.com/office/drawing/2014/main" id="{12B0D721-E797-4F4F-929E-7008008C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7" name="Freeform 8">
              <a:extLst>
                <a:ext uri="{FF2B5EF4-FFF2-40B4-BE49-F238E27FC236}">
                  <a16:creationId xmlns:a16="http://schemas.microsoft.com/office/drawing/2014/main" id="{9530C853-97C0-43FB-B7C2-1E5E42A73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8" name="Freeform 9">
              <a:extLst>
                <a:ext uri="{FF2B5EF4-FFF2-40B4-BE49-F238E27FC236}">
                  <a16:creationId xmlns:a16="http://schemas.microsoft.com/office/drawing/2014/main" id="{DCAD804E-1F0F-4678-871B-39A05266F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9" name="Freeform 10">
              <a:extLst>
                <a:ext uri="{FF2B5EF4-FFF2-40B4-BE49-F238E27FC236}">
                  <a16:creationId xmlns:a16="http://schemas.microsoft.com/office/drawing/2014/main" id="{3EE94EE6-76C6-4910-A4B6-935054712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30" name="Freeform 11">
              <a:extLst>
                <a:ext uri="{FF2B5EF4-FFF2-40B4-BE49-F238E27FC236}">
                  <a16:creationId xmlns:a16="http://schemas.microsoft.com/office/drawing/2014/main" id="{87D2EB15-59ED-43BB-8CED-7BA0BB5D3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2" name="Rounded Rectangle 16">
            <a:extLst>
              <a:ext uri="{FF2B5EF4-FFF2-40B4-BE49-F238E27FC236}">
                <a16:creationId xmlns:a16="http://schemas.microsoft.com/office/drawing/2014/main" id="{8C2CE3DB-200E-4445-B316-69FE3850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72279" y="648931"/>
            <a:ext cx="8930745"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0E93F69-3E76-600D-42DD-28B7A44154DD}"/>
              </a:ext>
            </a:extLst>
          </p:cNvPr>
          <p:cNvPicPr>
            <a:picLocks noChangeAspect="1"/>
          </p:cNvPicPr>
          <p:nvPr/>
        </p:nvPicPr>
        <p:blipFill>
          <a:blip r:embed="rId3"/>
          <a:stretch>
            <a:fillRect/>
          </a:stretch>
        </p:blipFill>
        <p:spPr>
          <a:xfrm>
            <a:off x="2678642" y="951452"/>
            <a:ext cx="8813186" cy="4626921"/>
          </a:xfrm>
          <a:prstGeom prst="rect">
            <a:avLst/>
          </a:prstGeom>
        </p:spPr>
      </p:pic>
    </p:spTree>
    <p:extLst>
      <p:ext uri="{BB962C8B-B14F-4D97-AF65-F5344CB8AC3E}">
        <p14:creationId xmlns:p14="http://schemas.microsoft.com/office/powerpoint/2010/main" val="1854276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76000"/>
                <a:satMod val="180000"/>
              </a:schemeClr>
              <a:schemeClr val="bg1">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993C3A-0E30-417B-B76B-0B62A3462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FB2153-DB70-A788-E7C4-E7C7F9A9C736}"/>
              </a:ext>
            </a:extLst>
          </p:cNvPr>
          <p:cNvPicPr>
            <a:picLocks noChangeAspect="1"/>
          </p:cNvPicPr>
          <p:nvPr/>
        </p:nvPicPr>
        <p:blipFill>
          <a:blip r:embed="rId3"/>
          <a:stretch>
            <a:fillRect/>
          </a:stretch>
        </p:blipFill>
        <p:spPr>
          <a:xfrm>
            <a:off x="764836" y="643467"/>
            <a:ext cx="10662327" cy="557106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61065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63336871-0118-4F6E-8DBD-20AEFC62A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6306" y="1"/>
            <a:ext cx="4455694"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0A35DA-33D6-10D6-EF34-A2A9BDD1EC68}"/>
              </a:ext>
            </a:extLst>
          </p:cNvPr>
          <p:cNvSpPr>
            <a:spLocks noGrp="1"/>
          </p:cNvSpPr>
          <p:nvPr>
            <p:ph type="title"/>
          </p:nvPr>
        </p:nvSpPr>
        <p:spPr>
          <a:xfrm>
            <a:off x="9171392" y="1074392"/>
            <a:ext cx="2443433" cy="4377961"/>
          </a:xfrm>
        </p:spPr>
        <p:txBody>
          <a:bodyPr>
            <a:normAutofit/>
          </a:bodyPr>
          <a:lstStyle/>
          <a:p>
            <a:r>
              <a:rPr lang="en-US" b="1" dirty="0">
                <a:solidFill>
                  <a:srgbClr val="000000"/>
                </a:solidFill>
              </a:rPr>
              <a:t>Modeling Steps</a:t>
            </a:r>
          </a:p>
        </p:txBody>
      </p:sp>
      <p:sp useBgFill="1">
        <p:nvSpPr>
          <p:cNvPr id="33" name="Freeform: Shape 32">
            <a:extLst>
              <a:ext uri="{FF2B5EF4-FFF2-40B4-BE49-F238E27FC236}">
                <a16:creationId xmlns:a16="http://schemas.microsoft.com/office/drawing/2014/main" id="{F03CC8D0-33AF-417F-8454-1FDB6C22D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032100" cy="6858000"/>
          </a:xfrm>
          <a:custGeom>
            <a:avLst/>
            <a:gdLst>
              <a:gd name="connsiteX0" fmla="*/ 7891921 w 9032100"/>
              <a:gd name="connsiteY0" fmla="*/ 1602751 h 6858000"/>
              <a:gd name="connsiteX1" fmla="*/ 9032100 w 9032100"/>
              <a:gd name="connsiteY1" fmla="*/ 0 h 6858000"/>
              <a:gd name="connsiteX2" fmla="*/ 7880182 w 9032100"/>
              <a:gd name="connsiteY2" fmla="*/ 0 h 6858000"/>
              <a:gd name="connsiteX3" fmla="*/ 7880182 w 9032100"/>
              <a:gd name="connsiteY3" fmla="*/ 1528762 h 6858000"/>
              <a:gd name="connsiteX4" fmla="*/ 7880182 w 9032100"/>
              <a:gd name="connsiteY4" fmla="*/ 6858000 h 6858000"/>
              <a:gd name="connsiteX5" fmla="*/ 8725712 w 9032100"/>
              <a:gd name="connsiteY5" fmla="*/ 6858000 h 6858000"/>
              <a:gd name="connsiteX6" fmla="*/ 7891921 w 9032100"/>
              <a:gd name="connsiteY6" fmla="*/ 1602751 h 6858000"/>
              <a:gd name="connsiteX7" fmla="*/ 7880182 w 9032100"/>
              <a:gd name="connsiteY7" fmla="*/ 1619252 h 6858000"/>
              <a:gd name="connsiteX8" fmla="*/ 0 w 9032100"/>
              <a:gd name="connsiteY8" fmla="*/ 6858000 h 6858000"/>
              <a:gd name="connsiteX9" fmla="*/ 7880181 w 9032100"/>
              <a:gd name="connsiteY9" fmla="*/ 6858000 h 6858000"/>
              <a:gd name="connsiteX10" fmla="*/ 7880181 w 9032100"/>
              <a:gd name="connsiteY10" fmla="*/ 0 h 6858000"/>
              <a:gd name="connsiteX11" fmla="*/ 0 w 9032100"/>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2100" h="6858000">
                <a:moveTo>
                  <a:pt x="7891921" y="1602751"/>
                </a:moveTo>
                <a:lnTo>
                  <a:pt x="9032100" y="0"/>
                </a:lnTo>
                <a:lnTo>
                  <a:pt x="7880182" y="0"/>
                </a:lnTo>
                <a:lnTo>
                  <a:pt x="7880182" y="1528762"/>
                </a:lnTo>
                <a:close/>
                <a:moveTo>
                  <a:pt x="7880182" y="6858000"/>
                </a:moveTo>
                <a:lnTo>
                  <a:pt x="8725712" y="6858000"/>
                </a:lnTo>
                <a:lnTo>
                  <a:pt x="7891921" y="1602751"/>
                </a:lnTo>
                <a:lnTo>
                  <a:pt x="7880182" y="1619252"/>
                </a:lnTo>
                <a:close/>
                <a:moveTo>
                  <a:pt x="0" y="6858000"/>
                </a:moveTo>
                <a:lnTo>
                  <a:pt x="7880181" y="6858000"/>
                </a:lnTo>
                <a:lnTo>
                  <a:pt x="7880181" y="0"/>
                </a:lnTo>
                <a:lnTo>
                  <a:pt x="0" y="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4" name="Group 33">
            <a:extLst>
              <a:ext uri="{FF2B5EF4-FFF2-40B4-BE49-F238E27FC236}">
                <a16:creationId xmlns:a16="http://schemas.microsoft.com/office/drawing/2014/main" id="{B5A08A69-9EE1-4A9E-96B6-D769D87C2F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2667" y="0"/>
            <a:ext cx="2436813" cy="6858001"/>
            <a:chOff x="1320800" y="0"/>
            <a:chExt cx="2436813" cy="6858001"/>
          </a:xfrm>
        </p:grpSpPr>
        <p:sp>
          <p:nvSpPr>
            <p:cNvPr id="35" name="Freeform 6">
              <a:extLst>
                <a:ext uri="{FF2B5EF4-FFF2-40B4-BE49-F238E27FC236}">
                  <a16:creationId xmlns:a16="http://schemas.microsoft.com/office/drawing/2014/main" id="{4E4F433A-15D2-423F-8739-13AEA4E47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36" name="Freeform 7">
              <a:extLst>
                <a:ext uri="{FF2B5EF4-FFF2-40B4-BE49-F238E27FC236}">
                  <a16:creationId xmlns:a16="http://schemas.microsoft.com/office/drawing/2014/main" id="{4021F900-DEF3-4537-92E5-C37ECB7AE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37" name="Freeform 8">
              <a:extLst>
                <a:ext uri="{FF2B5EF4-FFF2-40B4-BE49-F238E27FC236}">
                  <a16:creationId xmlns:a16="http://schemas.microsoft.com/office/drawing/2014/main" id="{653620E7-B03C-48E2-8561-FCA918F8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38" name="Freeform 9">
              <a:extLst>
                <a:ext uri="{FF2B5EF4-FFF2-40B4-BE49-F238E27FC236}">
                  <a16:creationId xmlns:a16="http://schemas.microsoft.com/office/drawing/2014/main" id="{108701B4-8FEE-43D1-9954-9C064D75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8" name="Freeform 10">
              <a:extLst>
                <a:ext uri="{FF2B5EF4-FFF2-40B4-BE49-F238E27FC236}">
                  <a16:creationId xmlns:a16="http://schemas.microsoft.com/office/drawing/2014/main" id="{99E0FE54-1668-4AD5-9242-892A6323B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39" name="Freeform 11">
              <a:extLst>
                <a:ext uri="{FF2B5EF4-FFF2-40B4-BE49-F238E27FC236}">
                  <a16:creationId xmlns:a16="http://schemas.microsoft.com/office/drawing/2014/main" id="{75498FE5-B57D-4FD9-81E0-4E1CB65C0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aphicFrame>
        <p:nvGraphicFramePr>
          <p:cNvPr id="4" name="Content Placeholder 3">
            <a:extLst>
              <a:ext uri="{FF2B5EF4-FFF2-40B4-BE49-F238E27FC236}">
                <a16:creationId xmlns:a16="http://schemas.microsoft.com/office/drawing/2014/main" id="{3570DB07-87EF-2F41-E3E1-21796097AE83}"/>
              </a:ext>
            </a:extLst>
          </p:cNvPr>
          <p:cNvGraphicFramePr>
            <a:graphicFrameLocks noGrp="1"/>
          </p:cNvGraphicFramePr>
          <p:nvPr>
            <p:ph idx="1"/>
            <p:extLst>
              <p:ext uri="{D42A27DB-BD31-4B8C-83A1-F6EECF244321}">
                <p14:modId xmlns:p14="http://schemas.microsoft.com/office/powerpoint/2010/main" val="2726897834"/>
              </p:ext>
            </p:extLst>
          </p:nvPr>
        </p:nvGraphicFramePr>
        <p:xfrm>
          <a:off x="737596" y="485856"/>
          <a:ext cx="6749521" cy="5886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1019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73"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66"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67"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68"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69"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70"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72" name="Rectangle 71">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a:extLst>
              <a:ext uri="{FF2B5EF4-FFF2-40B4-BE49-F238E27FC236}">
                <a16:creationId xmlns:a16="http://schemas.microsoft.com/office/drawing/2014/main" id="{75D7E798-12FC-B631-2915-0A6C51648F62}"/>
              </a:ext>
            </a:extLst>
          </p:cNvPr>
          <p:cNvPicPr>
            <a:picLocks noChangeAspect="1"/>
          </p:cNvPicPr>
          <p:nvPr/>
        </p:nvPicPr>
        <p:blipFill rotWithShape="1">
          <a:blip r:embed="rId2">
            <a:duotone>
              <a:schemeClr val="bg2">
                <a:shade val="45000"/>
                <a:satMod val="135000"/>
              </a:schemeClr>
              <a:prstClr val="white"/>
            </a:duotone>
            <a:alphaModFix amt="25000"/>
          </a:blip>
          <a:srcRect t="18773"/>
          <a:stretch/>
        </p:blipFill>
        <p:spPr>
          <a:xfrm>
            <a:off x="20" y="10"/>
            <a:ext cx="12191980" cy="6857990"/>
          </a:xfrm>
          <a:prstGeom prst="rect">
            <a:avLst/>
          </a:prstGeom>
        </p:spPr>
      </p:pic>
      <p:sp>
        <p:nvSpPr>
          <p:cNvPr id="2" name="Title 1">
            <a:extLst>
              <a:ext uri="{FF2B5EF4-FFF2-40B4-BE49-F238E27FC236}">
                <a16:creationId xmlns:a16="http://schemas.microsoft.com/office/drawing/2014/main" id="{66435076-6E9E-B029-D352-B77B5FFB0DF8}"/>
              </a:ext>
            </a:extLst>
          </p:cNvPr>
          <p:cNvSpPr>
            <a:spLocks noGrp="1"/>
          </p:cNvSpPr>
          <p:nvPr>
            <p:ph type="title"/>
          </p:nvPr>
        </p:nvSpPr>
        <p:spPr>
          <a:xfrm>
            <a:off x="643467" y="639099"/>
            <a:ext cx="3869746" cy="4965833"/>
          </a:xfrm>
        </p:spPr>
        <p:txBody>
          <a:bodyPr vert="horz" lIns="91440" tIns="45720" rIns="91440" bIns="45720" rtlCol="0" anchor="ctr">
            <a:normAutofit/>
          </a:bodyPr>
          <a:lstStyle/>
          <a:p>
            <a:pPr algn="r"/>
            <a:r>
              <a:rPr lang="en-US" b="1" dirty="0"/>
              <a:t>Best Estimators:</a:t>
            </a:r>
            <a:br>
              <a:rPr lang="en-US" b="1" dirty="0"/>
            </a:br>
            <a:endParaRPr lang="en-US" b="1" dirty="0"/>
          </a:p>
        </p:txBody>
      </p:sp>
      <p:cxnSp>
        <p:nvCxnSpPr>
          <p:cNvPr id="74" name="Straight Connector 73">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B010162-3081-C955-8DB6-246A7EF78E1E}"/>
              </a:ext>
            </a:extLst>
          </p:cNvPr>
          <p:cNvSpPr txBox="1"/>
          <p:nvPr/>
        </p:nvSpPr>
        <p:spPr>
          <a:xfrm>
            <a:off x="4979938" y="639099"/>
            <a:ext cx="6591346" cy="4965833"/>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lumMod val="75000"/>
                </a:schemeClr>
              </a:buClr>
              <a:buSzPct val="145000"/>
              <a:buFont typeface="Arial"/>
              <a:buChar char="•"/>
            </a:pPr>
            <a:r>
              <a:rPr lang="en-US" sz="2400" dirty="0" err="1"/>
              <a:t>Avg_Suplr_Mdcr_Pymt_Amt</a:t>
            </a:r>
            <a:r>
              <a:rPr lang="en-US" sz="2400" dirty="0"/>
              <a:t>: 160.274626</a:t>
            </a:r>
          </a:p>
          <a:p>
            <a:pPr marL="285750" indent="-285750">
              <a:spcBef>
                <a:spcPct val="20000"/>
              </a:spcBef>
              <a:spcAft>
                <a:spcPts val="600"/>
              </a:spcAft>
              <a:buClr>
                <a:schemeClr val="accent1">
                  <a:lumMod val="75000"/>
                </a:schemeClr>
              </a:buClr>
              <a:buSzPct val="145000"/>
              <a:buFont typeface="Arial"/>
              <a:buChar char="•"/>
            </a:pPr>
            <a:r>
              <a:rPr lang="en-US" sz="2400" dirty="0"/>
              <a:t>Puerto Rico: -1.384814</a:t>
            </a:r>
          </a:p>
          <a:p>
            <a:pPr marL="285750" indent="-285750">
              <a:spcBef>
                <a:spcPct val="20000"/>
              </a:spcBef>
              <a:spcAft>
                <a:spcPts val="600"/>
              </a:spcAft>
              <a:buClr>
                <a:schemeClr val="accent1">
                  <a:lumMod val="75000"/>
                </a:schemeClr>
              </a:buClr>
              <a:buSzPct val="145000"/>
              <a:buFont typeface="Arial"/>
              <a:buChar char="•"/>
            </a:pPr>
            <a:r>
              <a:rPr lang="en-US" sz="2400" dirty="0" err="1"/>
              <a:t>Avg_Suplr_Mdcr_Alowd_Amt</a:t>
            </a:r>
            <a:r>
              <a:rPr lang="en-US" sz="2400" dirty="0"/>
              <a:t>: -33.55931</a:t>
            </a:r>
          </a:p>
          <a:p>
            <a:pPr marL="285750" indent="-285750">
              <a:spcBef>
                <a:spcPct val="20000"/>
              </a:spcBef>
              <a:spcAft>
                <a:spcPts val="600"/>
              </a:spcAft>
              <a:buClr>
                <a:schemeClr val="accent1">
                  <a:lumMod val="75000"/>
                </a:schemeClr>
              </a:buClr>
              <a:buSzPct val="145000"/>
              <a:buFont typeface="Arial"/>
              <a:buChar char="•"/>
            </a:pPr>
            <a:r>
              <a:rPr lang="en-US" sz="2400" dirty="0"/>
              <a:t> </a:t>
            </a:r>
            <a:r>
              <a:rPr lang="en-US" sz="2400" dirty="0" err="1"/>
              <a:t>Avg_Suplr_Mdcr_Stdzd_Amt</a:t>
            </a:r>
            <a:r>
              <a:rPr lang="en-US" sz="2400" dirty="0"/>
              <a:t>: -146.573691</a:t>
            </a:r>
          </a:p>
        </p:txBody>
      </p:sp>
    </p:spTree>
    <p:extLst>
      <p:ext uri="{BB962C8B-B14F-4D97-AF65-F5344CB8AC3E}">
        <p14:creationId xmlns:p14="http://schemas.microsoft.com/office/powerpoint/2010/main" val="35014148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15CDA-405E-8A70-B1A4-36A4DB332BAE}"/>
              </a:ext>
            </a:extLst>
          </p:cNvPr>
          <p:cNvSpPr>
            <a:spLocks noGrp="1"/>
          </p:cNvSpPr>
          <p:nvPr>
            <p:ph type="title"/>
          </p:nvPr>
        </p:nvSpPr>
        <p:spPr>
          <a:xfrm>
            <a:off x="1934747" y="4640556"/>
            <a:ext cx="10018713" cy="1752599"/>
          </a:xfrm>
        </p:spPr>
        <p:txBody>
          <a:bodyPr>
            <a:noAutofit/>
          </a:bodyPr>
          <a:lstStyle/>
          <a:p>
            <a:r>
              <a:rPr lang="en-US" sz="2400" dirty="0"/>
              <a:t>The dominant top four features in common with the linear model are:</a:t>
            </a:r>
            <a:br>
              <a:rPr lang="en-US" sz="2400" dirty="0"/>
            </a:br>
            <a:r>
              <a:rPr lang="en-US" sz="2400" dirty="0"/>
              <a:t>• </a:t>
            </a:r>
            <a:r>
              <a:rPr lang="en-US" sz="2400" dirty="0" err="1"/>
              <a:t>Avg_Suplr_Mdcr_Allowd_Amt</a:t>
            </a:r>
            <a:br>
              <a:rPr lang="en-US" sz="2400" dirty="0"/>
            </a:br>
            <a:r>
              <a:rPr lang="en-US" sz="2400" dirty="0"/>
              <a:t>• </a:t>
            </a:r>
            <a:r>
              <a:rPr lang="en-US" sz="2400" dirty="0" err="1"/>
              <a:t>Avg_Suply_Mdcr_Pymt_Amt</a:t>
            </a:r>
            <a:br>
              <a:rPr lang="en-US" sz="2400" dirty="0"/>
            </a:br>
            <a:r>
              <a:rPr lang="en-US" sz="2400" dirty="0"/>
              <a:t>• </a:t>
            </a:r>
            <a:r>
              <a:rPr lang="en-US" sz="2400" dirty="0" err="1"/>
              <a:t>Tot_Suplrs</a:t>
            </a:r>
            <a:br>
              <a:rPr lang="en-US" sz="2400" dirty="0"/>
            </a:br>
            <a:r>
              <a:rPr lang="en-US" sz="2400" dirty="0"/>
              <a:t>• </a:t>
            </a:r>
            <a:r>
              <a:rPr lang="en-US" sz="2400" dirty="0" err="1"/>
              <a:t>Tot_Rfrg_Prvdrs</a:t>
            </a:r>
            <a:endParaRPr lang="en-US" sz="2400" dirty="0"/>
          </a:p>
        </p:txBody>
      </p:sp>
      <p:pic>
        <p:nvPicPr>
          <p:cNvPr id="5" name="Content Placeholder 4">
            <a:extLst>
              <a:ext uri="{FF2B5EF4-FFF2-40B4-BE49-F238E27FC236}">
                <a16:creationId xmlns:a16="http://schemas.microsoft.com/office/drawing/2014/main" id="{1E981003-A821-B25D-F310-4302ECEDE29E}"/>
              </a:ext>
            </a:extLst>
          </p:cNvPr>
          <p:cNvPicPr>
            <a:picLocks noGrp="1" noChangeAspect="1"/>
          </p:cNvPicPr>
          <p:nvPr>
            <p:ph idx="1"/>
          </p:nvPr>
        </p:nvPicPr>
        <p:blipFill>
          <a:blip r:embed="rId2"/>
          <a:stretch>
            <a:fillRect/>
          </a:stretch>
        </p:blipFill>
        <p:spPr>
          <a:xfrm>
            <a:off x="1644980" y="348298"/>
            <a:ext cx="10308480" cy="3972753"/>
          </a:xfrm>
        </p:spPr>
      </p:pic>
    </p:spTree>
    <p:extLst>
      <p:ext uri="{BB962C8B-B14F-4D97-AF65-F5344CB8AC3E}">
        <p14:creationId xmlns:p14="http://schemas.microsoft.com/office/powerpoint/2010/main" val="4080167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5" name="Rectangle 14">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18"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9"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0"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1"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2"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3"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420F5C6D-E2A2-A45C-3859-B4E1F8684277}"/>
              </a:ext>
            </a:extLst>
          </p:cNvPr>
          <p:cNvSpPr>
            <a:spLocks noGrp="1"/>
          </p:cNvSpPr>
          <p:nvPr>
            <p:ph type="title"/>
          </p:nvPr>
        </p:nvSpPr>
        <p:spPr>
          <a:xfrm>
            <a:off x="517489" y="2094871"/>
            <a:ext cx="7847047" cy="3175420"/>
          </a:xfrm>
        </p:spPr>
        <p:txBody>
          <a:bodyPr vert="horz" lIns="91440" tIns="45720" rIns="91440" bIns="45720" rtlCol="0" anchor="b">
            <a:noAutofit/>
          </a:bodyPr>
          <a:lstStyle/>
          <a:p>
            <a:pPr algn="l">
              <a:lnSpc>
                <a:spcPct val="90000"/>
              </a:lnSpc>
            </a:pPr>
            <a:r>
              <a:rPr lang="en-US" sz="2400" dirty="0"/>
              <a:t>For the Linear Regression model:</a:t>
            </a:r>
            <a:br>
              <a:rPr lang="en-US" sz="2400" dirty="0"/>
            </a:br>
            <a:r>
              <a:rPr lang="en-US" sz="2400" dirty="0"/>
              <a:t>	• The mean cross-validated Mean Absolute Error (MAE) is 	approximately 3.42, with a standard deviation of 	approximately 1.06.</a:t>
            </a:r>
            <a:br>
              <a:rPr lang="en-US" sz="2400" dirty="0"/>
            </a:br>
            <a:r>
              <a:rPr lang="en-US" sz="2400" dirty="0"/>
              <a:t>	• The MAE calculated directly on the test set using the 	best estimator from grid search is approximately 3.48.</a:t>
            </a:r>
            <a:br>
              <a:rPr lang="en-US" sz="2400" dirty="0"/>
            </a:br>
            <a:br>
              <a:rPr lang="en-US" sz="2400" dirty="0"/>
            </a:br>
            <a:r>
              <a:rPr lang="en-US" sz="2400" dirty="0"/>
              <a:t>For the Random Forest mode:</a:t>
            </a:r>
            <a:br>
              <a:rPr lang="en-US" sz="2400" dirty="0"/>
            </a:br>
            <a:r>
              <a:rPr lang="en-US" sz="2400" dirty="0"/>
              <a:t>	• The mean cross-validated MAE is approximately 4.08, 	with a standard deviation of approximately 0.51.</a:t>
            </a:r>
            <a:br>
              <a:rPr lang="en-US" sz="2400" dirty="0"/>
            </a:br>
            <a:r>
              <a:rPr lang="en-US" sz="2400" dirty="0"/>
              <a:t>	• The MAE calculated directly on the test set using the 	best estimator from grid search is approximately 3.31.</a:t>
            </a:r>
          </a:p>
        </p:txBody>
      </p:sp>
    </p:spTree>
    <p:extLst>
      <p:ext uri="{BB962C8B-B14F-4D97-AF65-F5344CB8AC3E}">
        <p14:creationId xmlns:p14="http://schemas.microsoft.com/office/powerpoint/2010/main" val="244322917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4"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5"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6"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7"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8"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320F3CB1-06C9-D8DA-C730-8139171147CC}"/>
              </a:ext>
            </a:extLst>
          </p:cNvPr>
          <p:cNvSpPr>
            <a:spLocks noGrp="1"/>
          </p:cNvSpPr>
          <p:nvPr>
            <p:ph type="title"/>
          </p:nvPr>
        </p:nvSpPr>
        <p:spPr>
          <a:xfrm>
            <a:off x="1444010" y="2552700"/>
            <a:ext cx="4278928" cy="1752599"/>
          </a:xfrm>
        </p:spPr>
        <p:txBody>
          <a:bodyPr>
            <a:noAutofit/>
          </a:bodyPr>
          <a:lstStyle/>
          <a:p>
            <a:pPr>
              <a:lnSpc>
                <a:spcPct val="90000"/>
              </a:lnSpc>
            </a:pPr>
            <a:r>
              <a:rPr lang="en-US" sz="2400" dirty="0"/>
              <a:t>There is an initial rapid improvement in model scores but levels off which indicates that adding more data does not significantly import model performance beyond a certain point.</a:t>
            </a:r>
          </a:p>
        </p:txBody>
      </p:sp>
      <p:sp>
        <p:nvSpPr>
          <p:cNvPr id="20"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F7C9253-EB36-6902-756E-645C19C6CAE4}"/>
              </a:ext>
            </a:extLst>
          </p:cNvPr>
          <p:cNvPicPr>
            <a:picLocks noChangeAspect="1"/>
          </p:cNvPicPr>
          <p:nvPr/>
        </p:nvPicPr>
        <p:blipFill>
          <a:blip r:embed="rId3"/>
          <a:stretch>
            <a:fillRect/>
          </a:stretch>
        </p:blipFill>
        <p:spPr>
          <a:xfrm>
            <a:off x="6182639" y="1891056"/>
            <a:ext cx="5233743" cy="2747714"/>
          </a:xfrm>
          <a:prstGeom prst="rect">
            <a:avLst/>
          </a:prstGeom>
        </p:spPr>
      </p:pic>
    </p:spTree>
    <p:extLst>
      <p:ext uri="{BB962C8B-B14F-4D97-AF65-F5344CB8AC3E}">
        <p14:creationId xmlns:p14="http://schemas.microsoft.com/office/powerpoint/2010/main" val="3100658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3"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4"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5"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6"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8" name="Rectangle 17">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55EF3A-D393-8E12-9A65-A861F2BD37C9}"/>
              </a:ext>
            </a:extLst>
          </p:cNvPr>
          <p:cNvSpPr>
            <a:spLocks noGrp="1"/>
          </p:cNvSpPr>
          <p:nvPr>
            <p:ph type="title"/>
          </p:nvPr>
        </p:nvSpPr>
        <p:spPr>
          <a:xfrm>
            <a:off x="8074026" y="1328869"/>
            <a:ext cx="3461281" cy="3347337"/>
          </a:xfrm>
        </p:spPr>
        <p:txBody>
          <a:bodyPr vert="horz" lIns="91440" tIns="45720" rIns="91440" bIns="45720" rtlCol="0" anchor="b">
            <a:normAutofit/>
          </a:bodyPr>
          <a:lstStyle/>
          <a:p>
            <a:pPr>
              <a:lnSpc>
                <a:spcPct val="90000"/>
              </a:lnSpc>
            </a:pPr>
            <a:r>
              <a:rPr lang="en-US" sz="3000" dirty="0"/>
              <a:t>Linear Regression appears to perform the best among the three algorithms as it has the lowest scores.</a:t>
            </a:r>
          </a:p>
        </p:txBody>
      </p:sp>
      <p:grpSp>
        <p:nvGrpSpPr>
          <p:cNvPr id="20" name="Group 19">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1"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2"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23"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24"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5"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6"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8"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a comparison of a model&#10;&#10;Description automatically generated with medium confidence">
            <a:extLst>
              <a:ext uri="{FF2B5EF4-FFF2-40B4-BE49-F238E27FC236}">
                <a16:creationId xmlns:a16="http://schemas.microsoft.com/office/drawing/2014/main" id="{9ABC6603-03D1-5A66-CA16-4FA16D09F9C3}"/>
              </a:ext>
            </a:extLst>
          </p:cNvPr>
          <p:cNvPicPr>
            <a:picLocks noGrp="1" noChangeAspect="1"/>
          </p:cNvPicPr>
          <p:nvPr>
            <p:ph idx="1"/>
          </p:nvPr>
        </p:nvPicPr>
        <p:blipFill>
          <a:blip r:embed="rId3"/>
          <a:stretch>
            <a:fillRect/>
          </a:stretch>
        </p:blipFill>
        <p:spPr>
          <a:xfrm>
            <a:off x="813357" y="1570430"/>
            <a:ext cx="6539408" cy="3302401"/>
          </a:xfrm>
          <a:prstGeom prst="rect">
            <a:avLst/>
          </a:prstGeom>
        </p:spPr>
      </p:pic>
    </p:spTree>
    <p:extLst>
      <p:ext uri="{BB962C8B-B14F-4D97-AF65-F5344CB8AC3E}">
        <p14:creationId xmlns:p14="http://schemas.microsoft.com/office/powerpoint/2010/main" val="2219386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93083-B679-6920-F53F-CBD81FF65F9A}"/>
              </a:ext>
            </a:extLst>
          </p:cNvPr>
          <p:cNvSpPr>
            <a:spLocks noGrp="1"/>
          </p:cNvSpPr>
          <p:nvPr>
            <p:ph type="title"/>
          </p:nvPr>
        </p:nvSpPr>
        <p:spPr>
          <a:xfrm>
            <a:off x="1696252" y="1747299"/>
            <a:ext cx="10018713" cy="1752599"/>
          </a:xfrm>
        </p:spPr>
        <p:txBody>
          <a:bodyPr>
            <a:noAutofit/>
          </a:bodyPr>
          <a:lstStyle/>
          <a:p>
            <a:pPr algn="l"/>
            <a:r>
              <a:rPr lang="en-US" sz="3200" dirty="0"/>
              <a:t>Conclusion</a:t>
            </a: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r>
              <a:rPr lang="en-US" sz="3200" dirty="0"/>
              <a:t>Future Work</a:t>
            </a:r>
            <a:br>
              <a:rPr lang="en-US" sz="2400" dirty="0"/>
            </a:br>
            <a:endParaRPr lang="en-US" sz="2400" dirty="0"/>
          </a:p>
        </p:txBody>
      </p:sp>
      <p:sp>
        <p:nvSpPr>
          <p:cNvPr id="4" name="TextBox 3">
            <a:extLst>
              <a:ext uri="{FF2B5EF4-FFF2-40B4-BE49-F238E27FC236}">
                <a16:creationId xmlns:a16="http://schemas.microsoft.com/office/drawing/2014/main" id="{5DC9B9D1-7B4A-33DA-A4CA-0FF7C67ACD2A}"/>
              </a:ext>
            </a:extLst>
          </p:cNvPr>
          <p:cNvSpPr txBox="1"/>
          <p:nvPr/>
        </p:nvSpPr>
        <p:spPr>
          <a:xfrm>
            <a:off x="2083114" y="1120676"/>
            <a:ext cx="9487564"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Linear Regression model is the best model for predicting whether the blood glucose test/reagent strip will generate profit for the company, it performs slightly better than Gradient Boosting and Random Forest models.</a:t>
            </a:r>
          </a:p>
          <a:p>
            <a:pPr marL="285750" indent="-285750">
              <a:buFont typeface="Arial" panose="020B0604020202020204" pitchFamily="34" charset="0"/>
              <a:buChar char="•"/>
            </a:pPr>
            <a:r>
              <a:rPr lang="en-US" sz="2400" dirty="0"/>
              <a:t>A lot of features are not important and have no impact on the target variable.</a:t>
            </a:r>
          </a:p>
        </p:txBody>
      </p:sp>
      <p:sp>
        <p:nvSpPr>
          <p:cNvPr id="5" name="TextBox 4">
            <a:extLst>
              <a:ext uri="{FF2B5EF4-FFF2-40B4-BE49-F238E27FC236}">
                <a16:creationId xmlns:a16="http://schemas.microsoft.com/office/drawing/2014/main" id="{459D413F-3800-807F-999A-8AC852DF4B7B}"/>
              </a:ext>
            </a:extLst>
          </p:cNvPr>
          <p:cNvSpPr txBox="1"/>
          <p:nvPr/>
        </p:nvSpPr>
        <p:spPr>
          <a:xfrm>
            <a:off x="2083115" y="4504868"/>
            <a:ext cx="9487564"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Further analysis, such as examining additional evaluation metrics, tuning hyperparameters, or exploring different algorithms to help make a better decision on the best-performing algorithm. </a:t>
            </a:r>
          </a:p>
          <a:p>
            <a:pPr marL="285750" indent="-285750">
              <a:buFont typeface="Arial" panose="020B0604020202020204" pitchFamily="34" charset="0"/>
              <a:buChar char="•"/>
            </a:pPr>
            <a:r>
              <a:rPr lang="en-US" sz="2400" dirty="0"/>
              <a:t>Integrating data from the company for more accurate predictions.</a:t>
            </a:r>
          </a:p>
        </p:txBody>
      </p:sp>
    </p:spTree>
    <p:extLst>
      <p:ext uri="{BB962C8B-B14F-4D97-AF65-F5344CB8AC3E}">
        <p14:creationId xmlns:p14="http://schemas.microsoft.com/office/powerpoint/2010/main" val="1644246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5EE30E5F-EB08-CCB0-3C00-5A4F06D6E2A2}"/>
              </a:ext>
            </a:extLst>
          </p:cNvPr>
          <p:cNvPicPr>
            <a:picLocks noChangeAspect="1"/>
          </p:cNvPicPr>
          <p:nvPr/>
        </p:nvPicPr>
        <p:blipFill rotWithShape="1">
          <a:blip r:embed="rId2">
            <a:duotone>
              <a:schemeClr val="bg2">
                <a:shade val="45000"/>
                <a:satMod val="135000"/>
              </a:schemeClr>
              <a:prstClr val="white"/>
            </a:duotone>
            <a:alphaModFix amt="25000"/>
          </a:blip>
          <a:srcRect t="1510" b="14220"/>
          <a:stretch/>
        </p:blipFill>
        <p:spPr>
          <a:xfrm>
            <a:off x="20" y="10"/>
            <a:ext cx="12191980" cy="6857990"/>
          </a:xfrm>
          <a:prstGeom prst="rect">
            <a:avLst/>
          </a:prstGeom>
        </p:spPr>
      </p:pic>
      <p:sp>
        <p:nvSpPr>
          <p:cNvPr id="2" name="Title 1">
            <a:extLst>
              <a:ext uri="{FF2B5EF4-FFF2-40B4-BE49-F238E27FC236}">
                <a16:creationId xmlns:a16="http://schemas.microsoft.com/office/drawing/2014/main" id="{AF45E400-4EAC-7BED-E193-BF3B3CA6F2CE}"/>
              </a:ext>
            </a:extLst>
          </p:cNvPr>
          <p:cNvSpPr>
            <a:spLocks noGrp="1"/>
          </p:cNvSpPr>
          <p:nvPr>
            <p:ph type="title"/>
          </p:nvPr>
        </p:nvSpPr>
        <p:spPr>
          <a:xfrm>
            <a:off x="643467" y="639099"/>
            <a:ext cx="3647493" cy="4965833"/>
          </a:xfrm>
        </p:spPr>
        <p:txBody>
          <a:bodyPr>
            <a:normAutofit/>
          </a:bodyPr>
          <a:lstStyle/>
          <a:p>
            <a:pPr algn="r"/>
            <a:r>
              <a:rPr lang="en-US" sz="5400" b="1" dirty="0"/>
              <a:t>Problem Statement</a:t>
            </a:r>
          </a:p>
        </p:txBody>
      </p:sp>
      <p:cxnSp>
        <p:nvCxnSpPr>
          <p:cNvPr id="11" name="Straight Connector 10">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453C0B-3A26-60A2-C291-10E4DD14D642}"/>
              </a:ext>
            </a:extLst>
          </p:cNvPr>
          <p:cNvSpPr>
            <a:spLocks noGrp="1"/>
          </p:cNvSpPr>
          <p:nvPr>
            <p:ph idx="1"/>
          </p:nvPr>
        </p:nvSpPr>
        <p:spPr>
          <a:xfrm>
            <a:off x="4979938" y="639099"/>
            <a:ext cx="6591346" cy="4965833"/>
          </a:xfrm>
        </p:spPr>
        <p:txBody>
          <a:bodyPr>
            <a:normAutofit/>
          </a:bodyPr>
          <a:lstStyle/>
          <a:p>
            <a:r>
              <a:rPr lang="en-US" dirty="0"/>
              <a:t>TG Medical (USA) Inc. is a worldwide leader in manufacturing and specialization in disposable gloves. </a:t>
            </a:r>
          </a:p>
          <a:p>
            <a:endParaRPr lang="en-US" dirty="0"/>
          </a:p>
          <a:p>
            <a:r>
              <a:rPr lang="en-US" dirty="0"/>
              <a:t>Will be proposing a new medical device to add on to the product list and predict whether it will generate profit for the company.</a:t>
            </a:r>
          </a:p>
        </p:txBody>
      </p:sp>
    </p:spTree>
    <p:extLst>
      <p:ext uri="{BB962C8B-B14F-4D97-AF65-F5344CB8AC3E}">
        <p14:creationId xmlns:p14="http://schemas.microsoft.com/office/powerpoint/2010/main" val="265264828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74"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36"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37"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38"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39"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40"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42" name="Rectangle 41">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6A2B1EB-F386-D250-1FC5-002B97F7676C}"/>
              </a:ext>
            </a:extLst>
          </p:cNvPr>
          <p:cNvSpPr>
            <a:spLocks noGrp="1"/>
          </p:cNvSpPr>
          <p:nvPr>
            <p:ph type="title"/>
          </p:nvPr>
        </p:nvSpPr>
        <p:spPr>
          <a:xfrm>
            <a:off x="4868135" y="782515"/>
            <a:ext cx="6252404" cy="5105400"/>
          </a:xfrm>
        </p:spPr>
        <p:txBody>
          <a:bodyPr vert="horz" lIns="91440" tIns="45720" rIns="91440" bIns="45720" rtlCol="0" anchor="ctr">
            <a:normAutofit/>
          </a:bodyPr>
          <a:lstStyle/>
          <a:p>
            <a:pPr algn="l"/>
            <a:r>
              <a:rPr lang="en-US" sz="6600" b="1" dirty="0"/>
              <a:t>Thank You</a:t>
            </a:r>
          </a:p>
        </p:txBody>
      </p:sp>
      <p:grpSp>
        <p:nvGrpSpPr>
          <p:cNvPr id="46" name="Group 45">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7"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48"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49"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50"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51"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52"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 name="TextBox 2">
            <a:extLst>
              <a:ext uri="{FF2B5EF4-FFF2-40B4-BE49-F238E27FC236}">
                <a16:creationId xmlns:a16="http://schemas.microsoft.com/office/drawing/2014/main" id="{8BE3E2EA-339A-46C5-6670-F202128AD4BF}"/>
              </a:ext>
            </a:extLst>
          </p:cNvPr>
          <p:cNvSpPr txBox="1"/>
          <p:nvPr/>
        </p:nvSpPr>
        <p:spPr>
          <a:xfrm>
            <a:off x="5992778" y="5756032"/>
            <a:ext cx="6252404" cy="1219200"/>
          </a:xfrm>
          <a:prstGeom prst="rect">
            <a:avLst/>
          </a:prstGeom>
        </p:spPr>
        <p:txBody>
          <a:bodyPr vert="horz" lIns="91440" tIns="45720" rIns="91440" bIns="45720" rtlCol="0" anchor="ctr">
            <a:normAutofit/>
          </a:bodyPr>
          <a:lstStyle/>
          <a:p>
            <a:pPr>
              <a:buClr>
                <a:schemeClr val="accent1">
                  <a:lumMod val="75000"/>
                </a:schemeClr>
              </a:buClr>
              <a:buSzPct val="145000"/>
            </a:pPr>
            <a:r>
              <a:rPr lang="en-US" sz="1400" b="1" dirty="0"/>
              <a:t>Veronica Chan</a:t>
            </a:r>
          </a:p>
          <a:p>
            <a:pPr>
              <a:buClr>
                <a:schemeClr val="accent1">
                  <a:lumMod val="75000"/>
                </a:schemeClr>
              </a:buClr>
              <a:buSzPct val="145000"/>
            </a:pPr>
            <a:r>
              <a:rPr lang="en-US" sz="1400" dirty="0"/>
              <a:t>Email: </a:t>
            </a:r>
            <a:r>
              <a:rPr lang="en-US" sz="1400" dirty="0">
                <a:hlinkClick r:id="rId3"/>
              </a:rPr>
              <a:t>veronica.chan143@yahoo.com</a:t>
            </a:r>
            <a:endParaRPr lang="en-US" sz="1400" dirty="0"/>
          </a:p>
          <a:p>
            <a:pPr>
              <a:buClr>
                <a:schemeClr val="accent1">
                  <a:lumMod val="75000"/>
                </a:schemeClr>
              </a:buClr>
              <a:buSzPct val="145000"/>
            </a:pPr>
            <a:r>
              <a:rPr lang="en-US" sz="1400" dirty="0"/>
              <a:t>LinkedIn: </a:t>
            </a:r>
            <a:r>
              <a:rPr lang="en-US" sz="1400" dirty="0">
                <a:hlinkClick r:id="rId4"/>
              </a:rPr>
              <a:t>https://www.linkedin.com/in/veronica-chan-4712a21b2</a:t>
            </a:r>
            <a:endParaRPr lang="en-US" sz="1400" dirty="0"/>
          </a:p>
          <a:p>
            <a:pPr>
              <a:buClr>
                <a:schemeClr val="accent1">
                  <a:lumMod val="75000"/>
                </a:schemeClr>
              </a:buClr>
              <a:buSzPct val="145000"/>
            </a:pPr>
            <a:r>
              <a:rPr lang="en-US" sz="1400" dirty="0"/>
              <a:t>GitHub Repo: </a:t>
            </a:r>
            <a:r>
              <a:rPr lang="en-US" sz="1400" dirty="0">
                <a:hlinkClick r:id="rId5"/>
              </a:rPr>
              <a:t>https://github.com/vchan022/Capstone-2-Medical-Device-Proposal</a:t>
            </a:r>
            <a:endParaRPr lang="en-US" sz="1400" dirty="0"/>
          </a:p>
          <a:p>
            <a:pPr>
              <a:spcBef>
                <a:spcPct val="20000"/>
              </a:spcBef>
              <a:spcAft>
                <a:spcPts val="600"/>
              </a:spcAft>
              <a:buClr>
                <a:schemeClr val="accent1">
                  <a:lumMod val="75000"/>
                </a:schemeClr>
              </a:buClr>
              <a:buSzPct val="145000"/>
              <a:buFont typeface="Arial"/>
              <a:buChar char="•"/>
            </a:pPr>
            <a:endParaRPr lang="en-US" sz="2000" dirty="0"/>
          </a:p>
        </p:txBody>
      </p:sp>
    </p:spTree>
    <p:extLst>
      <p:ext uri="{BB962C8B-B14F-4D97-AF65-F5344CB8AC3E}">
        <p14:creationId xmlns:p14="http://schemas.microsoft.com/office/powerpoint/2010/main" val="203740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52076-1459-3EB4-490C-CCB599964A4C}"/>
              </a:ext>
            </a:extLst>
          </p:cNvPr>
          <p:cNvSpPr>
            <a:spLocks noGrp="1"/>
          </p:cNvSpPr>
          <p:nvPr>
            <p:ph type="title"/>
          </p:nvPr>
        </p:nvSpPr>
        <p:spPr>
          <a:xfrm>
            <a:off x="1760706" y="685800"/>
            <a:ext cx="9742318" cy="1752599"/>
          </a:xfrm>
        </p:spPr>
        <p:txBody>
          <a:bodyPr>
            <a:normAutofit/>
          </a:bodyPr>
          <a:lstStyle/>
          <a:p>
            <a:r>
              <a:rPr lang="en-US" sz="6600" b="1" dirty="0"/>
              <a:t>Data Information</a:t>
            </a:r>
          </a:p>
        </p:txBody>
      </p:sp>
      <p:graphicFrame>
        <p:nvGraphicFramePr>
          <p:cNvPr id="5" name="Content Placeholder 2">
            <a:extLst>
              <a:ext uri="{FF2B5EF4-FFF2-40B4-BE49-F238E27FC236}">
                <a16:creationId xmlns:a16="http://schemas.microsoft.com/office/drawing/2014/main" id="{DA543AD9-49F6-443E-1637-1EC3102B1288}"/>
              </a:ext>
            </a:extLst>
          </p:cNvPr>
          <p:cNvGraphicFramePr>
            <a:graphicFrameLocks noGrp="1"/>
          </p:cNvGraphicFramePr>
          <p:nvPr>
            <p:ph idx="1"/>
            <p:extLst>
              <p:ext uri="{D42A27DB-BD31-4B8C-83A1-F6EECF244321}">
                <p14:modId xmlns:p14="http://schemas.microsoft.com/office/powerpoint/2010/main" val="1611420141"/>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2557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5" name="Rectangle 14">
            <a:extLst>
              <a:ext uri="{FF2B5EF4-FFF2-40B4-BE49-F238E27FC236}">
                <a16:creationId xmlns:a16="http://schemas.microsoft.com/office/drawing/2014/main" id="{9CD9ACDE-8038-488C-AB0C-5FD1A373C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2A257C-8E4A-F59A-4A72-9FB28B08D009}"/>
              </a:ext>
            </a:extLst>
          </p:cNvPr>
          <p:cNvSpPr>
            <a:spLocks noGrp="1"/>
          </p:cNvSpPr>
          <p:nvPr>
            <p:ph type="title"/>
          </p:nvPr>
        </p:nvSpPr>
        <p:spPr>
          <a:xfrm>
            <a:off x="3854450" y="965200"/>
            <a:ext cx="7372350" cy="3404680"/>
          </a:xfrm>
        </p:spPr>
        <p:txBody>
          <a:bodyPr vert="horz" lIns="91440" tIns="45720" rIns="91440" bIns="45720" rtlCol="0" anchor="b">
            <a:normAutofit/>
          </a:bodyPr>
          <a:lstStyle/>
          <a:p>
            <a:pPr algn="l"/>
            <a:r>
              <a:rPr lang="en-US" sz="6000" b="1" dirty="0"/>
              <a:t>Data Analysis</a:t>
            </a:r>
          </a:p>
        </p:txBody>
      </p:sp>
      <p:sp>
        <p:nvSpPr>
          <p:cNvPr id="17" name="Rectangle 16">
            <a:extLst>
              <a:ext uri="{FF2B5EF4-FFF2-40B4-BE49-F238E27FC236}">
                <a16:creationId xmlns:a16="http://schemas.microsoft.com/office/drawing/2014/main" id="{DA6C2449-5F66-4753-AAA3-4AD81E57A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9" name="Group 18">
            <a:extLst>
              <a:ext uri="{FF2B5EF4-FFF2-40B4-BE49-F238E27FC236}">
                <a16:creationId xmlns:a16="http://schemas.microsoft.com/office/drawing/2014/main" id="{329F7DAB-18F4-436A-A0D8-61013DEB6F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1424" y="1"/>
            <a:ext cx="3258129" cy="6858000"/>
            <a:chOff x="141424" y="1"/>
            <a:chExt cx="3258129" cy="6858000"/>
          </a:xfrm>
        </p:grpSpPr>
        <p:sp>
          <p:nvSpPr>
            <p:cNvPr id="20" name="Freeform 6">
              <a:extLst>
                <a:ext uri="{FF2B5EF4-FFF2-40B4-BE49-F238E27FC236}">
                  <a16:creationId xmlns:a16="http://schemas.microsoft.com/office/drawing/2014/main" id="{AA2A446D-5444-4251-A0C1-1C33937BB1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5233" y="1"/>
              <a:ext cx="858884" cy="2780957"/>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txBody>
            <a:bodyPr/>
            <a:lstStyle/>
            <a:p>
              <a:endParaRPr lang="en-US"/>
            </a:p>
          </p:txBody>
        </p:sp>
        <p:sp>
          <p:nvSpPr>
            <p:cNvPr id="21" name="Freeform 7">
              <a:extLst>
                <a:ext uri="{FF2B5EF4-FFF2-40B4-BE49-F238E27FC236}">
                  <a16:creationId xmlns:a16="http://schemas.microsoft.com/office/drawing/2014/main" id="{E013EF53-9F7F-40D2-9E88-917DCF643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1"/>
              <a:ext cx="835810" cy="2671495"/>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2" name="Freeform 12">
              <a:extLst>
                <a:ext uri="{FF2B5EF4-FFF2-40B4-BE49-F238E27FC236}">
                  <a16:creationId xmlns:a16="http://schemas.microsoft.com/office/drawing/2014/main" id="{210AE139-2815-4F3D-A56C-2608DB3D7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2585830"/>
              <a:ext cx="2175413" cy="4272171"/>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3" name="Freeform 13">
              <a:extLst>
                <a:ext uri="{FF2B5EF4-FFF2-40B4-BE49-F238E27FC236}">
                  <a16:creationId xmlns:a16="http://schemas.microsoft.com/office/drawing/2014/main" id="{7C52B438-B53F-4BCB-A9A8-183E8815A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9078" y="2695292"/>
              <a:ext cx="2690743" cy="4162709"/>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4" name="Freeform: Shape 23">
              <a:extLst>
                <a:ext uri="{FF2B5EF4-FFF2-40B4-BE49-F238E27FC236}">
                  <a16:creationId xmlns:a16="http://schemas.microsoft.com/office/drawing/2014/main" id="{557375C8-AF41-41DF-8F04-72401D4B9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5233" y="2690532"/>
              <a:ext cx="2904320" cy="4167469"/>
            </a:xfrm>
            <a:custGeom>
              <a:avLst/>
              <a:gdLst>
                <a:gd name="connsiteX0" fmla="*/ 0 w 2904320"/>
                <a:gd name="connsiteY0" fmla="*/ 0 h 4167469"/>
                <a:gd name="connsiteX1" fmla="*/ 288431 w 2904320"/>
                <a:gd name="connsiteY1" fmla="*/ 90425 h 4167469"/>
                <a:gd name="connsiteX2" fmla="*/ 2904320 w 2904320"/>
                <a:gd name="connsiteY2" fmla="*/ 3220465 h 4167469"/>
                <a:gd name="connsiteX3" fmla="*/ 2904320 w 2904320"/>
                <a:gd name="connsiteY3" fmla="*/ 4167469 h 4167469"/>
                <a:gd name="connsiteX4" fmla="*/ 2694589 w 2904320"/>
                <a:gd name="connsiteY4" fmla="*/ 4167469 h 4167469"/>
                <a:gd name="connsiteX5" fmla="*/ 3846 w 2904320"/>
                <a:gd name="connsiteY5" fmla="*/ 4759 h 4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320" h="4167469">
                  <a:moveTo>
                    <a:pt x="0" y="0"/>
                  </a:moveTo>
                  <a:lnTo>
                    <a:pt x="288431" y="90425"/>
                  </a:lnTo>
                  <a:lnTo>
                    <a:pt x="2904320" y="3220465"/>
                  </a:lnTo>
                  <a:lnTo>
                    <a:pt x="2904320" y="4167469"/>
                  </a:lnTo>
                  <a:lnTo>
                    <a:pt x="2694589" y="4167469"/>
                  </a:lnTo>
                  <a:lnTo>
                    <a:pt x="3846" y="4759"/>
                  </a:lnTo>
                  <a:close/>
                </a:path>
              </a:pathLst>
            </a:custGeom>
            <a:solidFill>
              <a:schemeClr val="accent1">
                <a:lumMod val="75000"/>
              </a:schemeClr>
            </a:solidFill>
            <a:ln>
              <a:noFill/>
            </a:ln>
          </p:spPr>
          <p:txBody>
            <a:bodyPr/>
            <a:lstStyle/>
            <a:p>
              <a:endParaRPr lang="en-US"/>
            </a:p>
          </p:txBody>
        </p:sp>
        <p:sp>
          <p:nvSpPr>
            <p:cNvPr id="25" name="Freeform 15">
              <a:extLst>
                <a:ext uri="{FF2B5EF4-FFF2-40B4-BE49-F238E27FC236}">
                  <a16:creationId xmlns:a16="http://schemas.microsoft.com/office/drawing/2014/main" id="{1B37C1D7-483C-4CD7-85AB-F4EEA6E573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2581071"/>
              <a:ext cx="2894568" cy="427693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Tree>
    <p:extLst>
      <p:ext uri="{BB962C8B-B14F-4D97-AF65-F5344CB8AC3E}">
        <p14:creationId xmlns:p14="http://schemas.microsoft.com/office/powerpoint/2010/main" val="3053037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2"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4"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5"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6"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7"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9" name="Rectangle 18">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E2B79C-9D5D-64EC-4E02-93598E9DB0F6}"/>
              </a:ext>
            </a:extLst>
          </p:cNvPr>
          <p:cNvSpPr>
            <a:spLocks noGrp="1"/>
          </p:cNvSpPr>
          <p:nvPr>
            <p:ph type="title"/>
          </p:nvPr>
        </p:nvSpPr>
        <p:spPr>
          <a:xfrm>
            <a:off x="8041479" y="1660680"/>
            <a:ext cx="3461281" cy="2973501"/>
          </a:xfrm>
        </p:spPr>
        <p:txBody>
          <a:bodyPr vert="horz" lIns="91440" tIns="45720" rIns="91440" bIns="45720" rtlCol="0" anchor="b">
            <a:normAutofit/>
          </a:bodyPr>
          <a:lstStyle/>
          <a:p>
            <a:pPr>
              <a:lnSpc>
                <a:spcPct val="90000"/>
              </a:lnSpc>
            </a:pPr>
            <a:r>
              <a:rPr lang="en-US" sz="2600" dirty="0"/>
              <a:t>The blood glucose test/reagent strips has the most referring providers (233762 providers) meaning the most providers are ordering this item.</a:t>
            </a:r>
          </a:p>
        </p:txBody>
      </p:sp>
      <p:grpSp>
        <p:nvGrpSpPr>
          <p:cNvPr id="21" name="Group 20">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2"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3"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24"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25"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6"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7"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9"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graph showing a number of data&#10;&#10;Description automatically generated with medium confidence">
            <a:extLst>
              <a:ext uri="{FF2B5EF4-FFF2-40B4-BE49-F238E27FC236}">
                <a16:creationId xmlns:a16="http://schemas.microsoft.com/office/drawing/2014/main" id="{9589DF07-98B9-8677-5045-C143051F92B6}"/>
              </a:ext>
            </a:extLst>
          </p:cNvPr>
          <p:cNvPicPr>
            <a:picLocks noGrp="1" noChangeAspect="1"/>
          </p:cNvPicPr>
          <p:nvPr>
            <p:ph idx="1"/>
          </p:nvPr>
        </p:nvPicPr>
        <p:blipFill>
          <a:blip r:embed="rId3"/>
          <a:stretch>
            <a:fillRect/>
          </a:stretch>
        </p:blipFill>
        <p:spPr>
          <a:xfrm>
            <a:off x="764096" y="1504684"/>
            <a:ext cx="6682738" cy="3408196"/>
          </a:xfrm>
          <a:prstGeom prst="rect">
            <a:avLst/>
          </a:prstGeom>
        </p:spPr>
      </p:pic>
    </p:spTree>
    <p:extLst>
      <p:ext uri="{BB962C8B-B14F-4D97-AF65-F5344CB8AC3E}">
        <p14:creationId xmlns:p14="http://schemas.microsoft.com/office/powerpoint/2010/main" val="3099495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3"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4"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5"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6"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3A8848E3-3594-D409-D763-278F5F9F9622}"/>
              </a:ext>
            </a:extLst>
          </p:cNvPr>
          <p:cNvSpPr>
            <a:spLocks noGrp="1"/>
          </p:cNvSpPr>
          <p:nvPr>
            <p:ph type="title"/>
          </p:nvPr>
        </p:nvSpPr>
        <p:spPr>
          <a:xfrm>
            <a:off x="4089399" y="4625788"/>
            <a:ext cx="7413623" cy="835217"/>
          </a:xfrm>
        </p:spPr>
        <p:txBody>
          <a:bodyPr vert="horz" lIns="91440" tIns="45720" rIns="91440" bIns="45720" rtlCol="0" anchor="b">
            <a:normAutofit/>
          </a:bodyPr>
          <a:lstStyle/>
          <a:p>
            <a:pPr>
              <a:lnSpc>
                <a:spcPct val="90000"/>
              </a:lnSpc>
            </a:pPr>
            <a:r>
              <a:rPr lang="en-US" sz="2400" dirty="0"/>
              <a:t>The blood glucose test/reagent strips also have the most suppliers manufacturing it.</a:t>
            </a:r>
          </a:p>
        </p:txBody>
      </p:sp>
      <p:pic>
        <p:nvPicPr>
          <p:cNvPr id="5" name="Content Placeholder 4" descr="A graph showing a number of dots&#10;&#10;Description automatically generated with medium confidence">
            <a:extLst>
              <a:ext uri="{FF2B5EF4-FFF2-40B4-BE49-F238E27FC236}">
                <a16:creationId xmlns:a16="http://schemas.microsoft.com/office/drawing/2014/main" id="{59549D21-0670-1A60-EB91-3CCD2FD6E703}"/>
              </a:ext>
            </a:extLst>
          </p:cNvPr>
          <p:cNvPicPr>
            <a:picLocks noGrp="1" noChangeAspect="1"/>
          </p:cNvPicPr>
          <p:nvPr>
            <p:ph idx="1"/>
          </p:nvPr>
        </p:nvPicPr>
        <p:blipFill rotWithShape="1">
          <a:blip r:embed="rId3"/>
          <a:srcRect t="1396" r="1" b="1"/>
          <a:stretch/>
        </p:blipFill>
        <p:spPr>
          <a:xfrm>
            <a:off x="3967843" y="608014"/>
            <a:ext cx="7487555" cy="372843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387677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4"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5"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6"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7"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8"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BA448BA1-7B37-C6ED-785C-3E0601F69F6D}"/>
              </a:ext>
            </a:extLst>
          </p:cNvPr>
          <p:cNvSpPr>
            <a:spLocks noGrp="1"/>
          </p:cNvSpPr>
          <p:nvPr>
            <p:ph type="title"/>
          </p:nvPr>
        </p:nvSpPr>
        <p:spPr>
          <a:xfrm>
            <a:off x="1444010" y="2552700"/>
            <a:ext cx="4278928" cy="1752599"/>
          </a:xfrm>
        </p:spPr>
        <p:txBody>
          <a:bodyPr>
            <a:normAutofit/>
          </a:bodyPr>
          <a:lstStyle/>
          <a:p>
            <a:pPr>
              <a:lnSpc>
                <a:spcPct val="90000"/>
              </a:lnSpc>
            </a:pPr>
            <a:r>
              <a:rPr lang="en-US" sz="2500" dirty="0"/>
              <a:t>The blood glucose test/reagent strip is the 2</a:t>
            </a:r>
            <a:r>
              <a:rPr lang="en-US" sz="2500" baseline="30000" dirty="0"/>
              <a:t>nd</a:t>
            </a:r>
            <a:r>
              <a:rPr lang="en-US" sz="2500" dirty="0"/>
              <a:t> most ordered item, the most ordered item is the oxygen concentrator.</a:t>
            </a:r>
          </a:p>
        </p:txBody>
      </p:sp>
      <p:sp>
        <p:nvSpPr>
          <p:cNvPr id="27"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6A28442-F7CD-8681-D3F0-F69956349A7E}"/>
              </a:ext>
            </a:extLst>
          </p:cNvPr>
          <p:cNvPicPr>
            <a:picLocks noChangeAspect="1"/>
          </p:cNvPicPr>
          <p:nvPr/>
        </p:nvPicPr>
        <p:blipFill>
          <a:blip r:embed="rId3"/>
          <a:stretch>
            <a:fillRect/>
          </a:stretch>
        </p:blipFill>
        <p:spPr>
          <a:xfrm>
            <a:off x="6170056" y="1798399"/>
            <a:ext cx="5258910" cy="2708338"/>
          </a:xfrm>
          <a:prstGeom prst="rect">
            <a:avLst/>
          </a:prstGeom>
        </p:spPr>
      </p:pic>
    </p:spTree>
    <p:extLst>
      <p:ext uri="{BB962C8B-B14F-4D97-AF65-F5344CB8AC3E}">
        <p14:creationId xmlns:p14="http://schemas.microsoft.com/office/powerpoint/2010/main" val="1087323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3"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4"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5"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6"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8" name="Rectangle 17">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28ABE1-AD33-97C1-2BA8-A75B429C7990}"/>
              </a:ext>
            </a:extLst>
          </p:cNvPr>
          <p:cNvSpPr>
            <a:spLocks noGrp="1"/>
          </p:cNvSpPr>
          <p:nvPr>
            <p:ph type="title"/>
          </p:nvPr>
        </p:nvSpPr>
        <p:spPr>
          <a:xfrm>
            <a:off x="8074026" y="1340592"/>
            <a:ext cx="3461281" cy="3347337"/>
          </a:xfrm>
        </p:spPr>
        <p:txBody>
          <a:bodyPr vert="horz" lIns="91440" tIns="45720" rIns="91440" bIns="45720" rtlCol="0" anchor="b">
            <a:normAutofit/>
          </a:bodyPr>
          <a:lstStyle/>
          <a:p>
            <a:pPr>
              <a:lnSpc>
                <a:spcPct val="90000"/>
              </a:lnSpc>
            </a:pPr>
            <a:r>
              <a:rPr lang="en-US" sz="2600" dirty="0"/>
              <a:t>Only under 200M units of the blood glucose test/reagent strips were manufactured, the most manufactured item is the </a:t>
            </a:r>
            <a:r>
              <a:rPr lang="en-US" sz="2600" dirty="0" err="1"/>
              <a:t>revefenancin</a:t>
            </a:r>
            <a:r>
              <a:rPr lang="en-US" sz="2600" dirty="0"/>
              <a:t> inhalation solution.</a:t>
            </a:r>
          </a:p>
        </p:txBody>
      </p:sp>
      <p:grpSp>
        <p:nvGrpSpPr>
          <p:cNvPr id="20" name="Group 19">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1"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30"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31"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32"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33"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34"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8"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73B48A3-76AC-BE13-0B3C-6FE688472620}"/>
              </a:ext>
            </a:extLst>
          </p:cNvPr>
          <p:cNvPicPr>
            <a:picLocks noGrp="1" noChangeAspect="1"/>
          </p:cNvPicPr>
          <p:nvPr>
            <p:ph idx="1"/>
          </p:nvPr>
        </p:nvPicPr>
        <p:blipFill>
          <a:blip r:embed="rId3"/>
          <a:stretch>
            <a:fillRect/>
          </a:stretch>
        </p:blipFill>
        <p:spPr>
          <a:xfrm>
            <a:off x="751196" y="1563758"/>
            <a:ext cx="6735747" cy="3384712"/>
          </a:xfrm>
          <a:prstGeom prst="rect">
            <a:avLst/>
          </a:prstGeom>
        </p:spPr>
      </p:pic>
    </p:spTree>
    <p:extLst>
      <p:ext uri="{BB962C8B-B14F-4D97-AF65-F5344CB8AC3E}">
        <p14:creationId xmlns:p14="http://schemas.microsoft.com/office/powerpoint/2010/main" val="2863896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3"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4"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5"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6"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BE35B19F-67F9-2A50-AFAC-08D84170F7BE}"/>
              </a:ext>
            </a:extLst>
          </p:cNvPr>
          <p:cNvSpPr>
            <a:spLocks noGrp="1"/>
          </p:cNvSpPr>
          <p:nvPr>
            <p:ph type="title"/>
          </p:nvPr>
        </p:nvSpPr>
        <p:spPr>
          <a:xfrm>
            <a:off x="4404702" y="4355502"/>
            <a:ext cx="7413623" cy="2106316"/>
          </a:xfrm>
        </p:spPr>
        <p:txBody>
          <a:bodyPr vert="horz" lIns="91440" tIns="45720" rIns="91440" bIns="45720" rtlCol="0" anchor="b">
            <a:noAutofit/>
          </a:bodyPr>
          <a:lstStyle/>
          <a:p>
            <a:pPr algn="r">
              <a:lnSpc>
                <a:spcPct val="90000"/>
              </a:lnSpc>
            </a:pPr>
            <a:r>
              <a:rPr lang="en-US" sz="2000" dirty="0"/>
              <a:t>The blood glucose test/reagent strips were being charged on the lower end compared to the rest of the medical devices. The most expensive medical device is the electronic elbow.</a:t>
            </a:r>
            <a:br>
              <a:rPr lang="en-US" sz="2000" dirty="0"/>
            </a:br>
            <a:br>
              <a:rPr lang="en-US" sz="2000" dirty="0"/>
            </a:br>
            <a:r>
              <a:rPr lang="en-US" sz="2000" dirty="0"/>
              <a:t>We also found that the average purchasing price for blood glucose test/reagent strip is $61.44.</a:t>
            </a:r>
          </a:p>
        </p:txBody>
      </p:sp>
      <p:pic>
        <p:nvPicPr>
          <p:cNvPr id="5" name="Content Placeholder 4">
            <a:extLst>
              <a:ext uri="{FF2B5EF4-FFF2-40B4-BE49-F238E27FC236}">
                <a16:creationId xmlns:a16="http://schemas.microsoft.com/office/drawing/2014/main" id="{EBF76D8C-35C9-BC78-16A8-8789553153DF}"/>
              </a:ext>
            </a:extLst>
          </p:cNvPr>
          <p:cNvPicPr>
            <a:picLocks noGrp="1" noChangeAspect="1"/>
          </p:cNvPicPr>
          <p:nvPr>
            <p:ph idx="1"/>
          </p:nvPr>
        </p:nvPicPr>
        <p:blipFill rotWithShape="1">
          <a:blip r:embed="rId3"/>
          <a:srcRect t="4698" r="1" b="1"/>
          <a:stretch/>
        </p:blipFill>
        <p:spPr>
          <a:xfrm>
            <a:off x="3967843" y="608014"/>
            <a:ext cx="7487555" cy="372843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4079962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TM03457496[[fn=Parallax]]</Template>
  <TotalTime>59</TotalTime>
  <Words>788</Words>
  <Application>Microsoft Office PowerPoint</Application>
  <PresentationFormat>Widescreen</PresentationFormat>
  <Paragraphs>56</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Arial</vt:lpstr>
      <vt:lpstr>Century Gothic</vt:lpstr>
      <vt:lpstr>Corbel</vt:lpstr>
      <vt:lpstr>Parallax</vt:lpstr>
      <vt:lpstr>Medical Device Proposal   Veronica Chan</vt:lpstr>
      <vt:lpstr>Problem Statement</vt:lpstr>
      <vt:lpstr>Data Information</vt:lpstr>
      <vt:lpstr>Data Analysis</vt:lpstr>
      <vt:lpstr>The blood glucose test/reagent strips has the most referring providers (233762 providers) meaning the most providers are ordering this item.</vt:lpstr>
      <vt:lpstr>The blood glucose test/reagent strips also have the most suppliers manufacturing it.</vt:lpstr>
      <vt:lpstr>The blood glucose test/reagent strip is the 2nd most ordered item, the most ordered item is the oxygen concentrator.</vt:lpstr>
      <vt:lpstr>Only under 200M units of the blood glucose test/reagent strips were manufactured, the most manufactured item is the revefenancin inhalation solution.</vt:lpstr>
      <vt:lpstr>The blood glucose test/reagent strips were being charged on the lower end compared to the rest of the medical devices. The most expensive medical device is the electronic elbow.  We also found that the average purchasing price for blood glucose test/reagent strip is $61.44.</vt:lpstr>
      <vt:lpstr>The blood glucose test/reagent strips were being covered by Medicare on the lower end compared to the rest of the medical devices, this makes sense as the blood glucose test/reagent strips do not cost as much as other items. The most covered by Medicare is the electronic elbow which is also the most expensive item.   The results are the same for Medicare payment amount and Medicare standardized payment amount, we can assume that these factors are correlated and have the same influence on other features.</vt:lpstr>
      <vt:lpstr>PowerPoint Presentation</vt:lpstr>
      <vt:lpstr>PowerPoint Presentation</vt:lpstr>
      <vt:lpstr>Modeling Steps</vt:lpstr>
      <vt:lpstr>Best Estimators: </vt:lpstr>
      <vt:lpstr>The dominant top four features in common with the linear model are: • Avg_Suplr_Mdcr_Allowd_Amt • Avg_Suply_Mdcr_Pymt_Amt • Tot_Suplrs • Tot_Rfrg_Prvdrs</vt:lpstr>
      <vt:lpstr>For the Linear Regression model:  • The mean cross-validated Mean Absolute Error (MAE) is  approximately 3.42, with a standard deviation of  approximately 1.06.  • The MAE calculated directly on the test set using the  best estimator from grid search is approximately 3.48.  For the Random Forest mode:  • The mean cross-validated MAE is approximately 4.08,  with a standard deviation of approximately 0.51.  • The MAE calculated directly on the test set using the  best estimator from grid search is approximately 3.31.</vt:lpstr>
      <vt:lpstr>There is an initial rapid improvement in model scores but levels off which indicates that adding more data does not significantly import model performance beyond a certain point.</vt:lpstr>
      <vt:lpstr>Linear Regression appears to perform the best among the three algorithms as it has the lowest scores.</vt:lpstr>
      <vt:lpstr>Conclusion         Future Work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Device Proposal   Veronica Chan</dc:title>
  <dc:creator>Veronica Chan</dc:creator>
  <cp:lastModifiedBy>Veronica Chan</cp:lastModifiedBy>
  <cp:revision>1</cp:revision>
  <dcterms:created xsi:type="dcterms:W3CDTF">2024-04-10T19:11:44Z</dcterms:created>
  <dcterms:modified xsi:type="dcterms:W3CDTF">2024-04-10T20:11:35Z</dcterms:modified>
</cp:coreProperties>
</file>