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32" d="100"/>
          <a:sy n="132" d="100"/>
        </p:scale>
        <p:origin x="135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hyperlink" Target="https://www.kaggle.com/datasets/ramoliyafenil/text-based-cyber-threat-detection" TargetMode="Externa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hyperlink" Target="https://www.kaggle.com/datasets/ramoliyafenil/text-based-cyber-threat-detection" TargetMode="External"/><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0.svg"/><Relationship Id="rId14"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6FEC916-148A-4EB8-891C-9ED46CA6793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3AF3963-1FB8-4991-B296-D26AD50AB5E3}">
      <dgm:prSet/>
      <dgm:spPr/>
      <dgm:t>
        <a:bodyPr/>
        <a:lstStyle/>
        <a:p>
          <a:pPr>
            <a:lnSpc>
              <a:spcPct val="100000"/>
            </a:lnSpc>
          </a:pPr>
          <a:r>
            <a:rPr lang="en-US" i="0"/>
            <a:t>Cyber Threat Dataset: Network, Text &amp; Relation</a:t>
          </a:r>
          <a:endParaRPr lang="en-US"/>
        </a:p>
      </dgm:t>
    </dgm:pt>
    <dgm:pt modelId="{E1198A65-B535-4E2C-BF7A-FE406B2D4924}" type="parTrans" cxnId="{507FB625-B956-49F3-894A-3594951B1A73}">
      <dgm:prSet/>
      <dgm:spPr/>
      <dgm:t>
        <a:bodyPr/>
        <a:lstStyle/>
        <a:p>
          <a:endParaRPr lang="en-US"/>
        </a:p>
      </dgm:t>
    </dgm:pt>
    <dgm:pt modelId="{4F5F98D3-6220-47CD-B872-819143AF86B4}" type="sibTrans" cxnId="{507FB625-B956-49F3-894A-3594951B1A73}">
      <dgm:prSet/>
      <dgm:spPr/>
      <dgm:t>
        <a:bodyPr/>
        <a:lstStyle/>
        <a:p>
          <a:pPr>
            <a:lnSpc>
              <a:spcPct val="100000"/>
            </a:lnSpc>
          </a:pPr>
          <a:endParaRPr lang="en-US"/>
        </a:p>
      </dgm:t>
    </dgm:pt>
    <dgm:pt modelId="{1E05277A-34B7-40E6-9106-1F3260A32FF0}">
      <dgm:prSet/>
      <dgm:spPr/>
      <dgm:t>
        <a:bodyPr/>
        <a:lstStyle/>
        <a:p>
          <a:pPr>
            <a:lnSpc>
              <a:spcPct val="100000"/>
            </a:lnSpc>
          </a:pPr>
          <a:r>
            <a:rPr lang="en-US"/>
            <a:t>Source: </a:t>
          </a:r>
          <a:r>
            <a:rPr lang="en-US">
              <a:hlinkClick xmlns:r="http://schemas.openxmlformats.org/officeDocument/2006/relationships" r:id="rId1"/>
            </a:rPr>
            <a:t>https://www.kaggle.com/datasets/ramoliyafenil/text-based-cyber-threat-detection</a:t>
          </a:r>
          <a:endParaRPr lang="en-US"/>
        </a:p>
      </dgm:t>
    </dgm:pt>
    <dgm:pt modelId="{58175BB7-0C02-4DE4-956E-086B0428F0F7}" type="parTrans" cxnId="{E9E350F4-FA2E-4C03-9BE0-EF66435428FD}">
      <dgm:prSet/>
      <dgm:spPr/>
      <dgm:t>
        <a:bodyPr/>
        <a:lstStyle/>
        <a:p>
          <a:endParaRPr lang="en-US"/>
        </a:p>
      </dgm:t>
    </dgm:pt>
    <dgm:pt modelId="{250BE888-55C8-4D0B-A1D5-D57C79844BA0}" type="sibTrans" cxnId="{E9E350F4-FA2E-4C03-9BE0-EF66435428FD}">
      <dgm:prSet/>
      <dgm:spPr/>
      <dgm:t>
        <a:bodyPr/>
        <a:lstStyle/>
        <a:p>
          <a:pPr>
            <a:lnSpc>
              <a:spcPct val="100000"/>
            </a:lnSpc>
          </a:pPr>
          <a:endParaRPr lang="en-US"/>
        </a:p>
      </dgm:t>
    </dgm:pt>
    <dgm:pt modelId="{BA81A859-EDB9-496E-BE22-E30A0618E9C0}">
      <dgm:prSet/>
      <dgm:spPr/>
      <dgm:t>
        <a:bodyPr/>
        <a:lstStyle/>
        <a:p>
          <a:pPr>
            <a:lnSpc>
              <a:spcPct val="100000"/>
            </a:lnSpc>
          </a:pPr>
          <a:r>
            <a:rPr lang="en-US"/>
            <a:t>File Format: CSV</a:t>
          </a:r>
        </a:p>
      </dgm:t>
    </dgm:pt>
    <dgm:pt modelId="{5AE45D65-14FF-461F-817D-29DDE69FBC71}" type="parTrans" cxnId="{B2F2A8D7-6ECA-46EC-8E78-A3370FAF7503}">
      <dgm:prSet/>
      <dgm:spPr/>
      <dgm:t>
        <a:bodyPr/>
        <a:lstStyle/>
        <a:p>
          <a:endParaRPr lang="en-US"/>
        </a:p>
      </dgm:t>
    </dgm:pt>
    <dgm:pt modelId="{21B2A30E-D100-4C8F-A05F-0F54403B6CB3}" type="sibTrans" cxnId="{B2F2A8D7-6ECA-46EC-8E78-A3370FAF7503}">
      <dgm:prSet/>
      <dgm:spPr/>
      <dgm:t>
        <a:bodyPr/>
        <a:lstStyle/>
        <a:p>
          <a:pPr>
            <a:lnSpc>
              <a:spcPct val="100000"/>
            </a:lnSpc>
          </a:pPr>
          <a:endParaRPr lang="en-US"/>
        </a:p>
      </dgm:t>
    </dgm:pt>
    <dgm:pt modelId="{16E50A7D-3DA8-4CA5-982D-E3A8DD0012F1}">
      <dgm:prSet/>
      <dgm:spPr/>
      <dgm:t>
        <a:bodyPr/>
        <a:lstStyle/>
        <a:p>
          <a:pPr>
            <a:lnSpc>
              <a:spcPct val="100000"/>
            </a:lnSpc>
          </a:pPr>
          <a:r>
            <a:rPr lang="en-US"/>
            <a:t>Data acquired for 2023</a:t>
          </a:r>
        </a:p>
      </dgm:t>
    </dgm:pt>
    <dgm:pt modelId="{D9E5DEFE-53DF-4658-992C-2E7D314FCEDD}" type="parTrans" cxnId="{DF0FF724-A295-4E13-8863-97CCFE8155AF}">
      <dgm:prSet/>
      <dgm:spPr/>
      <dgm:t>
        <a:bodyPr/>
        <a:lstStyle/>
        <a:p>
          <a:endParaRPr lang="en-US"/>
        </a:p>
      </dgm:t>
    </dgm:pt>
    <dgm:pt modelId="{9D4F925A-5C22-4429-90BF-207409A90C8F}" type="sibTrans" cxnId="{DF0FF724-A295-4E13-8863-97CCFE8155AF}">
      <dgm:prSet/>
      <dgm:spPr/>
      <dgm:t>
        <a:bodyPr/>
        <a:lstStyle/>
        <a:p>
          <a:pPr>
            <a:lnSpc>
              <a:spcPct val="100000"/>
            </a:lnSpc>
          </a:pPr>
          <a:endParaRPr lang="en-US"/>
        </a:p>
      </dgm:t>
    </dgm:pt>
    <dgm:pt modelId="{ED25E163-AB8D-40D9-90CC-16900A9F58DD}">
      <dgm:prSet/>
      <dgm:spPr/>
      <dgm:t>
        <a:bodyPr/>
        <a:lstStyle/>
        <a:p>
          <a:pPr>
            <a:lnSpc>
              <a:spcPct val="100000"/>
            </a:lnSpc>
          </a:pPr>
          <a:r>
            <a:rPr lang="en-US"/>
            <a:t>Number of records: 19940</a:t>
          </a:r>
        </a:p>
      </dgm:t>
    </dgm:pt>
    <dgm:pt modelId="{A363A617-DE9F-42BE-87A0-6A98F45066C8}" type="parTrans" cxnId="{06A472F1-8A1B-4618-8F8E-FA07417D6CB2}">
      <dgm:prSet/>
      <dgm:spPr/>
      <dgm:t>
        <a:bodyPr/>
        <a:lstStyle/>
        <a:p>
          <a:endParaRPr lang="en-US"/>
        </a:p>
      </dgm:t>
    </dgm:pt>
    <dgm:pt modelId="{688142F0-8956-4D62-8F1C-DCF7000D4BC0}" type="sibTrans" cxnId="{06A472F1-8A1B-4618-8F8E-FA07417D6CB2}">
      <dgm:prSet/>
      <dgm:spPr/>
      <dgm:t>
        <a:bodyPr/>
        <a:lstStyle/>
        <a:p>
          <a:pPr>
            <a:lnSpc>
              <a:spcPct val="100000"/>
            </a:lnSpc>
          </a:pPr>
          <a:endParaRPr lang="en-US"/>
        </a:p>
      </dgm:t>
    </dgm:pt>
    <dgm:pt modelId="{01B15AB0-C54E-4689-88DB-25C78AD4A372}">
      <dgm:prSet/>
      <dgm:spPr/>
      <dgm:t>
        <a:bodyPr/>
        <a:lstStyle/>
        <a:p>
          <a:pPr>
            <a:lnSpc>
              <a:spcPct val="100000"/>
            </a:lnSpc>
          </a:pPr>
          <a:r>
            <a:rPr lang="en-US"/>
            <a:t>Number of fields: 8</a:t>
          </a:r>
        </a:p>
      </dgm:t>
    </dgm:pt>
    <dgm:pt modelId="{DC98741C-D70C-4F52-BC45-858E6B7E706C}" type="parTrans" cxnId="{BE9AB512-A486-4C8A-B3EC-E42926816D2C}">
      <dgm:prSet/>
      <dgm:spPr/>
      <dgm:t>
        <a:bodyPr/>
        <a:lstStyle/>
        <a:p>
          <a:endParaRPr lang="en-US"/>
        </a:p>
      </dgm:t>
    </dgm:pt>
    <dgm:pt modelId="{E33CF48D-EB58-47E0-A7A5-82CB35C427F6}" type="sibTrans" cxnId="{BE9AB512-A486-4C8A-B3EC-E42926816D2C}">
      <dgm:prSet/>
      <dgm:spPr/>
      <dgm:t>
        <a:bodyPr/>
        <a:lstStyle/>
        <a:p>
          <a:pPr>
            <a:lnSpc>
              <a:spcPct val="100000"/>
            </a:lnSpc>
          </a:pPr>
          <a:endParaRPr lang="en-US"/>
        </a:p>
      </dgm:t>
    </dgm:pt>
    <dgm:pt modelId="{34D50A25-A20F-458E-96FB-1FADA37A5DBB}">
      <dgm:prSet/>
      <dgm:spPr/>
      <dgm:t>
        <a:bodyPr/>
        <a:lstStyle/>
        <a:p>
          <a:pPr>
            <a:lnSpc>
              <a:spcPct val="100000"/>
            </a:lnSpc>
          </a:pPr>
          <a:r>
            <a:rPr lang="en-US" dirty="0"/>
            <a:t>Each record contains a label with textual content related to cyber activity</a:t>
          </a:r>
        </a:p>
      </dgm:t>
    </dgm:pt>
    <dgm:pt modelId="{30563079-339D-4339-8BD8-75417DDAD975}" type="parTrans" cxnId="{1CF8C01C-BFF6-4DC2-BF0A-DF4F86CB69BC}">
      <dgm:prSet/>
      <dgm:spPr/>
      <dgm:t>
        <a:bodyPr/>
        <a:lstStyle/>
        <a:p>
          <a:endParaRPr lang="en-US"/>
        </a:p>
      </dgm:t>
    </dgm:pt>
    <dgm:pt modelId="{033CA96F-A02B-4DE0-A552-CAF54ADCF5E8}" type="sibTrans" cxnId="{1CF8C01C-BFF6-4DC2-BF0A-DF4F86CB69BC}">
      <dgm:prSet/>
      <dgm:spPr/>
      <dgm:t>
        <a:bodyPr/>
        <a:lstStyle/>
        <a:p>
          <a:endParaRPr lang="en-US"/>
        </a:p>
      </dgm:t>
    </dgm:pt>
    <dgm:pt modelId="{623014F6-A8B3-428D-855F-139625D3B6CE}" type="pres">
      <dgm:prSet presAssocID="{D6FEC916-148A-4EB8-891C-9ED46CA67936}" presName="root" presStyleCnt="0">
        <dgm:presLayoutVars>
          <dgm:dir/>
          <dgm:resizeHandles val="exact"/>
        </dgm:presLayoutVars>
      </dgm:prSet>
      <dgm:spPr/>
    </dgm:pt>
    <dgm:pt modelId="{FF8A55BF-2C3C-40E8-8E42-202C7D689C1F}" type="pres">
      <dgm:prSet presAssocID="{D6FEC916-148A-4EB8-891C-9ED46CA67936}" presName="container" presStyleCnt="0">
        <dgm:presLayoutVars>
          <dgm:dir/>
          <dgm:resizeHandles val="exact"/>
        </dgm:presLayoutVars>
      </dgm:prSet>
      <dgm:spPr/>
    </dgm:pt>
    <dgm:pt modelId="{3D59A9BF-4953-420A-863E-539BD2AB9B58}" type="pres">
      <dgm:prSet presAssocID="{E3AF3963-1FB8-4991-B296-D26AD50AB5E3}" presName="compNode" presStyleCnt="0"/>
      <dgm:spPr/>
    </dgm:pt>
    <dgm:pt modelId="{7F1928C3-D952-43C0-94FF-6C962816014E}" type="pres">
      <dgm:prSet presAssocID="{E3AF3963-1FB8-4991-B296-D26AD50AB5E3}" presName="iconBgRect" presStyleLbl="bgShp" presStyleIdx="0" presStyleCnt="7"/>
      <dgm:spPr/>
    </dgm:pt>
    <dgm:pt modelId="{D32F218F-C005-415F-93CC-2A4241F29977}" type="pres">
      <dgm:prSet presAssocID="{E3AF3963-1FB8-4991-B296-D26AD50AB5E3}"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erver"/>
        </a:ext>
      </dgm:extLst>
    </dgm:pt>
    <dgm:pt modelId="{C8A32814-55EC-4DEE-9AB4-0E2CBD426A26}" type="pres">
      <dgm:prSet presAssocID="{E3AF3963-1FB8-4991-B296-D26AD50AB5E3}" presName="spaceRect" presStyleCnt="0"/>
      <dgm:spPr/>
    </dgm:pt>
    <dgm:pt modelId="{837D93E4-34D1-42D2-87CA-671918B0C53E}" type="pres">
      <dgm:prSet presAssocID="{E3AF3963-1FB8-4991-B296-D26AD50AB5E3}" presName="textRect" presStyleLbl="revTx" presStyleIdx="0" presStyleCnt="7">
        <dgm:presLayoutVars>
          <dgm:chMax val="1"/>
          <dgm:chPref val="1"/>
        </dgm:presLayoutVars>
      </dgm:prSet>
      <dgm:spPr/>
    </dgm:pt>
    <dgm:pt modelId="{99AD6AA9-D206-41A9-B870-82E76185A107}" type="pres">
      <dgm:prSet presAssocID="{4F5F98D3-6220-47CD-B872-819143AF86B4}" presName="sibTrans" presStyleLbl="sibTrans2D1" presStyleIdx="0" presStyleCnt="0"/>
      <dgm:spPr/>
    </dgm:pt>
    <dgm:pt modelId="{3651852D-D745-4F3C-9DE6-044DBEAF28EA}" type="pres">
      <dgm:prSet presAssocID="{1E05277A-34B7-40E6-9106-1F3260A32FF0}" presName="compNode" presStyleCnt="0"/>
      <dgm:spPr/>
    </dgm:pt>
    <dgm:pt modelId="{7296A6FE-CDA5-47E0-B8D0-720F65F4056F}" type="pres">
      <dgm:prSet presAssocID="{1E05277A-34B7-40E6-9106-1F3260A32FF0}" presName="iconBgRect" presStyleLbl="bgShp" presStyleIdx="1" presStyleCnt="7"/>
      <dgm:spPr/>
    </dgm:pt>
    <dgm:pt modelId="{6839D5A6-0206-4543-A8A3-EC36F7CFEE93}" type="pres">
      <dgm:prSet presAssocID="{1E05277A-34B7-40E6-9106-1F3260A32FF0}"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Newspaper"/>
        </a:ext>
      </dgm:extLst>
    </dgm:pt>
    <dgm:pt modelId="{E36EEC24-D88D-48AB-B2DC-1121B6C79EE8}" type="pres">
      <dgm:prSet presAssocID="{1E05277A-34B7-40E6-9106-1F3260A32FF0}" presName="spaceRect" presStyleCnt="0"/>
      <dgm:spPr/>
    </dgm:pt>
    <dgm:pt modelId="{31E133EF-7E96-481F-8CF7-6E5FF486014B}" type="pres">
      <dgm:prSet presAssocID="{1E05277A-34B7-40E6-9106-1F3260A32FF0}" presName="textRect" presStyleLbl="revTx" presStyleIdx="1" presStyleCnt="7">
        <dgm:presLayoutVars>
          <dgm:chMax val="1"/>
          <dgm:chPref val="1"/>
        </dgm:presLayoutVars>
      </dgm:prSet>
      <dgm:spPr/>
    </dgm:pt>
    <dgm:pt modelId="{96FEA99F-51FB-4C0D-AE67-89AFEFF7539C}" type="pres">
      <dgm:prSet presAssocID="{250BE888-55C8-4D0B-A1D5-D57C79844BA0}" presName="sibTrans" presStyleLbl="sibTrans2D1" presStyleIdx="0" presStyleCnt="0"/>
      <dgm:spPr/>
    </dgm:pt>
    <dgm:pt modelId="{D827170B-6C60-4563-85E0-BFBFCBA5B3EF}" type="pres">
      <dgm:prSet presAssocID="{BA81A859-EDB9-496E-BE22-E30A0618E9C0}" presName="compNode" presStyleCnt="0"/>
      <dgm:spPr/>
    </dgm:pt>
    <dgm:pt modelId="{372A6B7A-31CC-4250-B573-1A5ABC63F4E2}" type="pres">
      <dgm:prSet presAssocID="{BA81A859-EDB9-496E-BE22-E30A0618E9C0}" presName="iconBgRect" presStyleLbl="bgShp" presStyleIdx="2" presStyleCnt="7"/>
      <dgm:spPr/>
    </dgm:pt>
    <dgm:pt modelId="{729AC553-DAE8-4E5B-A533-28F3E123227B}" type="pres">
      <dgm:prSet presAssocID="{BA81A859-EDB9-496E-BE22-E30A0618E9C0}"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Open Folder"/>
        </a:ext>
      </dgm:extLst>
    </dgm:pt>
    <dgm:pt modelId="{F04FCADD-71E7-4B05-AA7E-F05CDB1BF23D}" type="pres">
      <dgm:prSet presAssocID="{BA81A859-EDB9-496E-BE22-E30A0618E9C0}" presName="spaceRect" presStyleCnt="0"/>
      <dgm:spPr/>
    </dgm:pt>
    <dgm:pt modelId="{46F115CB-4384-422A-A4CD-7615829CA84B}" type="pres">
      <dgm:prSet presAssocID="{BA81A859-EDB9-496E-BE22-E30A0618E9C0}" presName="textRect" presStyleLbl="revTx" presStyleIdx="2" presStyleCnt="7">
        <dgm:presLayoutVars>
          <dgm:chMax val="1"/>
          <dgm:chPref val="1"/>
        </dgm:presLayoutVars>
      </dgm:prSet>
      <dgm:spPr/>
    </dgm:pt>
    <dgm:pt modelId="{623ED010-D833-4393-A89D-F453B53EC4B8}" type="pres">
      <dgm:prSet presAssocID="{21B2A30E-D100-4C8F-A05F-0F54403B6CB3}" presName="sibTrans" presStyleLbl="sibTrans2D1" presStyleIdx="0" presStyleCnt="0"/>
      <dgm:spPr/>
    </dgm:pt>
    <dgm:pt modelId="{735D893A-A5E8-43F8-8C8D-6DB7EB58E440}" type="pres">
      <dgm:prSet presAssocID="{16E50A7D-3DA8-4CA5-982D-E3A8DD0012F1}" presName="compNode" presStyleCnt="0"/>
      <dgm:spPr/>
    </dgm:pt>
    <dgm:pt modelId="{624B7190-35CD-4BD5-9423-28142291FCC4}" type="pres">
      <dgm:prSet presAssocID="{16E50A7D-3DA8-4CA5-982D-E3A8DD0012F1}" presName="iconBgRect" presStyleLbl="bgShp" presStyleIdx="3" presStyleCnt="7"/>
      <dgm:spPr/>
    </dgm:pt>
    <dgm:pt modelId="{13803E9C-B26E-4038-8ED7-9F29A5DDF4F6}" type="pres">
      <dgm:prSet presAssocID="{16E50A7D-3DA8-4CA5-982D-E3A8DD0012F1}"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Bar chart"/>
        </a:ext>
      </dgm:extLst>
    </dgm:pt>
    <dgm:pt modelId="{070AE8F3-4FCA-48C1-9D16-EA300226C61E}" type="pres">
      <dgm:prSet presAssocID="{16E50A7D-3DA8-4CA5-982D-E3A8DD0012F1}" presName="spaceRect" presStyleCnt="0"/>
      <dgm:spPr/>
    </dgm:pt>
    <dgm:pt modelId="{150FE9F0-A2A2-4688-9495-6DAEBDDDBC01}" type="pres">
      <dgm:prSet presAssocID="{16E50A7D-3DA8-4CA5-982D-E3A8DD0012F1}" presName="textRect" presStyleLbl="revTx" presStyleIdx="3" presStyleCnt="7">
        <dgm:presLayoutVars>
          <dgm:chMax val="1"/>
          <dgm:chPref val="1"/>
        </dgm:presLayoutVars>
      </dgm:prSet>
      <dgm:spPr/>
    </dgm:pt>
    <dgm:pt modelId="{6283CFF0-5073-4708-816A-215F40568F3C}" type="pres">
      <dgm:prSet presAssocID="{9D4F925A-5C22-4429-90BF-207409A90C8F}" presName="sibTrans" presStyleLbl="sibTrans2D1" presStyleIdx="0" presStyleCnt="0"/>
      <dgm:spPr/>
    </dgm:pt>
    <dgm:pt modelId="{ABFC177C-A401-43C7-8613-56DF50974FF6}" type="pres">
      <dgm:prSet presAssocID="{ED25E163-AB8D-40D9-90CC-16900A9F58DD}" presName="compNode" presStyleCnt="0"/>
      <dgm:spPr/>
    </dgm:pt>
    <dgm:pt modelId="{725217D1-BED6-4C98-9F05-2B7D7FDF41BA}" type="pres">
      <dgm:prSet presAssocID="{ED25E163-AB8D-40D9-90CC-16900A9F58DD}" presName="iconBgRect" presStyleLbl="bgShp" presStyleIdx="4" presStyleCnt="7"/>
      <dgm:spPr/>
    </dgm:pt>
    <dgm:pt modelId="{19FA90BF-6587-421A-B5B0-EF952D611EBE}" type="pres">
      <dgm:prSet presAssocID="{ED25E163-AB8D-40D9-90CC-16900A9F58DD}"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Document"/>
        </a:ext>
      </dgm:extLst>
    </dgm:pt>
    <dgm:pt modelId="{80CE4BDC-C1A4-4FDB-A410-654F56CA30F4}" type="pres">
      <dgm:prSet presAssocID="{ED25E163-AB8D-40D9-90CC-16900A9F58DD}" presName="spaceRect" presStyleCnt="0"/>
      <dgm:spPr/>
    </dgm:pt>
    <dgm:pt modelId="{806BC86A-91A3-4ED6-9109-64CD2F00221F}" type="pres">
      <dgm:prSet presAssocID="{ED25E163-AB8D-40D9-90CC-16900A9F58DD}" presName="textRect" presStyleLbl="revTx" presStyleIdx="4" presStyleCnt="7">
        <dgm:presLayoutVars>
          <dgm:chMax val="1"/>
          <dgm:chPref val="1"/>
        </dgm:presLayoutVars>
      </dgm:prSet>
      <dgm:spPr/>
    </dgm:pt>
    <dgm:pt modelId="{F2DCC02E-3123-4B38-840D-A4732D17F811}" type="pres">
      <dgm:prSet presAssocID="{688142F0-8956-4D62-8F1C-DCF7000D4BC0}" presName="sibTrans" presStyleLbl="sibTrans2D1" presStyleIdx="0" presStyleCnt="0"/>
      <dgm:spPr/>
    </dgm:pt>
    <dgm:pt modelId="{02CE0E66-DA96-49F2-83E1-28922999EF3D}" type="pres">
      <dgm:prSet presAssocID="{01B15AB0-C54E-4689-88DB-25C78AD4A372}" presName="compNode" presStyleCnt="0"/>
      <dgm:spPr/>
    </dgm:pt>
    <dgm:pt modelId="{98772BDE-BDF7-4BE4-B5FE-42D4FA399EC5}" type="pres">
      <dgm:prSet presAssocID="{01B15AB0-C54E-4689-88DB-25C78AD4A372}" presName="iconBgRect" presStyleLbl="bgShp" presStyleIdx="5" presStyleCnt="7"/>
      <dgm:spPr/>
    </dgm:pt>
    <dgm:pt modelId="{0EA78372-B5B6-4440-86EC-F46A0CC50D7A}" type="pres">
      <dgm:prSet presAssocID="{01B15AB0-C54E-4689-88DB-25C78AD4A372}"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House"/>
        </a:ext>
      </dgm:extLst>
    </dgm:pt>
    <dgm:pt modelId="{30FFC712-E192-4F5B-9797-562DB0DA4748}" type="pres">
      <dgm:prSet presAssocID="{01B15AB0-C54E-4689-88DB-25C78AD4A372}" presName="spaceRect" presStyleCnt="0"/>
      <dgm:spPr/>
    </dgm:pt>
    <dgm:pt modelId="{00C773AF-4511-44C7-9C2F-EFAE4D00C5C6}" type="pres">
      <dgm:prSet presAssocID="{01B15AB0-C54E-4689-88DB-25C78AD4A372}" presName="textRect" presStyleLbl="revTx" presStyleIdx="5" presStyleCnt="7">
        <dgm:presLayoutVars>
          <dgm:chMax val="1"/>
          <dgm:chPref val="1"/>
        </dgm:presLayoutVars>
      </dgm:prSet>
      <dgm:spPr/>
    </dgm:pt>
    <dgm:pt modelId="{5F5C756B-1CDA-48AC-A19D-B346CDDC1973}" type="pres">
      <dgm:prSet presAssocID="{E33CF48D-EB58-47E0-A7A5-82CB35C427F6}" presName="sibTrans" presStyleLbl="sibTrans2D1" presStyleIdx="0" presStyleCnt="0"/>
      <dgm:spPr/>
    </dgm:pt>
    <dgm:pt modelId="{92080C0A-06E9-434C-B38B-E4B8E6D1F36F}" type="pres">
      <dgm:prSet presAssocID="{34D50A25-A20F-458E-96FB-1FADA37A5DBB}" presName="compNode" presStyleCnt="0"/>
      <dgm:spPr/>
    </dgm:pt>
    <dgm:pt modelId="{6497F66B-77C4-4AE1-8DFE-A27F53DDA367}" type="pres">
      <dgm:prSet presAssocID="{34D50A25-A20F-458E-96FB-1FADA37A5DBB}" presName="iconBgRect" presStyleLbl="bgShp" presStyleIdx="6" presStyleCnt="7"/>
      <dgm:spPr/>
    </dgm:pt>
    <dgm:pt modelId="{6C268EAF-C8C4-44D3-9F3B-A6E836E6E246}" type="pres">
      <dgm:prSet presAssocID="{34D50A25-A20F-458E-96FB-1FADA37A5DBB}"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Laptop"/>
        </a:ext>
      </dgm:extLst>
    </dgm:pt>
    <dgm:pt modelId="{A186CE55-F5B7-4E32-B7DE-A74577F0BF7B}" type="pres">
      <dgm:prSet presAssocID="{34D50A25-A20F-458E-96FB-1FADA37A5DBB}" presName="spaceRect" presStyleCnt="0"/>
      <dgm:spPr/>
    </dgm:pt>
    <dgm:pt modelId="{80BB3A9E-5404-4605-8939-731C616E95EF}" type="pres">
      <dgm:prSet presAssocID="{34D50A25-A20F-458E-96FB-1FADA37A5DBB}" presName="textRect" presStyleLbl="revTx" presStyleIdx="6" presStyleCnt="7">
        <dgm:presLayoutVars>
          <dgm:chMax val="1"/>
          <dgm:chPref val="1"/>
        </dgm:presLayoutVars>
      </dgm:prSet>
      <dgm:spPr/>
    </dgm:pt>
  </dgm:ptLst>
  <dgm:cxnLst>
    <dgm:cxn modelId="{BE9AB512-A486-4C8A-B3EC-E42926816D2C}" srcId="{D6FEC916-148A-4EB8-891C-9ED46CA67936}" destId="{01B15AB0-C54E-4689-88DB-25C78AD4A372}" srcOrd="5" destOrd="0" parTransId="{DC98741C-D70C-4F52-BC45-858E6B7E706C}" sibTransId="{E33CF48D-EB58-47E0-A7A5-82CB35C427F6}"/>
    <dgm:cxn modelId="{1CF8C01C-BFF6-4DC2-BF0A-DF4F86CB69BC}" srcId="{D6FEC916-148A-4EB8-891C-9ED46CA67936}" destId="{34D50A25-A20F-458E-96FB-1FADA37A5DBB}" srcOrd="6" destOrd="0" parTransId="{30563079-339D-4339-8BD8-75417DDAD975}" sibTransId="{033CA96F-A02B-4DE0-A552-CAF54ADCF5E8}"/>
    <dgm:cxn modelId="{AE319C21-01EA-4992-93B6-654F8C041DBB}" type="presOf" srcId="{ED25E163-AB8D-40D9-90CC-16900A9F58DD}" destId="{806BC86A-91A3-4ED6-9109-64CD2F00221F}" srcOrd="0" destOrd="0" presId="urn:microsoft.com/office/officeart/2018/2/layout/IconCircleList"/>
    <dgm:cxn modelId="{DF0FF724-A295-4E13-8863-97CCFE8155AF}" srcId="{D6FEC916-148A-4EB8-891C-9ED46CA67936}" destId="{16E50A7D-3DA8-4CA5-982D-E3A8DD0012F1}" srcOrd="3" destOrd="0" parTransId="{D9E5DEFE-53DF-4658-992C-2E7D314FCEDD}" sibTransId="{9D4F925A-5C22-4429-90BF-207409A90C8F}"/>
    <dgm:cxn modelId="{507FB625-B956-49F3-894A-3594951B1A73}" srcId="{D6FEC916-148A-4EB8-891C-9ED46CA67936}" destId="{E3AF3963-1FB8-4991-B296-D26AD50AB5E3}" srcOrd="0" destOrd="0" parTransId="{E1198A65-B535-4E2C-BF7A-FE406B2D4924}" sibTransId="{4F5F98D3-6220-47CD-B872-819143AF86B4}"/>
    <dgm:cxn modelId="{39A02136-0AF8-41AF-978A-C081A64487AF}" type="presOf" srcId="{9D4F925A-5C22-4429-90BF-207409A90C8F}" destId="{6283CFF0-5073-4708-816A-215F40568F3C}" srcOrd="0" destOrd="0" presId="urn:microsoft.com/office/officeart/2018/2/layout/IconCircleList"/>
    <dgm:cxn modelId="{BB8B1071-3A7F-4F5D-969F-D8F79E3E9567}" type="presOf" srcId="{1E05277A-34B7-40E6-9106-1F3260A32FF0}" destId="{31E133EF-7E96-481F-8CF7-6E5FF486014B}" srcOrd="0" destOrd="0" presId="urn:microsoft.com/office/officeart/2018/2/layout/IconCircleList"/>
    <dgm:cxn modelId="{89109B5A-C287-4738-B113-23D6022D9339}" type="presOf" srcId="{4F5F98D3-6220-47CD-B872-819143AF86B4}" destId="{99AD6AA9-D206-41A9-B870-82E76185A107}" srcOrd="0" destOrd="0" presId="urn:microsoft.com/office/officeart/2018/2/layout/IconCircleList"/>
    <dgm:cxn modelId="{30865683-D06F-482E-85F9-A35BD431F43C}" type="presOf" srcId="{E3AF3963-1FB8-4991-B296-D26AD50AB5E3}" destId="{837D93E4-34D1-42D2-87CA-671918B0C53E}" srcOrd="0" destOrd="0" presId="urn:microsoft.com/office/officeart/2018/2/layout/IconCircleList"/>
    <dgm:cxn modelId="{98C3E68B-0ED0-4FAB-A1A2-7F391168EF80}" type="presOf" srcId="{BA81A859-EDB9-496E-BE22-E30A0618E9C0}" destId="{46F115CB-4384-422A-A4CD-7615829CA84B}" srcOrd="0" destOrd="0" presId="urn:microsoft.com/office/officeart/2018/2/layout/IconCircleList"/>
    <dgm:cxn modelId="{EBF8AD99-06C7-4C92-AF98-4391E595BAD3}" type="presOf" srcId="{D6FEC916-148A-4EB8-891C-9ED46CA67936}" destId="{623014F6-A8B3-428D-855F-139625D3B6CE}" srcOrd="0" destOrd="0" presId="urn:microsoft.com/office/officeart/2018/2/layout/IconCircleList"/>
    <dgm:cxn modelId="{90EBC39C-E9F5-4967-B32B-0D59A9F86D09}" type="presOf" srcId="{01B15AB0-C54E-4689-88DB-25C78AD4A372}" destId="{00C773AF-4511-44C7-9C2F-EFAE4D00C5C6}" srcOrd="0" destOrd="0" presId="urn:microsoft.com/office/officeart/2018/2/layout/IconCircleList"/>
    <dgm:cxn modelId="{A4CF05A2-438B-48E1-AA5B-7B03179FB1A7}" type="presOf" srcId="{E33CF48D-EB58-47E0-A7A5-82CB35C427F6}" destId="{5F5C756B-1CDA-48AC-A19D-B346CDDC1973}" srcOrd="0" destOrd="0" presId="urn:microsoft.com/office/officeart/2018/2/layout/IconCircleList"/>
    <dgm:cxn modelId="{212440AB-F0AF-4446-A9FE-9241D1DB3133}" type="presOf" srcId="{34D50A25-A20F-458E-96FB-1FADA37A5DBB}" destId="{80BB3A9E-5404-4605-8939-731C616E95EF}" srcOrd="0" destOrd="0" presId="urn:microsoft.com/office/officeart/2018/2/layout/IconCircleList"/>
    <dgm:cxn modelId="{8F08FAC5-122D-496D-B18B-FCCE29EC1D2C}" type="presOf" srcId="{688142F0-8956-4D62-8F1C-DCF7000D4BC0}" destId="{F2DCC02E-3123-4B38-840D-A4732D17F811}" srcOrd="0" destOrd="0" presId="urn:microsoft.com/office/officeart/2018/2/layout/IconCircleList"/>
    <dgm:cxn modelId="{63765EC8-C5ED-4F6C-9A32-228C62046F80}" type="presOf" srcId="{16E50A7D-3DA8-4CA5-982D-E3A8DD0012F1}" destId="{150FE9F0-A2A2-4688-9495-6DAEBDDDBC01}" srcOrd="0" destOrd="0" presId="urn:microsoft.com/office/officeart/2018/2/layout/IconCircleList"/>
    <dgm:cxn modelId="{DE8B88D4-25CE-4450-A904-986E18F1C5C4}" type="presOf" srcId="{250BE888-55C8-4D0B-A1D5-D57C79844BA0}" destId="{96FEA99F-51FB-4C0D-AE67-89AFEFF7539C}" srcOrd="0" destOrd="0" presId="urn:microsoft.com/office/officeart/2018/2/layout/IconCircleList"/>
    <dgm:cxn modelId="{B2F2A8D7-6ECA-46EC-8E78-A3370FAF7503}" srcId="{D6FEC916-148A-4EB8-891C-9ED46CA67936}" destId="{BA81A859-EDB9-496E-BE22-E30A0618E9C0}" srcOrd="2" destOrd="0" parTransId="{5AE45D65-14FF-461F-817D-29DDE69FBC71}" sibTransId="{21B2A30E-D100-4C8F-A05F-0F54403B6CB3}"/>
    <dgm:cxn modelId="{FD15A8E9-E50E-4E5D-94EC-B1E7CD4796C4}" type="presOf" srcId="{21B2A30E-D100-4C8F-A05F-0F54403B6CB3}" destId="{623ED010-D833-4393-A89D-F453B53EC4B8}" srcOrd="0" destOrd="0" presId="urn:microsoft.com/office/officeart/2018/2/layout/IconCircleList"/>
    <dgm:cxn modelId="{06A472F1-8A1B-4618-8F8E-FA07417D6CB2}" srcId="{D6FEC916-148A-4EB8-891C-9ED46CA67936}" destId="{ED25E163-AB8D-40D9-90CC-16900A9F58DD}" srcOrd="4" destOrd="0" parTransId="{A363A617-DE9F-42BE-87A0-6A98F45066C8}" sibTransId="{688142F0-8956-4D62-8F1C-DCF7000D4BC0}"/>
    <dgm:cxn modelId="{E9E350F4-FA2E-4C03-9BE0-EF66435428FD}" srcId="{D6FEC916-148A-4EB8-891C-9ED46CA67936}" destId="{1E05277A-34B7-40E6-9106-1F3260A32FF0}" srcOrd="1" destOrd="0" parTransId="{58175BB7-0C02-4DE4-956E-086B0428F0F7}" sibTransId="{250BE888-55C8-4D0B-A1D5-D57C79844BA0}"/>
    <dgm:cxn modelId="{5EE2276F-2B47-4A9F-A4EE-13C9E75F80A4}" type="presParOf" srcId="{623014F6-A8B3-428D-855F-139625D3B6CE}" destId="{FF8A55BF-2C3C-40E8-8E42-202C7D689C1F}" srcOrd="0" destOrd="0" presId="urn:microsoft.com/office/officeart/2018/2/layout/IconCircleList"/>
    <dgm:cxn modelId="{DECB4236-5E92-4FB2-8732-605CC4853A08}" type="presParOf" srcId="{FF8A55BF-2C3C-40E8-8E42-202C7D689C1F}" destId="{3D59A9BF-4953-420A-863E-539BD2AB9B58}" srcOrd="0" destOrd="0" presId="urn:microsoft.com/office/officeart/2018/2/layout/IconCircleList"/>
    <dgm:cxn modelId="{894604D5-59AD-490F-9CFA-94A678700BD1}" type="presParOf" srcId="{3D59A9BF-4953-420A-863E-539BD2AB9B58}" destId="{7F1928C3-D952-43C0-94FF-6C962816014E}" srcOrd="0" destOrd="0" presId="urn:microsoft.com/office/officeart/2018/2/layout/IconCircleList"/>
    <dgm:cxn modelId="{D96A364A-0E62-4CD6-85C3-E5758ADF46A3}" type="presParOf" srcId="{3D59A9BF-4953-420A-863E-539BD2AB9B58}" destId="{D32F218F-C005-415F-93CC-2A4241F29977}" srcOrd="1" destOrd="0" presId="urn:microsoft.com/office/officeart/2018/2/layout/IconCircleList"/>
    <dgm:cxn modelId="{E77BC4D3-CA80-4150-91B5-D715B0DF54CE}" type="presParOf" srcId="{3D59A9BF-4953-420A-863E-539BD2AB9B58}" destId="{C8A32814-55EC-4DEE-9AB4-0E2CBD426A26}" srcOrd="2" destOrd="0" presId="urn:microsoft.com/office/officeart/2018/2/layout/IconCircleList"/>
    <dgm:cxn modelId="{9782E3FD-72A5-4071-AD40-9E27802DFDAF}" type="presParOf" srcId="{3D59A9BF-4953-420A-863E-539BD2AB9B58}" destId="{837D93E4-34D1-42D2-87CA-671918B0C53E}" srcOrd="3" destOrd="0" presId="urn:microsoft.com/office/officeart/2018/2/layout/IconCircleList"/>
    <dgm:cxn modelId="{4883F6F3-B4D4-4E45-AAD9-82687E128828}" type="presParOf" srcId="{FF8A55BF-2C3C-40E8-8E42-202C7D689C1F}" destId="{99AD6AA9-D206-41A9-B870-82E76185A107}" srcOrd="1" destOrd="0" presId="urn:microsoft.com/office/officeart/2018/2/layout/IconCircleList"/>
    <dgm:cxn modelId="{A3349872-8653-4582-AC59-B27F8F803C15}" type="presParOf" srcId="{FF8A55BF-2C3C-40E8-8E42-202C7D689C1F}" destId="{3651852D-D745-4F3C-9DE6-044DBEAF28EA}" srcOrd="2" destOrd="0" presId="urn:microsoft.com/office/officeart/2018/2/layout/IconCircleList"/>
    <dgm:cxn modelId="{9800401B-BD03-442E-9A98-50FCF82779D7}" type="presParOf" srcId="{3651852D-D745-4F3C-9DE6-044DBEAF28EA}" destId="{7296A6FE-CDA5-47E0-B8D0-720F65F4056F}" srcOrd="0" destOrd="0" presId="urn:microsoft.com/office/officeart/2018/2/layout/IconCircleList"/>
    <dgm:cxn modelId="{27EFE789-3497-4811-9522-1CFC6B06E3FF}" type="presParOf" srcId="{3651852D-D745-4F3C-9DE6-044DBEAF28EA}" destId="{6839D5A6-0206-4543-A8A3-EC36F7CFEE93}" srcOrd="1" destOrd="0" presId="urn:microsoft.com/office/officeart/2018/2/layout/IconCircleList"/>
    <dgm:cxn modelId="{43837127-31DA-44BF-9F0F-D116FD968726}" type="presParOf" srcId="{3651852D-D745-4F3C-9DE6-044DBEAF28EA}" destId="{E36EEC24-D88D-48AB-B2DC-1121B6C79EE8}" srcOrd="2" destOrd="0" presId="urn:microsoft.com/office/officeart/2018/2/layout/IconCircleList"/>
    <dgm:cxn modelId="{0900D9E4-45CE-4CB5-9AFE-08FAED582B03}" type="presParOf" srcId="{3651852D-D745-4F3C-9DE6-044DBEAF28EA}" destId="{31E133EF-7E96-481F-8CF7-6E5FF486014B}" srcOrd="3" destOrd="0" presId="urn:microsoft.com/office/officeart/2018/2/layout/IconCircleList"/>
    <dgm:cxn modelId="{DD23CB56-3193-42BD-946D-00FED08A8044}" type="presParOf" srcId="{FF8A55BF-2C3C-40E8-8E42-202C7D689C1F}" destId="{96FEA99F-51FB-4C0D-AE67-89AFEFF7539C}" srcOrd="3" destOrd="0" presId="urn:microsoft.com/office/officeart/2018/2/layout/IconCircleList"/>
    <dgm:cxn modelId="{A094F6DC-ECFF-489F-8E6D-708A8B1DBEF0}" type="presParOf" srcId="{FF8A55BF-2C3C-40E8-8E42-202C7D689C1F}" destId="{D827170B-6C60-4563-85E0-BFBFCBA5B3EF}" srcOrd="4" destOrd="0" presId="urn:microsoft.com/office/officeart/2018/2/layout/IconCircleList"/>
    <dgm:cxn modelId="{8A8DE9F7-54E7-4150-B62E-2DBE1823A1E9}" type="presParOf" srcId="{D827170B-6C60-4563-85E0-BFBFCBA5B3EF}" destId="{372A6B7A-31CC-4250-B573-1A5ABC63F4E2}" srcOrd="0" destOrd="0" presId="urn:microsoft.com/office/officeart/2018/2/layout/IconCircleList"/>
    <dgm:cxn modelId="{7A611030-C1F3-428C-95DD-37E53371532A}" type="presParOf" srcId="{D827170B-6C60-4563-85E0-BFBFCBA5B3EF}" destId="{729AC553-DAE8-4E5B-A533-28F3E123227B}" srcOrd="1" destOrd="0" presId="urn:microsoft.com/office/officeart/2018/2/layout/IconCircleList"/>
    <dgm:cxn modelId="{0CD9D695-87AC-4972-8ADA-40F3494EC361}" type="presParOf" srcId="{D827170B-6C60-4563-85E0-BFBFCBA5B3EF}" destId="{F04FCADD-71E7-4B05-AA7E-F05CDB1BF23D}" srcOrd="2" destOrd="0" presId="urn:microsoft.com/office/officeart/2018/2/layout/IconCircleList"/>
    <dgm:cxn modelId="{1B6E4E9B-FE05-49BA-B512-D7F7A4B4F427}" type="presParOf" srcId="{D827170B-6C60-4563-85E0-BFBFCBA5B3EF}" destId="{46F115CB-4384-422A-A4CD-7615829CA84B}" srcOrd="3" destOrd="0" presId="urn:microsoft.com/office/officeart/2018/2/layout/IconCircleList"/>
    <dgm:cxn modelId="{762445FC-1E1B-45E0-84F1-ABA68DA414A9}" type="presParOf" srcId="{FF8A55BF-2C3C-40E8-8E42-202C7D689C1F}" destId="{623ED010-D833-4393-A89D-F453B53EC4B8}" srcOrd="5" destOrd="0" presId="urn:microsoft.com/office/officeart/2018/2/layout/IconCircleList"/>
    <dgm:cxn modelId="{89DE918F-9325-4802-861F-9B5170891F20}" type="presParOf" srcId="{FF8A55BF-2C3C-40E8-8E42-202C7D689C1F}" destId="{735D893A-A5E8-43F8-8C8D-6DB7EB58E440}" srcOrd="6" destOrd="0" presId="urn:microsoft.com/office/officeart/2018/2/layout/IconCircleList"/>
    <dgm:cxn modelId="{8DD98B4A-4FC0-43AF-A1C3-393F36D4803D}" type="presParOf" srcId="{735D893A-A5E8-43F8-8C8D-6DB7EB58E440}" destId="{624B7190-35CD-4BD5-9423-28142291FCC4}" srcOrd="0" destOrd="0" presId="urn:microsoft.com/office/officeart/2018/2/layout/IconCircleList"/>
    <dgm:cxn modelId="{36AC809B-834D-436D-B0E0-F2BB5D0AFB9F}" type="presParOf" srcId="{735D893A-A5E8-43F8-8C8D-6DB7EB58E440}" destId="{13803E9C-B26E-4038-8ED7-9F29A5DDF4F6}" srcOrd="1" destOrd="0" presId="urn:microsoft.com/office/officeart/2018/2/layout/IconCircleList"/>
    <dgm:cxn modelId="{45123E36-18F3-4A58-B6A5-C7D5D0EEDDBC}" type="presParOf" srcId="{735D893A-A5E8-43F8-8C8D-6DB7EB58E440}" destId="{070AE8F3-4FCA-48C1-9D16-EA300226C61E}" srcOrd="2" destOrd="0" presId="urn:microsoft.com/office/officeart/2018/2/layout/IconCircleList"/>
    <dgm:cxn modelId="{708A42B3-3FFD-4555-85AA-90BC98105FEF}" type="presParOf" srcId="{735D893A-A5E8-43F8-8C8D-6DB7EB58E440}" destId="{150FE9F0-A2A2-4688-9495-6DAEBDDDBC01}" srcOrd="3" destOrd="0" presId="urn:microsoft.com/office/officeart/2018/2/layout/IconCircleList"/>
    <dgm:cxn modelId="{FB5895FC-362D-42C6-B4F3-170AC3B8B94C}" type="presParOf" srcId="{FF8A55BF-2C3C-40E8-8E42-202C7D689C1F}" destId="{6283CFF0-5073-4708-816A-215F40568F3C}" srcOrd="7" destOrd="0" presId="urn:microsoft.com/office/officeart/2018/2/layout/IconCircleList"/>
    <dgm:cxn modelId="{ED974CED-DB6B-4013-BB98-CE243F2AD0B8}" type="presParOf" srcId="{FF8A55BF-2C3C-40E8-8E42-202C7D689C1F}" destId="{ABFC177C-A401-43C7-8613-56DF50974FF6}" srcOrd="8" destOrd="0" presId="urn:microsoft.com/office/officeart/2018/2/layout/IconCircleList"/>
    <dgm:cxn modelId="{BD9FEE40-030F-4660-B35B-01EA7142E0FE}" type="presParOf" srcId="{ABFC177C-A401-43C7-8613-56DF50974FF6}" destId="{725217D1-BED6-4C98-9F05-2B7D7FDF41BA}" srcOrd="0" destOrd="0" presId="urn:microsoft.com/office/officeart/2018/2/layout/IconCircleList"/>
    <dgm:cxn modelId="{20E0B739-6FDA-459F-BC4F-1945A8FB0F0A}" type="presParOf" srcId="{ABFC177C-A401-43C7-8613-56DF50974FF6}" destId="{19FA90BF-6587-421A-B5B0-EF952D611EBE}" srcOrd="1" destOrd="0" presId="urn:microsoft.com/office/officeart/2018/2/layout/IconCircleList"/>
    <dgm:cxn modelId="{1BADE2E9-4BF1-49AA-867E-28B25859B868}" type="presParOf" srcId="{ABFC177C-A401-43C7-8613-56DF50974FF6}" destId="{80CE4BDC-C1A4-4FDB-A410-654F56CA30F4}" srcOrd="2" destOrd="0" presId="urn:microsoft.com/office/officeart/2018/2/layout/IconCircleList"/>
    <dgm:cxn modelId="{18C1DEAF-3CD4-4FD0-A22A-B7DF091D13D9}" type="presParOf" srcId="{ABFC177C-A401-43C7-8613-56DF50974FF6}" destId="{806BC86A-91A3-4ED6-9109-64CD2F00221F}" srcOrd="3" destOrd="0" presId="urn:microsoft.com/office/officeart/2018/2/layout/IconCircleList"/>
    <dgm:cxn modelId="{E987F7C3-2556-413A-8A5B-A01E4607B740}" type="presParOf" srcId="{FF8A55BF-2C3C-40E8-8E42-202C7D689C1F}" destId="{F2DCC02E-3123-4B38-840D-A4732D17F811}" srcOrd="9" destOrd="0" presId="urn:microsoft.com/office/officeart/2018/2/layout/IconCircleList"/>
    <dgm:cxn modelId="{11819993-C485-4F2B-AD9E-1C8170E62089}" type="presParOf" srcId="{FF8A55BF-2C3C-40E8-8E42-202C7D689C1F}" destId="{02CE0E66-DA96-49F2-83E1-28922999EF3D}" srcOrd="10" destOrd="0" presId="urn:microsoft.com/office/officeart/2018/2/layout/IconCircleList"/>
    <dgm:cxn modelId="{EA80F9CA-D0FB-464A-AC31-904CA5CD0D49}" type="presParOf" srcId="{02CE0E66-DA96-49F2-83E1-28922999EF3D}" destId="{98772BDE-BDF7-4BE4-B5FE-42D4FA399EC5}" srcOrd="0" destOrd="0" presId="urn:microsoft.com/office/officeart/2018/2/layout/IconCircleList"/>
    <dgm:cxn modelId="{E214936E-FC3C-4C24-BB6B-C01B1E7E1CE9}" type="presParOf" srcId="{02CE0E66-DA96-49F2-83E1-28922999EF3D}" destId="{0EA78372-B5B6-4440-86EC-F46A0CC50D7A}" srcOrd="1" destOrd="0" presId="urn:microsoft.com/office/officeart/2018/2/layout/IconCircleList"/>
    <dgm:cxn modelId="{F04213D0-5EF0-4070-A274-9440080821E7}" type="presParOf" srcId="{02CE0E66-DA96-49F2-83E1-28922999EF3D}" destId="{30FFC712-E192-4F5B-9797-562DB0DA4748}" srcOrd="2" destOrd="0" presId="urn:microsoft.com/office/officeart/2018/2/layout/IconCircleList"/>
    <dgm:cxn modelId="{C0BBFE66-3642-439B-8D94-FD2746978CF9}" type="presParOf" srcId="{02CE0E66-DA96-49F2-83E1-28922999EF3D}" destId="{00C773AF-4511-44C7-9C2F-EFAE4D00C5C6}" srcOrd="3" destOrd="0" presId="urn:microsoft.com/office/officeart/2018/2/layout/IconCircleList"/>
    <dgm:cxn modelId="{700250B9-E267-445D-97C7-378FC62EDB07}" type="presParOf" srcId="{FF8A55BF-2C3C-40E8-8E42-202C7D689C1F}" destId="{5F5C756B-1CDA-48AC-A19D-B346CDDC1973}" srcOrd="11" destOrd="0" presId="urn:microsoft.com/office/officeart/2018/2/layout/IconCircleList"/>
    <dgm:cxn modelId="{A7CBC255-6839-4429-AAC2-D4BADEBD7948}" type="presParOf" srcId="{FF8A55BF-2C3C-40E8-8E42-202C7D689C1F}" destId="{92080C0A-06E9-434C-B38B-E4B8E6D1F36F}" srcOrd="12" destOrd="0" presId="urn:microsoft.com/office/officeart/2018/2/layout/IconCircleList"/>
    <dgm:cxn modelId="{C15AB373-A6AB-46B0-B221-A239902E58D0}" type="presParOf" srcId="{92080C0A-06E9-434C-B38B-E4B8E6D1F36F}" destId="{6497F66B-77C4-4AE1-8DFE-A27F53DDA367}" srcOrd="0" destOrd="0" presId="urn:microsoft.com/office/officeart/2018/2/layout/IconCircleList"/>
    <dgm:cxn modelId="{BBAED89E-7DBA-4EBA-AFF9-0271D757D53F}" type="presParOf" srcId="{92080C0A-06E9-434C-B38B-E4B8E6D1F36F}" destId="{6C268EAF-C8C4-44D3-9F3B-A6E836E6E246}" srcOrd="1" destOrd="0" presId="urn:microsoft.com/office/officeart/2018/2/layout/IconCircleList"/>
    <dgm:cxn modelId="{5624075E-F9E8-48F2-8BB0-ADDFCF99F7CA}" type="presParOf" srcId="{92080C0A-06E9-434C-B38B-E4B8E6D1F36F}" destId="{A186CE55-F5B7-4E32-B7DE-A74577F0BF7B}" srcOrd="2" destOrd="0" presId="urn:microsoft.com/office/officeart/2018/2/layout/IconCircleList"/>
    <dgm:cxn modelId="{FE85240D-0B5F-4A41-9AE3-CB49DAB5F7A0}" type="presParOf" srcId="{92080C0A-06E9-434C-B38B-E4B8E6D1F36F}" destId="{80BB3A9E-5404-4605-8939-731C616E95E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D5B1D-7C1D-4499-A4F8-CD155852BBE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56B0003C-C5EF-4AF8-910B-1B29EDEE0E4D}">
      <dgm:prSet custT="1"/>
      <dgm:spPr/>
      <dgm:t>
        <a:bodyPr/>
        <a:lstStyle/>
        <a:p>
          <a:pPr>
            <a:lnSpc>
              <a:spcPct val="100000"/>
            </a:lnSpc>
            <a:defRPr cap="all"/>
          </a:pPr>
          <a:r>
            <a:rPr lang="en-US" sz="1600" dirty="0"/>
            <a:t>Introduce additional cyber activity data and retrain the model to perform even better.</a:t>
          </a:r>
        </a:p>
      </dgm:t>
    </dgm:pt>
    <dgm:pt modelId="{04CCF31D-2B6A-4A33-BCD1-5CAE8CB0AACE}" type="parTrans" cxnId="{09552FD1-BD34-4B6B-AF44-2C316EE196B2}">
      <dgm:prSet/>
      <dgm:spPr/>
      <dgm:t>
        <a:bodyPr/>
        <a:lstStyle/>
        <a:p>
          <a:endParaRPr lang="en-US"/>
        </a:p>
      </dgm:t>
    </dgm:pt>
    <dgm:pt modelId="{C2EF1406-A9EE-4DE5-B602-BDF637E664AD}" type="sibTrans" cxnId="{09552FD1-BD34-4B6B-AF44-2C316EE196B2}">
      <dgm:prSet/>
      <dgm:spPr/>
      <dgm:t>
        <a:bodyPr/>
        <a:lstStyle/>
        <a:p>
          <a:pPr>
            <a:lnSpc>
              <a:spcPct val="100000"/>
            </a:lnSpc>
          </a:pPr>
          <a:endParaRPr lang="en-US"/>
        </a:p>
      </dgm:t>
    </dgm:pt>
    <dgm:pt modelId="{2FA32422-B2E0-4016-8A77-DF52F9BB76BF}">
      <dgm:prSet/>
      <dgm:spPr/>
      <dgm:t>
        <a:bodyPr/>
        <a:lstStyle/>
        <a:p>
          <a:pPr>
            <a:lnSpc>
              <a:spcPct val="100000"/>
            </a:lnSpc>
            <a:defRPr cap="all"/>
          </a:pPr>
          <a:r>
            <a:rPr lang="en-US" dirty="0"/>
            <a:t>Train the model to also produce recommended solutions along with the predicted labels.</a:t>
          </a:r>
        </a:p>
      </dgm:t>
    </dgm:pt>
    <dgm:pt modelId="{611AB577-08CB-4F7C-B470-06F4B12F3970}" type="parTrans" cxnId="{8093FFCA-FD82-4B8A-89A0-1F81664E3F21}">
      <dgm:prSet/>
      <dgm:spPr/>
      <dgm:t>
        <a:bodyPr/>
        <a:lstStyle/>
        <a:p>
          <a:endParaRPr lang="en-US"/>
        </a:p>
      </dgm:t>
    </dgm:pt>
    <dgm:pt modelId="{61A1659D-F8D7-4458-8F0B-94C20644B1E6}" type="sibTrans" cxnId="{8093FFCA-FD82-4B8A-89A0-1F81664E3F21}">
      <dgm:prSet/>
      <dgm:spPr/>
      <dgm:t>
        <a:bodyPr/>
        <a:lstStyle/>
        <a:p>
          <a:endParaRPr lang="en-US"/>
        </a:p>
      </dgm:t>
    </dgm:pt>
    <dgm:pt modelId="{4A67D74C-85DB-4DA8-ACC0-E534D392B1E3}" type="pres">
      <dgm:prSet presAssocID="{123D5B1D-7C1D-4499-A4F8-CD155852BBEF}" presName="root" presStyleCnt="0">
        <dgm:presLayoutVars>
          <dgm:dir/>
          <dgm:resizeHandles val="exact"/>
        </dgm:presLayoutVars>
      </dgm:prSet>
      <dgm:spPr/>
    </dgm:pt>
    <dgm:pt modelId="{FB1BDA85-4162-412C-8A21-E9ABFEB1EB59}" type="pres">
      <dgm:prSet presAssocID="{56B0003C-C5EF-4AF8-910B-1B29EDEE0E4D}" presName="compNode" presStyleCnt="0"/>
      <dgm:spPr/>
    </dgm:pt>
    <dgm:pt modelId="{7552A383-AC6B-4B89-A31E-6C720D32CBC3}" type="pres">
      <dgm:prSet presAssocID="{56B0003C-C5EF-4AF8-910B-1B29EDEE0E4D}" presName="iconBgRect" presStyleLbl="bgShp" presStyleIdx="0" presStyleCnt="2" custLinFactNeighborX="1220" custLinFactNeighborY="951"/>
      <dgm:spPr/>
    </dgm:pt>
    <dgm:pt modelId="{DCB325E5-0550-4484-89E2-E110888152FC}" type="pres">
      <dgm:prSet presAssocID="{56B0003C-C5EF-4AF8-910B-1B29EDEE0E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CA153BF1-C863-48FD-B9DA-83E55048A56A}" type="pres">
      <dgm:prSet presAssocID="{56B0003C-C5EF-4AF8-910B-1B29EDEE0E4D}" presName="spaceRect" presStyleCnt="0"/>
      <dgm:spPr/>
    </dgm:pt>
    <dgm:pt modelId="{DFCCECB1-F063-45E6-A9DE-F6FF53F9EDAC}" type="pres">
      <dgm:prSet presAssocID="{56B0003C-C5EF-4AF8-910B-1B29EDEE0E4D}" presName="textRect" presStyleLbl="revTx" presStyleIdx="0" presStyleCnt="2">
        <dgm:presLayoutVars>
          <dgm:chMax val="1"/>
          <dgm:chPref val="1"/>
        </dgm:presLayoutVars>
      </dgm:prSet>
      <dgm:spPr/>
    </dgm:pt>
    <dgm:pt modelId="{0CA37B88-5E5C-4D23-B3EF-31ED76B50DA8}" type="pres">
      <dgm:prSet presAssocID="{C2EF1406-A9EE-4DE5-B602-BDF637E664AD}" presName="sibTrans" presStyleCnt="0"/>
      <dgm:spPr/>
    </dgm:pt>
    <dgm:pt modelId="{6AC8FB23-5BB9-495A-A7A0-0AAAAFFB75A0}" type="pres">
      <dgm:prSet presAssocID="{2FA32422-B2E0-4016-8A77-DF52F9BB76BF}" presName="compNode" presStyleCnt="0"/>
      <dgm:spPr/>
    </dgm:pt>
    <dgm:pt modelId="{906B9B73-3907-459B-8C29-647489455890}" type="pres">
      <dgm:prSet presAssocID="{2FA32422-B2E0-4016-8A77-DF52F9BB76BF}" presName="iconBgRect" presStyleLbl="bgShp" presStyleIdx="1" presStyleCnt="2"/>
      <dgm:spPr/>
    </dgm:pt>
    <dgm:pt modelId="{5212C043-A879-4A94-8689-FCC70766691F}" type="pres">
      <dgm:prSet presAssocID="{2FA32422-B2E0-4016-8A77-DF52F9BB76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in"/>
        </a:ext>
      </dgm:extLst>
    </dgm:pt>
    <dgm:pt modelId="{A28ED4DA-1D85-4B2C-B450-5302228EBA33}" type="pres">
      <dgm:prSet presAssocID="{2FA32422-B2E0-4016-8A77-DF52F9BB76BF}" presName="spaceRect" presStyleCnt="0"/>
      <dgm:spPr/>
    </dgm:pt>
    <dgm:pt modelId="{FCD6AA17-FF64-43CD-8F44-1AD46E8ED1A4}" type="pres">
      <dgm:prSet presAssocID="{2FA32422-B2E0-4016-8A77-DF52F9BB76BF}" presName="textRect" presStyleLbl="revTx" presStyleIdx="1" presStyleCnt="2">
        <dgm:presLayoutVars>
          <dgm:chMax val="1"/>
          <dgm:chPref val="1"/>
        </dgm:presLayoutVars>
      </dgm:prSet>
      <dgm:spPr/>
    </dgm:pt>
  </dgm:ptLst>
  <dgm:cxnLst>
    <dgm:cxn modelId="{BB22166E-CC87-40C8-AADB-84C269047EF2}" type="presOf" srcId="{2FA32422-B2E0-4016-8A77-DF52F9BB76BF}" destId="{FCD6AA17-FF64-43CD-8F44-1AD46E8ED1A4}" srcOrd="0" destOrd="0" presId="urn:microsoft.com/office/officeart/2018/5/layout/IconCircleLabelList"/>
    <dgm:cxn modelId="{6F4F3A7B-E22E-4EF6-A083-F5D8E56FCBA7}" type="presOf" srcId="{123D5B1D-7C1D-4499-A4F8-CD155852BBEF}" destId="{4A67D74C-85DB-4DA8-ACC0-E534D392B1E3}" srcOrd="0" destOrd="0" presId="urn:microsoft.com/office/officeart/2018/5/layout/IconCircleLabelList"/>
    <dgm:cxn modelId="{8093FFCA-FD82-4B8A-89A0-1F81664E3F21}" srcId="{123D5B1D-7C1D-4499-A4F8-CD155852BBEF}" destId="{2FA32422-B2E0-4016-8A77-DF52F9BB76BF}" srcOrd="1" destOrd="0" parTransId="{611AB577-08CB-4F7C-B470-06F4B12F3970}" sibTransId="{61A1659D-F8D7-4458-8F0B-94C20644B1E6}"/>
    <dgm:cxn modelId="{09552FD1-BD34-4B6B-AF44-2C316EE196B2}" srcId="{123D5B1D-7C1D-4499-A4F8-CD155852BBEF}" destId="{56B0003C-C5EF-4AF8-910B-1B29EDEE0E4D}" srcOrd="0" destOrd="0" parTransId="{04CCF31D-2B6A-4A33-BCD1-5CAE8CB0AACE}" sibTransId="{C2EF1406-A9EE-4DE5-B602-BDF637E664AD}"/>
    <dgm:cxn modelId="{6DEA49D1-7F45-4234-92D2-FA7874A924C3}" type="presOf" srcId="{56B0003C-C5EF-4AF8-910B-1B29EDEE0E4D}" destId="{DFCCECB1-F063-45E6-A9DE-F6FF53F9EDAC}" srcOrd="0" destOrd="0" presId="urn:microsoft.com/office/officeart/2018/5/layout/IconCircleLabelList"/>
    <dgm:cxn modelId="{1ADCC224-654B-4041-9468-9F1657443E33}" type="presParOf" srcId="{4A67D74C-85DB-4DA8-ACC0-E534D392B1E3}" destId="{FB1BDA85-4162-412C-8A21-E9ABFEB1EB59}" srcOrd="0" destOrd="0" presId="urn:microsoft.com/office/officeart/2018/5/layout/IconCircleLabelList"/>
    <dgm:cxn modelId="{E0CAD4C6-91C3-4F10-8221-FE2A1EA911A7}" type="presParOf" srcId="{FB1BDA85-4162-412C-8A21-E9ABFEB1EB59}" destId="{7552A383-AC6B-4B89-A31E-6C720D32CBC3}" srcOrd="0" destOrd="0" presId="urn:microsoft.com/office/officeart/2018/5/layout/IconCircleLabelList"/>
    <dgm:cxn modelId="{ADEF21C6-770D-4FA2-9260-A40E7EC66F03}" type="presParOf" srcId="{FB1BDA85-4162-412C-8A21-E9ABFEB1EB59}" destId="{DCB325E5-0550-4484-89E2-E110888152FC}" srcOrd="1" destOrd="0" presId="urn:microsoft.com/office/officeart/2018/5/layout/IconCircleLabelList"/>
    <dgm:cxn modelId="{080D0689-E18C-4BA3-83D0-CE3210FE371D}" type="presParOf" srcId="{FB1BDA85-4162-412C-8A21-E9ABFEB1EB59}" destId="{CA153BF1-C863-48FD-B9DA-83E55048A56A}" srcOrd="2" destOrd="0" presId="urn:microsoft.com/office/officeart/2018/5/layout/IconCircleLabelList"/>
    <dgm:cxn modelId="{1545BD41-8AAE-4117-A1F5-EB4D0DB099A7}" type="presParOf" srcId="{FB1BDA85-4162-412C-8A21-E9ABFEB1EB59}" destId="{DFCCECB1-F063-45E6-A9DE-F6FF53F9EDAC}" srcOrd="3" destOrd="0" presId="urn:microsoft.com/office/officeart/2018/5/layout/IconCircleLabelList"/>
    <dgm:cxn modelId="{95C3B0BE-5739-45CD-BAB7-178003305050}" type="presParOf" srcId="{4A67D74C-85DB-4DA8-ACC0-E534D392B1E3}" destId="{0CA37B88-5E5C-4D23-B3EF-31ED76B50DA8}" srcOrd="1" destOrd="0" presId="urn:microsoft.com/office/officeart/2018/5/layout/IconCircleLabelList"/>
    <dgm:cxn modelId="{F2B5D3FE-8BAB-40DE-8873-3EA0D7A6FA2B}" type="presParOf" srcId="{4A67D74C-85DB-4DA8-ACC0-E534D392B1E3}" destId="{6AC8FB23-5BB9-495A-A7A0-0AAAAFFB75A0}" srcOrd="2" destOrd="0" presId="urn:microsoft.com/office/officeart/2018/5/layout/IconCircleLabelList"/>
    <dgm:cxn modelId="{549295AE-FC6C-4145-89A6-76C4E9B6F520}" type="presParOf" srcId="{6AC8FB23-5BB9-495A-A7A0-0AAAAFFB75A0}" destId="{906B9B73-3907-459B-8C29-647489455890}" srcOrd="0" destOrd="0" presId="urn:microsoft.com/office/officeart/2018/5/layout/IconCircleLabelList"/>
    <dgm:cxn modelId="{BB170268-A9D4-440C-9357-9C036F7881DF}" type="presParOf" srcId="{6AC8FB23-5BB9-495A-A7A0-0AAAAFFB75A0}" destId="{5212C043-A879-4A94-8689-FCC70766691F}" srcOrd="1" destOrd="0" presId="urn:microsoft.com/office/officeart/2018/5/layout/IconCircleLabelList"/>
    <dgm:cxn modelId="{3B4C8686-DC6A-464A-90D6-D32CCD7C9337}" type="presParOf" srcId="{6AC8FB23-5BB9-495A-A7A0-0AAAAFFB75A0}" destId="{A28ED4DA-1D85-4B2C-B450-5302228EBA33}" srcOrd="2" destOrd="0" presId="urn:microsoft.com/office/officeart/2018/5/layout/IconCircleLabelList"/>
    <dgm:cxn modelId="{0307D29B-8AC9-46C2-925E-70A3793A7FA8}" type="presParOf" srcId="{6AC8FB23-5BB9-495A-A7A0-0AAAAFFB75A0}" destId="{FCD6AA17-FF64-43CD-8F44-1AD46E8ED1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928C3-D952-43C0-94FF-6C962816014E}">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F218F-C005-415F-93CC-2A4241F29977}">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D93E4-34D1-42D2-87CA-671918B0C53E}">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i="0" kern="1200"/>
            <a:t>Cyber Threat Dataset: Network, Text &amp; Relation</a:t>
          </a:r>
          <a:endParaRPr lang="en-US" sz="1100" kern="1200"/>
        </a:p>
      </dsp:txBody>
      <dsp:txXfrm>
        <a:off x="1172126" y="90072"/>
        <a:ext cx="2114937" cy="897246"/>
      </dsp:txXfrm>
    </dsp:sp>
    <dsp:sp modelId="{7296A6FE-CDA5-47E0-B8D0-720F65F4056F}">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9D5A6-0206-4543-A8A3-EC36F7CFEE93}">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133EF-7E96-481F-8CF7-6E5FF486014B}">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Source: </a:t>
          </a:r>
          <a:r>
            <a:rPr lang="en-US" sz="1100" kern="1200">
              <a:hlinkClick xmlns:r="http://schemas.openxmlformats.org/officeDocument/2006/relationships" r:id="rId5"/>
            </a:rPr>
            <a:t>https://www.kaggle.com/datasets/ramoliyafenil/text-based-cyber-threat-detection</a:t>
          </a:r>
          <a:endParaRPr lang="en-US" sz="1100" kern="1200"/>
        </a:p>
      </dsp:txBody>
      <dsp:txXfrm>
        <a:off x="4745088" y="90072"/>
        <a:ext cx="2114937" cy="897246"/>
      </dsp:txXfrm>
    </dsp:sp>
    <dsp:sp modelId="{372A6B7A-31CC-4250-B573-1A5ABC63F4E2}">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AC553-DAE8-4E5B-A533-28F3E123227B}">
      <dsp:nvSpPr>
        <dsp:cNvPr id="0" name=""/>
        <dsp:cNvSpPr/>
      </dsp:nvSpPr>
      <dsp:spPr>
        <a:xfrm>
          <a:off x="7416958" y="278494"/>
          <a:ext cx="520402" cy="52040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115CB-4384-422A-A4CD-7615829CA84B}">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File Format: CSV</a:t>
          </a:r>
        </a:p>
      </dsp:txBody>
      <dsp:txXfrm>
        <a:off x="8318049" y="90072"/>
        <a:ext cx="2114937" cy="897246"/>
      </dsp:txXfrm>
    </dsp:sp>
    <dsp:sp modelId="{624B7190-35CD-4BD5-9423-28142291FCC4}">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03E9C-B26E-4038-8ED7-9F29A5DDF4F6}">
      <dsp:nvSpPr>
        <dsp:cNvPr id="0" name=""/>
        <dsp:cNvSpPr/>
      </dsp:nvSpPr>
      <dsp:spPr>
        <a:xfrm>
          <a:off x="271034" y="1915467"/>
          <a:ext cx="520402" cy="520402"/>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FE9F0-A2A2-4688-9495-6DAEBDDDBC01}">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acquired for 2023</a:t>
          </a:r>
        </a:p>
      </dsp:txBody>
      <dsp:txXfrm>
        <a:off x="1172126" y="1727045"/>
        <a:ext cx="2114937" cy="897246"/>
      </dsp:txXfrm>
    </dsp:sp>
    <dsp:sp modelId="{725217D1-BED6-4C98-9F05-2B7D7FDF41BA}">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A90BF-6587-421A-B5B0-EF952D611EBE}">
      <dsp:nvSpPr>
        <dsp:cNvPr id="0" name=""/>
        <dsp:cNvSpPr/>
      </dsp:nvSpPr>
      <dsp:spPr>
        <a:xfrm>
          <a:off x="3843996" y="1915467"/>
          <a:ext cx="520402" cy="520402"/>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BC86A-91A3-4ED6-9109-64CD2F00221F}">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Number of records: 19940</a:t>
          </a:r>
        </a:p>
      </dsp:txBody>
      <dsp:txXfrm>
        <a:off x="4745088" y="1727045"/>
        <a:ext cx="2114937" cy="897246"/>
      </dsp:txXfrm>
    </dsp:sp>
    <dsp:sp modelId="{98772BDE-BDF7-4BE4-B5FE-42D4FA399EC5}">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78372-B5B6-4440-86EC-F46A0CC50D7A}">
      <dsp:nvSpPr>
        <dsp:cNvPr id="0" name=""/>
        <dsp:cNvSpPr/>
      </dsp:nvSpPr>
      <dsp:spPr>
        <a:xfrm>
          <a:off x="7416958" y="1915467"/>
          <a:ext cx="520402" cy="520402"/>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C773AF-4511-44C7-9C2F-EFAE4D00C5C6}">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Number of fields: 8</a:t>
          </a:r>
        </a:p>
      </dsp:txBody>
      <dsp:txXfrm>
        <a:off x="8318049" y="1727045"/>
        <a:ext cx="2114937" cy="897246"/>
      </dsp:txXfrm>
    </dsp:sp>
    <dsp:sp modelId="{6497F66B-77C4-4AE1-8DFE-A27F53DDA367}">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68EAF-C8C4-44D3-9F3B-A6E836E6E246}">
      <dsp:nvSpPr>
        <dsp:cNvPr id="0" name=""/>
        <dsp:cNvSpPr/>
      </dsp:nvSpPr>
      <dsp:spPr>
        <a:xfrm>
          <a:off x="271034" y="3552441"/>
          <a:ext cx="520402" cy="520402"/>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B3A9E-5404-4605-8939-731C616E95EF}">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Each record contains a label with textual content related to cyber activity</a:t>
          </a:r>
        </a:p>
      </dsp:txBody>
      <dsp:txXfrm>
        <a:off x="1172126" y="3364019"/>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2A383-AC6B-4B89-A31E-6C720D32CBC3}">
      <dsp:nvSpPr>
        <dsp:cNvPr id="0" name=""/>
        <dsp:cNvSpPr/>
      </dsp:nvSpPr>
      <dsp:spPr>
        <a:xfrm>
          <a:off x="595161" y="1547743"/>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25E5-0550-4484-89E2-E110888152FC}">
      <dsp:nvSpPr>
        <dsp:cNvPr id="0" name=""/>
        <dsp:cNvSpPr/>
      </dsp:nvSpPr>
      <dsp:spPr>
        <a:xfrm>
          <a:off x="953643" y="1911025"/>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CECB1-F063-45E6-A9DE-F6FF53F9EDAC}">
      <dsp:nvSpPr>
        <dsp:cNvPr id="0" name=""/>
        <dsp:cNvSpPr/>
      </dsp:nvSpPr>
      <dsp:spPr>
        <a:xfrm>
          <a:off x="3018" y="3870775"/>
          <a:ext cx="2925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Introduce additional cyber activity data and retrain the model to perform even better.</a:t>
          </a:r>
        </a:p>
      </dsp:txBody>
      <dsp:txXfrm>
        <a:off x="3018" y="3870775"/>
        <a:ext cx="2925000" cy="1004062"/>
      </dsp:txXfrm>
    </dsp:sp>
    <dsp:sp modelId="{906B9B73-3907-459B-8C29-647489455890}">
      <dsp:nvSpPr>
        <dsp:cNvPr id="0" name=""/>
        <dsp:cNvSpPr/>
      </dsp:nvSpPr>
      <dsp:spPr>
        <a:xfrm>
          <a:off x="4010269" y="1530775"/>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12C043-A879-4A94-8689-FCC70766691F}">
      <dsp:nvSpPr>
        <dsp:cNvPr id="0" name=""/>
        <dsp:cNvSpPr/>
      </dsp:nvSpPr>
      <dsp:spPr>
        <a:xfrm>
          <a:off x="4390519" y="1911025"/>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D6AA17-FF64-43CD-8F44-1AD46E8ED1A4}">
      <dsp:nvSpPr>
        <dsp:cNvPr id="0" name=""/>
        <dsp:cNvSpPr/>
      </dsp:nvSpPr>
      <dsp:spPr>
        <a:xfrm>
          <a:off x="3439894" y="3870775"/>
          <a:ext cx="2925000" cy="100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Train the model to also produce recommended solutions along with the predicted labels.</a:t>
          </a:r>
        </a:p>
      </dsp:txBody>
      <dsp:txXfrm>
        <a:off x="3439894" y="3870775"/>
        <a:ext cx="2925000" cy="10040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267C-CE84-E338-FE99-E19D69722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C1AC5-E970-2C3C-371C-8F6C712B5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1035D6-1B28-8920-BE2A-DA9860EE1A48}"/>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0497F8A4-513A-1C4E-3937-7DEF726FC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31A64C-9BD1-599F-A05D-C6400966FE11}"/>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284457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1504-08B6-0245-327F-086D5735DE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5FEDF-F390-A791-F3BD-8CB96F660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D794A-0684-2D0B-594C-A5E874B26106}"/>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55C36445-BFBD-12EC-3C24-88E7678F1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9754B-316A-6183-59F9-77F74282A598}"/>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7472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81C92-B2D2-2DCD-0960-74B32C2435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B7F74-0541-8F7F-DA96-CEFC157A9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A100A-D8F0-AE60-5E48-A57C3D1C7D60}"/>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1FF5AAA5-AB0B-3E80-3D8C-DC3C7506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EC1FA-49C6-67D7-56ED-FE1F8D0AD7F2}"/>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364261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B8BC-CB2B-435F-81E6-E108F29EA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CBEFC-C9AD-85C8-3CF9-58E59ECAA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37EC9-8CF5-D503-0A34-4B62D3BDBE7C}"/>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45E4AA17-0A81-9806-6B49-62904177E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9BC73-BA1C-A52D-4FE8-88373BFF41FB}"/>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301369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18D1-FDD6-6C85-EA60-D76C20A08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085F9-E803-105F-AE93-F089477C6E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767ADA-FC8D-2916-4DA3-282915893751}"/>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1A403535-3474-7590-6D25-592384506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80E5A-7107-6AC3-1586-E3FFB49E1ECA}"/>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198628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1DCE-804C-131F-63E8-B47165491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DCED1-D7C6-DF09-32C6-69F7EDBD4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BC3864-8DC9-5E97-5FCA-709585E08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D4E39-8723-63C3-93E2-DBCA7E179D62}"/>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6" name="Footer Placeholder 5">
            <a:extLst>
              <a:ext uri="{FF2B5EF4-FFF2-40B4-BE49-F238E27FC236}">
                <a16:creationId xmlns:a16="http://schemas.microsoft.com/office/drawing/2014/main" id="{22BDE4C3-EA65-8620-B2E7-7146D53DD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57056-2508-C010-77EE-F75123F6F7CE}"/>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251686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3C79-23BB-BF85-8C21-0C047DA9B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43FA2-72E6-CB9A-2979-64689B5A4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9730FA-941B-10DF-8DF7-712BAE2F3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C9913D-6B61-4865-D867-85117A5E3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F7564D-BDC3-680E-CD6B-FBF35BAB6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93F17-013B-4914-2581-7F098F506ED4}"/>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8" name="Footer Placeholder 7">
            <a:extLst>
              <a:ext uri="{FF2B5EF4-FFF2-40B4-BE49-F238E27FC236}">
                <a16:creationId xmlns:a16="http://schemas.microsoft.com/office/drawing/2014/main" id="{7091294C-D3FF-3761-6FFE-11F06D464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A80D70-889A-904F-0FF3-374B70DF205E}"/>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305936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1870-B571-DE99-4BB9-EBC6E63463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EE335-8C8D-0D56-2F57-0FB4DC1888D2}"/>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4" name="Footer Placeholder 3">
            <a:extLst>
              <a:ext uri="{FF2B5EF4-FFF2-40B4-BE49-F238E27FC236}">
                <a16:creationId xmlns:a16="http://schemas.microsoft.com/office/drawing/2014/main" id="{DC102338-77B6-B4A3-43DF-A7A4D3E1B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1752C-A713-5E50-D6B4-213552A9253D}"/>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88017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62D96-C967-3630-9573-09576E8C8F80}"/>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3" name="Footer Placeholder 2">
            <a:extLst>
              <a:ext uri="{FF2B5EF4-FFF2-40B4-BE49-F238E27FC236}">
                <a16:creationId xmlns:a16="http://schemas.microsoft.com/office/drawing/2014/main" id="{63EFC54A-6D47-3D9D-43D5-0B9EEC6C1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42ECB-5552-A8D4-7742-6139E8AD722E}"/>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313097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112B-666D-4367-10CE-C74C2A877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5B835-7091-61F2-88DB-ACA85283D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F3715-0CF3-B6EE-CB67-321E7B811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77596-E0CA-53ED-569D-702BC8513E8A}"/>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6" name="Footer Placeholder 5">
            <a:extLst>
              <a:ext uri="{FF2B5EF4-FFF2-40B4-BE49-F238E27FC236}">
                <a16:creationId xmlns:a16="http://schemas.microsoft.com/office/drawing/2014/main" id="{A13ABC01-2850-3788-AABC-880746910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218C9-5918-A601-EFC8-56D968788462}"/>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270205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3323-514C-0740-9B1B-42A6608BB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8867F5-2108-1C9A-ADA5-4643A9965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37B8B-8315-E443-4061-D3E94573F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57E89-94DD-A708-08C1-2350CD8F7F1D}"/>
              </a:ext>
            </a:extLst>
          </p:cNvPr>
          <p:cNvSpPr>
            <a:spLocks noGrp="1"/>
          </p:cNvSpPr>
          <p:nvPr>
            <p:ph type="dt" sz="half" idx="10"/>
          </p:nvPr>
        </p:nvSpPr>
        <p:spPr/>
        <p:txBody>
          <a:bodyPr/>
          <a:lstStyle/>
          <a:p>
            <a:fld id="{73446D60-B643-40B4-BB22-C18ADCA48DD0}" type="datetimeFigureOut">
              <a:rPr lang="en-US" smtClean="0"/>
              <a:t>5/2/2024</a:t>
            </a:fld>
            <a:endParaRPr lang="en-US"/>
          </a:p>
        </p:txBody>
      </p:sp>
      <p:sp>
        <p:nvSpPr>
          <p:cNvPr id="6" name="Footer Placeholder 5">
            <a:extLst>
              <a:ext uri="{FF2B5EF4-FFF2-40B4-BE49-F238E27FC236}">
                <a16:creationId xmlns:a16="http://schemas.microsoft.com/office/drawing/2014/main" id="{3A52C4D1-02DE-E7D0-B2E7-DF31F7F68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9328-3C5D-4040-5E49-E1D40B792F04}"/>
              </a:ext>
            </a:extLst>
          </p:cNvPr>
          <p:cNvSpPr>
            <a:spLocks noGrp="1"/>
          </p:cNvSpPr>
          <p:nvPr>
            <p:ph type="sldNum" sz="quarter" idx="12"/>
          </p:nvPr>
        </p:nvSpPr>
        <p:spPr/>
        <p:txBody>
          <a:bodyPr/>
          <a:lstStyle/>
          <a:p>
            <a:fld id="{8685EDF5-6736-4E9C-9988-94AFC307FF3B}" type="slidenum">
              <a:rPr lang="en-US" smtClean="0"/>
              <a:t>‹#›</a:t>
            </a:fld>
            <a:endParaRPr lang="en-US"/>
          </a:p>
        </p:txBody>
      </p:sp>
    </p:spTree>
    <p:extLst>
      <p:ext uri="{BB962C8B-B14F-4D97-AF65-F5344CB8AC3E}">
        <p14:creationId xmlns:p14="http://schemas.microsoft.com/office/powerpoint/2010/main" val="28035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DB8A4-24D9-9C85-D1F4-F0C28263A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85F9F-D0A5-3328-EEBF-EAA6066EB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30C06-24C4-96F7-6327-BA2435D5F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446D60-B643-40B4-BB22-C18ADCA48DD0}" type="datetimeFigureOut">
              <a:rPr lang="en-US" smtClean="0"/>
              <a:t>5/2/2024</a:t>
            </a:fld>
            <a:endParaRPr lang="en-US"/>
          </a:p>
        </p:txBody>
      </p:sp>
      <p:sp>
        <p:nvSpPr>
          <p:cNvPr id="5" name="Footer Placeholder 4">
            <a:extLst>
              <a:ext uri="{FF2B5EF4-FFF2-40B4-BE49-F238E27FC236}">
                <a16:creationId xmlns:a16="http://schemas.microsoft.com/office/drawing/2014/main" id="{8B5FE36A-F345-6D45-A1CE-64A44C32B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C98608-BA2A-45FC-DE35-60029BCD9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85EDF5-6736-4E9C-9988-94AFC307FF3B}" type="slidenum">
              <a:rPr lang="en-US" smtClean="0"/>
              <a:t>‹#›</a:t>
            </a:fld>
            <a:endParaRPr lang="en-US"/>
          </a:p>
        </p:txBody>
      </p:sp>
    </p:spTree>
    <p:extLst>
      <p:ext uri="{BB962C8B-B14F-4D97-AF65-F5344CB8AC3E}">
        <p14:creationId xmlns:p14="http://schemas.microsoft.com/office/powerpoint/2010/main" val="3958072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mailto:veronica.chan143@yahoo.com" TargetMode="External"/><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hyperlink" Target="https://github.com/vchan022/Capstone-3-Cyber-Threat-Detection" TargetMode="External"/><Relationship Id="rId4" Type="http://schemas.openxmlformats.org/officeDocument/2006/relationships/hyperlink" Target="https://www.linkedin.com/in/veronica-chan-4712a21b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ED0F0-A056-D025-EB93-CA1413287702}"/>
              </a:ext>
            </a:extLst>
          </p:cNvPr>
          <p:cNvSpPr>
            <a:spLocks noGrp="1"/>
          </p:cNvSpPr>
          <p:nvPr>
            <p:ph type="ctrTitle"/>
          </p:nvPr>
        </p:nvSpPr>
        <p:spPr>
          <a:xfrm>
            <a:off x="4654296" y="640080"/>
            <a:ext cx="6894576" cy="3566160"/>
          </a:xfrm>
        </p:spPr>
        <p:txBody>
          <a:bodyPr anchor="b">
            <a:normAutofit/>
          </a:bodyPr>
          <a:lstStyle/>
          <a:p>
            <a:pPr algn="l"/>
            <a:r>
              <a:rPr lang="en-US" sz="6600" dirty="0"/>
              <a:t>Cyber Threat Detection</a:t>
            </a:r>
          </a:p>
        </p:txBody>
      </p:sp>
      <p:sp>
        <p:nvSpPr>
          <p:cNvPr id="3" name="Subtitle 2">
            <a:extLst>
              <a:ext uri="{FF2B5EF4-FFF2-40B4-BE49-F238E27FC236}">
                <a16:creationId xmlns:a16="http://schemas.microsoft.com/office/drawing/2014/main" id="{2E098FC4-D9E2-D685-8ED4-AD7B9E84D4CB}"/>
              </a:ext>
            </a:extLst>
          </p:cNvPr>
          <p:cNvSpPr>
            <a:spLocks noGrp="1"/>
          </p:cNvSpPr>
          <p:nvPr>
            <p:ph type="subTitle" idx="1"/>
          </p:nvPr>
        </p:nvSpPr>
        <p:spPr>
          <a:xfrm>
            <a:off x="4654296" y="4636008"/>
            <a:ext cx="6894576" cy="1572768"/>
          </a:xfrm>
        </p:spPr>
        <p:txBody>
          <a:bodyPr>
            <a:normAutofit lnSpcReduction="10000"/>
          </a:bodyPr>
          <a:lstStyle/>
          <a:p>
            <a:pPr algn="l">
              <a:lnSpc>
                <a:spcPct val="100000"/>
              </a:lnSpc>
              <a:spcBef>
                <a:spcPts val="0"/>
              </a:spcBef>
            </a:pPr>
            <a:endParaRPr lang="en-US" sz="3200" dirty="0"/>
          </a:p>
          <a:p>
            <a:pPr algn="l">
              <a:lnSpc>
                <a:spcPct val="100000"/>
              </a:lnSpc>
              <a:spcBef>
                <a:spcPts val="0"/>
              </a:spcBef>
            </a:pPr>
            <a:r>
              <a:rPr lang="en-US" sz="3200" dirty="0"/>
              <a:t>Veronica Chan</a:t>
            </a:r>
          </a:p>
          <a:p>
            <a:pPr algn="l">
              <a:lnSpc>
                <a:spcPct val="100000"/>
              </a:lnSpc>
              <a:spcBef>
                <a:spcPts val="0"/>
              </a:spcBef>
            </a:pPr>
            <a:r>
              <a:rPr lang="en-US" sz="1800" dirty="0"/>
              <a:t>Springboard Data Science Intensive Capstone Project</a:t>
            </a:r>
          </a:p>
          <a:p>
            <a:pPr algn="l">
              <a:lnSpc>
                <a:spcPct val="100000"/>
              </a:lnSpc>
              <a:spcBef>
                <a:spcPts val="0"/>
              </a:spcBef>
            </a:pPr>
            <a:r>
              <a:rPr lang="en-US" sz="1800" dirty="0"/>
              <a:t>May 2, 2025</a:t>
            </a:r>
          </a:p>
        </p:txBody>
      </p:sp>
      <p:pic>
        <p:nvPicPr>
          <p:cNvPr id="5" name="Picture 4" descr="101010 data lines to infinity">
            <a:extLst>
              <a:ext uri="{FF2B5EF4-FFF2-40B4-BE49-F238E27FC236}">
                <a16:creationId xmlns:a16="http://schemas.microsoft.com/office/drawing/2014/main" id="{40959107-C0C4-44B3-D380-7AE5094B8A1B}"/>
              </a:ext>
            </a:extLst>
          </p:cNvPr>
          <p:cNvPicPr>
            <a:picLocks noChangeAspect="1"/>
          </p:cNvPicPr>
          <p:nvPr/>
        </p:nvPicPr>
        <p:blipFill rotWithShape="1">
          <a:blip r:embed="rId2"/>
          <a:srcRect l="32634" r="29130"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25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688F0-FD96-A7DB-E4ED-53C6E3748A6D}"/>
              </a:ext>
            </a:extLst>
          </p:cNvPr>
          <p:cNvSpPr>
            <a:spLocks noGrp="1"/>
          </p:cNvSpPr>
          <p:nvPr>
            <p:ph type="title"/>
          </p:nvPr>
        </p:nvSpPr>
        <p:spPr>
          <a:xfrm>
            <a:off x="4797501" y="329184"/>
            <a:ext cx="6755626" cy="1783080"/>
          </a:xfrm>
        </p:spPr>
        <p:txBody>
          <a:bodyPr anchor="b">
            <a:normAutofit/>
          </a:bodyPr>
          <a:lstStyle/>
          <a:p>
            <a:r>
              <a:rPr lang="en-US" sz="2200" dirty="0"/>
              <a:t>C</a:t>
            </a:r>
            <a:r>
              <a:rPr lang="en-US" sz="2200" kern="100" dirty="0">
                <a:effectLst/>
                <a:latin typeface="Arial" panose="020B0604020202020204" pitchFamily="34" charset="0"/>
                <a:ea typeface="Aptos" panose="020B0004020202020204" pitchFamily="34" charset="0"/>
                <a:cs typeface="Times New Roman" panose="02020603050405020304" pitchFamily="18" charset="0"/>
              </a:rPr>
              <a:t>hecking the frequency of the character length, it shows similar results as the word length, majority of the data ranging between 1 to 500 characters long.</a:t>
            </a:r>
            <a:br>
              <a:rPr lang="en-US" sz="2200" kern="100" dirty="0">
                <a:effectLst/>
                <a:latin typeface="Aptos" panose="020B0004020202020204" pitchFamily="34" charset="0"/>
                <a:ea typeface="Aptos" panose="020B0004020202020204" pitchFamily="34" charset="0"/>
                <a:cs typeface="Times New Roman" panose="02020603050405020304" pitchFamily="18" charset="0"/>
              </a:rPr>
            </a:br>
            <a:endParaRPr lang="en-US" sz="2200" dirty="0"/>
          </a:p>
        </p:txBody>
      </p:sp>
      <p:pic>
        <p:nvPicPr>
          <p:cNvPr id="5" name="Picture 4" descr="A screenshot of a computer&#10;&#10;Description automatically generated">
            <a:extLst>
              <a:ext uri="{FF2B5EF4-FFF2-40B4-BE49-F238E27FC236}">
                <a16:creationId xmlns:a16="http://schemas.microsoft.com/office/drawing/2014/main" id="{46323A7E-6254-829F-80E0-D17206BB4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254" y="466645"/>
            <a:ext cx="2458754" cy="5924710"/>
          </a:xfrm>
          <a:prstGeom prst="rect">
            <a:avLst/>
          </a:pr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bar graph with numbers&#10;&#10;Description automatically generated">
            <a:extLst>
              <a:ext uri="{FF2B5EF4-FFF2-40B4-BE49-F238E27FC236}">
                <a16:creationId xmlns:a16="http://schemas.microsoft.com/office/drawing/2014/main" id="{156124AF-5C66-32F6-A6E0-4439D34E4B74}"/>
              </a:ext>
            </a:extLst>
          </p:cNvPr>
          <p:cNvPicPr>
            <a:picLocks noGrp="1" noChangeAspect="1"/>
          </p:cNvPicPr>
          <p:nvPr>
            <p:ph idx="1"/>
          </p:nvPr>
        </p:nvPicPr>
        <p:blipFill>
          <a:blip r:embed="rId3"/>
          <a:stretch>
            <a:fillRect/>
          </a:stretch>
        </p:blipFill>
        <p:spPr>
          <a:xfrm>
            <a:off x="5583881" y="2708289"/>
            <a:ext cx="5182865" cy="3599406"/>
          </a:xfrm>
          <a:prstGeom prst="rect">
            <a:avLst/>
          </a:prstGeom>
        </p:spPr>
      </p:pic>
    </p:spTree>
    <p:extLst>
      <p:ext uri="{BB962C8B-B14F-4D97-AF65-F5344CB8AC3E}">
        <p14:creationId xmlns:p14="http://schemas.microsoft.com/office/powerpoint/2010/main" val="199865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a line going up&#10;&#10;Description automatically generated">
            <a:extLst>
              <a:ext uri="{FF2B5EF4-FFF2-40B4-BE49-F238E27FC236}">
                <a16:creationId xmlns:a16="http://schemas.microsoft.com/office/drawing/2014/main" id="{8C2A6A5A-C9B8-9E7A-C16B-0F1ECFEAE028}"/>
              </a:ext>
            </a:extLst>
          </p:cNvPr>
          <p:cNvPicPr>
            <a:picLocks noChangeAspect="1"/>
          </p:cNvPicPr>
          <p:nvPr/>
        </p:nvPicPr>
        <p:blipFill>
          <a:blip r:embed="rId2"/>
          <a:stretch>
            <a:fillRect/>
          </a:stretch>
        </p:blipFill>
        <p:spPr>
          <a:xfrm>
            <a:off x="1585015" y="643467"/>
            <a:ext cx="902196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26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09512-3725-EEC6-7D60-674BEDCD1FEE}"/>
              </a:ext>
            </a:extLst>
          </p:cNvPr>
          <p:cNvSpPr>
            <a:spLocks noGrp="1"/>
          </p:cNvSpPr>
          <p:nvPr>
            <p:ph type="title"/>
          </p:nvPr>
        </p:nvSpPr>
        <p:spPr>
          <a:xfrm>
            <a:off x="630936" y="640823"/>
            <a:ext cx="3419856" cy="5583148"/>
          </a:xfrm>
        </p:spPr>
        <p:txBody>
          <a:bodyPr anchor="ctr">
            <a:normAutofit fontScale="90000"/>
          </a:bodyPr>
          <a:lstStyle/>
          <a:p>
            <a:pPr marR="0" lvl="0">
              <a:spcBef>
                <a:spcPts val="0"/>
              </a:spcBef>
              <a:spcAft>
                <a:spcPts val="0"/>
              </a:spcAft>
            </a:pP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MultinomialNB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Lowest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accuract</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score, precision score, recall score, and F1-score.</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ComplementNB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&amp;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Identical accuracy score, precision score, recall score, and F1-score.</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BernoilliNB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Slightly lower accuracy score but comparable precision score, recall score, and F1-score to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ComplementNB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and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rial" panose="020B0604020202020204" pitchFamily="34" charset="0"/>
                <a:ea typeface="Aptos" panose="020B0004020202020204" pitchFamily="34" charset="0"/>
                <a:cs typeface="Times New Roman" panose="02020603050405020304" pitchFamily="18" charset="0"/>
              </a:rPr>
              <a:t>Overall,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ComplementNB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and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LinearCSV</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performed the best. I will next tune hyperparameters to further improve the performance of both models.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A graph showing different colored bars&#10;&#10;Description automatically generated">
            <a:extLst>
              <a:ext uri="{FF2B5EF4-FFF2-40B4-BE49-F238E27FC236}">
                <a16:creationId xmlns:a16="http://schemas.microsoft.com/office/drawing/2014/main" id="{A8B07BC2-14A2-A3C1-EB8B-6F08299EB4E5}"/>
              </a:ext>
            </a:extLst>
          </p:cNvPr>
          <p:cNvPicPr>
            <a:picLocks noGrp="1" noChangeAspect="1"/>
          </p:cNvPicPr>
          <p:nvPr>
            <p:ph idx="1"/>
          </p:nvPr>
        </p:nvPicPr>
        <p:blipFill>
          <a:blip r:embed="rId2"/>
          <a:stretch>
            <a:fillRect/>
          </a:stretch>
        </p:blipFill>
        <p:spPr>
          <a:xfrm>
            <a:off x="4792870" y="1618530"/>
            <a:ext cx="7050243" cy="3615192"/>
          </a:xfrm>
          <a:prstGeom prst="rect">
            <a:avLst/>
          </a:prstGeom>
        </p:spPr>
      </p:pic>
    </p:spTree>
    <p:extLst>
      <p:ext uri="{BB962C8B-B14F-4D97-AF65-F5344CB8AC3E}">
        <p14:creationId xmlns:p14="http://schemas.microsoft.com/office/powerpoint/2010/main" val="314373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1A15E-172E-6CCB-AC98-A70156633C2D}"/>
              </a:ext>
            </a:extLst>
          </p:cNvPr>
          <p:cNvSpPr>
            <a:spLocks noGrp="1"/>
          </p:cNvSpPr>
          <p:nvPr>
            <p:ph type="title"/>
          </p:nvPr>
        </p:nvSpPr>
        <p:spPr>
          <a:xfrm>
            <a:off x="630936" y="640823"/>
            <a:ext cx="3419856" cy="5583148"/>
          </a:xfrm>
        </p:spPr>
        <p:txBody>
          <a:bodyPr anchor="ctr">
            <a:normAutofit fontScale="90000"/>
          </a:bodyPr>
          <a:lstStyle/>
          <a:p>
            <a:pPr marL="0" marR="0">
              <a:spcBef>
                <a:spcPts val="0"/>
              </a:spcBef>
              <a:spcAft>
                <a:spcPts val="800"/>
              </a:spcAft>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After hyperparameter tuning, it did increase the performance of both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ComplementNB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and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Highest accuracy score and precision score overall.</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ComplementNB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Highest precision score but lower accuracy score than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BernoulliNB</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Lowest scores overall.</a:t>
            </a:r>
            <a:br>
              <a:rPr lang="en-US" sz="1800" kern="100" dirty="0">
                <a:effectLst/>
                <a:latin typeface="Arial" panose="020B06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LinearSVC</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seems to be the best performing model. We will use this model to test new data to see if it can accurately predict labels for the given textual content.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A graph of different colored bars&#10;&#10;Description automatically generated">
            <a:extLst>
              <a:ext uri="{FF2B5EF4-FFF2-40B4-BE49-F238E27FC236}">
                <a16:creationId xmlns:a16="http://schemas.microsoft.com/office/drawing/2014/main" id="{2F4A1ECC-66CB-22C2-1049-1A3086CEC699}"/>
              </a:ext>
            </a:extLst>
          </p:cNvPr>
          <p:cNvPicPr>
            <a:picLocks noGrp="1" noChangeAspect="1"/>
          </p:cNvPicPr>
          <p:nvPr>
            <p:ph idx="1"/>
          </p:nvPr>
        </p:nvPicPr>
        <p:blipFill>
          <a:blip r:embed="rId2"/>
          <a:stretch>
            <a:fillRect/>
          </a:stretch>
        </p:blipFill>
        <p:spPr>
          <a:xfrm>
            <a:off x="4820365" y="1701987"/>
            <a:ext cx="6995254" cy="3448278"/>
          </a:xfrm>
          <a:prstGeom prst="rect">
            <a:avLst/>
          </a:prstGeom>
        </p:spPr>
      </p:pic>
    </p:spTree>
    <p:extLst>
      <p:ext uri="{BB962C8B-B14F-4D97-AF65-F5344CB8AC3E}">
        <p14:creationId xmlns:p14="http://schemas.microsoft.com/office/powerpoint/2010/main" val="158083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A9219CA3-CFE9-D719-7A3A-088EA76D1730}"/>
              </a:ext>
            </a:extLst>
          </p:cNvPr>
          <p:cNvPicPr>
            <a:picLocks noChangeAspect="1"/>
          </p:cNvPicPr>
          <p:nvPr/>
        </p:nvPicPr>
        <p:blipFill>
          <a:blip r:embed="rId2"/>
          <a:stretch>
            <a:fillRect/>
          </a:stretch>
        </p:blipFill>
        <p:spPr>
          <a:xfrm>
            <a:off x="3503105" y="457200"/>
            <a:ext cx="5185790" cy="5943600"/>
          </a:xfrm>
          <a:prstGeom prst="rect">
            <a:avLst/>
          </a:prstGeom>
        </p:spPr>
      </p:pic>
    </p:spTree>
    <p:extLst>
      <p:ext uri="{BB962C8B-B14F-4D97-AF65-F5344CB8AC3E}">
        <p14:creationId xmlns:p14="http://schemas.microsoft.com/office/powerpoint/2010/main" val="297937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ECFCD86-086C-1460-DE8E-224061EAFCD4}"/>
              </a:ext>
            </a:extLst>
          </p:cNvPr>
          <p:cNvSpPr>
            <a:spLocks noGrp="1"/>
          </p:cNvSpPr>
          <p:nvPr>
            <p:ph type="title"/>
          </p:nvPr>
        </p:nvSpPr>
        <p:spPr>
          <a:xfrm>
            <a:off x="786385" y="841248"/>
            <a:ext cx="3515244" cy="5340097"/>
          </a:xfrm>
        </p:spPr>
        <p:txBody>
          <a:bodyPr anchor="ctr">
            <a:normAutofit/>
          </a:bodyPr>
          <a:lstStyle/>
          <a:p>
            <a:r>
              <a:rPr lang="en-US" sz="4800" b="1" kern="100">
                <a:solidFill>
                  <a:schemeClr val="bg1"/>
                </a:solidFill>
                <a:effectLst/>
                <a:latin typeface="Arial" panose="020B0604020202020204" pitchFamily="34" charset="0"/>
                <a:ea typeface="Aptos" panose="020B0004020202020204" pitchFamily="34" charset="0"/>
                <a:cs typeface="Times New Roman" panose="02020603050405020304" pitchFamily="18" charset="0"/>
              </a:rPr>
              <a:t>Future Work</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B59F2387-9220-E752-BD7F-0D06D7C7B694}"/>
              </a:ext>
            </a:extLst>
          </p:cNvPr>
          <p:cNvGraphicFramePr>
            <a:graphicFrameLocks noGrp="1"/>
          </p:cNvGraphicFramePr>
          <p:nvPr>
            <p:ph idx="1"/>
            <p:extLst>
              <p:ext uri="{D42A27DB-BD31-4B8C-83A1-F6EECF244321}">
                <p14:modId xmlns:p14="http://schemas.microsoft.com/office/powerpoint/2010/main" val="96625681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41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395E1-1878-32B6-AAEA-3B752BDC8877}"/>
              </a:ext>
            </a:extLst>
          </p:cNvPr>
          <p:cNvSpPr>
            <a:spLocks noGrp="1"/>
          </p:cNvSpPr>
          <p:nvPr>
            <p:ph type="title"/>
          </p:nvPr>
        </p:nvSpPr>
        <p:spPr>
          <a:xfrm>
            <a:off x="4654296" y="329184"/>
            <a:ext cx="6894576" cy="1783080"/>
          </a:xfrm>
        </p:spPr>
        <p:txBody>
          <a:bodyPr anchor="b">
            <a:normAutofit/>
          </a:bodyPr>
          <a:lstStyle/>
          <a:p>
            <a:r>
              <a:rPr lang="en-US" sz="6000" dirty="0"/>
              <a:t>Thank You</a:t>
            </a:r>
          </a:p>
        </p:txBody>
      </p:sp>
      <p:pic>
        <p:nvPicPr>
          <p:cNvPr id="50" name="Picture 49" descr="Illuminated server room panel">
            <a:extLst>
              <a:ext uri="{FF2B5EF4-FFF2-40B4-BE49-F238E27FC236}">
                <a16:creationId xmlns:a16="http://schemas.microsoft.com/office/drawing/2014/main" id="{88D63CAC-FF5B-266F-7D24-61FE59253566}"/>
              </a:ext>
            </a:extLst>
          </p:cNvPr>
          <p:cNvPicPr>
            <a:picLocks noChangeAspect="1"/>
          </p:cNvPicPr>
          <p:nvPr/>
        </p:nvPicPr>
        <p:blipFill rotWithShape="1">
          <a:blip r:embed="rId2"/>
          <a:srcRect l="26912" r="33643"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5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FB692D-90B4-8F00-9F1E-984BFFA7078D}"/>
              </a:ext>
            </a:extLst>
          </p:cNvPr>
          <p:cNvSpPr>
            <a:spLocks noGrp="1"/>
          </p:cNvSpPr>
          <p:nvPr>
            <p:ph idx="1"/>
          </p:nvPr>
        </p:nvSpPr>
        <p:spPr>
          <a:xfrm>
            <a:off x="4654296" y="5472757"/>
            <a:ext cx="7414333" cy="1056059"/>
          </a:xfrm>
        </p:spPr>
        <p:txBody>
          <a:bodyPr>
            <a:normAutofit/>
          </a:bodyPr>
          <a:lstStyle/>
          <a:p>
            <a:pPr marL="0" indent="0">
              <a:spcBef>
                <a:spcPts val="0"/>
              </a:spcBef>
              <a:buClr>
                <a:schemeClr val="accent1">
                  <a:lumMod val="75000"/>
                </a:schemeClr>
              </a:buClr>
              <a:buSzPct val="145000"/>
              <a:buNone/>
            </a:pPr>
            <a:r>
              <a:rPr lang="en-US" sz="1600" b="1" dirty="0"/>
              <a:t>Veronica Chan</a:t>
            </a:r>
          </a:p>
          <a:p>
            <a:pPr marL="0" indent="0">
              <a:spcBef>
                <a:spcPts val="0"/>
              </a:spcBef>
              <a:buClr>
                <a:schemeClr val="accent1">
                  <a:lumMod val="75000"/>
                </a:schemeClr>
              </a:buClr>
              <a:buSzPct val="145000"/>
              <a:buNone/>
            </a:pPr>
            <a:r>
              <a:rPr lang="en-US" sz="1600" dirty="0"/>
              <a:t>Email: </a:t>
            </a:r>
            <a:r>
              <a:rPr lang="en-US" sz="1600" dirty="0">
                <a:hlinkClick r:id="rId3"/>
              </a:rPr>
              <a:t>veronica.chan143@yahoo.com</a:t>
            </a:r>
            <a:endParaRPr lang="en-US" sz="1600" dirty="0"/>
          </a:p>
          <a:p>
            <a:pPr marL="0" indent="0">
              <a:spcBef>
                <a:spcPts val="0"/>
              </a:spcBef>
              <a:buClr>
                <a:schemeClr val="accent1">
                  <a:lumMod val="75000"/>
                </a:schemeClr>
              </a:buClr>
              <a:buSzPct val="145000"/>
              <a:buNone/>
            </a:pPr>
            <a:r>
              <a:rPr lang="en-US" sz="1600" dirty="0"/>
              <a:t>LinkedIn: </a:t>
            </a:r>
            <a:r>
              <a:rPr lang="en-US" sz="1600" dirty="0">
                <a:hlinkClick r:id="rId4"/>
              </a:rPr>
              <a:t>https://www.linkedin.com/in/veronica-chan-4712a21b2</a:t>
            </a:r>
            <a:endParaRPr lang="en-US" sz="1600" dirty="0"/>
          </a:p>
          <a:p>
            <a:pPr marL="0" indent="0">
              <a:spcBef>
                <a:spcPts val="0"/>
              </a:spcBef>
              <a:buClr>
                <a:schemeClr val="accent1">
                  <a:lumMod val="75000"/>
                </a:schemeClr>
              </a:buClr>
              <a:buSzPct val="145000"/>
              <a:buNone/>
            </a:pPr>
            <a:r>
              <a:rPr lang="en-US" sz="1600" dirty="0"/>
              <a:t>GitHub Repo: </a:t>
            </a:r>
            <a:r>
              <a:rPr lang="en-US" sz="1600" dirty="0">
                <a:hlinkClick r:id="rId5"/>
              </a:rPr>
              <a:t>https://github.com/vchan022/Capstone-3-Cyber-Threat-Detection</a:t>
            </a:r>
            <a:endParaRPr lang="en-US" sz="1600" dirty="0"/>
          </a:p>
          <a:p>
            <a:pPr marL="0" indent="0">
              <a:buClr>
                <a:schemeClr val="accent1">
                  <a:lumMod val="75000"/>
                </a:schemeClr>
              </a:buClr>
              <a:buSzPct val="145000"/>
              <a:buNone/>
            </a:pPr>
            <a:endParaRPr lang="en-US" sz="2200" dirty="0"/>
          </a:p>
        </p:txBody>
      </p:sp>
    </p:spTree>
    <p:extLst>
      <p:ext uri="{BB962C8B-B14F-4D97-AF65-F5344CB8AC3E}">
        <p14:creationId xmlns:p14="http://schemas.microsoft.com/office/powerpoint/2010/main" val="347482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C72EE-D1FD-5BD7-20C7-25278CF775C7}"/>
              </a:ext>
            </a:extLst>
          </p:cNvPr>
          <p:cNvSpPr>
            <a:spLocks noGrp="1"/>
          </p:cNvSpPr>
          <p:nvPr>
            <p:ph type="title"/>
          </p:nvPr>
        </p:nvSpPr>
        <p:spPr>
          <a:xfrm>
            <a:off x="5297762" y="329184"/>
            <a:ext cx="6251110" cy="1783080"/>
          </a:xfrm>
        </p:spPr>
        <p:txBody>
          <a:bodyPr anchor="b">
            <a:normAutofit/>
          </a:bodyPr>
          <a:lstStyle/>
          <a:p>
            <a:r>
              <a:rPr lang="en-US" sz="5400"/>
              <a:t>Problem Statement</a:t>
            </a:r>
          </a:p>
        </p:txBody>
      </p:sp>
      <p:pic>
        <p:nvPicPr>
          <p:cNvPr id="5" name="Picture 4" descr="Abstract background of data">
            <a:extLst>
              <a:ext uri="{FF2B5EF4-FFF2-40B4-BE49-F238E27FC236}">
                <a16:creationId xmlns:a16="http://schemas.microsoft.com/office/drawing/2014/main" id="{36CBD388-31D8-2CE2-E7E0-1FF373310183}"/>
              </a:ext>
            </a:extLst>
          </p:cNvPr>
          <p:cNvPicPr>
            <a:picLocks noChangeAspect="1"/>
          </p:cNvPicPr>
          <p:nvPr/>
        </p:nvPicPr>
        <p:blipFill rotWithShape="1">
          <a:blip r:embed="rId2"/>
          <a:srcRect l="26691" r="3510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4E2968-221E-AD98-9678-F7B25B2C28C5}"/>
              </a:ext>
            </a:extLst>
          </p:cNvPr>
          <p:cNvSpPr>
            <a:spLocks noGrp="1"/>
          </p:cNvSpPr>
          <p:nvPr>
            <p:ph idx="1"/>
          </p:nvPr>
        </p:nvSpPr>
        <p:spPr>
          <a:xfrm>
            <a:off x="5297762" y="2706624"/>
            <a:ext cx="6251110" cy="3483864"/>
          </a:xfrm>
        </p:spPr>
        <p:txBody>
          <a:bodyPr>
            <a:normAutofit/>
          </a:bodyPr>
          <a:lstStyle/>
          <a:p>
            <a:r>
              <a:rPr lang="en-US" sz="2200"/>
              <a:t>Using a cyber activity dataset to train a machine learning model to identify and classify various types of cyber threats based on network traffic data and textual content.</a:t>
            </a:r>
          </a:p>
          <a:p>
            <a:r>
              <a:rPr lang="en-US" sz="2200"/>
              <a:t>The dataset contains a comprehensive collection of data for detecting, diagnosing, and mitigating cyber threats using network traffic data, textual content, and entity relationships.</a:t>
            </a:r>
          </a:p>
        </p:txBody>
      </p:sp>
    </p:spTree>
    <p:extLst>
      <p:ext uri="{BB962C8B-B14F-4D97-AF65-F5344CB8AC3E}">
        <p14:creationId xmlns:p14="http://schemas.microsoft.com/office/powerpoint/2010/main" val="62856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B565-0BC9-41F3-C383-A6607F3E6843}"/>
              </a:ext>
            </a:extLst>
          </p:cNvPr>
          <p:cNvSpPr>
            <a:spLocks noGrp="1"/>
          </p:cNvSpPr>
          <p:nvPr>
            <p:ph type="title"/>
          </p:nvPr>
        </p:nvSpPr>
        <p:spPr/>
        <p:txBody>
          <a:bodyPr/>
          <a:lstStyle/>
          <a:p>
            <a:r>
              <a:rPr lang="en-US"/>
              <a:t>Data Information</a:t>
            </a:r>
            <a:endParaRPr lang="en-US" dirty="0"/>
          </a:p>
        </p:txBody>
      </p:sp>
      <p:graphicFrame>
        <p:nvGraphicFramePr>
          <p:cNvPr id="7" name="Content Placeholder 2">
            <a:extLst>
              <a:ext uri="{FF2B5EF4-FFF2-40B4-BE49-F238E27FC236}">
                <a16:creationId xmlns:a16="http://schemas.microsoft.com/office/drawing/2014/main" id="{8DF25E03-CA6E-1F2A-3A89-731B03691100}"/>
              </a:ext>
            </a:extLst>
          </p:cNvPr>
          <p:cNvGraphicFramePr>
            <a:graphicFrameLocks noGrp="1"/>
          </p:cNvGraphicFramePr>
          <p:nvPr>
            <p:ph idx="1"/>
            <p:extLst>
              <p:ext uri="{D42A27DB-BD31-4B8C-83A1-F6EECF244321}">
                <p14:modId xmlns:p14="http://schemas.microsoft.com/office/powerpoint/2010/main" val="1161044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24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FA385-3D62-418F-C0E5-F5294F8A423C}"/>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Data Analysis</a:t>
            </a:r>
          </a:p>
        </p:txBody>
      </p:sp>
      <p:pic>
        <p:nvPicPr>
          <p:cNvPr id="4" name="Picture 3" descr="Magnifying glass showing decling performance">
            <a:extLst>
              <a:ext uri="{FF2B5EF4-FFF2-40B4-BE49-F238E27FC236}">
                <a16:creationId xmlns:a16="http://schemas.microsoft.com/office/drawing/2014/main" id="{6182CC16-579D-EBDF-9C9E-D3E07055B28B}"/>
              </a:ext>
            </a:extLst>
          </p:cNvPr>
          <p:cNvPicPr>
            <a:picLocks noChangeAspect="1"/>
          </p:cNvPicPr>
          <p:nvPr/>
        </p:nvPicPr>
        <p:blipFill rotWithShape="1">
          <a:blip r:embed="rId2"/>
          <a:srcRect l="12053" r="4261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74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FCEEB-916E-C697-1F3E-181CAC8FC1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1700" kern="1200" dirty="0">
                <a:solidFill>
                  <a:srgbClr val="FFFFFF"/>
                </a:solidFill>
                <a:latin typeface="+mj-lt"/>
                <a:ea typeface="+mj-ea"/>
                <a:cs typeface="+mj-cs"/>
              </a:rPr>
              <a:t>Majority of the data is safe, there are 1003 occurrences of malware, 617 occurrences of attack-pattern, and 466 occurrences of threat-actor. The data appears to be imbalanced.</a:t>
            </a:r>
          </a:p>
        </p:txBody>
      </p:sp>
      <p:pic>
        <p:nvPicPr>
          <p:cNvPr id="4" name="Content Placeholder 3" descr="A graph with colorful bars&#10;&#10;Description automatically generated">
            <a:extLst>
              <a:ext uri="{FF2B5EF4-FFF2-40B4-BE49-F238E27FC236}">
                <a16:creationId xmlns:a16="http://schemas.microsoft.com/office/drawing/2014/main" id="{16EA27EF-8FCD-C466-81D2-2AA42F2AB67C}"/>
              </a:ext>
            </a:extLst>
          </p:cNvPr>
          <p:cNvPicPr>
            <a:picLocks noGrp="1" noChangeAspect="1"/>
          </p:cNvPicPr>
          <p:nvPr>
            <p:ph idx="1"/>
          </p:nvPr>
        </p:nvPicPr>
        <p:blipFill>
          <a:blip r:embed="rId2"/>
          <a:stretch>
            <a:fillRect/>
          </a:stretch>
        </p:blipFill>
        <p:spPr>
          <a:xfrm>
            <a:off x="4777316" y="1190205"/>
            <a:ext cx="6780700" cy="4475261"/>
          </a:xfrm>
          <a:prstGeom prst="rect">
            <a:avLst/>
          </a:prstGeom>
        </p:spPr>
      </p:pic>
    </p:spTree>
    <p:extLst>
      <p:ext uri="{BB962C8B-B14F-4D97-AF65-F5344CB8AC3E}">
        <p14:creationId xmlns:p14="http://schemas.microsoft.com/office/powerpoint/2010/main" val="21891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1E6E2B-7F4A-1F93-AA40-7A72CA00EC1B}"/>
              </a:ext>
            </a:extLst>
          </p:cNvPr>
          <p:cNvSpPr>
            <a:spLocks noGrp="1"/>
          </p:cNvSpPr>
          <p:nvPr>
            <p:ph idx="1"/>
          </p:nvPr>
        </p:nvSpPr>
        <p:spPr>
          <a:xfrm>
            <a:off x="629975" y="2254563"/>
            <a:ext cx="3543298" cy="2348870"/>
          </a:xfrm>
        </p:spPr>
        <p:txBody>
          <a:bodyPr>
            <a:normAutofit/>
          </a:bodyPr>
          <a:lstStyle/>
          <a:p>
            <a:pPr marL="0" indent="0">
              <a:buNone/>
            </a:pPr>
            <a:r>
              <a:rPr lang="en-US" sz="2000" dirty="0"/>
              <a:t>There is a total of 187,768 words and on average the word count is around 20 words for each text. The label with the most words is ‘tools’ with max 490 words in a text. Majority of the text data falls between 1-100 words.</a:t>
            </a:r>
          </a:p>
        </p:txBody>
      </p:sp>
      <p:pic>
        <p:nvPicPr>
          <p:cNvPr id="1025" name="Picture 1" descr="A screenshot of a calculator&#10;&#10;Description automatically generated">
            <a:extLst>
              <a:ext uri="{FF2B5EF4-FFF2-40B4-BE49-F238E27FC236}">
                <a16:creationId xmlns:a16="http://schemas.microsoft.com/office/drawing/2014/main" id="{2DD81C88-B6E5-E191-8736-B52D43A17A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1685" y="1774599"/>
            <a:ext cx="1734986" cy="33087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graph of a graph&#10;&#10;Description automatically generated">
            <a:extLst>
              <a:ext uri="{FF2B5EF4-FFF2-40B4-BE49-F238E27FC236}">
                <a16:creationId xmlns:a16="http://schemas.microsoft.com/office/drawing/2014/main" id="{45A4F8BD-AEE8-F9D3-3355-A9A56282FA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0152" y="1788200"/>
            <a:ext cx="4654750" cy="3281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0D59F7-89FA-AABB-049A-92CBD7B5ECED}"/>
              </a:ext>
            </a:extLst>
          </p:cNvPr>
          <p:cNvSpPr>
            <a:spLocks noChangeArrowheads="1"/>
          </p:cNvSpPr>
          <p:nvPr/>
        </p:nvSpPr>
        <p:spPr bwMode="auto">
          <a:xfrm>
            <a:off x="4128247" y="14811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0499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6E69C1-B854-5763-6932-44F506EE9DD9}"/>
              </a:ext>
            </a:extLst>
          </p:cNvPr>
          <p:cNvSpPr>
            <a:spLocks noGrp="1"/>
          </p:cNvSpPr>
          <p:nvPr>
            <p:ph type="title"/>
          </p:nvPr>
        </p:nvSpPr>
        <p:spPr>
          <a:xfrm>
            <a:off x="6398462" y="3189514"/>
            <a:ext cx="5241995" cy="1330841"/>
          </a:xfrm>
        </p:spPr>
        <p:txBody>
          <a:bodyPr>
            <a:normAutofit fontScale="90000"/>
          </a:bodyPr>
          <a:lstStyle/>
          <a:p>
            <a:r>
              <a:rPr lang="en-US" sz="2100" kern="100" dirty="0">
                <a:effectLst/>
                <a:latin typeface="Arial" panose="020B0604020202020204" pitchFamily="34" charset="0"/>
                <a:ea typeface="Aptos" panose="020B0004020202020204" pitchFamily="34" charset="0"/>
                <a:cs typeface="Times New Roman" panose="02020603050405020304" pitchFamily="18" charset="0"/>
              </a:rPr>
              <a:t>Further checking the word count data, there are a few outliers with very high word count to 490 words, some with range 275 to 350 words.</a:t>
            </a:r>
            <a:br>
              <a:rPr lang="en-US" sz="2100" kern="100" dirty="0">
                <a:effectLst/>
                <a:latin typeface="Aptos" panose="020B0004020202020204" pitchFamily="34" charset="0"/>
                <a:ea typeface="Aptos" panose="020B0004020202020204" pitchFamily="34" charset="0"/>
                <a:cs typeface="Times New Roman" panose="02020603050405020304" pitchFamily="18" charset="0"/>
              </a:rPr>
            </a:br>
            <a:endParaRPr lang="en-US" sz="2100" dirty="0"/>
          </a:p>
        </p:txBody>
      </p:sp>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graph&#10;&#10;Description automatically generated">
            <a:extLst>
              <a:ext uri="{FF2B5EF4-FFF2-40B4-BE49-F238E27FC236}">
                <a16:creationId xmlns:a16="http://schemas.microsoft.com/office/drawing/2014/main" id="{F255DE87-6C83-A585-CB2C-0BBA04966384}"/>
              </a:ext>
            </a:extLst>
          </p:cNvPr>
          <p:cNvPicPr>
            <a:picLocks noGrp="1" noChangeAspect="1"/>
          </p:cNvPicPr>
          <p:nvPr>
            <p:ph idx="1"/>
          </p:nvPr>
        </p:nvPicPr>
        <p:blipFill>
          <a:blip r:embed="rId2"/>
          <a:stretch>
            <a:fillRect/>
          </a:stretch>
        </p:blipFill>
        <p:spPr>
          <a:xfrm>
            <a:off x="1136650" y="2303236"/>
            <a:ext cx="4959350" cy="3708854"/>
          </a:xfrm>
          <a:prstGeom prst="rect">
            <a:avLst/>
          </a:prstGeom>
        </p:spPr>
      </p:pic>
    </p:spTree>
    <p:extLst>
      <p:ext uri="{BB962C8B-B14F-4D97-AF65-F5344CB8AC3E}">
        <p14:creationId xmlns:p14="http://schemas.microsoft.com/office/powerpoint/2010/main" val="381137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0AC46F-6A55-E601-5867-7AB6428712CB}"/>
              </a:ext>
            </a:extLst>
          </p:cNvPr>
          <p:cNvSpPr>
            <a:spLocks noGrp="1"/>
          </p:cNvSpPr>
          <p:nvPr>
            <p:ph type="title"/>
          </p:nvPr>
        </p:nvSpPr>
        <p:spPr>
          <a:xfrm>
            <a:off x="1120040" y="806823"/>
            <a:ext cx="9859618" cy="713311"/>
          </a:xfrm>
        </p:spPr>
        <p:txBody>
          <a:bodyPr vert="horz" lIns="91440" tIns="45720" rIns="91440" bIns="45720" rtlCol="0" anchor="b">
            <a:normAutofit fontScale="90000"/>
          </a:bodyPr>
          <a:lstStyle/>
          <a:p>
            <a:pPr algn="ctr"/>
            <a:r>
              <a:rPr lang="en-US" sz="3600" b="1" kern="1200" dirty="0">
                <a:solidFill>
                  <a:schemeClr val="tx1"/>
                </a:solidFill>
                <a:effectLst/>
                <a:latin typeface="+mj-lt"/>
                <a:ea typeface="+mj-ea"/>
                <a:cs typeface="+mj-cs"/>
              </a:rPr>
              <a:t>The top 5 rows with the longest word count:</a:t>
            </a:r>
            <a:br>
              <a:rPr lang="en-US" sz="2400" b="1" kern="1200" dirty="0">
                <a:solidFill>
                  <a:schemeClr val="tx1"/>
                </a:solidFill>
                <a:effectLst/>
                <a:latin typeface="+mj-lt"/>
                <a:ea typeface="+mj-ea"/>
                <a:cs typeface="+mj-cs"/>
              </a:rPr>
            </a:br>
            <a:endParaRPr lang="en-US" sz="2400" b="1" kern="1200" dirty="0">
              <a:solidFill>
                <a:schemeClr val="tx1"/>
              </a:solidFill>
              <a:latin typeface="+mj-lt"/>
              <a:ea typeface="+mj-ea"/>
              <a:cs typeface="+mj-cs"/>
            </a:endParaRPr>
          </a:p>
        </p:txBody>
      </p:sp>
      <p:sp>
        <p:nvSpPr>
          <p:cNvPr id="14" name="Freeform: Shape 13">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D39246B5-508B-1749-9A1C-B7A824C028A0}"/>
              </a:ext>
            </a:extLst>
          </p:cNvPr>
          <p:cNvPicPr>
            <a:picLocks noGrp="1" noChangeAspect="1"/>
          </p:cNvPicPr>
          <p:nvPr>
            <p:ph idx="1"/>
          </p:nvPr>
        </p:nvPicPr>
        <p:blipFill>
          <a:blip r:embed="rId2"/>
          <a:stretch>
            <a:fillRect/>
          </a:stretch>
        </p:blipFill>
        <p:spPr>
          <a:xfrm>
            <a:off x="921967" y="1909483"/>
            <a:ext cx="10371784" cy="4141694"/>
          </a:xfrm>
          <a:prstGeom prst="rect">
            <a:avLst/>
          </a:prstGeom>
        </p:spPr>
      </p:pic>
    </p:spTree>
    <p:extLst>
      <p:ext uri="{BB962C8B-B14F-4D97-AF65-F5344CB8AC3E}">
        <p14:creationId xmlns:p14="http://schemas.microsoft.com/office/powerpoint/2010/main" val="47003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BCFF7-2481-D34E-2329-1A302C9497B8}"/>
              </a:ext>
            </a:extLst>
          </p:cNvPr>
          <p:cNvSpPr>
            <a:spLocks noGrp="1"/>
          </p:cNvSpPr>
          <p:nvPr>
            <p:ph type="title"/>
          </p:nvPr>
        </p:nvSpPr>
        <p:spPr>
          <a:xfrm>
            <a:off x="1179576" y="1261423"/>
            <a:ext cx="9829800" cy="1325880"/>
          </a:xfrm>
        </p:spPr>
        <p:txBody>
          <a:bodyPr anchor="b">
            <a:normAutofit/>
          </a:bodyPr>
          <a:lstStyle/>
          <a:p>
            <a:pPr algn="ctr"/>
            <a:r>
              <a:rPr lang="en-US" sz="3600" kern="100">
                <a:solidFill>
                  <a:schemeClr val="tx2"/>
                </a:solidFill>
                <a:effectLst/>
                <a:latin typeface="Arial" panose="020B0604020202020204" pitchFamily="34" charset="0"/>
                <a:ea typeface="Aptos" panose="020B0004020202020204" pitchFamily="34" charset="0"/>
                <a:cs typeface="Times New Roman" panose="02020603050405020304" pitchFamily="18" charset="0"/>
              </a:rPr>
              <a:t>The top 5 rows with the shortest word count:</a:t>
            </a:r>
            <a:br>
              <a:rPr lang="en-US" sz="36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br>
            <a:endParaRPr lang="en-US" sz="3600">
              <a:solidFill>
                <a:schemeClr val="tx2"/>
              </a:solidFill>
            </a:endParaRP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3" descr="A screenshot of a computer&#10;&#10;Description automatically generated">
            <a:extLst>
              <a:ext uri="{FF2B5EF4-FFF2-40B4-BE49-F238E27FC236}">
                <a16:creationId xmlns:a16="http://schemas.microsoft.com/office/drawing/2014/main" id="{71C1B8FE-1035-8F7A-EDE9-98428A60ED4F}"/>
              </a:ext>
            </a:extLst>
          </p:cNvPr>
          <p:cNvPicPr>
            <a:picLocks noGrp="1" noChangeAspect="1"/>
          </p:cNvPicPr>
          <p:nvPr>
            <p:ph idx="1"/>
          </p:nvPr>
        </p:nvPicPr>
        <p:blipFill>
          <a:blip r:embed="rId2"/>
          <a:stretch>
            <a:fillRect/>
          </a:stretch>
        </p:blipFill>
        <p:spPr>
          <a:xfrm>
            <a:off x="3314933" y="2517739"/>
            <a:ext cx="5559085" cy="3264426"/>
          </a:xfrm>
          <a:prstGeom prst="rect">
            <a:avLst/>
          </a:prstGeom>
        </p:spPr>
      </p:pic>
    </p:spTree>
    <p:extLst>
      <p:ext uri="{BB962C8B-B14F-4D97-AF65-F5344CB8AC3E}">
        <p14:creationId xmlns:p14="http://schemas.microsoft.com/office/powerpoint/2010/main" val="5130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531</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Cyber Threat Detection</vt:lpstr>
      <vt:lpstr>Problem Statement</vt:lpstr>
      <vt:lpstr>Data Information</vt:lpstr>
      <vt:lpstr>Data Analysis</vt:lpstr>
      <vt:lpstr>Majority of the data is safe, there are 1003 occurrences of malware, 617 occurrences of attack-pattern, and 466 occurrences of threat-actor. The data appears to be imbalanced.</vt:lpstr>
      <vt:lpstr>PowerPoint Presentation</vt:lpstr>
      <vt:lpstr>Further checking the word count data, there are a few outliers with very high word count to 490 words, some with range 275 to 350 words. </vt:lpstr>
      <vt:lpstr>The top 5 rows with the longest word count: </vt:lpstr>
      <vt:lpstr>The top 5 rows with the shortest word count: </vt:lpstr>
      <vt:lpstr>Checking the frequency of the character length, it shows similar results as the word length, majority of the data ranging between 1 to 500 characters long. </vt:lpstr>
      <vt:lpstr>PowerPoint Presentation</vt:lpstr>
      <vt:lpstr>MultinomialNB: Lowest accuract score, precision score, recall score, and F1-score.  ComplementNB &amp; LinearSVC: Identical accuracy score, precision score, recall score, and F1-score.  BernoilliNB: Slightly lower accuracy score but comparable precision score, recall score, and F1-score to ComplementNB and LinearSVC.  Overall, ComplementNB and LinearCSV performed the best. I will next tune hyperparameters to further improve the performance of both models. </vt:lpstr>
      <vt:lpstr>After hyperparameter tuning, it did increase the performance of both ComplementNB and LinearSVC.  LinearSVC: Highest accuracy score and precision score overall.  ComplementNB: Highest precision score but lower accuracy score than LinearSVC.  BernoulliNB: Lowest scores overall.  LinearSVC seems to be the best performing model. We will use this model to test new data to see if it can accurately predict labels for the given textual content. </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Detection</dc:title>
  <dc:creator>Veronica Chan</dc:creator>
  <cp:lastModifiedBy>Veronica Chan</cp:lastModifiedBy>
  <cp:revision>1</cp:revision>
  <dcterms:created xsi:type="dcterms:W3CDTF">2024-05-03T03:19:29Z</dcterms:created>
  <dcterms:modified xsi:type="dcterms:W3CDTF">2024-05-03T03:52:08Z</dcterms:modified>
</cp:coreProperties>
</file>