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4" autoAdjust="0"/>
    <p:restoredTop sz="94660"/>
  </p:normalViewPr>
  <p:slideViewPr>
    <p:cSldViewPr snapToGrid="0">
      <p:cViewPr varScale="1">
        <p:scale>
          <a:sx n="86" d="100"/>
          <a:sy n="86" d="100"/>
        </p:scale>
        <p:origin x="2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8732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19045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A1F7A9-74D8-4C97-AE7D-178A8C7FA6D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515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479594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A1F7A9-74D8-4C97-AE7D-178A8C7FA6D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996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1011781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150063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268287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343897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543DB-766C-4441-A47F-6FC068FEB53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42877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251059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543DB-766C-4441-A47F-6FC068FEB539}"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24154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543DB-766C-4441-A47F-6FC068FEB539}"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151394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543DB-766C-4441-A47F-6FC068FEB539}"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218702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32434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543DB-766C-4441-A47F-6FC068FEB53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A1F7A9-74D8-4C97-AE7D-178A8C7FA6D9}" type="slidenum">
              <a:rPr lang="en-US" smtClean="0"/>
              <a:t>‹#›</a:t>
            </a:fld>
            <a:endParaRPr lang="en-US"/>
          </a:p>
        </p:txBody>
      </p:sp>
    </p:spTree>
    <p:extLst>
      <p:ext uri="{BB962C8B-B14F-4D97-AF65-F5344CB8AC3E}">
        <p14:creationId xmlns:p14="http://schemas.microsoft.com/office/powerpoint/2010/main" val="166101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1543DB-766C-4441-A47F-6FC068FEB539}" type="datetimeFigureOut">
              <a:rPr lang="en-US" smtClean="0"/>
              <a:t>11/8/2023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A1F7A9-74D8-4C97-AE7D-178A8C7FA6D9}" type="slidenum">
              <a:rPr lang="en-US" smtClean="0"/>
              <a:t>‹#›</a:t>
            </a:fld>
            <a:endParaRPr lang="en-US"/>
          </a:p>
        </p:txBody>
      </p:sp>
    </p:spTree>
    <p:extLst>
      <p:ext uri="{BB962C8B-B14F-4D97-AF65-F5344CB8AC3E}">
        <p14:creationId xmlns:p14="http://schemas.microsoft.com/office/powerpoint/2010/main" val="317271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84A8-20D3-E8A4-0CB6-325998F558A1}"/>
              </a:ext>
            </a:extLst>
          </p:cNvPr>
          <p:cNvSpPr>
            <a:spLocks noGrp="1"/>
          </p:cNvSpPr>
          <p:nvPr>
            <p:ph type="ctrTitle"/>
          </p:nvPr>
        </p:nvSpPr>
        <p:spPr>
          <a:xfrm>
            <a:off x="2589212" y="799110"/>
            <a:ext cx="8915399" cy="2262781"/>
          </a:xfrm>
        </p:spPr>
        <p:txBody>
          <a:bodyPr/>
          <a:lstStyle/>
          <a:p>
            <a:r>
              <a:rPr lang="en-US" dirty="0"/>
              <a:t>Problem Statement</a:t>
            </a:r>
          </a:p>
        </p:txBody>
      </p:sp>
      <p:sp>
        <p:nvSpPr>
          <p:cNvPr id="3" name="Subtitle 2">
            <a:extLst>
              <a:ext uri="{FF2B5EF4-FFF2-40B4-BE49-F238E27FC236}">
                <a16:creationId xmlns:a16="http://schemas.microsoft.com/office/drawing/2014/main" id="{11DDDC09-3C08-EDCD-31E7-0C55446888E8}"/>
              </a:ext>
            </a:extLst>
          </p:cNvPr>
          <p:cNvSpPr>
            <a:spLocks noGrp="1"/>
          </p:cNvSpPr>
          <p:nvPr>
            <p:ph type="subTitle" idx="1"/>
          </p:nvPr>
        </p:nvSpPr>
        <p:spPr>
          <a:xfrm>
            <a:off x="2589211" y="3429000"/>
            <a:ext cx="8915399" cy="2138082"/>
          </a:xfrm>
        </p:spPr>
        <p:txBody>
          <a:bodyPr>
            <a:normAutofit/>
          </a:bodyPr>
          <a:lstStyle/>
          <a:p>
            <a:r>
              <a:rPr lang="en-US" sz="2400" dirty="0"/>
              <a:t>Recommend a strategy to Big Mountain Resort for recouping the increased operational costs of $1,540,000 for installing new chair lifts while keeping their profit margins at 9.2% and give an insight on how they should set their ticket prices for next year.</a:t>
            </a:r>
          </a:p>
        </p:txBody>
      </p:sp>
      <p:sp>
        <p:nvSpPr>
          <p:cNvPr id="5" name="TextBox 4">
            <a:extLst>
              <a:ext uri="{FF2B5EF4-FFF2-40B4-BE49-F238E27FC236}">
                <a16:creationId xmlns:a16="http://schemas.microsoft.com/office/drawing/2014/main" id="{3B7DE254-B746-F518-5946-0623F604948D}"/>
              </a:ext>
            </a:extLst>
          </p:cNvPr>
          <p:cNvSpPr txBox="1"/>
          <p:nvPr/>
        </p:nvSpPr>
        <p:spPr>
          <a:xfrm>
            <a:off x="3045759" y="3244334"/>
            <a:ext cx="6091516"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002B7A5C-1F2D-CA3B-869F-BED7CFDD9F52}"/>
              </a:ext>
            </a:extLst>
          </p:cNvPr>
          <p:cNvSpPr txBox="1"/>
          <p:nvPr/>
        </p:nvSpPr>
        <p:spPr>
          <a:xfrm>
            <a:off x="3048000" y="3248816"/>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395359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6060A-7B58-7341-5237-3BF07EB7FBCD}"/>
              </a:ext>
            </a:extLst>
          </p:cNvPr>
          <p:cNvSpPr>
            <a:spLocks noGrp="1"/>
          </p:cNvSpPr>
          <p:nvPr>
            <p:ph type="title"/>
          </p:nvPr>
        </p:nvSpPr>
        <p:spPr>
          <a:xfrm>
            <a:off x="2031668" y="442841"/>
            <a:ext cx="9712998" cy="1280890"/>
          </a:xfrm>
        </p:spPr>
        <p:txBody>
          <a:bodyPr>
            <a:normAutofit/>
          </a:bodyPr>
          <a:lstStyle/>
          <a:p>
            <a:r>
              <a:rPr lang="en-US" dirty="0"/>
              <a:t>Recommendation</a:t>
            </a:r>
          </a:p>
        </p:txBody>
      </p:sp>
      <p:sp>
        <p:nvSpPr>
          <p:cNvPr id="13" name="Rectangle 12">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6DE33C6C-B917-60C2-54AF-CB1A43618932}"/>
              </a:ext>
            </a:extLst>
          </p:cNvPr>
          <p:cNvSpPr>
            <a:spLocks/>
          </p:cNvSpPr>
          <p:nvPr/>
        </p:nvSpPr>
        <p:spPr>
          <a:xfrm>
            <a:off x="2031668" y="1209717"/>
            <a:ext cx="9613483" cy="1825124"/>
          </a:xfrm>
          <a:prstGeom prst="rect">
            <a:avLst/>
          </a:prstGeom>
        </p:spPr>
        <p:txBody>
          <a:bodyPr/>
          <a:lstStyle/>
          <a:p>
            <a:pPr defTabSz="365760">
              <a:spcAft>
                <a:spcPts val="600"/>
              </a:spcAft>
            </a:pPr>
            <a:r>
              <a:rPr lang="en-US" kern="1200" dirty="0">
                <a:solidFill>
                  <a:srgbClr val="000000"/>
                </a:solidFill>
                <a:ea typeface="+mn-ea"/>
                <a:cs typeface="+mn-cs"/>
              </a:rPr>
              <a:t>Compare the different facilities at different resorts to determine which facility adds the most/least value to the resort to make recommendations on whether certain facilities should be cut to recoup the operational costs for installing new chair list.</a:t>
            </a:r>
          </a:p>
          <a:p>
            <a:pPr defTabSz="365760">
              <a:spcAft>
                <a:spcPts val="600"/>
              </a:spcAft>
            </a:pPr>
            <a:r>
              <a:rPr lang="en-US" kern="1200" dirty="0">
                <a:solidFill>
                  <a:srgbClr val="000000"/>
                </a:solidFill>
                <a:ea typeface="+mn-ea"/>
                <a:cs typeface="+mn-cs"/>
              </a:rPr>
              <a:t>We will train the model to predict Big Mountain’s ticket price based on data from the other resorts and calculate price based only on its competitors.</a:t>
            </a:r>
            <a:endParaRPr lang="en-US" sz="2400" dirty="0"/>
          </a:p>
        </p:txBody>
      </p:sp>
      <p:sp>
        <p:nvSpPr>
          <p:cNvPr id="4" name="Title 1">
            <a:extLst>
              <a:ext uri="{FF2B5EF4-FFF2-40B4-BE49-F238E27FC236}">
                <a16:creationId xmlns:a16="http://schemas.microsoft.com/office/drawing/2014/main" id="{AE5CCB76-B98C-2F0A-BEE2-CD13B2C56F21}"/>
              </a:ext>
            </a:extLst>
          </p:cNvPr>
          <p:cNvSpPr txBox="1">
            <a:spLocks/>
          </p:cNvSpPr>
          <p:nvPr/>
        </p:nvSpPr>
        <p:spPr>
          <a:xfrm>
            <a:off x="2031668" y="2734700"/>
            <a:ext cx="8464575" cy="10670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31520">
              <a:spcAft>
                <a:spcPts val="600"/>
              </a:spcAft>
            </a:pPr>
            <a:r>
              <a:rPr lang="en-US" sz="3520" kern="1200" dirty="0">
                <a:solidFill>
                  <a:schemeClr val="tx1"/>
                </a:solidFill>
                <a:latin typeface="+mj-lt"/>
                <a:ea typeface="+mj-ea"/>
                <a:cs typeface="+mj-cs"/>
              </a:rPr>
              <a:t>Key Findings</a:t>
            </a:r>
            <a:endParaRPr lang="en-US" dirty="0"/>
          </a:p>
        </p:txBody>
      </p:sp>
      <p:sp>
        <p:nvSpPr>
          <p:cNvPr id="6" name="Content Placeholder 2">
            <a:extLst>
              <a:ext uri="{FF2B5EF4-FFF2-40B4-BE49-F238E27FC236}">
                <a16:creationId xmlns:a16="http://schemas.microsoft.com/office/drawing/2014/main" id="{06FFF4B0-4310-8481-24DA-C0486A869694}"/>
              </a:ext>
            </a:extLst>
          </p:cNvPr>
          <p:cNvSpPr txBox="1">
            <a:spLocks/>
          </p:cNvSpPr>
          <p:nvPr/>
        </p:nvSpPr>
        <p:spPr>
          <a:xfrm>
            <a:off x="2031668" y="3694224"/>
            <a:ext cx="9868978" cy="22369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defTabSz="731520">
              <a:spcBef>
                <a:spcPts val="800"/>
              </a:spcBef>
            </a:pPr>
            <a:r>
              <a:rPr lang="en-US" sz="1800" kern="1200" dirty="0">
                <a:solidFill>
                  <a:schemeClr val="tx1"/>
                </a:solidFill>
                <a:latin typeface="+mn-lt"/>
                <a:ea typeface="+mn-ea"/>
                <a:cs typeface="+mn-cs"/>
              </a:rPr>
              <a:t>The results show that the Big Mountain Resort modelled price is $95.87 while their actual price is $81.00. Even with the expected mean absolute error of $10.39, this suggest there is room for an increase. Since Big Mountain Resort is charging less than most other resorts, this suggests that they may be undercharging.</a:t>
            </a:r>
          </a:p>
          <a:p>
            <a:pPr marL="182880" indent="-182880" defTabSz="731520">
              <a:spcBef>
                <a:spcPts val="800"/>
              </a:spcBef>
            </a:pPr>
            <a:r>
              <a:rPr lang="en-US" sz="1800" kern="1200" dirty="0">
                <a:solidFill>
                  <a:schemeClr val="tx1"/>
                </a:solidFill>
                <a:latin typeface="+mn-lt"/>
                <a:ea typeface="+mn-ea"/>
                <a:cs typeface="+mn-cs"/>
              </a:rPr>
              <a:t>Big Mountain Resort is doing well for vertical drops but there are other resorts with greater drops. </a:t>
            </a:r>
          </a:p>
          <a:p>
            <a:pPr marL="182880" indent="-182880" defTabSz="731520">
              <a:spcBef>
                <a:spcPts val="800"/>
              </a:spcBef>
            </a:pPr>
            <a:r>
              <a:rPr lang="en-US" sz="1800" kern="1200" dirty="0">
                <a:solidFill>
                  <a:schemeClr val="tx1"/>
                </a:solidFill>
                <a:latin typeface="+mn-lt"/>
                <a:ea typeface="+mn-ea"/>
                <a:cs typeface="+mn-cs"/>
              </a:rPr>
              <a:t>Big Mountain Resort has the highest number of total chairs, other resorts with more seem to be outliers. </a:t>
            </a:r>
          </a:p>
          <a:p>
            <a:pPr marL="182880" indent="-182880" defTabSz="731520">
              <a:spcBef>
                <a:spcPts val="800"/>
              </a:spcBef>
            </a:pPr>
            <a:r>
              <a:rPr lang="en-US" sz="1800" kern="1200" dirty="0">
                <a:solidFill>
                  <a:schemeClr val="tx1"/>
                </a:solidFill>
                <a:latin typeface="+mn-lt"/>
                <a:ea typeface="+mn-ea"/>
                <a:cs typeface="+mn-cs"/>
              </a:rPr>
              <a:t>Big Mountain Resort compares well for the number of  runs, only a few resorts have more. </a:t>
            </a:r>
            <a:endParaRPr lang="en-US" sz="1800" dirty="0"/>
          </a:p>
        </p:txBody>
      </p:sp>
    </p:spTree>
    <p:extLst>
      <p:ext uri="{BB962C8B-B14F-4D97-AF65-F5344CB8AC3E}">
        <p14:creationId xmlns:p14="http://schemas.microsoft.com/office/powerpoint/2010/main" val="393448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D59D-9EE2-A3E9-DDB7-18B00E2E1580}"/>
              </a:ext>
            </a:extLst>
          </p:cNvPr>
          <p:cNvSpPr>
            <a:spLocks noGrp="1"/>
          </p:cNvSpPr>
          <p:nvPr>
            <p:ph type="title"/>
          </p:nvPr>
        </p:nvSpPr>
        <p:spPr>
          <a:xfrm>
            <a:off x="2486719" y="222944"/>
            <a:ext cx="8911687" cy="1280890"/>
          </a:xfrm>
        </p:spPr>
        <p:txBody>
          <a:bodyPr>
            <a:normAutofit/>
          </a:bodyPr>
          <a:lstStyle/>
          <a:p>
            <a:r>
              <a:rPr lang="en-US" sz="4000" dirty="0"/>
              <a:t>Modeling Results and Analysis</a:t>
            </a:r>
          </a:p>
        </p:txBody>
      </p:sp>
      <p:pic>
        <p:nvPicPr>
          <p:cNvPr id="4" name="Content Placeholder 3" descr="A graph of a drop&#10;&#10;Description automatically generated with medium confidence">
            <a:extLst>
              <a:ext uri="{FF2B5EF4-FFF2-40B4-BE49-F238E27FC236}">
                <a16:creationId xmlns:a16="http://schemas.microsoft.com/office/drawing/2014/main" id="{302393A1-F60E-2E01-3631-2104D5DB34BF}"/>
              </a:ext>
            </a:extLst>
          </p:cNvPr>
          <p:cNvPicPr>
            <a:picLocks noGrp="1" noChangeAspect="1"/>
          </p:cNvPicPr>
          <p:nvPr>
            <p:ph idx="1"/>
          </p:nvPr>
        </p:nvPicPr>
        <p:blipFill>
          <a:blip r:embed="rId2"/>
          <a:stretch>
            <a:fillRect/>
          </a:stretch>
        </p:blipFill>
        <p:spPr>
          <a:xfrm>
            <a:off x="2139384" y="1072590"/>
            <a:ext cx="7913232" cy="4351338"/>
          </a:xfrm>
          <a:prstGeom prst="rect">
            <a:avLst/>
          </a:prstGeom>
        </p:spPr>
      </p:pic>
      <p:sp>
        <p:nvSpPr>
          <p:cNvPr id="6" name="TextBox 5">
            <a:extLst>
              <a:ext uri="{FF2B5EF4-FFF2-40B4-BE49-F238E27FC236}">
                <a16:creationId xmlns:a16="http://schemas.microsoft.com/office/drawing/2014/main" id="{BC300714-B2E6-0945-7AFC-D14073564F9B}"/>
              </a:ext>
            </a:extLst>
          </p:cNvPr>
          <p:cNvSpPr txBox="1"/>
          <p:nvPr/>
        </p:nvSpPr>
        <p:spPr>
          <a:xfrm>
            <a:off x="2613156" y="5684206"/>
            <a:ext cx="6965687" cy="646331"/>
          </a:xfrm>
          <a:prstGeom prst="rect">
            <a:avLst/>
          </a:prstGeom>
          <a:noFill/>
        </p:spPr>
        <p:txBody>
          <a:bodyPr wrap="square">
            <a:spAutoFit/>
          </a:bodyPr>
          <a:lstStyle/>
          <a:p>
            <a:pPr algn="ctr"/>
            <a:r>
              <a:rPr lang="en-US" dirty="0"/>
              <a:t>Big Mountain Resort is doing well for vertical drops but there are other resorts with greater drops. </a:t>
            </a:r>
          </a:p>
        </p:txBody>
      </p:sp>
    </p:spTree>
    <p:extLst>
      <p:ext uri="{BB962C8B-B14F-4D97-AF65-F5344CB8AC3E}">
        <p14:creationId xmlns:p14="http://schemas.microsoft.com/office/powerpoint/2010/main" val="78546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D484-430F-6B67-E1E3-251876F64235}"/>
              </a:ext>
            </a:extLst>
          </p:cNvPr>
          <p:cNvSpPr>
            <a:spLocks noGrp="1"/>
          </p:cNvSpPr>
          <p:nvPr>
            <p:ph type="title"/>
          </p:nvPr>
        </p:nvSpPr>
        <p:spPr>
          <a:xfrm>
            <a:off x="2467535" y="5355624"/>
            <a:ext cx="7256929" cy="1325563"/>
          </a:xfrm>
        </p:spPr>
        <p:txBody>
          <a:bodyPr>
            <a:normAutofit/>
          </a:bodyPr>
          <a:lstStyle/>
          <a:p>
            <a:pPr algn="ctr"/>
            <a:r>
              <a:rPr lang="en-US" sz="1800" dirty="0"/>
              <a:t>Big Mountain Resort has the highest number of total chairs, other resorts with more seem to be outliers. </a:t>
            </a:r>
            <a:br>
              <a:rPr lang="en-US" sz="1800" dirty="0"/>
            </a:br>
            <a:endParaRPr lang="en-US" sz="1800" dirty="0"/>
          </a:p>
        </p:txBody>
      </p:sp>
      <p:pic>
        <p:nvPicPr>
          <p:cNvPr id="4" name="Content Placeholder 3" descr="A graph of chairs distribution&#10;&#10;Description automatically generated">
            <a:extLst>
              <a:ext uri="{FF2B5EF4-FFF2-40B4-BE49-F238E27FC236}">
                <a16:creationId xmlns:a16="http://schemas.microsoft.com/office/drawing/2014/main" id="{6ADE71C1-FD11-F05D-CAE5-95513202D6C3}"/>
              </a:ext>
            </a:extLst>
          </p:cNvPr>
          <p:cNvPicPr>
            <a:picLocks noGrp="1" noChangeAspect="1"/>
          </p:cNvPicPr>
          <p:nvPr>
            <p:ph idx="1"/>
          </p:nvPr>
        </p:nvPicPr>
        <p:blipFill>
          <a:blip r:embed="rId2"/>
          <a:stretch>
            <a:fillRect/>
          </a:stretch>
        </p:blipFill>
        <p:spPr>
          <a:xfrm>
            <a:off x="2148250" y="867191"/>
            <a:ext cx="7895498" cy="4351338"/>
          </a:xfrm>
          <a:prstGeom prst="rect">
            <a:avLst/>
          </a:prstGeom>
        </p:spPr>
      </p:pic>
    </p:spTree>
    <p:extLst>
      <p:ext uri="{BB962C8B-B14F-4D97-AF65-F5344CB8AC3E}">
        <p14:creationId xmlns:p14="http://schemas.microsoft.com/office/powerpoint/2010/main" val="242913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8CD5-12E4-8476-D46C-D1EF22D76709}"/>
              </a:ext>
            </a:extLst>
          </p:cNvPr>
          <p:cNvSpPr>
            <a:spLocks noGrp="1"/>
          </p:cNvSpPr>
          <p:nvPr>
            <p:ph type="title"/>
          </p:nvPr>
        </p:nvSpPr>
        <p:spPr>
          <a:xfrm>
            <a:off x="2946707" y="5314626"/>
            <a:ext cx="6298581" cy="1325563"/>
          </a:xfrm>
        </p:spPr>
        <p:txBody>
          <a:bodyPr>
            <a:normAutofit/>
          </a:bodyPr>
          <a:lstStyle/>
          <a:p>
            <a:pPr algn="ctr"/>
            <a:r>
              <a:rPr lang="en-US" sz="1800" dirty="0"/>
              <a:t>Big Mountain Resort compares well for the number of  runs, only a few resorts have more. </a:t>
            </a:r>
            <a:br>
              <a:rPr lang="en-US" sz="1800" dirty="0"/>
            </a:br>
            <a:endParaRPr lang="en-US" sz="1800" dirty="0"/>
          </a:p>
        </p:txBody>
      </p:sp>
      <p:pic>
        <p:nvPicPr>
          <p:cNvPr id="4" name="Content Placeholder 3" descr="A graph of a number of runs&#10;&#10;Description automatically generated">
            <a:extLst>
              <a:ext uri="{FF2B5EF4-FFF2-40B4-BE49-F238E27FC236}">
                <a16:creationId xmlns:a16="http://schemas.microsoft.com/office/drawing/2014/main" id="{B23C2F00-E180-8997-82DC-76359D35F30A}"/>
              </a:ext>
            </a:extLst>
          </p:cNvPr>
          <p:cNvPicPr>
            <a:picLocks noGrp="1" noChangeAspect="1"/>
          </p:cNvPicPr>
          <p:nvPr>
            <p:ph idx="1"/>
          </p:nvPr>
        </p:nvPicPr>
        <p:blipFill>
          <a:blip r:embed="rId2"/>
          <a:stretch>
            <a:fillRect/>
          </a:stretch>
        </p:blipFill>
        <p:spPr>
          <a:xfrm>
            <a:off x="2052141" y="721964"/>
            <a:ext cx="8087711" cy="4351338"/>
          </a:xfrm>
          <a:prstGeom prst="rect">
            <a:avLst/>
          </a:prstGeom>
        </p:spPr>
      </p:pic>
    </p:spTree>
    <p:extLst>
      <p:ext uri="{BB962C8B-B14F-4D97-AF65-F5344CB8AC3E}">
        <p14:creationId xmlns:p14="http://schemas.microsoft.com/office/powerpoint/2010/main" val="281542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08E2-7C76-2BB8-2B0A-26F219FCD6C9}"/>
              </a:ext>
            </a:extLst>
          </p:cNvPr>
          <p:cNvSpPr>
            <a:spLocks noGrp="1"/>
          </p:cNvSpPr>
          <p:nvPr>
            <p:ph type="title"/>
          </p:nvPr>
        </p:nvSpPr>
        <p:spPr>
          <a:xfrm>
            <a:off x="2035364" y="958064"/>
            <a:ext cx="8911687" cy="1280890"/>
          </a:xfrm>
        </p:spPr>
        <p:txBody>
          <a:bodyPr/>
          <a:lstStyle/>
          <a:p>
            <a:r>
              <a:rPr lang="en-US" dirty="0"/>
              <a:t>Summary</a:t>
            </a:r>
          </a:p>
        </p:txBody>
      </p:sp>
      <p:sp>
        <p:nvSpPr>
          <p:cNvPr id="3" name="Content Placeholder 2">
            <a:extLst>
              <a:ext uri="{FF2B5EF4-FFF2-40B4-BE49-F238E27FC236}">
                <a16:creationId xmlns:a16="http://schemas.microsoft.com/office/drawing/2014/main" id="{5C603EBD-4F3E-D334-AB10-CB4DAAC1599C}"/>
              </a:ext>
            </a:extLst>
          </p:cNvPr>
          <p:cNvSpPr>
            <a:spLocks noGrp="1"/>
          </p:cNvSpPr>
          <p:nvPr>
            <p:ph idx="1"/>
          </p:nvPr>
        </p:nvSpPr>
        <p:spPr>
          <a:xfrm>
            <a:off x="2035364" y="1791503"/>
            <a:ext cx="9595358" cy="2001776"/>
          </a:xfrm>
        </p:spPr>
        <p:txBody>
          <a:bodyPr>
            <a:normAutofit/>
          </a:bodyPr>
          <a:lstStyle/>
          <a:p>
            <a:pPr marL="0" indent="0">
              <a:buNone/>
            </a:pPr>
            <a:r>
              <a:rPr lang="en-US" sz="2000" dirty="0"/>
              <a:t>We tested 4 different scenarios which the business has shortlisted while assuming the expected number of visitors over the season are 350,000 and visitors, on average, ski for five days. We also assumed the provided data includes the additional lift that Big Mountain Resort had recently installed.</a:t>
            </a:r>
          </a:p>
          <a:p>
            <a:pPr marL="0" indent="0">
              <a:buNone/>
            </a:pPr>
            <a:endParaRPr lang="en-US" dirty="0"/>
          </a:p>
        </p:txBody>
      </p:sp>
      <p:sp>
        <p:nvSpPr>
          <p:cNvPr id="4" name="Title 1">
            <a:extLst>
              <a:ext uri="{FF2B5EF4-FFF2-40B4-BE49-F238E27FC236}">
                <a16:creationId xmlns:a16="http://schemas.microsoft.com/office/drawing/2014/main" id="{1AD7AC93-0D16-2581-1557-0EE21E21444E}"/>
              </a:ext>
            </a:extLst>
          </p:cNvPr>
          <p:cNvSpPr txBox="1">
            <a:spLocks/>
          </p:cNvSpPr>
          <p:nvPr/>
        </p:nvSpPr>
        <p:spPr>
          <a:xfrm>
            <a:off x="2035364"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Conclusion</a:t>
            </a:r>
          </a:p>
        </p:txBody>
      </p:sp>
      <p:sp>
        <p:nvSpPr>
          <p:cNvPr id="5" name="Content Placeholder 2">
            <a:extLst>
              <a:ext uri="{FF2B5EF4-FFF2-40B4-BE49-F238E27FC236}">
                <a16:creationId xmlns:a16="http://schemas.microsoft.com/office/drawing/2014/main" id="{C684801A-6004-6B21-A760-E93E6AB90F66}"/>
              </a:ext>
            </a:extLst>
          </p:cNvPr>
          <p:cNvSpPr txBox="1">
            <a:spLocks/>
          </p:cNvSpPr>
          <p:nvPr/>
        </p:nvSpPr>
        <p:spPr>
          <a:xfrm>
            <a:off x="2035364" y="4626718"/>
            <a:ext cx="9595358" cy="1078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suggest Big Mountain Resort to implement scenario 2, the model shows that this increases the support for ticket price by $1.99. Over the season, this could be expected to amount to $3,474,638 in profit. </a:t>
            </a:r>
          </a:p>
        </p:txBody>
      </p:sp>
    </p:spTree>
    <p:extLst>
      <p:ext uri="{BB962C8B-B14F-4D97-AF65-F5344CB8AC3E}">
        <p14:creationId xmlns:p14="http://schemas.microsoft.com/office/powerpoint/2010/main" val="25430019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24</TotalTime>
  <Words>393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Problem Statement</vt:lpstr>
      <vt:lpstr>Recommendation</vt:lpstr>
      <vt:lpstr>Modeling Results and Analysis</vt:lpstr>
      <vt:lpstr>Big Mountain Resort has the highest number of total chairs, other resorts with more seem to be outliers.  </vt:lpstr>
      <vt:lpstr>Big Mountain Resort compares well for the number of  runs, only a few resorts have more.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Veronica Chan</dc:creator>
  <cp:lastModifiedBy>Veronica Chan</cp:lastModifiedBy>
  <cp:revision>1</cp:revision>
  <dcterms:created xsi:type="dcterms:W3CDTF">2023-11-08T20:35:42Z</dcterms:created>
  <dcterms:modified xsi:type="dcterms:W3CDTF">2023-11-08T21:00:03Z</dcterms:modified>
</cp:coreProperties>
</file>