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0" r:id="rId2"/>
    <p:sldId id="256" r:id="rId3"/>
    <p:sldId id="257" r:id="rId4"/>
    <p:sldId id="258" r:id="rId5"/>
    <p:sldId id="259"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ineet" initials="V" lastIdx="1" clrIdx="0">
    <p:extLst>
      <p:ext uri="{19B8F6BF-5375-455C-9EA6-DF929625EA0E}">
        <p15:presenceInfo xmlns:p15="http://schemas.microsoft.com/office/powerpoint/2012/main" userId="Vineet"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9" d="100"/>
          <a:sy n="69" d="100"/>
        </p:scale>
        <p:origin x="78" y="1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commentAuthors" Target="commentAuthor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179F455-3573-4562-8E84-CE45EDE0C652}" type="datetimeFigureOut">
              <a:rPr lang="en-IN" smtClean="0"/>
              <a:t>28-03-2020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9B3BA55-C83B-4D19-B082-BCB92D4527A9}" type="slidenum">
              <a:rPr lang="en-IN" smtClean="0"/>
              <a:t>‹#›</a:t>
            </a:fld>
            <a:endParaRPr lang="en-IN"/>
          </a:p>
        </p:txBody>
      </p:sp>
    </p:spTree>
    <p:extLst>
      <p:ext uri="{BB962C8B-B14F-4D97-AF65-F5344CB8AC3E}">
        <p14:creationId xmlns:p14="http://schemas.microsoft.com/office/powerpoint/2010/main" val="3123018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179F455-3573-4562-8E84-CE45EDE0C652}" type="datetimeFigureOut">
              <a:rPr lang="en-IN" smtClean="0"/>
              <a:t>28-03-2020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9B3BA55-C83B-4D19-B082-BCB92D4527A9}" type="slidenum">
              <a:rPr lang="en-IN" smtClean="0"/>
              <a:t>‹#›</a:t>
            </a:fld>
            <a:endParaRPr lang="en-IN"/>
          </a:p>
        </p:txBody>
      </p:sp>
    </p:spTree>
    <p:extLst>
      <p:ext uri="{BB962C8B-B14F-4D97-AF65-F5344CB8AC3E}">
        <p14:creationId xmlns:p14="http://schemas.microsoft.com/office/powerpoint/2010/main" val="3655681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179F455-3573-4562-8E84-CE45EDE0C652}" type="datetimeFigureOut">
              <a:rPr lang="en-IN" smtClean="0"/>
              <a:t>28-03-2020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9B3BA55-C83B-4D19-B082-BCB92D4527A9}" type="slidenum">
              <a:rPr lang="en-IN" smtClean="0"/>
              <a:t>‹#›</a:t>
            </a:fld>
            <a:endParaRPr lang="en-IN"/>
          </a:p>
        </p:txBody>
      </p:sp>
    </p:spTree>
    <p:extLst>
      <p:ext uri="{BB962C8B-B14F-4D97-AF65-F5344CB8AC3E}">
        <p14:creationId xmlns:p14="http://schemas.microsoft.com/office/powerpoint/2010/main" val="3190485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179F455-3573-4562-8E84-CE45EDE0C652}" type="datetimeFigureOut">
              <a:rPr lang="en-IN" smtClean="0"/>
              <a:t>28-03-2020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9B3BA55-C83B-4D19-B082-BCB92D4527A9}" type="slidenum">
              <a:rPr lang="en-IN" smtClean="0"/>
              <a:t>‹#›</a:t>
            </a:fld>
            <a:endParaRPr lang="en-IN"/>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7298692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179F455-3573-4562-8E84-CE45EDE0C652}" type="datetimeFigureOut">
              <a:rPr lang="en-IN" smtClean="0"/>
              <a:t>28-03-2020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9B3BA55-C83B-4D19-B082-BCB92D4527A9}" type="slidenum">
              <a:rPr lang="en-IN" smtClean="0"/>
              <a:t>‹#›</a:t>
            </a:fld>
            <a:endParaRPr lang="en-IN"/>
          </a:p>
        </p:txBody>
      </p:sp>
    </p:spTree>
    <p:extLst>
      <p:ext uri="{BB962C8B-B14F-4D97-AF65-F5344CB8AC3E}">
        <p14:creationId xmlns:p14="http://schemas.microsoft.com/office/powerpoint/2010/main" val="42179461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179F455-3573-4562-8E84-CE45EDE0C652}" type="datetimeFigureOut">
              <a:rPr lang="en-IN" smtClean="0"/>
              <a:t>28-03-2020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9B3BA55-C83B-4D19-B082-BCB92D4527A9}" type="slidenum">
              <a:rPr lang="en-IN" smtClean="0"/>
              <a:t>‹#›</a:t>
            </a:fld>
            <a:endParaRPr lang="en-IN"/>
          </a:p>
        </p:txBody>
      </p:sp>
    </p:spTree>
    <p:extLst>
      <p:ext uri="{BB962C8B-B14F-4D97-AF65-F5344CB8AC3E}">
        <p14:creationId xmlns:p14="http://schemas.microsoft.com/office/powerpoint/2010/main" val="41616451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179F455-3573-4562-8E84-CE45EDE0C652}" type="datetimeFigureOut">
              <a:rPr lang="en-IN" smtClean="0"/>
              <a:t>28-03-2020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9B3BA55-C83B-4D19-B082-BCB92D4527A9}" type="slidenum">
              <a:rPr lang="en-IN" smtClean="0"/>
              <a:t>‹#›</a:t>
            </a:fld>
            <a:endParaRPr lang="en-IN"/>
          </a:p>
        </p:txBody>
      </p:sp>
    </p:spTree>
    <p:extLst>
      <p:ext uri="{BB962C8B-B14F-4D97-AF65-F5344CB8AC3E}">
        <p14:creationId xmlns:p14="http://schemas.microsoft.com/office/powerpoint/2010/main" val="1672219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179F455-3573-4562-8E84-CE45EDE0C652}" type="datetimeFigureOut">
              <a:rPr lang="en-IN" smtClean="0"/>
              <a:t>28-03-2020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9B3BA55-C83B-4D19-B082-BCB92D4527A9}" type="slidenum">
              <a:rPr lang="en-IN" smtClean="0"/>
              <a:t>‹#›</a:t>
            </a:fld>
            <a:endParaRPr lang="en-IN"/>
          </a:p>
        </p:txBody>
      </p:sp>
    </p:spTree>
    <p:extLst>
      <p:ext uri="{BB962C8B-B14F-4D97-AF65-F5344CB8AC3E}">
        <p14:creationId xmlns:p14="http://schemas.microsoft.com/office/powerpoint/2010/main" val="13001965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179F455-3573-4562-8E84-CE45EDE0C652}" type="datetimeFigureOut">
              <a:rPr lang="en-IN" smtClean="0"/>
              <a:t>28-03-2020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9B3BA55-C83B-4D19-B082-BCB92D4527A9}" type="slidenum">
              <a:rPr lang="en-IN" smtClean="0"/>
              <a:t>‹#›</a:t>
            </a:fld>
            <a:endParaRPr lang="en-IN"/>
          </a:p>
        </p:txBody>
      </p:sp>
    </p:spTree>
    <p:extLst>
      <p:ext uri="{BB962C8B-B14F-4D97-AF65-F5344CB8AC3E}">
        <p14:creationId xmlns:p14="http://schemas.microsoft.com/office/powerpoint/2010/main" val="37354568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179F455-3573-4562-8E84-CE45EDE0C652}" type="datetimeFigureOut">
              <a:rPr lang="en-IN" smtClean="0"/>
              <a:t>28-03-2020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9B3BA55-C83B-4D19-B082-BCB92D4527A9}" type="slidenum">
              <a:rPr lang="en-IN" smtClean="0"/>
              <a:t>‹#›</a:t>
            </a:fld>
            <a:endParaRPr lang="en-IN"/>
          </a:p>
        </p:txBody>
      </p:sp>
    </p:spTree>
    <p:extLst>
      <p:ext uri="{BB962C8B-B14F-4D97-AF65-F5344CB8AC3E}">
        <p14:creationId xmlns:p14="http://schemas.microsoft.com/office/powerpoint/2010/main" val="35206354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179F455-3573-4562-8E84-CE45EDE0C652}" type="datetimeFigureOut">
              <a:rPr lang="en-IN" smtClean="0"/>
              <a:t>28-03-2020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9B3BA55-C83B-4D19-B082-BCB92D4527A9}" type="slidenum">
              <a:rPr lang="en-IN" smtClean="0"/>
              <a:t>‹#›</a:t>
            </a:fld>
            <a:endParaRPr lang="en-IN"/>
          </a:p>
        </p:txBody>
      </p:sp>
    </p:spTree>
    <p:extLst>
      <p:ext uri="{BB962C8B-B14F-4D97-AF65-F5344CB8AC3E}">
        <p14:creationId xmlns:p14="http://schemas.microsoft.com/office/powerpoint/2010/main" val="27617150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179F455-3573-4562-8E84-CE45EDE0C652}" type="datetimeFigureOut">
              <a:rPr lang="en-IN" smtClean="0"/>
              <a:t>28-03-2020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9B3BA55-C83B-4D19-B082-BCB92D4527A9}" type="slidenum">
              <a:rPr lang="en-IN" smtClean="0"/>
              <a:t>‹#›</a:t>
            </a:fld>
            <a:endParaRPr lang="en-IN"/>
          </a:p>
        </p:txBody>
      </p:sp>
    </p:spTree>
    <p:extLst>
      <p:ext uri="{BB962C8B-B14F-4D97-AF65-F5344CB8AC3E}">
        <p14:creationId xmlns:p14="http://schemas.microsoft.com/office/powerpoint/2010/main" val="13467460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179F455-3573-4562-8E84-CE45EDE0C652}" type="datetimeFigureOut">
              <a:rPr lang="en-IN" smtClean="0"/>
              <a:t>28-03-2020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9B3BA55-C83B-4D19-B082-BCB92D4527A9}" type="slidenum">
              <a:rPr lang="en-IN" smtClean="0"/>
              <a:t>‹#›</a:t>
            </a:fld>
            <a:endParaRPr lang="en-IN"/>
          </a:p>
        </p:txBody>
      </p:sp>
    </p:spTree>
    <p:extLst>
      <p:ext uri="{BB962C8B-B14F-4D97-AF65-F5344CB8AC3E}">
        <p14:creationId xmlns:p14="http://schemas.microsoft.com/office/powerpoint/2010/main" val="32909109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179F455-3573-4562-8E84-CE45EDE0C652}" type="datetimeFigureOut">
              <a:rPr lang="en-IN" smtClean="0"/>
              <a:t>28-03-2020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9B3BA55-C83B-4D19-B082-BCB92D4527A9}" type="slidenum">
              <a:rPr lang="en-IN" smtClean="0"/>
              <a:t>‹#›</a:t>
            </a:fld>
            <a:endParaRPr lang="en-IN"/>
          </a:p>
        </p:txBody>
      </p:sp>
    </p:spTree>
    <p:extLst>
      <p:ext uri="{BB962C8B-B14F-4D97-AF65-F5344CB8AC3E}">
        <p14:creationId xmlns:p14="http://schemas.microsoft.com/office/powerpoint/2010/main" val="40579295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179F455-3573-4562-8E84-CE45EDE0C652}" type="datetimeFigureOut">
              <a:rPr lang="en-IN" smtClean="0"/>
              <a:t>28-03-2020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9B3BA55-C83B-4D19-B082-BCB92D4527A9}" type="slidenum">
              <a:rPr lang="en-IN" smtClean="0"/>
              <a:t>‹#›</a:t>
            </a:fld>
            <a:endParaRPr lang="en-IN"/>
          </a:p>
        </p:txBody>
      </p:sp>
    </p:spTree>
    <p:extLst>
      <p:ext uri="{BB962C8B-B14F-4D97-AF65-F5344CB8AC3E}">
        <p14:creationId xmlns:p14="http://schemas.microsoft.com/office/powerpoint/2010/main" val="69769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179F455-3573-4562-8E84-CE45EDE0C652}" type="datetimeFigureOut">
              <a:rPr lang="en-IN" smtClean="0"/>
              <a:t>28-03-2020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9B3BA55-C83B-4D19-B082-BCB92D4527A9}" type="slidenum">
              <a:rPr lang="en-IN" smtClean="0"/>
              <a:t>‹#›</a:t>
            </a:fld>
            <a:endParaRPr lang="en-IN"/>
          </a:p>
        </p:txBody>
      </p:sp>
    </p:spTree>
    <p:extLst>
      <p:ext uri="{BB962C8B-B14F-4D97-AF65-F5344CB8AC3E}">
        <p14:creationId xmlns:p14="http://schemas.microsoft.com/office/powerpoint/2010/main" val="24600040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179F455-3573-4562-8E84-CE45EDE0C652}" type="datetimeFigureOut">
              <a:rPr lang="en-IN" smtClean="0"/>
              <a:t>28-03-2020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9B3BA55-C83B-4D19-B082-BCB92D4527A9}" type="slidenum">
              <a:rPr lang="en-IN" smtClean="0"/>
              <a:t>‹#›</a:t>
            </a:fld>
            <a:endParaRPr lang="en-IN"/>
          </a:p>
        </p:txBody>
      </p:sp>
    </p:spTree>
    <p:extLst>
      <p:ext uri="{BB962C8B-B14F-4D97-AF65-F5344CB8AC3E}">
        <p14:creationId xmlns:p14="http://schemas.microsoft.com/office/powerpoint/2010/main" val="24712195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4179F455-3573-4562-8E84-CE45EDE0C652}" type="datetimeFigureOut">
              <a:rPr lang="en-IN" smtClean="0"/>
              <a:t>28-03-2020</a:t>
            </a:fld>
            <a:endParaRPr lang="en-IN"/>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F9B3BA55-C83B-4D19-B082-BCB92D4527A9}" type="slidenum">
              <a:rPr lang="en-IN" smtClean="0"/>
              <a:t>‹#›</a:t>
            </a:fld>
            <a:endParaRPr lang="en-IN"/>
          </a:p>
        </p:txBody>
      </p:sp>
    </p:spTree>
    <p:extLst>
      <p:ext uri="{BB962C8B-B14F-4D97-AF65-F5344CB8AC3E}">
        <p14:creationId xmlns:p14="http://schemas.microsoft.com/office/powerpoint/2010/main" val="293622372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1.xml"/></Relationships>
</file>

<file path=ppt/slides/_rels/slide4.xml.rels><?xml version="1.0" encoding="UTF-8" standalone="yes"?>
<Relationships xmlns="http://schemas.openxmlformats.org/package/2006/relationships"><Relationship Id="rId2" Type="http://schemas.openxmlformats.org/officeDocument/2006/relationships/hyperlink" Target="https://en.wikipedia.org/w/index.php?title=List_of_postal_codes_of_Canada:_M&amp;oldid=890001620" TargetMode="Externa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6D90F9D-CA59-480A-B580-084ACBA93170}"/>
              </a:ext>
            </a:extLst>
          </p:cNvPr>
          <p:cNvSpPr/>
          <p:nvPr/>
        </p:nvSpPr>
        <p:spPr>
          <a:xfrm>
            <a:off x="2021119" y="958425"/>
            <a:ext cx="7857173" cy="4247317"/>
          </a:xfrm>
          <a:prstGeom prst="rect">
            <a:avLst/>
          </a:prstGeom>
          <a:noFill/>
        </p:spPr>
        <p:txBody>
          <a:bodyPr wrap="square" lIns="91440" tIns="45720" rIns="91440" bIns="45720">
            <a:spAutoFit/>
          </a:bodyPr>
          <a:lstStyle/>
          <a:p>
            <a:pPr algn="ctr"/>
            <a:r>
              <a:rPr lang="en-IN" sz="7200" b="1" dirty="0"/>
              <a:t>Capstone Project - The Battle of Neighbourhoods</a:t>
            </a:r>
            <a:endParaRPr lang="en-IN" sz="7200" dirty="0"/>
          </a:p>
          <a:p>
            <a:pPr algn="ctr"/>
            <a:endParaRPr lang="en-US" sz="5400" b="1" cap="none" spc="50" dirty="0">
              <a:ln w="0"/>
              <a:solidFill>
                <a:schemeClr val="bg2"/>
              </a:solidFill>
              <a:effectLst>
                <a:innerShdw blurRad="63500" dist="50800" dir="13500000">
                  <a:srgbClr val="000000">
                    <a:alpha val="50000"/>
                  </a:srgbClr>
                </a:innerShdw>
              </a:effectLst>
            </a:endParaRPr>
          </a:p>
        </p:txBody>
      </p:sp>
    </p:spTree>
    <p:extLst>
      <p:ext uri="{BB962C8B-B14F-4D97-AF65-F5344CB8AC3E}">
        <p14:creationId xmlns:p14="http://schemas.microsoft.com/office/powerpoint/2010/main" val="9029007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3E369F8-7DEE-4F1C-B85C-1C2B332FB302}"/>
              </a:ext>
            </a:extLst>
          </p:cNvPr>
          <p:cNvSpPr txBox="1"/>
          <p:nvPr/>
        </p:nvSpPr>
        <p:spPr>
          <a:xfrm>
            <a:off x="1404730" y="715617"/>
            <a:ext cx="9621079" cy="4832092"/>
          </a:xfrm>
          <a:prstGeom prst="rect">
            <a:avLst/>
          </a:prstGeom>
          <a:noFill/>
        </p:spPr>
        <p:txBody>
          <a:bodyPr wrap="square" rtlCol="0">
            <a:spAutoFit/>
          </a:bodyPr>
          <a:lstStyle/>
          <a:p>
            <a:r>
              <a:rPr lang="en-IN" sz="2000" b="1" dirty="0">
                <a:latin typeface="Courier New" panose="02070309020205020404" pitchFamily="49" charset="0"/>
                <a:cs typeface="Courier New" panose="02070309020205020404" pitchFamily="49" charset="0"/>
              </a:rPr>
              <a:t>Introduction/Description of the problem</a:t>
            </a:r>
          </a:p>
          <a:p>
            <a:endParaRPr lang="en-IN" dirty="0">
              <a:latin typeface="Courier New" panose="02070309020205020404" pitchFamily="49" charset="0"/>
              <a:cs typeface="Courier New" panose="02070309020205020404" pitchFamily="49" charset="0"/>
            </a:endParaRPr>
          </a:p>
          <a:p>
            <a:r>
              <a:rPr lang="en-IN" dirty="0">
                <a:latin typeface="Courier New" panose="02070309020205020404" pitchFamily="49" charset="0"/>
                <a:cs typeface="Courier New" panose="02070309020205020404" pitchFamily="49" charset="0"/>
              </a:rPr>
              <a:t>Toronto's competitive restaurant scene is an impressive one thanks to the various chefs and restauranteurs who constantly bring people new places and cuisines to try. But where is the best place to open up a Mexican eatery in the Greater Toronto Area?</a:t>
            </a:r>
          </a:p>
          <a:p>
            <a:r>
              <a:rPr lang="en-IN" dirty="0">
                <a:latin typeface="Courier New" panose="02070309020205020404" pitchFamily="49" charset="0"/>
                <a:cs typeface="Courier New" panose="02070309020205020404" pitchFamily="49" charset="0"/>
              </a:rPr>
              <a:t>Over the next 50 years, the city is projected to grow at a thrilling rate. In 50 years, the GTA’s population will double. The city’s diverse population, currently at 2.9 million, will increase to almost 5 million. Nearly 10 per cent of new Torontonians will cram themselves into the core, a sliver that accounts for only three per cent of the city’s land mass.</a:t>
            </a:r>
          </a:p>
          <a:p>
            <a:r>
              <a:rPr lang="en-IN" dirty="0">
                <a:latin typeface="Courier New" panose="02070309020205020404" pitchFamily="49" charset="0"/>
                <a:cs typeface="Courier New" panose="02070309020205020404" pitchFamily="49" charset="0"/>
              </a:rPr>
              <a:t>As a result - all things being equal and acknowledging the fact that opening a restaurant business requires deep pockets and lots of hard work, it would seem to be a good choice to open up a Mexican eatery in the core of the city. The question to be answered then is, which neighbourhoods in Downtown Toronto would represent the best option.</a:t>
            </a:r>
          </a:p>
        </p:txBody>
      </p:sp>
    </p:spTree>
    <p:extLst>
      <p:ext uri="{BB962C8B-B14F-4D97-AF65-F5344CB8AC3E}">
        <p14:creationId xmlns:p14="http://schemas.microsoft.com/office/powerpoint/2010/main" val="42708304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C719AF2-5E32-4A8D-92D8-747961BB91BE}"/>
              </a:ext>
            </a:extLst>
          </p:cNvPr>
          <p:cNvSpPr txBox="1"/>
          <p:nvPr/>
        </p:nvSpPr>
        <p:spPr>
          <a:xfrm>
            <a:off x="1126435" y="808383"/>
            <a:ext cx="9740348" cy="2923877"/>
          </a:xfrm>
          <a:prstGeom prst="rect">
            <a:avLst/>
          </a:prstGeom>
          <a:noFill/>
        </p:spPr>
        <p:txBody>
          <a:bodyPr wrap="square" rtlCol="0">
            <a:spAutoFit/>
          </a:bodyPr>
          <a:lstStyle/>
          <a:p>
            <a:r>
              <a:rPr lang="en-IN" sz="2000" b="1" dirty="0">
                <a:latin typeface="Courier New" panose="02070309020205020404" pitchFamily="49" charset="0"/>
                <a:cs typeface="Courier New" panose="02070309020205020404" pitchFamily="49" charset="0"/>
              </a:rPr>
              <a:t>Discussion of the background</a:t>
            </a:r>
          </a:p>
          <a:p>
            <a:endParaRPr lang="en-IN" sz="2000" dirty="0">
              <a:latin typeface="Courier New" panose="02070309020205020404" pitchFamily="49" charset="0"/>
              <a:cs typeface="Courier New" panose="02070309020205020404" pitchFamily="49" charset="0"/>
            </a:endParaRPr>
          </a:p>
          <a:p>
            <a:r>
              <a:rPr lang="en-IN" dirty="0">
                <a:latin typeface="Courier New" panose="02070309020205020404" pitchFamily="49" charset="0"/>
                <a:cs typeface="Courier New" panose="02070309020205020404" pitchFamily="49" charset="0"/>
              </a:rPr>
              <a:t>My client, a wealthy and successful restauranteur from Mexico is eager to expand business operations into Toronto. They want to create an authentic Mexican eatery that will serve and offer the full richness of Mexican culture and cuisine to the people of Downtown Toronto.</a:t>
            </a:r>
          </a:p>
          <a:p>
            <a:r>
              <a:rPr lang="en-IN" dirty="0">
                <a:latin typeface="Courier New" panose="02070309020205020404" pitchFamily="49" charset="0"/>
                <a:cs typeface="Courier New" panose="02070309020205020404" pitchFamily="49" charset="0"/>
              </a:rPr>
              <a:t>Since Downtown Toronto is very competitive, my client needs insight from data in order to decide in which neighbourhood to establish this authentic Mexican eatery.</a:t>
            </a:r>
          </a:p>
          <a:p>
            <a:endParaRPr lang="en-IN" dirty="0"/>
          </a:p>
        </p:txBody>
      </p:sp>
    </p:spTree>
    <p:extLst>
      <p:ext uri="{BB962C8B-B14F-4D97-AF65-F5344CB8AC3E}">
        <p14:creationId xmlns:p14="http://schemas.microsoft.com/office/powerpoint/2010/main" val="984040738"/>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C22DB87-AC43-48F1-9AD1-F8A3A28E9FAE}"/>
              </a:ext>
            </a:extLst>
          </p:cNvPr>
          <p:cNvSpPr txBox="1"/>
          <p:nvPr/>
        </p:nvSpPr>
        <p:spPr>
          <a:xfrm>
            <a:off x="993913" y="198782"/>
            <a:ext cx="10336696" cy="6771084"/>
          </a:xfrm>
          <a:prstGeom prst="rect">
            <a:avLst/>
          </a:prstGeom>
          <a:noFill/>
        </p:spPr>
        <p:txBody>
          <a:bodyPr wrap="square" rtlCol="0">
            <a:spAutoFit/>
          </a:bodyPr>
          <a:lstStyle/>
          <a:p>
            <a:r>
              <a:rPr lang="en-IN" sz="2000" b="1" dirty="0">
                <a:latin typeface="Courier New" panose="02070309020205020404" pitchFamily="49" charset="0"/>
                <a:cs typeface="Courier New" panose="02070309020205020404" pitchFamily="49" charset="0"/>
              </a:rPr>
              <a:t>Methodology</a:t>
            </a:r>
          </a:p>
          <a:p>
            <a:endParaRPr lang="en-IN" dirty="0">
              <a:latin typeface="Courier New" panose="02070309020205020404" pitchFamily="49" charset="0"/>
              <a:cs typeface="Courier New" panose="02070309020205020404" pitchFamily="49" charset="0"/>
            </a:endParaRPr>
          </a:p>
          <a:p>
            <a:r>
              <a:rPr lang="en-IN" dirty="0">
                <a:latin typeface="Courier New" panose="02070309020205020404" pitchFamily="49" charset="0"/>
                <a:cs typeface="Courier New" panose="02070309020205020404" pitchFamily="49" charset="0"/>
              </a:rPr>
              <a:t>Machine learning Algorithm used is K-means Clustering with k=5.</a:t>
            </a:r>
          </a:p>
          <a:p>
            <a:r>
              <a:rPr lang="en-IN" dirty="0">
                <a:latin typeface="Courier New" panose="02070309020205020404" pitchFamily="49" charset="0"/>
                <a:cs typeface="Courier New" panose="02070309020205020404" pitchFamily="49" charset="0"/>
              </a:rPr>
              <a:t>This project will utilize publicly available data from Wikipedia and Foursquare.</a:t>
            </a:r>
          </a:p>
          <a:p>
            <a:r>
              <a:rPr lang="en-IN" dirty="0">
                <a:latin typeface="Courier New" panose="02070309020205020404" pitchFamily="49" charset="0"/>
                <a:cs typeface="Courier New" panose="02070309020205020404" pitchFamily="49" charset="0"/>
              </a:rPr>
              <a:t>Specifically, all Toronto neighbourhood details along with their postal codes are available here: </a:t>
            </a:r>
            <a:r>
              <a:rPr lang="en-IN" u="sng" dirty="0">
                <a:latin typeface="Courier New" panose="02070309020205020404" pitchFamily="49" charset="0"/>
                <a:cs typeface="Courier New" panose="02070309020205020404" pitchFamily="49" charset="0"/>
                <a:hlinkClick r:id="rId2"/>
              </a:rPr>
              <a:t>https://en.wikipedia.org/w/index.php?title=List_of_postal_codes_of_Canada:_M&amp;oldid=890001620</a:t>
            </a:r>
            <a:endParaRPr lang="en-IN" dirty="0">
              <a:latin typeface="Courier New" panose="02070309020205020404" pitchFamily="49" charset="0"/>
              <a:cs typeface="Courier New" panose="02070309020205020404" pitchFamily="49" charset="0"/>
            </a:endParaRPr>
          </a:p>
          <a:p>
            <a:r>
              <a:rPr lang="en-IN" dirty="0">
                <a:latin typeface="Courier New" panose="02070309020205020404" pitchFamily="49" charset="0"/>
                <a:cs typeface="Courier New" panose="02070309020205020404" pitchFamily="49" charset="0"/>
              </a:rPr>
              <a:t>The focus of this project will be the Downtown Toronto neighbourhoods that will be extracted and analysed accordingly.</a:t>
            </a:r>
          </a:p>
          <a:p>
            <a:r>
              <a:rPr lang="en-IN" dirty="0">
                <a:latin typeface="Courier New" panose="02070309020205020404" pitchFamily="49" charset="0"/>
                <a:cs typeface="Courier New" panose="02070309020205020404" pitchFamily="49" charset="0"/>
              </a:rPr>
              <a:t>The Foursquare API will be utilized to obtain the geographical location data for Downtown Toronto, and data will be used to explore the restaurant venues in the neighbourhoods. The restaurants will provide the categories needed for the analysis and these will be used to determine the viability of the selected locations for the restaurant.</a:t>
            </a:r>
          </a:p>
          <a:p>
            <a:r>
              <a:rPr lang="en-IN" dirty="0">
                <a:latin typeface="Courier New" panose="02070309020205020404" pitchFamily="49" charset="0"/>
                <a:cs typeface="Courier New" panose="02070309020205020404" pitchFamily="49" charset="0"/>
              </a:rPr>
              <a:t>The data from Wikipedia and Foursquare will be explored and analysed by considering the restaurant venues in Downtown Toronto. The restaurants from the core of the city will be reviewed in terms of the types or categories of restaurants within a specific radius.</a:t>
            </a:r>
          </a:p>
          <a:p>
            <a:r>
              <a:rPr lang="en-IN" dirty="0">
                <a:latin typeface="Courier New" panose="02070309020205020404" pitchFamily="49" charset="0"/>
                <a:cs typeface="Courier New" panose="02070309020205020404" pitchFamily="49" charset="0"/>
              </a:rPr>
              <a:t>The data will be utilized to come up with a frequency analysis for a Mexican eatery in Downtown Toronto, and to come up with the best choices of neighbourhoods for my client.</a:t>
            </a:r>
          </a:p>
          <a:p>
            <a:endParaRPr lang="en-IN" dirty="0"/>
          </a:p>
        </p:txBody>
      </p:sp>
    </p:spTree>
    <p:extLst>
      <p:ext uri="{BB962C8B-B14F-4D97-AF65-F5344CB8AC3E}">
        <p14:creationId xmlns:p14="http://schemas.microsoft.com/office/powerpoint/2010/main" val="11819361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958DF8C0-D0DE-4176-828D-B683DADC70A7}"/>
              </a:ext>
            </a:extLst>
          </p:cNvPr>
          <p:cNvPicPr/>
          <p:nvPr/>
        </p:nvPicPr>
        <p:blipFill>
          <a:blip r:embed="rId2"/>
          <a:stretch>
            <a:fillRect/>
          </a:stretch>
        </p:blipFill>
        <p:spPr>
          <a:xfrm>
            <a:off x="168392" y="228459"/>
            <a:ext cx="5731510" cy="3463925"/>
          </a:xfrm>
          <a:prstGeom prst="rect">
            <a:avLst/>
          </a:prstGeom>
        </p:spPr>
      </p:pic>
      <p:sp>
        <p:nvSpPr>
          <p:cNvPr id="6" name="TextBox 5">
            <a:extLst>
              <a:ext uri="{FF2B5EF4-FFF2-40B4-BE49-F238E27FC236}">
                <a16:creationId xmlns:a16="http://schemas.microsoft.com/office/drawing/2014/main" id="{EC824E77-B851-42D1-848E-AE048AC285A2}"/>
              </a:ext>
            </a:extLst>
          </p:cNvPr>
          <p:cNvSpPr txBox="1"/>
          <p:nvPr/>
        </p:nvSpPr>
        <p:spPr>
          <a:xfrm>
            <a:off x="6096000" y="117619"/>
            <a:ext cx="5955318" cy="4001095"/>
          </a:xfrm>
          <a:prstGeom prst="rect">
            <a:avLst/>
          </a:prstGeom>
          <a:noFill/>
        </p:spPr>
        <p:txBody>
          <a:bodyPr wrap="square" rtlCol="0">
            <a:spAutoFit/>
          </a:bodyPr>
          <a:lstStyle/>
          <a:p>
            <a:r>
              <a:rPr lang="en-IN" b="1" dirty="0">
                <a:latin typeface="Courier New" panose="02070309020205020404" pitchFamily="49" charset="0"/>
                <a:cs typeface="Courier New" panose="02070309020205020404" pitchFamily="49" charset="0"/>
              </a:rPr>
              <a:t>Results </a:t>
            </a:r>
            <a:r>
              <a:rPr lang="en-IN" sz="2000" b="1" dirty="0">
                <a:latin typeface="Courier New" panose="02070309020205020404" pitchFamily="49" charset="0"/>
                <a:cs typeface="Courier New" panose="02070309020205020404" pitchFamily="49" charset="0"/>
              </a:rPr>
              <a:t>and</a:t>
            </a:r>
            <a:r>
              <a:rPr lang="en-IN" b="1" dirty="0">
                <a:latin typeface="Courier New" panose="02070309020205020404" pitchFamily="49" charset="0"/>
                <a:cs typeface="Courier New" panose="02070309020205020404" pitchFamily="49" charset="0"/>
              </a:rPr>
              <a:t> conclusions</a:t>
            </a:r>
          </a:p>
          <a:p>
            <a:endParaRPr lang="en-IN" dirty="0">
              <a:latin typeface="Courier New" panose="02070309020205020404" pitchFamily="49" charset="0"/>
              <a:cs typeface="Courier New" panose="02070309020205020404" pitchFamily="49" charset="0"/>
            </a:endParaRPr>
          </a:p>
          <a:p>
            <a:r>
              <a:rPr lang="en-IN" dirty="0">
                <a:latin typeface="Courier New" panose="02070309020205020404" pitchFamily="49" charset="0"/>
                <a:cs typeface="Courier New" panose="02070309020205020404" pitchFamily="49" charset="0"/>
              </a:rPr>
              <a:t>Localities are clustered as per the requirements and Folium map presented.</a:t>
            </a:r>
          </a:p>
          <a:p>
            <a:r>
              <a:rPr lang="en-IN" dirty="0">
                <a:latin typeface="Courier New" panose="02070309020205020404" pitchFamily="49" charset="0"/>
                <a:cs typeface="Courier New" panose="02070309020205020404" pitchFamily="49" charset="0"/>
              </a:rPr>
              <a:t>A total of 5 neighbourhood locations are being analysed for restaurant optimised location and advised client accordingly the location wise preference of user so that we can get to know where to open Mexican cuisine restaurant as per the population preference which can be shown in detailed analysis of python notebook.</a:t>
            </a:r>
          </a:p>
          <a:p>
            <a:endParaRPr lang="en-IN" dirty="0"/>
          </a:p>
          <a:p>
            <a:endParaRPr lang="en-IN" dirty="0"/>
          </a:p>
        </p:txBody>
      </p:sp>
    </p:spTree>
    <p:extLst>
      <p:ext uri="{BB962C8B-B14F-4D97-AF65-F5344CB8AC3E}">
        <p14:creationId xmlns:p14="http://schemas.microsoft.com/office/powerpoint/2010/main" val="312143495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ppt/theme/themeOverride1.xml><?xml version="1.0" encoding="utf-8"?>
<a:themeOverride xmlns:a="http://schemas.openxmlformats.org/drawingml/2006/main">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themeOverride>
</file>

<file path=docProps/app.xml><?xml version="1.0" encoding="utf-8"?>
<Properties xmlns="http://schemas.openxmlformats.org/officeDocument/2006/extended-properties" xmlns:vt="http://schemas.openxmlformats.org/officeDocument/2006/docPropsVTypes">
  <Template/>
  <TotalTime>8</TotalTime>
  <Words>569</Words>
  <Application>Microsoft Office PowerPoint</Application>
  <PresentationFormat>Widescreen</PresentationFormat>
  <Paragraphs>23</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Bookman Old Style</vt:lpstr>
      <vt:lpstr>Courier New</vt:lpstr>
      <vt:lpstr>Rockwell</vt:lpstr>
      <vt:lpstr>Damask</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Vineet</dc:creator>
  <cp:lastModifiedBy>Vineet</cp:lastModifiedBy>
  <cp:revision>1</cp:revision>
  <dcterms:created xsi:type="dcterms:W3CDTF">2020-03-27T19:41:27Z</dcterms:created>
  <dcterms:modified xsi:type="dcterms:W3CDTF">2020-03-27T19:49:55Z</dcterms:modified>
</cp:coreProperties>
</file>