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75" r:id="rId5"/>
    <p:sldId id="266" r:id="rId6"/>
    <p:sldId id="272" r:id="rId7"/>
    <p:sldId id="263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A0"/>
    <a:srgbClr val="338145"/>
    <a:srgbClr val="BD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9"/>
    <p:restoredTop sz="96327"/>
  </p:normalViewPr>
  <p:slideViewPr>
    <p:cSldViewPr snapToGrid="0" snapToObjects="1">
      <p:cViewPr>
        <p:scale>
          <a:sx n="98" d="100"/>
          <a:sy n="98" d="100"/>
        </p:scale>
        <p:origin x="76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8/16/21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9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jpe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496F-315A-F943-9866-02D19405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Teradata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67C78-4EC1-7C49-903C-F9D28C27D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Vikas Chandra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64B68CC-D6F1-4CBC-B622-DC24DF004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2" r="16776" b="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35CDC659-0FB0-BA41-8631-99F59386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5152238" cy="52569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Problem Statement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D2096BD2-35F1-1F4F-B16E-4F259F56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54" y="1259350"/>
            <a:ext cx="6482989" cy="49859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What are the </a:t>
            </a:r>
            <a:r>
              <a:rPr lang="en-IN" dirty="0"/>
              <a:t>challenges with the current Legacy Teradata environment?</a:t>
            </a:r>
          </a:p>
          <a:p>
            <a:pPr algn="just"/>
            <a:r>
              <a:rPr lang="en-IN" dirty="0"/>
              <a:t>Why cloud migration is necessary?</a:t>
            </a:r>
          </a:p>
          <a:p>
            <a:pPr algn="just"/>
            <a:r>
              <a:rPr lang="en-IN" dirty="0"/>
              <a:t>Identify tech stack  required  for cloud migration.</a:t>
            </a:r>
          </a:p>
          <a:p>
            <a:pPr algn="just"/>
            <a:r>
              <a:rPr lang="en-IN" dirty="0"/>
              <a:t>Prepare a detailed </a:t>
            </a:r>
            <a:r>
              <a:rPr lang="en-IN" b="1" dirty="0"/>
              <a:t>Teradata migration plan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152CF2-0310-C849-8EAF-B2EFADE306FB}"/>
              </a:ext>
            </a:extLst>
          </p:cNvPr>
          <p:cNvGrpSpPr/>
          <p:nvPr/>
        </p:nvGrpSpPr>
        <p:grpSpPr>
          <a:xfrm>
            <a:off x="7630025" y="1234744"/>
            <a:ext cx="4251727" cy="3269131"/>
            <a:chOff x="1090412" y="1876561"/>
            <a:chExt cx="4262697" cy="299863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5A26017-BCC8-1F48-B6C8-E2EBE3505D4E}"/>
                </a:ext>
              </a:extLst>
            </p:cNvPr>
            <p:cNvSpPr/>
            <p:nvPr/>
          </p:nvSpPr>
          <p:spPr>
            <a:xfrm>
              <a:off x="2246245" y="1876561"/>
              <a:ext cx="1024348" cy="4770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Sridhar </a:t>
              </a:r>
              <a:r>
                <a:rPr lang="en-US" sz="1200" dirty="0" err="1"/>
                <a:t>Chunduri</a:t>
              </a:r>
              <a:endParaRPr lang="en-US" sz="1200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9BFC35F-944B-8941-A8A1-3DE6DE19DAAD}"/>
                </a:ext>
              </a:extLst>
            </p:cNvPr>
            <p:cNvSpPr/>
            <p:nvPr/>
          </p:nvSpPr>
          <p:spPr>
            <a:xfrm>
              <a:off x="1335164" y="2742905"/>
              <a:ext cx="824642" cy="4770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Manoj Yadav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029F951-27E6-A84D-AA01-B249EE709F5F}"/>
                </a:ext>
              </a:extLst>
            </p:cNvPr>
            <p:cNvSpPr/>
            <p:nvPr/>
          </p:nvSpPr>
          <p:spPr>
            <a:xfrm>
              <a:off x="2371797" y="2725548"/>
              <a:ext cx="1010935" cy="4770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Nidhi </a:t>
              </a:r>
              <a:r>
                <a:rPr lang="en-US" sz="1200" dirty="0" err="1"/>
                <a:t>Pratapneni</a:t>
              </a:r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6DAC8A9-67A9-FF45-8BD3-B4A1939B9107}"/>
                </a:ext>
              </a:extLst>
            </p:cNvPr>
            <p:cNvSpPr/>
            <p:nvPr/>
          </p:nvSpPr>
          <p:spPr>
            <a:xfrm>
              <a:off x="1090412" y="3597050"/>
              <a:ext cx="1301601" cy="4770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Nirupama</a:t>
              </a:r>
              <a:r>
                <a:rPr lang="en-US" sz="1200" dirty="0">
                  <a:solidFill>
                    <a:schemeClr val="tx1"/>
                  </a:solidFill>
                </a:rPr>
                <a:t> Guruprasad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3A8789B-5F05-2449-B677-EA0099C6D3AA}"/>
                </a:ext>
              </a:extLst>
            </p:cNvPr>
            <p:cNvSpPr/>
            <p:nvPr/>
          </p:nvSpPr>
          <p:spPr>
            <a:xfrm>
              <a:off x="3649143" y="2725548"/>
              <a:ext cx="1018890" cy="47707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Ravi </a:t>
              </a:r>
              <a:r>
                <a:rPr lang="en-US" sz="1200" dirty="0" err="1">
                  <a:solidFill>
                    <a:schemeClr val="tx1"/>
                  </a:solidFill>
                </a:rPr>
                <a:t>Natrajan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031D239-B90F-8F4D-A879-12FD81FD4AD5}"/>
                </a:ext>
              </a:extLst>
            </p:cNvPr>
            <p:cNvSpPr/>
            <p:nvPr/>
          </p:nvSpPr>
          <p:spPr>
            <a:xfrm>
              <a:off x="3822523" y="3576401"/>
              <a:ext cx="977574" cy="4770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Archana </a:t>
              </a:r>
              <a:r>
                <a:rPr lang="en-US" sz="1200" dirty="0" err="1">
                  <a:solidFill>
                    <a:schemeClr val="tx1"/>
                  </a:solidFill>
                </a:rPr>
                <a:t>Jaganathan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8B70612-6F70-6A4F-A56A-A0F7E5996B99}"/>
                </a:ext>
              </a:extLst>
            </p:cNvPr>
            <p:cNvSpPr/>
            <p:nvPr/>
          </p:nvSpPr>
          <p:spPr>
            <a:xfrm>
              <a:off x="4476516" y="4398122"/>
              <a:ext cx="876593" cy="4770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Barath</a:t>
              </a:r>
              <a:r>
                <a:rPr lang="en-US" sz="1200" dirty="0">
                  <a:solidFill>
                    <a:schemeClr val="tx1"/>
                  </a:solidFill>
                </a:rPr>
                <a:t> Sampath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EECAA34-B6B7-0E4A-AE25-E50230FC3FAE}"/>
                </a:ext>
              </a:extLst>
            </p:cNvPr>
            <p:cNvSpPr/>
            <p:nvPr/>
          </p:nvSpPr>
          <p:spPr>
            <a:xfrm>
              <a:off x="3512132" y="4387287"/>
              <a:ext cx="876593" cy="4770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Kamesh LN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C564CB9-13E7-224F-9EF6-6EFF028FC540}"/>
                </a:ext>
              </a:extLst>
            </p:cNvPr>
            <p:cNvSpPr/>
            <p:nvPr/>
          </p:nvSpPr>
          <p:spPr>
            <a:xfrm>
              <a:off x="2618016" y="3597860"/>
              <a:ext cx="824896" cy="4770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Dhiman Shah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AD93249-A8D9-934A-B869-0B938F77DE1B}"/>
                </a:ext>
              </a:extLst>
            </p:cNvPr>
            <p:cNvSpPr/>
            <p:nvPr/>
          </p:nvSpPr>
          <p:spPr>
            <a:xfrm>
              <a:off x="2670241" y="4350515"/>
              <a:ext cx="720445" cy="47707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Ashu</a:t>
              </a:r>
              <a:r>
                <a:rPr lang="en-US" sz="1200" dirty="0">
                  <a:solidFill>
                    <a:schemeClr val="tx1"/>
                  </a:solidFill>
                </a:rPr>
                <a:t> Jain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767655-EEEC-504A-9918-202F65D16C3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1747485" y="2353639"/>
              <a:ext cx="1010934" cy="3892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591CBD-30F9-B44D-8A40-E98DD1713F9A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2758419" y="2353639"/>
              <a:ext cx="118846" cy="371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965232-D3F7-A04B-A5DE-F8B50A0D026C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>
            <a:xfrm flipH="1">
              <a:off x="1741213" y="3219983"/>
              <a:ext cx="6272" cy="377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0DA0902-0A30-B449-B043-B47F5E8A5025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>
              <a:off x="2392013" y="3835589"/>
              <a:ext cx="226003" cy="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B2BDB5D-249A-6044-B392-784EA364D6EF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3030464" y="4074938"/>
              <a:ext cx="0" cy="2755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E151DC0-1A89-754F-B6B6-DFD17A7E2ABD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4158588" y="3202626"/>
              <a:ext cx="152722" cy="37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FC41ED-2C1F-0740-972C-61E929381F54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3950429" y="4053479"/>
              <a:ext cx="360881" cy="333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65E126-57A1-3B4E-A322-6528C5736712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3382731" y="2964088"/>
              <a:ext cx="266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8A2CFD-8CA8-FF4A-9375-505CF4B13C19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4311310" y="4053479"/>
              <a:ext cx="603503" cy="34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Picture 4" descr="238 Public Statement Illustrations Illustrations &amp; Clip Art - iStock">
            <a:extLst>
              <a:ext uri="{FF2B5EF4-FFF2-40B4-BE49-F238E27FC236}">
                <a16:creationId xmlns:a16="http://schemas.microsoft.com/office/drawing/2014/main" id="{861BF427-E3DC-DA41-894B-9250D92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96" y="94658"/>
            <a:ext cx="1797048" cy="179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2C3BEB5-D52E-8849-9B32-F94872DD8C24}"/>
              </a:ext>
            </a:extLst>
          </p:cNvPr>
          <p:cNvSpPr txBox="1"/>
          <p:nvPr/>
        </p:nvSpPr>
        <p:spPr>
          <a:xfrm flipH="1">
            <a:off x="7522374" y="732582"/>
            <a:ext cx="57026" cy="5401518"/>
          </a:xfrm>
          <a:prstGeom prst="rect">
            <a:avLst/>
          </a:prstGeom>
          <a:gradFill>
            <a:gsLst>
              <a:gs pos="66000">
                <a:schemeClr val="bg1">
                  <a:lumMod val="38000"/>
                  <a:alpha val="57543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6" name="Picture 12" descr="Networking Banner Internet Social - Free image on Pixabay">
            <a:extLst>
              <a:ext uri="{FF2B5EF4-FFF2-40B4-BE49-F238E27FC236}">
                <a16:creationId xmlns:a16="http://schemas.microsoft.com/office/drawing/2014/main" id="{5D53B0AA-7FD9-ED4D-94F0-280BF646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02" y="4829513"/>
            <a:ext cx="4553347" cy="202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0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F863F2B-84A6-C249-91CA-3D61BC58C2F9}"/>
              </a:ext>
            </a:extLst>
          </p:cNvPr>
          <p:cNvGrpSpPr/>
          <p:nvPr/>
        </p:nvGrpSpPr>
        <p:grpSpPr>
          <a:xfrm>
            <a:off x="8043565" y="0"/>
            <a:ext cx="4148435" cy="6858000"/>
            <a:chOff x="8043565" y="101600"/>
            <a:chExt cx="4148435" cy="67564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550AAC-9805-604F-99BB-9E9C4500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3565" y="704850"/>
              <a:ext cx="4148435" cy="61531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50144B-3471-7841-BDA7-548E96AF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1419" y="101600"/>
              <a:ext cx="2921525" cy="12065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EF0AA65-4618-894B-A913-059AEAE3BA3D}"/>
              </a:ext>
            </a:extLst>
          </p:cNvPr>
          <p:cNvSpPr txBox="1"/>
          <p:nvPr/>
        </p:nvSpPr>
        <p:spPr>
          <a:xfrm>
            <a:off x="304827" y="182880"/>
            <a:ext cx="729775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 Spending : </a:t>
            </a:r>
            <a:r>
              <a:rPr lang="en-IN" sz="3200" b="1" u="none" strike="noStrike" dirty="0">
                <a:effectLst/>
              </a:rPr>
              <a:t>$ 326,970,000</a:t>
            </a:r>
            <a:endParaRPr lang="en-IN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2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Future Spending: </a:t>
            </a:r>
            <a:r>
              <a:rPr lang="en-IN" sz="3200" b="1" u="none" strike="noStrike" dirty="0">
                <a:effectLst/>
              </a:rPr>
              <a:t>$ 485,934</a:t>
            </a:r>
            <a:endParaRPr lang="en-IN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06A6E35-D1FA-E945-A0A4-EEB515410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45332"/>
              </p:ext>
            </p:extLst>
          </p:nvPr>
        </p:nvGraphicFramePr>
        <p:xfrm>
          <a:off x="1139370" y="1155079"/>
          <a:ext cx="5496560" cy="1966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312">
                  <a:extLst>
                    <a:ext uri="{9D8B030D-6E8A-4147-A177-3AD203B41FA5}">
                      <a16:colId xmlns:a16="http://schemas.microsoft.com/office/drawing/2014/main" val="3323761209"/>
                    </a:ext>
                  </a:extLst>
                </a:gridCol>
                <a:gridCol w="1099312">
                  <a:extLst>
                    <a:ext uri="{9D8B030D-6E8A-4147-A177-3AD203B41FA5}">
                      <a16:colId xmlns:a16="http://schemas.microsoft.com/office/drawing/2014/main" val="2267043475"/>
                    </a:ext>
                  </a:extLst>
                </a:gridCol>
                <a:gridCol w="1099312">
                  <a:extLst>
                    <a:ext uri="{9D8B030D-6E8A-4147-A177-3AD203B41FA5}">
                      <a16:colId xmlns:a16="http://schemas.microsoft.com/office/drawing/2014/main" val="3753087321"/>
                    </a:ext>
                  </a:extLst>
                </a:gridCol>
                <a:gridCol w="1099312">
                  <a:extLst>
                    <a:ext uri="{9D8B030D-6E8A-4147-A177-3AD203B41FA5}">
                      <a16:colId xmlns:a16="http://schemas.microsoft.com/office/drawing/2014/main" val="283974240"/>
                    </a:ext>
                  </a:extLst>
                </a:gridCol>
                <a:gridCol w="1099312">
                  <a:extLst>
                    <a:ext uri="{9D8B030D-6E8A-4147-A177-3AD203B41FA5}">
                      <a16:colId xmlns:a16="http://schemas.microsoft.com/office/drawing/2014/main" val="3951484189"/>
                    </a:ext>
                  </a:extLst>
                </a:gridCol>
              </a:tblGrid>
              <a:tr h="53056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Org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TBs (Allocated)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TBs (Used)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$AMC/GB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effectLst/>
                        </a:rPr>
                        <a:t>Yearly Cost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93901"/>
                  </a:ext>
                </a:extLst>
              </a:tr>
              <a:tr h="287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EIW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1892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567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 dirty="0">
                          <a:effectLst/>
                        </a:rPr>
                        <a:t>54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50292" marB="50292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102168000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extLst>
                  <a:ext uri="{0D108BD9-81ED-4DB2-BD59-A6C34878D82A}">
                    <a16:rowId xmlns:a16="http://schemas.microsoft.com/office/drawing/2014/main" val="2758270716"/>
                  </a:ext>
                </a:extLst>
              </a:tr>
              <a:tr h="287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C2T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631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34074000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extLst>
                  <a:ext uri="{0D108BD9-81ED-4DB2-BD59-A6C34878D82A}">
                    <a16:rowId xmlns:a16="http://schemas.microsoft.com/office/drawing/2014/main" val="126916827"/>
                  </a:ext>
                </a:extLst>
              </a:tr>
              <a:tr h="287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BMG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2036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1180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109944000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extLst>
                  <a:ext uri="{0D108BD9-81ED-4DB2-BD59-A6C34878D82A}">
                    <a16:rowId xmlns:a16="http://schemas.microsoft.com/office/drawing/2014/main" val="3425372394"/>
                  </a:ext>
                </a:extLst>
              </a:tr>
              <a:tr h="287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Wholesale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1496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669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80784000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extLst>
                  <a:ext uri="{0D108BD9-81ED-4DB2-BD59-A6C34878D82A}">
                    <a16:rowId xmlns:a16="http://schemas.microsoft.com/office/drawing/2014/main" val="1679984467"/>
                  </a:ext>
                </a:extLst>
              </a:tr>
              <a:tr h="287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u="none" strike="noStrike" dirty="0">
                          <a:effectLst/>
                        </a:rPr>
                        <a:t>Total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6055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2777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effectLst/>
                        </a:rPr>
                        <a:t> 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$ 326,970,000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0478" marB="0" anchor="b"/>
                </a:tc>
                <a:extLst>
                  <a:ext uri="{0D108BD9-81ED-4DB2-BD59-A6C34878D82A}">
                    <a16:rowId xmlns:a16="http://schemas.microsoft.com/office/drawing/2014/main" val="75667893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0B8CFFE-2C91-7B4C-99C5-E249F3132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5861"/>
              </p:ext>
            </p:extLst>
          </p:nvPr>
        </p:nvGraphicFramePr>
        <p:xfrm>
          <a:off x="1139369" y="4730413"/>
          <a:ext cx="5496561" cy="1735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5344">
                  <a:extLst>
                    <a:ext uri="{9D8B030D-6E8A-4147-A177-3AD203B41FA5}">
                      <a16:colId xmlns:a16="http://schemas.microsoft.com/office/drawing/2014/main" val="4114174410"/>
                    </a:ext>
                  </a:extLst>
                </a:gridCol>
                <a:gridCol w="1313739">
                  <a:extLst>
                    <a:ext uri="{9D8B030D-6E8A-4147-A177-3AD203B41FA5}">
                      <a16:colId xmlns:a16="http://schemas.microsoft.com/office/drawing/2014/main" val="1784509989"/>
                    </a:ext>
                  </a:extLst>
                </a:gridCol>
                <a:gridCol w="1313739">
                  <a:extLst>
                    <a:ext uri="{9D8B030D-6E8A-4147-A177-3AD203B41FA5}">
                      <a16:colId xmlns:a16="http://schemas.microsoft.com/office/drawing/2014/main" val="976930626"/>
                    </a:ext>
                  </a:extLst>
                </a:gridCol>
                <a:gridCol w="1313739">
                  <a:extLst>
                    <a:ext uri="{9D8B030D-6E8A-4147-A177-3AD203B41FA5}">
                      <a16:colId xmlns:a16="http://schemas.microsoft.com/office/drawing/2014/main" val="948541818"/>
                    </a:ext>
                  </a:extLst>
                </a:gridCol>
              </a:tblGrid>
              <a:tr h="253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Cluster Size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# Clusters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Price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98607"/>
                  </a:ext>
                </a:extLst>
              </a:tr>
              <a:tr h="253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XL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12777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51108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35754"/>
                  </a:ext>
                </a:extLst>
              </a:tr>
              <a:tr h="253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6519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26076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478393"/>
                  </a:ext>
                </a:extLst>
              </a:tr>
              <a:tr h="253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Compute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12 node * 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3390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325440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5821520"/>
                  </a:ext>
                </a:extLst>
              </a:tr>
              <a:tr h="468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Storage</a:t>
                      </a:r>
                      <a:br>
                        <a:rPr lang="en-IN" sz="1200" b="1" u="none" strike="noStrike" dirty="0">
                          <a:effectLst/>
                        </a:rPr>
                      </a:br>
                      <a:r>
                        <a:rPr lang="en-IN" sz="1200" b="1" u="none" strike="noStrike" dirty="0">
                          <a:effectLst/>
                        </a:rPr>
                        <a:t>(actual*$30)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83310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064745"/>
                  </a:ext>
                </a:extLst>
              </a:tr>
              <a:tr h="253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$ 485,934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041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72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63C4-5D34-7943-9076-99E34CDD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21820"/>
            <a:ext cx="10691265" cy="684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Challenges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E8901D-EE21-9041-844E-0FAAFA66F998}"/>
              </a:ext>
            </a:extLst>
          </p:cNvPr>
          <p:cNvGrpSpPr/>
          <p:nvPr/>
        </p:nvGrpSpPr>
        <p:grpSpPr>
          <a:xfrm>
            <a:off x="279256" y="1111061"/>
            <a:ext cx="11741809" cy="4683878"/>
            <a:chOff x="279256" y="1111061"/>
            <a:chExt cx="11741809" cy="4683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FF67A1-34DB-6E40-B697-A2F425098A5F}"/>
                </a:ext>
              </a:extLst>
            </p:cNvPr>
            <p:cNvSpPr txBox="1"/>
            <p:nvPr/>
          </p:nvSpPr>
          <p:spPr>
            <a:xfrm>
              <a:off x="279256" y="1159287"/>
              <a:ext cx="14084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Schema</a:t>
              </a:r>
            </a:p>
            <a:p>
              <a:r>
                <a:rPr lang="en-US" sz="1200" dirty="0"/>
                <a:t>Teradata to target </a:t>
              </a:r>
            </a:p>
            <a:p>
              <a:r>
                <a:rPr lang="en-US" sz="1200" dirty="0"/>
                <a:t>1:1 mapping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C24C4-D7BE-344F-A82E-60D43D1D2505}"/>
                </a:ext>
              </a:extLst>
            </p:cNvPr>
            <p:cNvSpPr txBox="1"/>
            <p:nvPr/>
          </p:nvSpPr>
          <p:spPr>
            <a:xfrm>
              <a:off x="700635" y="4873674"/>
              <a:ext cx="20038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Initial migration</a:t>
              </a:r>
            </a:p>
            <a:p>
              <a:pPr algn="ctr"/>
              <a:r>
                <a:rPr lang="en-US" sz="1200" dirty="0"/>
                <a:t>Bulk movement of historical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A13FAA-342C-5B43-9F77-4693A924AC2F}"/>
                </a:ext>
              </a:extLst>
            </p:cNvPr>
            <p:cNvSpPr txBox="1"/>
            <p:nvPr/>
          </p:nvSpPr>
          <p:spPr>
            <a:xfrm>
              <a:off x="2704488" y="1148143"/>
              <a:ext cx="20038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IAM</a:t>
              </a:r>
            </a:p>
            <a:p>
              <a:pPr algn="ctr"/>
              <a:r>
                <a:rPr lang="en-US" sz="1200" dirty="0"/>
                <a:t>Access control on </a:t>
              </a:r>
            </a:p>
            <a:p>
              <a:pPr algn="ctr"/>
              <a:r>
                <a:rPr lang="en-US" sz="1200" dirty="0"/>
                <a:t>various objects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6ABBAC-A154-674E-9B00-F4F3EC4F4023}"/>
                </a:ext>
              </a:extLst>
            </p:cNvPr>
            <p:cNvSpPr txBox="1"/>
            <p:nvPr/>
          </p:nvSpPr>
          <p:spPr>
            <a:xfrm>
              <a:off x="4498277" y="4871609"/>
              <a:ext cx="2003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Ingestion pipeline</a:t>
              </a:r>
            </a:p>
            <a:p>
              <a:pPr algn="ctr"/>
              <a:r>
                <a:rPr lang="en-US" sz="1200" dirty="0"/>
                <a:t>Setup data Ingestion pipeline from different sources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78DF4D-8BE0-2F45-8638-C130F3313CF3}"/>
                </a:ext>
              </a:extLst>
            </p:cNvPr>
            <p:cNvSpPr txBox="1"/>
            <p:nvPr/>
          </p:nvSpPr>
          <p:spPr>
            <a:xfrm>
              <a:off x="6190442" y="1111061"/>
              <a:ext cx="23259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Queries and Workloads</a:t>
              </a:r>
            </a:p>
            <a:p>
              <a:pPr algn="ctr"/>
              <a:r>
                <a:rPr lang="en-US" sz="1200" dirty="0"/>
                <a:t>SQL Query migration to support target and repointing existing reports/analytics to new database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85255-5235-EE4C-A8F3-AEEF4A198173}"/>
                </a:ext>
              </a:extLst>
            </p:cNvPr>
            <p:cNvSpPr txBox="1"/>
            <p:nvPr/>
          </p:nvSpPr>
          <p:spPr>
            <a:xfrm>
              <a:off x="8295919" y="4640776"/>
              <a:ext cx="23758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Testing &amp; Validation</a:t>
              </a:r>
            </a:p>
            <a:p>
              <a:pPr algn="ctr"/>
              <a:r>
                <a:rPr lang="en-US" sz="1200" dirty="0"/>
                <a:t>Data/Report validation between Teradata and Target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CCD28B-54A0-7F44-A008-D92BDF8B15C6}"/>
                </a:ext>
              </a:extLst>
            </p:cNvPr>
            <p:cNvSpPr txBox="1"/>
            <p:nvPr/>
          </p:nvSpPr>
          <p:spPr>
            <a:xfrm>
              <a:off x="10017212" y="1159287"/>
              <a:ext cx="20038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Capacity Planning</a:t>
              </a:r>
            </a:p>
            <a:p>
              <a:pPr algn="ctr"/>
              <a:r>
                <a:rPr lang="en-US" sz="1200" dirty="0"/>
                <a:t>Disk storage, memory, </a:t>
              </a:r>
            </a:p>
            <a:p>
              <a:pPr algn="ctr"/>
              <a:r>
                <a:rPr lang="en-US" sz="1200" dirty="0"/>
                <a:t>YoY growth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5D643D-B940-EA4A-ADF6-6600CCDF7D85}"/>
                </a:ext>
              </a:extLst>
            </p:cNvPr>
            <p:cNvGrpSpPr/>
            <p:nvPr/>
          </p:nvGrpSpPr>
          <p:grpSpPr>
            <a:xfrm>
              <a:off x="877330" y="2782831"/>
              <a:ext cx="10141808" cy="1593694"/>
              <a:chOff x="877330" y="2632150"/>
              <a:chExt cx="10141808" cy="159369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081725F-5F74-2849-BEF7-E3A7704D3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330" y="3429000"/>
                <a:ext cx="10141808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99D43A-1F56-F54A-9198-2D9DFF3AA72D}"/>
                  </a:ext>
                </a:extLst>
              </p:cNvPr>
              <p:cNvCxnSpPr/>
              <p:nvPr/>
            </p:nvCxnSpPr>
            <p:spPr>
              <a:xfrm flipV="1">
                <a:off x="877330" y="2632153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8A941B0-6510-9548-BC49-2D77E7E0FB88}"/>
                  </a:ext>
                </a:extLst>
              </p:cNvPr>
              <p:cNvCxnSpPr/>
              <p:nvPr/>
            </p:nvCxnSpPr>
            <p:spPr>
              <a:xfrm flipV="1">
                <a:off x="3706414" y="2632152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CC6B496-222E-C349-8588-CA8EA5FAB9BB}"/>
                  </a:ext>
                </a:extLst>
              </p:cNvPr>
              <p:cNvCxnSpPr/>
              <p:nvPr/>
            </p:nvCxnSpPr>
            <p:spPr>
              <a:xfrm flipV="1">
                <a:off x="7353415" y="2632151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C1BBFA4-BF06-D44F-8D58-DF639158F5A0}"/>
                  </a:ext>
                </a:extLst>
              </p:cNvPr>
              <p:cNvCxnSpPr/>
              <p:nvPr/>
            </p:nvCxnSpPr>
            <p:spPr>
              <a:xfrm flipV="1">
                <a:off x="11009777" y="2632150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996F1DC-F6F5-0447-A411-9EAD8E14FF61}"/>
                  </a:ext>
                </a:extLst>
              </p:cNvPr>
              <p:cNvCxnSpPr/>
              <p:nvPr/>
            </p:nvCxnSpPr>
            <p:spPr>
              <a:xfrm flipV="1">
                <a:off x="2151948" y="3428997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7D46393-FDE0-8941-A60F-06273C9AD778}"/>
                  </a:ext>
                </a:extLst>
              </p:cNvPr>
              <p:cNvCxnSpPr/>
              <p:nvPr/>
            </p:nvCxnSpPr>
            <p:spPr>
              <a:xfrm flipV="1">
                <a:off x="5504697" y="3428996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1DEBD-F1A2-BD4A-9935-C56CAD05144B}"/>
                  </a:ext>
                </a:extLst>
              </p:cNvPr>
              <p:cNvCxnSpPr/>
              <p:nvPr/>
            </p:nvCxnSpPr>
            <p:spPr>
              <a:xfrm flipV="1">
                <a:off x="9619549" y="3425427"/>
                <a:ext cx="0" cy="796847"/>
              </a:xfrm>
              <a:prstGeom prst="line">
                <a:avLst/>
              </a:prstGeom>
              <a:ln w="31750"/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EBEC3A-56E9-DD4D-9409-DFAAEBE99E31}"/>
                </a:ext>
              </a:extLst>
            </p:cNvPr>
            <p:cNvSpPr/>
            <p:nvPr/>
          </p:nvSpPr>
          <p:spPr>
            <a:xfrm>
              <a:off x="788982" y="2646209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F2AF1C-6144-C545-9680-6A4A086D9B5A}"/>
                </a:ext>
              </a:extLst>
            </p:cNvPr>
            <p:cNvSpPr/>
            <p:nvPr/>
          </p:nvSpPr>
          <p:spPr>
            <a:xfrm>
              <a:off x="2063600" y="4297937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420A94-11C2-524C-868D-F498D6043D29}"/>
                </a:ext>
              </a:extLst>
            </p:cNvPr>
            <p:cNvSpPr/>
            <p:nvPr/>
          </p:nvSpPr>
          <p:spPr>
            <a:xfrm>
              <a:off x="3614467" y="2651083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3E4C63-D520-6C4B-89B3-58417283DE84}"/>
                </a:ext>
              </a:extLst>
            </p:cNvPr>
            <p:cNvSpPr/>
            <p:nvPr/>
          </p:nvSpPr>
          <p:spPr>
            <a:xfrm>
              <a:off x="5411855" y="4372955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696B04-82F0-4945-B179-EC5826AA45F9}"/>
                </a:ext>
              </a:extLst>
            </p:cNvPr>
            <p:cNvSpPr/>
            <p:nvPr/>
          </p:nvSpPr>
          <p:spPr>
            <a:xfrm>
              <a:off x="7274428" y="2646209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0B386C-9128-6F4E-8745-18291748336E}"/>
                </a:ext>
              </a:extLst>
            </p:cNvPr>
            <p:cNvSpPr/>
            <p:nvPr/>
          </p:nvSpPr>
          <p:spPr>
            <a:xfrm>
              <a:off x="9531201" y="4366275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9CE4B0D-9E7B-4942-A55F-C81B3272C2BD}"/>
                </a:ext>
              </a:extLst>
            </p:cNvPr>
            <p:cNvSpPr/>
            <p:nvPr/>
          </p:nvSpPr>
          <p:spPr>
            <a:xfrm>
              <a:off x="10916749" y="2646209"/>
              <a:ext cx="176695" cy="16432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Picture 30" descr="The Gears of Process: Making Sense of the Business Process Acronyms –  inFORM Decisions">
            <a:extLst>
              <a:ext uri="{FF2B5EF4-FFF2-40B4-BE49-F238E27FC236}">
                <a16:creationId xmlns:a16="http://schemas.microsoft.com/office/drawing/2014/main" id="{43D60DDD-50D5-A949-B757-9401DDD2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26"/>
            <a:ext cx="1736386" cy="104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38BE6-B282-F94A-AA29-3917FBFD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341"/>
            <a:ext cx="7256268" cy="7585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Tools Evaluated</a:t>
            </a:r>
          </a:p>
        </p:txBody>
      </p:sp>
      <p:pic>
        <p:nvPicPr>
          <p:cNvPr id="2050" name="Picture 2" descr="Snowflake • Day5 Analytics">
            <a:extLst>
              <a:ext uri="{FF2B5EF4-FFF2-40B4-BE49-F238E27FC236}">
                <a16:creationId xmlns:a16="http://schemas.microsoft.com/office/drawing/2014/main" id="{73EF520D-1ABC-1D4C-8936-51CB648445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3" y="1590324"/>
            <a:ext cx="3175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dshift Table Design – Ramana Kothi">
            <a:extLst>
              <a:ext uri="{FF2B5EF4-FFF2-40B4-BE49-F238E27FC236}">
                <a16:creationId xmlns:a16="http://schemas.microsoft.com/office/drawing/2014/main" id="{91269F03-94C4-8F44-9967-3E993BFA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35" y="2923971"/>
            <a:ext cx="3753427" cy="101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-glacier-logo - Useful Stuff">
            <a:extLst>
              <a:ext uri="{FF2B5EF4-FFF2-40B4-BE49-F238E27FC236}">
                <a16:creationId xmlns:a16="http://schemas.microsoft.com/office/drawing/2014/main" id="{34B50762-479F-D042-9A0B-551198BA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5" y="4108179"/>
            <a:ext cx="1351758" cy="15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BCEC5-23F0-4D4B-A6F9-01723E8433EC}"/>
              </a:ext>
            </a:extLst>
          </p:cNvPr>
          <p:cNvGrpSpPr/>
          <p:nvPr/>
        </p:nvGrpSpPr>
        <p:grpSpPr>
          <a:xfrm>
            <a:off x="7380963" y="160826"/>
            <a:ext cx="4686342" cy="5373239"/>
            <a:chOff x="7359650" y="102505"/>
            <a:chExt cx="4686342" cy="53732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2A8B81-B7A1-684C-A1C4-01D4F3B0C84C}"/>
                </a:ext>
              </a:extLst>
            </p:cNvPr>
            <p:cNvSpPr txBox="1"/>
            <p:nvPr/>
          </p:nvSpPr>
          <p:spPr>
            <a:xfrm>
              <a:off x="7412282" y="102505"/>
              <a:ext cx="46337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cap="all" spc="30" dirty="0">
                  <a:latin typeface="+mj-lt"/>
                  <a:ea typeface="+mj-ea"/>
                  <a:cs typeface="+mj-cs"/>
                </a:rPr>
                <a:t>Factors</a:t>
              </a:r>
              <a:r>
                <a:rPr lang="en-US" sz="3200" b="1" dirty="0"/>
                <a:t> </a:t>
              </a:r>
              <a:r>
                <a:rPr lang="en-US" sz="3200" cap="all" spc="30" dirty="0">
                  <a:latin typeface="+mj-lt"/>
                  <a:ea typeface="+mj-ea"/>
                  <a:cs typeface="+mj-cs"/>
                </a:rPr>
                <a:t>considered</a:t>
              </a:r>
            </a:p>
          </p:txBody>
        </p:sp>
        <p:pic>
          <p:nvPicPr>
            <p:cNvPr id="31" name="Picture 16" descr="How to check Performance by Topic-wise in SAT -">
              <a:extLst>
                <a:ext uri="{FF2B5EF4-FFF2-40B4-BE49-F238E27FC236}">
                  <a16:creationId xmlns:a16="http://schemas.microsoft.com/office/drawing/2014/main" id="{F9AB96AD-1647-AB4E-9EAE-2F18C8B48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9137" y="1283204"/>
              <a:ext cx="2090750" cy="139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5283BF-8680-004A-A187-49A0D42E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9650" y="956903"/>
              <a:ext cx="1860664" cy="102503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370C5B-6195-4B4E-8320-C4260FE23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44668" y="2577863"/>
              <a:ext cx="1930058" cy="93035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E61B305-5C02-D64C-9E79-E67C0203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29137" y="3254512"/>
              <a:ext cx="2120900" cy="74312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312F0C4-6104-2941-AFBF-AB595CE58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98497" y="4104144"/>
              <a:ext cx="1422400" cy="13716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D1D15C-3BAB-554B-9962-D0A270DF0BC9}"/>
              </a:ext>
            </a:extLst>
          </p:cNvPr>
          <p:cNvSpPr txBox="1"/>
          <p:nvPr/>
        </p:nvSpPr>
        <p:spPr>
          <a:xfrm>
            <a:off x="7326110" y="0"/>
            <a:ext cx="107485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76" name="Picture 28" descr="Apache Airflow">
            <a:extLst>
              <a:ext uri="{FF2B5EF4-FFF2-40B4-BE49-F238E27FC236}">
                <a16:creationId xmlns:a16="http://schemas.microsoft.com/office/drawing/2014/main" id="{4F3E7250-36DE-6B4A-BFAD-0E08F5D6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86" y="5267676"/>
            <a:ext cx="3390900" cy="14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WS Snowball | AWS Storage">
            <a:extLst>
              <a:ext uri="{FF2B5EF4-FFF2-40B4-BE49-F238E27FC236}">
                <a16:creationId xmlns:a16="http://schemas.microsoft.com/office/drawing/2014/main" id="{77A1ECFE-D5F7-5648-A686-A93A40DD4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11" y="1349309"/>
            <a:ext cx="1194674" cy="137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1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8AF0AC-F6DC-AB4D-9DEC-198AB6D05295}"/>
              </a:ext>
            </a:extLst>
          </p:cNvPr>
          <p:cNvCxnSpPr>
            <a:cxnSpLocks/>
          </p:cNvCxnSpPr>
          <p:nvPr/>
        </p:nvCxnSpPr>
        <p:spPr>
          <a:xfrm>
            <a:off x="853035" y="939800"/>
            <a:ext cx="0" cy="4152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E495-70FF-C540-B519-C356E48A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660400"/>
            <a:ext cx="2956965" cy="5651500"/>
          </a:xfrm>
        </p:spPr>
        <p:txBody>
          <a:bodyPr>
            <a:normAutofit/>
          </a:bodyPr>
          <a:lstStyle/>
          <a:p>
            <a:pPr>
              <a:spcBef>
                <a:spcPts val="3400"/>
              </a:spcBef>
            </a:pPr>
            <a:r>
              <a:rPr lang="en-US" sz="3200" b="1" dirty="0">
                <a:solidFill>
                  <a:srgbClr val="C00000"/>
                </a:solidFill>
              </a:rPr>
              <a:t>Price</a:t>
            </a:r>
          </a:p>
          <a:p>
            <a:pPr>
              <a:spcBef>
                <a:spcPts val="3400"/>
              </a:spcBef>
            </a:pPr>
            <a:r>
              <a:rPr lang="en-US" sz="3200" b="1" dirty="0">
                <a:solidFill>
                  <a:srgbClr val="C00000"/>
                </a:solidFill>
              </a:rPr>
              <a:t>Performance</a:t>
            </a:r>
          </a:p>
          <a:p>
            <a:pPr>
              <a:spcBef>
                <a:spcPts val="3400"/>
              </a:spcBef>
            </a:pPr>
            <a:r>
              <a:rPr lang="en-US" sz="3200" b="1" dirty="0">
                <a:solidFill>
                  <a:srgbClr val="C00000"/>
                </a:solidFill>
              </a:rPr>
              <a:t>Ease of Use</a:t>
            </a:r>
          </a:p>
          <a:p>
            <a:pPr>
              <a:spcBef>
                <a:spcPts val="3400"/>
              </a:spcBef>
            </a:pPr>
            <a:r>
              <a:rPr lang="en-US" sz="3200" b="1" dirty="0">
                <a:solidFill>
                  <a:srgbClr val="C00000"/>
                </a:solidFill>
              </a:rPr>
              <a:t>Scalability</a:t>
            </a:r>
          </a:p>
          <a:p>
            <a:pPr>
              <a:spcBef>
                <a:spcPts val="3400"/>
              </a:spcBef>
            </a:pPr>
            <a:r>
              <a:rPr lang="en-US" sz="3200" b="1" dirty="0">
                <a:solidFill>
                  <a:srgbClr val="C00000"/>
                </a:solidFill>
              </a:rPr>
              <a:t>Security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56DA27-3B27-814A-BE4C-749E5AB6B79E}"/>
              </a:ext>
            </a:extLst>
          </p:cNvPr>
          <p:cNvCxnSpPr/>
          <p:nvPr/>
        </p:nvCxnSpPr>
        <p:spPr>
          <a:xfrm>
            <a:off x="876300" y="939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2F5DFA-E3B5-D642-8D6E-4AF83D264215}"/>
              </a:ext>
            </a:extLst>
          </p:cNvPr>
          <p:cNvSpPr txBox="1"/>
          <p:nvPr/>
        </p:nvSpPr>
        <p:spPr>
          <a:xfrm>
            <a:off x="3822700" y="1695450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Performance is mostly better than Redshift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3AE75-508D-1E4E-A1CB-B2FDC3CC601C}"/>
              </a:ext>
            </a:extLst>
          </p:cNvPr>
          <p:cNvSpPr txBox="1"/>
          <p:nvPr/>
        </p:nvSpPr>
        <p:spPr>
          <a:xfrm>
            <a:off x="3822700" y="256282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Snowflake &amp; Redshift are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is slightly easier than Redshift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AE8E3-C0AF-8140-9B9F-9E2E5ED734BC}"/>
              </a:ext>
            </a:extLst>
          </p:cNvPr>
          <p:cNvSpPr txBox="1"/>
          <p:nvPr/>
        </p:nvSpPr>
        <p:spPr>
          <a:xfrm>
            <a:off x="3822699" y="3480990"/>
            <a:ext cx="766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Snowflake &amp; Redshift have advance scalability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Snowflake falls behind in this race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1BC39-54A5-D443-A5A8-98447F0E86B0}"/>
              </a:ext>
            </a:extLst>
          </p:cNvPr>
          <p:cNvSpPr txBox="1"/>
          <p:nvPr/>
        </p:nvSpPr>
        <p:spPr>
          <a:xfrm>
            <a:off x="3822699" y="4404320"/>
            <a:ext cx="812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Snowflake &amp; Redshift have Robust Security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Protects confidentiality and integrity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Compliant with industry-specific regulations such as HIPAA and PCI DSS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D5285-9AAE-EC40-9FD2-4FC93BD579C6}"/>
              </a:ext>
            </a:extLst>
          </p:cNvPr>
          <p:cNvSpPr txBox="1"/>
          <p:nvPr/>
        </p:nvSpPr>
        <p:spPr>
          <a:xfrm>
            <a:off x="3822699" y="884019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Saving in 5 years = $ </a:t>
            </a:r>
            <a:r>
              <a:rPr lang="en-IN" dirty="0"/>
              <a:t>326484066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9DC347BE-C4F1-FE42-AE3E-1F6238B76667}"/>
              </a:ext>
            </a:extLst>
          </p:cNvPr>
          <p:cNvSpPr txBox="1"/>
          <p:nvPr/>
        </p:nvSpPr>
        <p:spPr>
          <a:xfrm>
            <a:off x="5128750" y="4460827"/>
            <a:ext cx="10291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Internet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98579A-B04B-604E-A42F-3CFAD450798B}"/>
              </a:ext>
            </a:extLst>
          </p:cNvPr>
          <p:cNvSpPr txBox="1"/>
          <p:nvPr/>
        </p:nvSpPr>
        <p:spPr>
          <a:xfrm>
            <a:off x="5122303" y="3139484"/>
            <a:ext cx="10291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Shipping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38BE6-B282-F94A-AA29-3917FBFD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32387"/>
            <a:ext cx="10691265" cy="1371030"/>
          </a:xfrm>
        </p:spPr>
        <p:txBody>
          <a:bodyPr/>
          <a:lstStyle/>
          <a:p>
            <a:pPr algn="ctr"/>
            <a:r>
              <a:rPr lang="en-US" dirty="0"/>
              <a:t>Migration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5D86D-FA56-384B-89D4-95AC834BFF2B}"/>
              </a:ext>
            </a:extLst>
          </p:cNvPr>
          <p:cNvSpPr/>
          <p:nvPr/>
        </p:nvSpPr>
        <p:spPr>
          <a:xfrm>
            <a:off x="228600" y="1308100"/>
            <a:ext cx="490015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A380-0243-1F4A-9B10-DE9CF8F0EB14}"/>
              </a:ext>
            </a:extLst>
          </p:cNvPr>
          <p:cNvSpPr/>
          <p:nvPr/>
        </p:nvSpPr>
        <p:spPr>
          <a:xfrm>
            <a:off x="6017899" y="1308100"/>
            <a:ext cx="6113682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59E9-C423-C748-9469-C198FC75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432050"/>
            <a:ext cx="1866900" cy="1663700"/>
          </a:xfrm>
          <a:prstGeom prst="rect">
            <a:avLst/>
          </a:prstGeom>
        </p:spPr>
      </p:pic>
      <p:pic>
        <p:nvPicPr>
          <p:cNvPr id="7176" name="Picture 8" descr="AWS Snowball | AWS Storage">
            <a:extLst>
              <a:ext uri="{FF2B5EF4-FFF2-40B4-BE49-F238E27FC236}">
                <a16:creationId xmlns:a16="http://schemas.microsoft.com/office/drawing/2014/main" id="{BC6642C2-802F-5B47-AF00-78E4F773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49" y="2419350"/>
            <a:ext cx="1194674" cy="137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WS Snowball | AWS Storage">
            <a:extLst>
              <a:ext uri="{FF2B5EF4-FFF2-40B4-BE49-F238E27FC236}">
                <a16:creationId xmlns:a16="http://schemas.microsoft.com/office/drawing/2014/main" id="{57F310F0-D157-D547-B916-58E7E564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49" y="2387885"/>
            <a:ext cx="1194674" cy="137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n Introduction to AWS. Amazon Web Services(AWS) is a cloud… | by  computethecloud | computethecloud | Medium">
            <a:extLst>
              <a:ext uri="{FF2B5EF4-FFF2-40B4-BE49-F238E27FC236}">
                <a16:creationId xmlns:a16="http://schemas.microsoft.com/office/drawing/2014/main" id="{620C2129-03A5-EA49-91D1-2DEF02DB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98" y="341714"/>
            <a:ext cx="2126417" cy="15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Zadara Cloud Services for On Premises">
            <a:extLst>
              <a:ext uri="{FF2B5EF4-FFF2-40B4-BE49-F238E27FC236}">
                <a16:creationId xmlns:a16="http://schemas.microsoft.com/office/drawing/2014/main" id="{46754371-C7DD-314C-A99A-7A651F99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7" y="375524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upload.wikimedia.org/wikipedia/commons/thumb/f/...">
            <a:extLst>
              <a:ext uri="{FF2B5EF4-FFF2-40B4-BE49-F238E27FC236}">
                <a16:creationId xmlns:a16="http://schemas.microsoft.com/office/drawing/2014/main" id="{7BC81739-81D1-2345-A7BB-925BE512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27" y="2819226"/>
            <a:ext cx="2126417" cy="5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DDE66-C2F8-BD4B-B7B1-452637B2B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6681" y="2635056"/>
            <a:ext cx="749300" cy="419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A58A8-BEC1-F446-9966-3C23B96C8B0E}"/>
              </a:ext>
            </a:extLst>
          </p:cNvPr>
          <p:cNvCxnSpPr>
            <a:cxnSpLocks/>
            <a:stCxn id="7176" idx="3"/>
            <a:endCxn id="13" idx="1"/>
          </p:cNvCxnSpPr>
          <p:nvPr/>
        </p:nvCxnSpPr>
        <p:spPr>
          <a:xfrm flipV="1">
            <a:off x="4515723" y="3073400"/>
            <a:ext cx="1840626" cy="3146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938439-0087-2A48-A6CB-BD66161A59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51023" y="3073400"/>
            <a:ext cx="75536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8" descr="Apache Airflow">
            <a:extLst>
              <a:ext uri="{FF2B5EF4-FFF2-40B4-BE49-F238E27FC236}">
                <a16:creationId xmlns:a16="http://schemas.microsoft.com/office/drawing/2014/main" id="{9BBB54A5-ECA1-C544-BAD2-49CE3C5C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9" y="4689473"/>
            <a:ext cx="1583322" cy="6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385D1-052E-134F-A12C-95A0192E5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8911" y="3803079"/>
            <a:ext cx="623863" cy="620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20F75F-614F-3C48-AAE8-29174906A3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4836" y="4599450"/>
            <a:ext cx="928220" cy="86144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DC58A-48D3-2343-BE21-094DEAB0B462}"/>
              </a:ext>
            </a:extLst>
          </p:cNvPr>
          <p:cNvCxnSpPr>
            <a:cxnSpLocks/>
          </p:cNvCxnSpPr>
          <p:nvPr/>
        </p:nvCxnSpPr>
        <p:spPr>
          <a:xfrm>
            <a:off x="1841500" y="3104865"/>
            <a:ext cx="1492249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E7B1A6-329E-6F49-AC99-7415AA8C0C98}"/>
              </a:ext>
            </a:extLst>
          </p:cNvPr>
          <p:cNvCxnSpPr>
            <a:cxnSpLocks/>
          </p:cNvCxnSpPr>
          <p:nvPr/>
        </p:nvCxnSpPr>
        <p:spPr>
          <a:xfrm>
            <a:off x="1308100" y="4095750"/>
            <a:ext cx="0" cy="59372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0EAC47-3DE4-FB49-BB40-18E58AF31BA6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>
            <a:off x="2214061" y="5024383"/>
            <a:ext cx="1130775" cy="57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33E73E3-30A4-9D4A-8C83-A9E3D2186F09}"/>
              </a:ext>
            </a:extLst>
          </p:cNvPr>
          <p:cNvCxnSpPr>
            <a:endCxn id="17" idx="1"/>
          </p:cNvCxnSpPr>
          <p:nvPr/>
        </p:nvCxnSpPr>
        <p:spPr>
          <a:xfrm flipV="1">
            <a:off x="3873644" y="4113463"/>
            <a:ext cx="1415267" cy="923618"/>
          </a:xfrm>
          <a:prstGeom prst="bentConnector3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5D81FE26-2375-054C-812B-E84BC014253B}"/>
              </a:ext>
            </a:extLst>
          </p:cNvPr>
          <p:cNvCxnSpPr>
            <a:cxnSpLocks/>
            <a:stCxn id="17" idx="3"/>
            <a:endCxn id="7190" idx="2"/>
          </p:cNvCxnSpPr>
          <p:nvPr/>
        </p:nvCxnSpPr>
        <p:spPr>
          <a:xfrm flipV="1">
            <a:off x="5912774" y="3940919"/>
            <a:ext cx="2893515" cy="172544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 descr="amazon-glacier-logo - Useful Stuff">
            <a:extLst>
              <a:ext uri="{FF2B5EF4-FFF2-40B4-BE49-F238E27FC236}">
                <a16:creationId xmlns:a16="http://schemas.microsoft.com/office/drawing/2014/main" id="{5E5D68C3-4495-6847-87DF-F072AA593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658" y="4832444"/>
            <a:ext cx="1053309" cy="118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DA13C00-F465-DF4A-B9BC-C94010A85D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1966" y="3789659"/>
            <a:ext cx="1212840" cy="3307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520EC68-E010-774F-8F46-DD40DE602F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6678" y="3725693"/>
            <a:ext cx="1212840" cy="330775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17FE36FE-A72D-E340-8AD2-E722AD863470}"/>
              </a:ext>
            </a:extLst>
          </p:cNvPr>
          <p:cNvCxnSpPr>
            <a:cxnSpLocks/>
            <a:stCxn id="8" idx="0"/>
            <a:endCxn id="7182" idx="0"/>
          </p:cNvCxnSpPr>
          <p:nvPr/>
        </p:nvCxnSpPr>
        <p:spPr>
          <a:xfrm rot="16200000" flipH="1">
            <a:off x="6007880" y="-2153430"/>
            <a:ext cx="387176" cy="9558136"/>
          </a:xfrm>
          <a:prstGeom prst="bentConnector3">
            <a:avLst>
              <a:gd name="adj1" fmla="val -59043"/>
            </a:avLst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FF352B-2926-E848-B090-22013F887EE7}"/>
              </a:ext>
            </a:extLst>
          </p:cNvPr>
          <p:cNvSpPr txBox="1"/>
          <p:nvPr/>
        </p:nvSpPr>
        <p:spPr>
          <a:xfrm>
            <a:off x="3286501" y="2011764"/>
            <a:ext cx="12383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0544BA-0442-6F4B-A26F-4A294627D9E3}"/>
              </a:ext>
            </a:extLst>
          </p:cNvPr>
          <p:cNvSpPr txBox="1"/>
          <p:nvPr/>
        </p:nvSpPr>
        <p:spPr>
          <a:xfrm>
            <a:off x="241319" y="1740401"/>
            <a:ext cx="2250651" cy="3060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On-premise Datacenter</a:t>
            </a:r>
          </a:p>
        </p:txBody>
      </p:sp>
      <p:pic>
        <p:nvPicPr>
          <p:cNvPr id="7190" name="Picture 22" descr="Setting Up AWS S3 for Open edX - Blog">
            <a:extLst>
              <a:ext uri="{FF2B5EF4-FFF2-40B4-BE49-F238E27FC236}">
                <a16:creationId xmlns:a16="http://schemas.microsoft.com/office/drawing/2014/main" id="{B2A838E2-E1E9-3443-BCD2-4AC18D21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75" y="2432049"/>
            <a:ext cx="2011827" cy="150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D7948D-F698-5A4C-A0EA-C94E82CC5EB2}"/>
              </a:ext>
            </a:extLst>
          </p:cNvPr>
          <p:cNvCxnSpPr>
            <a:cxnSpLocks/>
          </p:cNvCxnSpPr>
          <p:nvPr/>
        </p:nvCxnSpPr>
        <p:spPr>
          <a:xfrm>
            <a:off x="9278521" y="3079556"/>
            <a:ext cx="64614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CFA107-AC84-7548-B5FC-7C5600FE1E5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163313" y="3940919"/>
            <a:ext cx="0" cy="891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0" name="TextBox 7209">
            <a:extLst>
              <a:ext uri="{FF2B5EF4-FFF2-40B4-BE49-F238E27FC236}">
                <a16:creationId xmlns:a16="http://schemas.microsoft.com/office/drawing/2014/main" id="{84123A5A-732A-3444-AF73-7C8E4392CE3B}"/>
              </a:ext>
            </a:extLst>
          </p:cNvPr>
          <p:cNvSpPr txBox="1"/>
          <p:nvPr/>
        </p:nvSpPr>
        <p:spPr>
          <a:xfrm>
            <a:off x="2355850" y="3168456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22906B-EA41-8344-9D0B-521853A4A3FE}"/>
              </a:ext>
            </a:extLst>
          </p:cNvPr>
          <p:cNvSpPr txBox="1"/>
          <p:nvPr/>
        </p:nvSpPr>
        <p:spPr>
          <a:xfrm>
            <a:off x="4781657" y="3140789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A44524-16F7-BA45-92A5-EFBD19853647}"/>
              </a:ext>
            </a:extLst>
          </p:cNvPr>
          <p:cNvSpPr txBox="1"/>
          <p:nvPr/>
        </p:nvSpPr>
        <p:spPr>
          <a:xfrm>
            <a:off x="7877757" y="3156758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FEC685-B86B-2549-8EE6-2AD231856E77}"/>
              </a:ext>
            </a:extLst>
          </p:cNvPr>
          <p:cNvSpPr txBox="1"/>
          <p:nvPr/>
        </p:nvSpPr>
        <p:spPr>
          <a:xfrm>
            <a:off x="2745786" y="1871566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4424C6-9B14-FF4D-BF89-B66657E9BA7A}"/>
              </a:ext>
            </a:extLst>
          </p:cNvPr>
          <p:cNvSpPr txBox="1"/>
          <p:nvPr/>
        </p:nvSpPr>
        <p:spPr>
          <a:xfrm>
            <a:off x="1365827" y="4269501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FB0BE0-51BF-2D44-A848-FBBB74ED7FE2}"/>
              </a:ext>
            </a:extLst>
          </p:cNvPr>
          <p:cNvSpPr txBox="1"/>
          <p:nvPr/>
        </p:nvSpPr>
        <p:spPr>
          <a:xfrm>
            <a:off x="2701686" y="5071621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78C4BF-18CC-D24C-B9E4-AD4383F6A2A2}"/>
              </a:ext>
            </a:extLst>
          </p:cNvPr>
          <p:cNvSpPr txBox="1"/>
          <p:nvPr/>
        </p:nvSpPr>
        <p:spPr>
          <a:xfrm>
            <a:off x="4629865" y="4422830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887F39E-4930-4943-BB89-1FB37A1068D8}"/>
              </a:ext>
            </a:extLst>
          </p:cNvPr>
          <p:cNvSpPr txBox="1"/>
          <p:nvPr/>
        </p:nvSpPr>
        <p:spPr>
          <a:xfrm>
            <a:off x="7998098" y="4171606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3DA48-8E33-614D-A665-3176356EF472}"/>
              </a:ext>
            </a:extLst>
          </p:cNvPr>
          <p:cNvSpPr txBox="1"/>
          <p:nvPr/>
        </p:nvSpPr>
        <p:spPr>
          <a:xfrm>
            <a:off x="9510301" y="3156757"/>
            <a:ext cx="204869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055079B-C12C-254F-BBB3-D6EEE069F6C5}"/>
              </a:ext>
            </a:extLst>
          </p:cNvPr>
          <p:cNvSpPr txBox="1"/>
          <p:nvPr/>
        </p:nvSpPr>
        <p:spPr>
          <a:xfrm>
            <a:off x="9198340" y="4207189"/>
            <a:ext cx="346040" cy="25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990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E495-70FF-C540-B519-C356E48A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36" y="754618"/>
            <a:ext cx="4887365" cy="5651500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Analyze current Teradata Usage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Integration Plan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Setup Cloud Databases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Migrate DDLs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One time Load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Setup ongoing Pipeline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Update Applications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Validations on Prod Parallel</a:t>
            </a:r>
          </a:p>
          <a:p>
            <a:pPr>
              <a:spcBef>
                <a:spcPts val="1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Decommission Teradata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56DA27-3B27-814A-BE4C-749E5AB6B79E}"/>
              </a:ext>
            </a:extLst>
          </p:cNvPr>
          <p:cNvCxnSpPr/>
          <p:nvPr/>
        </p:nvCxnSpPr>
        <p:spPr>
          <a:xfrm>
            <a:off x="876300" y="1485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2F5DFA-E3B5-D642-8D6E-4AF83D264215}"/>
              </a:ext>
            </a:extLst>
          </p:cNvPr>
          <p:cNvSpPr txBox="1"/>
          <p:nvPr/>
        </p:nvSpPr>
        <p:spPr>
          <a:xfrm>
            <a:off x="5166764" y="1281847"/>
            <a:ext cx="651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Don’t go for a Big bang migration, go for a phased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Vertical slice migration - – i.e. end-to-end ingestion, migration, and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automation &amp; tools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3AE75-508D-1E4E-A1CB-B2FDC3CC601C}"/>
              </a:ext>
            </a:extLst>
          </p:cNvPr>
          <p:cNvSpPr txBox="1"/>
          <p:nvPr/>
        </p:nvSpPr>
        <p:spPr>
          <a:xfrm>
            <a:off x="5166764" y="2050971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databases and warehouses on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users and accounts on Snowflake.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AE8E3-C0AF-8140-9B9F-9E2E5ED734BC}"/>
              </a:ext>
            </a:extLst>
          </p:cNvPr>
          <p:cNvSpPr txBox="1"/>
          <p:nvPr/>
        </p:nvSpPr>
        <p:spPr>
          <a:xfrm>
            <a:off x="5166765" y="2482176"/>
            <a:ext cx="702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DDL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to Snowflake schema using automation/tool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368D5B-BAE8-9A45-AEA5-01022D2B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32387"/>
            <a:ext cx="10616133" cy="692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Pipeline &amp; Cutover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95CA9-9A8E-A546-8161-FE20773131A0}"/>
              </a:ext>
            </a:extLst>
          </p:cNvPr>
          <p:cNvSpPr txBox="1"/>
          <p:nvPr/>
        </p:nvSpPr>
        <p:spPr>
          <a:xfrm>
            <a:off x="5166764" y="904186"/>
            <a:ext cx="6615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databases &amp; tables are to be migrated?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users, roles, and applications have access to these databases?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is data getting loaded into these tables?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scripts and applications are responsible for the data load?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How is data in these tables getting used?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scripts and applications are pulling data from these tables?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8AF0AC-F6DC-AB4D-9DEC-198AB6D05295}"/>
              </a:ext>
            </a:extLst>
          </p:cNvPr>
          <p:cNvCxnSpPr>
            <a:cxnSpLocks/>
          </p:cNvCxnSpPr>
          <p:nvPr/>
        </p:nvCxnSpPr>
        <p:spPr>
          <a:xfrm>
            <a:off x="853035" y="966232"/>
            <a:ext cx="0" cy="48884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2EDE0C-C978-8444-AA9B-37991CCC2FA3}"/>
              </a:ext>
            </a:extLst>
          </p:cNvPr>
          <p:cNvSpPr txBox="1"/>
          <p:nvPr/>
        </p:nvSpPr>
        <p:spPr>
          <a:xfrm>
            <a:off x="5166765" y="3197651"/>
            <a:ext cx="68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Snowball for onetime faster data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925C1-EEFF-3242-9839-7F357CBA5B6B}"/>
              </a:ext>
            </a:extLst>
          </p:cNvPr>
          <p:cNvSpPr txBox="1"/>
          <p:nvPr/>
        </p:nvSpPr>
        <p:spPr>
          <a:xfrm>
            <a:off x="5166765" y="3736896"/>
            <a:ext cx="68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Airflow for scheduling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Till cutover, copy in both Teradata and Snowflake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C84FF-4C7D-4D4A-A790-82CFDA10D5CB}"/>
              </a:ext>
            </a:extLst>
          </p:cNvPr>
          <p:cNvSpPr txBox="1"/>
          <p:nvPr/>
        </p:nvSpPr>
        <p:spPr>
          <a:xfrm>
            <a:off x="5166765" y="4328836"/>
            <a:ext cx="68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Prod Parallel till cutover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prod parallel apps to start consuming from Snowflake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13C34-A324-4F4D-964C-40DC2DFC9099}"/>
              </a:ext>
            </a:extLst>
          </p:cNvPr>
          <p:cNvSpPr txBox="1"/>
          <p:nvPr/>
        </p:nvSpPr>
        <p:spPr>
          <a:xfrm>
            <a:off x="5166765" y="4922472"/>
            <a:ext cx="6809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Phase 1: Teradata – Primary, Snowflake – 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Phase 2: Snowflake – Primary, Teradata – 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6" grpId="0"/>
      <p:bldP spid="11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41E28"/>
      </a:dk2>
      <a:lt2>
        <a:srgbClr val="E2E5E8"/>
      </a:lt2>
      <a:accent1>
        <a:srgbClr val="C37E4D"/>
      </a:accent1>
      <a:accent2>
        <a:srgbClr val="B13B3B"/>
      </a:accent2>
      <a:accent3>
        <a:srgbClr val="C34D7E"/>
      </a:accent3>
      <a:accent4>
        <a:srgbClr val="B13B9D"/>
      </a:accent4>
      <a:accent5>
        <a:srgbClr val="A64DC3"/>
      </a:accent5>
      <a:accent6>
        <a:srgbClr val="633BB1"/>
      </a:accent6>
      <a:hlink>
        <a:srgbClr val="B4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501</Words>
  <Application>Microsoft Macintosh PowerPoint</Application>
  <PresentationFormat>Widescreen</PresentationFormat>
  <Paragraphs>164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Teradata Migration</vt:lpstr>
      <vt:lpstr>Problem Statement</vt:lpstr>
      <vt:lpstr>PowerPoint Presentation</vt:lpstr>
      <vt:lpstr>Challenges</vt:lpstr>
      <vt:lpstr>Tools Evaluated</vt:lpstr>
      <vt:lpstr>PowerPoint Presentation</vt:lpstr>
      <vt:lpstr>Migration Plan</vt:lpstr>
      <vt:lpstr>Pipeline &amp; Cutover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Document Extractor</dc:title>
  <dc:creator>Riddhima Chandra</dc:creator>
  <cp:lastModifiedBy>Riddhima Chandra</cp:lastModifiedBy>
  <cp:revision>64</cp:revision>
  <dcterms:created xsi:type="dcterms:W3CDTF">2021-08-16T16:08:47Z</dcterms:created>
  <dcterms:modified xsi:type="dcterms:W3CDTF">2021-08-22T21:33:09Z</dcterms:modified>
</cp:coreProperties>
</file>