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\Desktop\Losses_G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\Desktop\Losses_G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aseline="0"/>
              <a:t>Plot for Losses of Generator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Sheet1!$C$1:$C$50</c:f>
              <c:numCache>
                <c:formatCode>General</c:formatCode>
                <c:ptCount val="50"/>
                <c:pt idx="0">
                  <c:v>11.4795</c:v>
                </c:pt>
                <c:pt idx="1">
                  <c:v>3.2254999999999998</c:v>
                </c:pt>
                <c:pt idx="2">
                  <c:v>11.8172</c:v>
                </c:pt>
                <c:pt idx="3">
                  <c:v>6.3477999999999994</c:v>
                </c:pt>
                <c:pt idx="4">
                  <c:v>6.5822000000000003</c:v>
                </c:pt>
                <c:pt idx="5">
                  <c:v>5.2272999999999996</c:v>
                </c:pt>
                <c:pt idx="6">
                  <c:v>4.1441999999999988</c:v>
                </c:pt>
                <c:pt idx="7">
                  <c:v>5.0858999999999996</c:v>
                </c:pt>
                <c:pt idx="8">
                  <c:v>3.979099999999999</c:v>
                </c:pt>
                <c:pt idx="9">
                  <c:v>5.8007999999999997</c:v>
                </c:pt>
                <c:pt idx="10">
                  <c:v>1.6528</c:v>
                </c:pt>
                <c:pt idx="11">
                  <c:v>5.9776999999999996</c:v>
                </c:pt>
                <c:pt idx="12">
                  <c:v>3.1819000000000002</c:v>
                </c:pt>
                <c:pt idx="13">
                  <c:v>2.015499999999999</c:v>
                </c:pt>
                <c:pt idx="14">
                  <c:v>2.2892000000000001</c:v>
                </c:pt>
                <c:pt idx="15">
                  <c:v>2.1371000000000002</c:v>
                </c:pt>
                <c:pt idx="16">
                  <c:v>3.7223999999999999</c:v>
                </c:pt>
                <c:pt idx="17">
                  <c:v>3.2326000000000001</c:v>
                </c:pt>
                <c:pt idx="18">
                  <c:v>3.7747000000000002</c:v>
                </c:pt>
                <c:pt idx="19">
                  <c:v>3.7265000000000001</c:v>
                </c:pt>
                <c:pt idx="20">
                  <c:v>4.8179999999999987</c:v>
                </c:pt>
                <c:pt idx="21">
                  <c:v>2.9940000000000002</c:v>
                </c:pt>
                <c:pt idx="22">
                  <c:v>2.2555999999999998</c:v>
                </c:pt>
                <c:pt idx="23">
                  <c:v>4.8104999999999993</c:v>
                </c:pt>
                <c:pt idx="24">
                  <c:v>4.1151999999999989</c:v>
                </c:pt>
                <c:pt idx="25">
                  <c:v>3.2850000000000001</c:v>
                </c:pt>
                <c:pt idx="26">
                  <c:v>5.4844999999999997</c:v>
                </c:pt>
                <c:pt idx="27">
                  <c:v>3.4980000000000002</c:v>
                </c:pt>
                <c:pt idx="28">
                  <c:v>2.4115000000000002</c:v>
                </c:pt>
                <c:pt idx="29">
                  <c:v>4.1239999999999988</c:v>
                </c:pt>
                <c:pt idx="30">
                  <c:v>1.696</c:v>
                </c:pt>
                <c:pt idx="31">
                  <c:v>2.4138000000000002</c:v>
                </c:pt>
                <c:pt idx="32">
                  <c:v>3.3483999999999998</c:v>
                </c:pt>
                <c:pt idx="33">
                  <c:v>6.5414000000000003</c:v>
                </c:pt>
                <c:pt idx="34">
                  <c:v>3.3325</c:v>
                </c:pt>
                <c:pt idx="35">
                  <c:v>3.8519000000000001</c:v>
                </c:pt>
                <c:pt idx="36">
                  <c:v>4.1734</c:v>
                </c:pt>
                <c:pt idx="37">
                  <c:v>4.0603999999999996</c:v>
                </c:pt>
                <c:pt idx="38">
                  <c:v>5.307199999999999</c:v>
                </c:pt>
                <c:pt idx="39">
                  <c:v>1.7177</c:v>
                </c:pt>
                <c:pt idx="40">
                  <c:v>2.4449999999999998</c:v>
                </c:pt>
                <c:pt idx="41">
                  <c:v>3.9308000000000001</c:v>
                </c:pt>
                <c:pt idx="42">
                  <c:v>2.9487000000000001</c:v>
                </c:pt>
                <c:pt idx="43">
                  <c:v>6.085</c:v>
                </c:pt>
                <c:pt idx="44">
                  <c:v>4.9732000000000003</c:v>
                </c:pt>
                <c:pt idx="45">
                  <c:v>4.9732000000000003</c:v>
                </c:pt>
                <c:pt idx="46">
                  <c:v>2.413899999999999</c:v>
                </c:pt>
                <c:pt idx="47">
                  <c:v>2.413899999999999</c:v>
                </c:pt>
                <c:pt idx="48">
                  <c:v>2.8637000000000001</c:v>
                </c:pt>
                <c:pt idx="49">
                  <c:v>2.1726000000000001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9F-4DB9-AC3C-A6B7E2CEF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1919112"/>
        <c:axId val="2138992392"/>
      </c:lineChart>
      <c:catAx>
        <c:axId val="2131919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992392"/>
        <c:crosses val="autoZero"/>
        <c:auto val="1"/>
        <c:lblAlgn val="ctr"/>
        <c:lblOffset val="100"/>
        <c:noMultiLvlLbl val="0"/>
      </c:catAx>
      <c:valAx>
        <c:axId val="213899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91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000" baseline="0"/>
              <a:t>Plot for Discriminator 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Sheet1!$E$1:$E$50</c:f>
              <c:numCache>
                <c:formatCode>General</c:formatCode>
                <c:ptCount val="50"/>
                <c:pt idx="0">
                  <c:v>0.1077</c:v>
                </c:pt>
                <c:pt idx="1">
                  <c:v>0.74660000000000004</c:v>
                </c:pt>
                <c:pt idx="2">
                  <c:v>0.13739999999999999</c:v>
                </c:pt>
                <c:pt idx="3">
                  <c:v>5.0299999999999997E-2</c:v>
                </c:pt>
                <c:pt idx="4">
                  <c:v>1.1312</c:v>
                </c:pt>
                <c:pt idx="5">
                  <c:v>0.42630000000000001</c:v>
                </c:pt>
                <c:pt idx="6">
                  <c:v>0.13239999999999999</c:v>
                </c:pt>
                <c:pt idx="7">
                  <c:v>1.7379</c:v>
                </c:pt>
                <c:pt idx="8">
                  <c:v>0.54059999999999997</c:v>
                </c:pt>
                <c:pt idx="9">
                  <c:v>0.56469999999999998</c:v>
                </c:pt>
                <c:pt idx="10">
                  <c:v>1.5980000000000001</c:v>
                </c:pt>
                <c:pt idx="11">
                  <c:v>1.3087</c:v>
                </c:pt>
                <c:pt idx="12">
                  <c:v>0.3725</c:v>
                </c:pt>
                <c:pt idx="13">
                  <c:v>0.78849999999999998</c:v>
                </c:pt>
                <c:pt idx="14">
                  <c:v>0.72599999999999998</c:v>
                </c:pt>
                <c:pt idx="15">
                  <c:v>0.36</c:v>
                </c:pt>
                <c:pt idx="16">
                  <c:v>0.46029999999999999</c:v>
                </c:pt>
                <c:pt idx="17">
                  <c:v>0.29530000000000001</c:v>
                </c:pt>
                <c:pt idx="18">
                  <c:v>0.33460000000000001</c:v>
                </c:pt>
                <c:pt idx="19">
                  <c:v>1.0599000000000001</c:v>
                </c:pt>
                <c:pt idx="20">
                  <c:v>0.59330000000000005</c:v>
                </c:pt>
                <c:pt idx="21">
                  <c:v>0.33600000000000002</c:v>
                </c:pt>
                <c:pt idx="22">
                  <c:v>0.59550000000000003</c:v>
                </c:pt>
                <c:pt idx="23">
                  <c:v>0.60299999999999998</c:v>
                </c:pt>
                <c:pt idx="24">
                  <c:v>0.55830000000000002</c:v>
                </c:pt>
                <c:pt idx="25">
                  <c:v>0.44330000000000003</c:v>
                </c:pt>
                <c:pt idx="26">
                  <c:v>1.0539000000000001</c:v>
                </c:pt>
                <c:pt idx="27">
                  <c:v>0.51839999999999997</c:v>
                </c:pt>
                <c:pt idx="28">
                  <c:v>0.54039999999999999</c:v>
                </c:pt>
                <c:pt idx="29">
                  <c:v>0.32429999999999998</c:v>
                </c:pt>
                <c:pt idx="30">
                  <c:v>0.63319999999999999</c:v>
                </c:pt>
                <c:pt idx="31">
                  <c:v>0.75109999999999999</c:v>
                </c:pt>
                <c:pt idx="32">
                  <c:v>0.3614</c:v>
                </c:pt>
                <c:pt idx="33">
                  <c:v>0.4451</c:v>
                </c:pt>
                <c:pt idx="34">
                  <c:v>0.1172</c:v>
                </c:pt>
                <c:pt idx="35">
                  <c:v>0.224</c:v>
                </c:pt>
                <c:pt idx="36">
                  <c:v>0.2412</c:v>
                </c:pt>
                <c:pt idx="37">
                  <c:v>0.55110000000000003</c:v>
                </c:pt>
                <c:pt idx="38">
                  <c:v>5.91E-2</c:v>
                </c:pt>
                <c:pt idx="39">
                  <c:v>1.0371999999999999</c:v>
                </c:pt>
                <c:pt idx="40">
                  <c:v>0.40379999999999999</c:v>
                </c:pt>
                <c:pt idx="41">
                  <c:v>0.51349999999999996</c:v>
                </c:pt>
                <c:pt idx="42">
                  <c:v>0.76800000000000002</c:v>
                </c:pt>
                <c:pt idx="43">
                  <c:v>0.34160000000000001</c:v>
                </c:pt>
                <c:pt idx="44">
                  <c:v>2.06E-2</c:v>
                </c:pt>
                <c:pt idx="45">
                  <c:v>2.06E-2</c:v>
                </c:pt>
                <c:pt idx="46">
                  <c:v>0.95409999999999995</c:v>
                </c:pt>
                <c:pt idx="47">
                  <c:v>0.95409999999999995</c:v>
                </c:pt>
                <c:pt idx="48">
                  <c:v>0.64870000000000005</c:v>
                </c:pt>
                <c:pt idx="49">
                  <c:v>0.58699999999999997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0-421E-9713-150841C04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9055160"/>
        <c:axId val="2139058840"/>
      </c:lineChart>
      <c:catAx>
        <c:axId val="2139055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058840"/>
        <c:crosses val="autoZero"/>
        <c:auto val="1"/>
        <c:lblAlgn val="ctr"/>
        <c:lblOffset val="100"/>
        <c:noMultiLvlLbl val="0"/>
      </c:catAx>
      <c:valAx>
        <c:axId val="213905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055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8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4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3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6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CCBDFC-2DC8-4BE3-921B-A8D5E640814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A2A936-9457-4BC3-A4F3-BD92878B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19386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Generation Using Generative Adversarial Nets (GAN)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– Generating images from a random vector of noise using Graphical Adversarial Network</a:t>
            </a:r>
          </a:p>
          <a:p>
            <a:r>
              <a:rPr lang="en-US" dirty="0"/>
              <a:t>Implemented Generative Adversarial Networks using PyTorch Framework</a:t>
            </a:r>
          </a:p>
          <a:p>
            <a:r>
              <a:rPr lang="en-US" dirty="0"/>
              <a:t>Database used – CIFAR10</a:t>
            </a:r>
          </a:p>
          <a:p>
            <a:r>
              <a:rPr lang="en-US" dirty="0"/>
              <a:t>Goal achieved by reducing the error between the images generated by Generator and sample data used to train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19844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Architecture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05" y="2557463"/>
            <a:ext cx="58963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7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Architecture of Generator and Discriminator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638697"/>
            <a:ext cx="4718050" cy="29260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699657"/>
            <a:ext cx="4718050" cy="26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08069"/>
            <a:ext cx="4718050" cy="726726"/>
          </a:xfrm>
        </p:spPr>
        <p:txBody>
          <a:bodyPr/>
          <a:lstStyle/>
          <a:p>
            <a:r>
              <a:rPr lang="en-IN" dirty="0"/>
              <a:t>Generator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Discriminator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99060907"/>
              </p:ext>
            </p:extLst>
          </p:nvPr>
        </p:nvGraphicFramePr>
        <p:xfrm>
          <a:off x="1295400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94317488"/>
              </p:ext>
            </p:extLst>
          </p:nvPr>
        </p:nvGraphicFramePr>
        <p:xfrm>
          <a:off x="6180138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84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 Generated During Initial Epochs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26" y="2560638"/>
            <a:ext cx="3780747" cy="33099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6" y="2560638"/>
            <a:ext cx="3780747" cy="3309937"/>
          </a:xfrm>
        </p:spPr>
      </p:pic>
    </p:spTree>
    <p:extLst>
      <p:ext uri="{BB962C8B-B14F-4D97-AF65-F5344CB8AC3E}">
        <p14:creationId xmlns:p14="http://schemas.microsoft.com/office/powerpoint/2010/main" val="15723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Image Comparison</a:t>
            </a:r>
          </a:p>
        </p:txBody>
      </p:sp>
      <p:pic>
        <p:nvPicPr>
          <p:cNvPr id="4" name="Content Placeholder 3" descr="Macintosh HD:Users:SKU:Downloads:GAN_Images:fake_50_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0" y="3173506"/>
            <a:ext cx="3257543" cy="298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KU:Downloads:0 rea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94" y="3173506"/>
            <a:ext cx="3505202" cy="29713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285998" y="2581853"/>
            <a:ext cx="40251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 with Epoch 49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7338" y="2590815"/>
            <a:ext cx="40251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Image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 that as we increase the Epochs the loss difference between the images generated using the Generative model and the trained data that was generated using the Discriminator reduces</a:t>
            </a:r>
          </a:p>
          <a:p>
            <a:r>
              <a:rPr lang="en-US" dirty="0"/>
              <a:t>Generated Fake images using random vector</a:t>
            </a:r>
          </a:p>
          <a:p>
            <a:r>
              <a:rPr lang="en-US" dirty="0"/>
              <a:t>For the future work we can work on improving GAN algorithm so that we will be able to generate image of single class instead of all.</a:t>
            </a:r>
          </a:p>
        </p:txBody>
      </p:sp>
    </p:spTree>
    <p:extLst>
      <p:ext uri="{BB962C8B-B14F-4D97-AF65-F5344CB8AC3E}">
        <p14:creationId xmlns:p14="http://schemas.microsoft.com/office/powerpoint/2010/main" val="244044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154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Image Generation Using Generative Adversarial Nets (GAN)</vt:lpstr>
      <vt:lpstr>Introduction</vt:lpstr>
      <vt:lpstr>GAN Architecture</vt:lpstr>
      <vt:lpstr>Architecture of Generator and Discriminator</vt:lpstr>
      <vt:lpstr>RESULTS</vt:lpstr>
      <vt:lpstr>Images Generated During Initial Epochs</vt:lpstr>
      <vt:lpstr>Final Image Comparison</vt:lpstr>
      <vt:lpstr>Conclusion and Future Work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Generation Using Generative Adversarial Nets</dc:title>
  <dc:creator>Isha Gupta</dc:creator>
  <cp:lastModifiedBy>Vikramjeet S. Chauhan</cp:lastModifiedBy>
  <cp:revision>11</cp:revision>
  <dcterms:created xsi:type="dcterms:W3CDTF">2017-12-09T02:30:52Z</dcterms:created>
  <dcterms:modified xsi:type="dcterms:W3CDTF">2019-06-11T16:25:46Z</dcterms:modified>
</cp:coreProperties>
</file>