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371" r:id="rId3"/>
    <p:sldId id="372" r:id="rId4"/>
    <p:sldId id="374" r:id="rId5"/>
    <p:sldId id="376" r:id="rId6"/>
    <p:sldId id="379" r:id="rId7"/>
    <p:sldId id="381" r:id="rId8"/>
    <p:sldId id="382" r:id="rId9"/>
    <p:sldId id="383" r:id="rId10"/>
    <p:sldId id="375" r:id="rId11"/>
    <p:sldId id="377" r:id="rId12"/>
    <p:sldId id="373" r:id="rId13"/>
  </p:sldIdLst>
  <p:sldSz cx="12192000" cy="6858000"/>
  <p:notesSz cx="9296400" cy="70104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ts val="500"/>
      </a:spcBef>
      <a:spcAft>
        <a:spcPct val="0"/>
      </a:spcAft>
      <a:buClr>
        <a:srgbClr val="333399"/>
      </a:buClr>
      <a:buSzPct val="100000"/>
      <a:buFont typeface="Arial" panose="020B0604020202020204" pitchFamily="34" charset="0"/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lnSpc>
        <a:spcPct val="93000"/>
      </a:lnSpc>
      <a:spcBef>
        <a:spcPts val="500"/>
      </a:spcBef>
      <a:spcAft>
        <a:spcPct val="0"/>
      </a:spcAft>
      <a:buClr>
        <a:srgbClr val="333399"/>
      </a:buClr>
      <a:buSzPct val="100000"/>
      <a:buFont typeface="Arial" panose="020B0604020202020204" pitchFamily="34" charset="0"/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lnSpc>
        <a:spcPct val="93000"/>
      </a:lnSpc>
      <a:spcBef>
        <a:spcPts val="500"/>
      </a:spcBef>
      <a:spcAft>
        <a:spcPct val="0"/>
      </a:spcAft>
      <a:buClr>
        <a:srgbClr val="333399"/>
      </a:buClr>
      <a:buSzPct val="100000"/>
      <a:buFont typeface="Arial" panose="020B0604020202020204" pitchFamily="34" charset="0"/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lnSpc>
        <a:spcPct val="93000"/>
      </a:lnSpc>
      <a:spcBef>
        <a:spcPts val="500"/>
      </a:spcBef>
      <a:spcAft>
        <a:spcPct val="0"/>
      </a:spcAft>
      <a:buClr>
        <a:srgbClr val="333399"/>
      </a:buClr>
      <a:buSzPct val="100000"/>
      <a:buFont typeface="Arial" panose="020B0604020202020204" pitchFamily="34" charset="0"/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lnSpc>
        <a:spcPct val="93000"/>
      </a:lnSpc>
      <a:spcBef>
        <a:spcPts val="500"/>
      </a:spcBef>
      <a:spcAft>
        <a:spcPct val="0"/>
      </a:spcAft>
      <a:buClr>
        <a:srgbClr val="333399"/>
      </a:buClr>
      <a:buSzPct val="100000"/>
      <a:buFont typeface="Arial" panose="020B0604020202020204" pitchFamily="34" charset="0"/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5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66"/>
    <a:srgbClr val="990000"/>
    <a:srgbClr val="002060"/>
    <a:srgbClr val="A6A6A6"/>
    <a:srgbClr val="C00000"/>
    <a:srgbClr val="0072BB"/>
    <a:srgbClr val="0D0D0D"/>
    <a:srgbClr val="0070C0"/>
    <a:srgbClr val="00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9D077-90D5-4B88-BEA7-207D8B08ECD9}" v="1" dt="2019-07-22T17:37:18.663"/>
    <p1510:client id="{A2EFC400-CFB5-438B-8A46-BCFADE553F5F}" v="2" dt="2019-07-22T18:28:25.259"/>
    <p1510:client id="{DD845B71-F05D-4BEF-91CA-4879F9A47D17}" v="2" dt="2019-07-22T18:39:50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03" autoAdjust="0"/>
  </p:normalViewPr>
  <p:slideViewPr>
    <p:cSldViewPr>
      <p:cViewPr varScale="1">
        <p:scale>
          <a:sx n="97" d="100"/>
          <a:sy n="97" d="100"/>
        </p:scale>
        <p:origin x="96" y="72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75"/>
        <p:guide pos="28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89E01-5C1D-4654-AE67-2F7A118616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877A01-41C7-46B6-9625-654BA8936F01}">
      <dgm:prSet phldrT="[Text]"/>
      <dgm:spPr/>
      <dgm:t>
        <a:bodyPr/>
        <a:lstStyle/>
        <a:p>
          <a:r>
            <a:rPr lang="en-US" dirty="0"/>
            <a:t>Loitering</a:t>
          </a:r>
        </a:p>
      </dgm:t>
    </dgm:pt>
    <dgm:pt modelId="{57C7F6A7-9B79-4D4F-B438-32265C950433}" type="parTrans" cxnId="{AA14E392-5904-4C15-98C9-2CD5D26059F6}">
      <dgm:prSet/>
      <dgm:spPr/>
      <dgm:t>
        <a:bodyPr/>
        <a:lstStyle/>
        <a:p>
          <a:endParaRPr lang="en-US"/>
        </a:p>
      </dgm:t>
    </dgm:pt>
    <dgm:pt modelId="{1001CC4F-976E-48F9-9410-3585FB9A2FED}" type="sibTrans" cxnId="{AA14E392-5904-4C15-98C9-2CD5D26059F6}">
      <dgm:prSet/>
      <dgm:spPr/>
      <dgm:t>
        <a:bodyPr/>
        <a:lstStyle/>
        <a:p>
          <a:endParaRPr lang="en-US"/>
        </a:p>
      </dgm:t>
    </dgm:pt>
    <dgm:pt modelId="{FC5F66BC-7E81-4EED-8A49-5114A9CBD3CC}">
      <dgm:prSet phldrT="[Text]"/>
      <dgm:spPr/>
      <dgm:t>
        <a:bodyPr/>
        <a:lstStyle/>
        <a:p>
          <a:r>
            <a:rPr lang="en-US" dirty="0"/>
            <a:t>Evasion</a:t>
          </a:r>
        </a:p>
      </dgm:t>
    </dgm:pt>
    <dgm:pt modelId="{D56BFC23-7768-4290-AA59-021BC2FD84A8}" type="parTrans" cxnId="{A8543739-7559-4E33-96A8-0553ED0B649F}">
      <dgm:prSet/>
      <dgm:spPr/>
      <dgm:t>
        <a:bodyPr/>
        <a:lstStyle/>
        <a:p>
          <a:endParaRPr lang="en-US"/>
        </a:p>
      </dgm:t>
    </dgm:pt>
    <dgm:pt modelId="{9CE1F132-2625-4971-88F2-1A454291E283}" type="sibTrans" cxnId="{A8543739-7559-4E33-96A8-0553ED0B649F}">
      <dgm:prSet/>
      <dgm:spPr/>
      <dgm:t>
        <a:bodyPr/>
        <a:lstStyle/>
        <a:p>
          <a:endParaRPr lang="en-US"/>
        </a:p>
      </dgm:t>
    </dgm:pt>
    <dgm:pt modelId="{31212424-1791-41C1-A967-8775C53A4FEF}" type="pres">
      <dgm:prSet presAssocID="{1F289E01-5C1D-4654-AE67-2F7A118616F9}" presName="Name0" presStyleCnt="0">
        <dgm:presLayoutVars>
          <dgm:dir/>
          <dgm:resizeHandles val="exact"/>
        </dgm:presLayoutVars>
      </dgm:prSet>
      <dgm:spPr/>
    </dgm:pt>
    <dgm:pt modelId="{59707A02-12F9-405D-8796-F229611687C0}" type="pres">
      <dgm:prSet presAssocID="{69877A01-41C7-46B6-9625-654BA8936F01}" presName="node" presStyleLbl="node1" presStyleIdx="0" presStyleCnt="2">
        <dgm:presLayoutVars>
          <dgm:bulletEnabled val="1"/>
        </dgm:presLayoutVars>
      </dgm:prSet>
      <dgm:spPr/>
    </dgm:pt>
    <dgm:pt modelId="{8A9DD344-2A28-4BE7-973C-454C21ECA8DB}" type="pres">
      <dgm:prSet presAssocID="{1001CC4F-976E-48F9-9410-3585FB9A2FED}" presName="sibTrans" presStyleLbl="sibTrans2D1" presStyleIdx="0" presStyleCnt="1" custScaleX="162334" custScaleY="203392" custLinFactNeighborX="3550" custLinFactNeighborY="0"/>
      <dgm:spPr/>
    </dgm:pt>
    <dgm:pt modelId="{393251D2-C1B0-485B-9540-2B6EDF924A01}" type="pres">
      <dgm:prSet presAssocID="{1001CC4F-976E-48F9-9410-3585FB9A2FED}" presName="connectorText" presStyleLbl="sibTrans2D1" presStyleIdx="0" presStyleCnt="1"/>
      <dgm:spPr/>
    </dgm:pt>
    <dgm:pt modelId="{82407995-C4F0-4617-AF10-714776A30447}" type="pres">
      <dgm:prSet presAssocID="{FC5F66BC-7E81-4EED-8A49-5114A9CBD3CC}" presName="node" presStyleLbl="node1" presStyleIdx="1" presStyleCnt="2">
        <dgm:presLayoutVars>
          <dgm:bulletEnabled val="1"/>
        </dgm:presLayoutVars>
      </dgm:prSet>
      <dgm:spPr/>
    </dgm:pt>
  </dgm:ptLst>
  <dgm:cxnLst>
    <dgm:cxn modelId="{4920CF10-5CAE-4844-A1F1-08226DB8A819}" type="presOf" srcId="{1001CC4F-976E-48F9-9410-3585FB9A2FED}" destId="{8A9DD344-2A28-4BE7-973C-454C21ECA8DB}" srcOrd="0" destOrd="0" presId="urn:microsoft.com/office/officeart/2005/8/layout/process1"/>
    <dgm:cxn modelId="{A8543739-7559-4E33-96A8-0553ED0B649F}" srcId="{1F289E01-5C1D-4654-AE67-2F7A118616F9}" destId="{FC5F66BC-7E81-4EED-8A49-5114A9CBD3CC}" srcOrd="1" destOrd="0" parTransId="{D56BFC23-7768-4290-AA59-021BC2FD84A8}" sibTransId="{9CE1F132-2625-4971-88F2-1A454291E283}"/>
    <dgm:cxn modelId="{AA14E392-5904-4C15-98C9-2CD5D26059F6}" srcId="{1F289E01-5C1D-4654-AE67-2F7A118616F9}" destId="{69877A01-41C7-46B6-9625-654BA8936F01}" srcOrd="0" destOrd="0" parTransId="{57C7F6A7-9B79-4D4F-B438-32265C950433}" sibTransId="{1001CC4F-976E-48F9-9410-3585FB9A2FED}"/>
    <dgm:cxn modelId="{9BF8BAAA-8995-4666-B260-888BE0452EDE}" type="presOf" srcId="{1F289E01-5C1D-4654-AE67-2F7A118616F9}" destId="{31212424-1791-41C1-A967-8775C53A4FEF}" srcOrd="0" destOrd="0" presId="urn:microsoft.com/office/officeart/2005/8/layout/process1"/>
    <dgm:cxn modelId="{144A96BA-D70F-4EC3-AA1F-DE6E5FC36E4E}" type="presOf" srcId="{69877A01-41C7-46B6-9625-654BA8936F01}" destId="{59707A02-12F9-405D-8796-F229611687C0}" srcOrd="0" destOrd="0" presId="urn:microsoft.com/office/officeart/2005/8/layout/process1"/>
    <dgm:cxn modelId="{A291E4D5-E652-41C4-8A31-E0C123C7F68C}" type="presOf" srcId="{FC5F66BC-7E81-4EED-8A49-5114A9CBD3CC}" destId="{82407995-C4F0-4617-AF10-714776A30447}" srcOrd="0" destOrd="0" presId="urn:microsoft.com/office/officeart/2005/8/layout/process1"/>
    <dgm:cxn modelId="{D2781EED-305D-43D6-B8C0-92B4E1DB7A15}" type="presOf" srcId="{1001CC4F-976E-48F9-9410-3585FB9A2FED}" destId="{393251D2-C1B0-485B-9540-2B6EDF924A01}" srcOrd="1" destOrd="0" presId="urn:microsoft.com/office/officeart/2005/8/layout/process1"/>
    <dgm:cxn modelId="{C6344853-9577-4A2A-9835-AB3B76531048}" type="presParOf" srcId="{31212424-1791-41C1-A967-8775C53A4FEF}" destId="{59707A02-12F9-405D-8796-F229611687C0}" srcOrd="0" destOrd="0" presId="urn:microsoft.com/office/officeart/2005/8/layout/process1"/>
    <dgm:cxn modelId="{0CE599BD-7DF2-4698-8031-1E364FEE2D5D}" type="presParOf" srcId="{31212424-1791-41C1-A967-8775C53A4FEF}" destId="{8A9DD344-2A28-4BE7-973C-454C21ECA8DB}" srcOrd="1" destOrd="0" presId="urn:microsoft.com/office/officeart/2005/8/layout/process1"/>
    <dgm:cxn modelId="{95C1131B-C4CC-4922-AB11-6CE4F6A9221A}" type="presParOf" srcId="{8A9DD344-2A28-4BE7-973C-454C21ECA8DB}" destId="{393251D2-C1B0-485B-9540-2B6EDF924A01}" srcOrd="0" destOrd="0" presId="urn:microsoft.com/office/officeart/2005/8/layout/process1"/>
    <dgm:cxn modelId="{9D703E34-F2DD-4D02-8127-7D3D0266FBDD}" type="presParOf" srcId="{31212424-1791-41C1-A967-8775C53A4FEF}" destId="{82407995-C4F0-4617-AF10-714776A3044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07A02-12F9-405D-8796-F229611687C0}">
      <dsp:nvSpPr>
        <dsp:cNvPr id="0" name=""/>
        <dsp:cNvSpPr/>
      </dsp:nvSpPr>
      <dsp:spPr>
        <a:xfrm>
          <a:off x="897" y="704015"/>
          <a:ext cx="1914835" cy="114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Loitering</a:t>
          </a:r>
        </a:p>
      </dsp:txBody>
      <dsp:txXfrm>
        <a:off x="34547" y="737665"/>
        <a:ext cx="1847535" cy="1081601"/>
      </dsp:txXfrm>
    </dsp:sp>
    <dsp:sp modelId="{8A9DD344-2A28-4BE7-973C-454C21ECA8DB}">
      <dsp:nvSpPr>
        <dsp:cNvPr id="0" name=""/>
        <dsp:cNvSpPr/>
      </dsp:nvSpPr>
      <dsp:spPr>
        <a:xfrm>
          <a:off x="1995106" y="795533"/>
          <a:ext cx="658986" cy="965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995106" y="988706"/>
        <a:ext cx="461290" cy="579520"/>
      </dsp:txXfrm>
    </dsp:sp>
    <dsp:sp modelId="{82407995-C4F0-4617-AF10-714776A30447}">
      <dsp:nvSpPr>
        <dsp:cNvPr id="0" name=""/>
        <dsp:cNvSpPr/>
      </dsp:nvSpPr>
      <dsp:spPr>
        <a:xfrm>
          <a:off x="2681667" y="704015"/>
          <a:ext cx="1914835" cy="114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Evasion</a:t>
          </a:r>
        </a:p>
      </dsp:txBody>
      <dsp:txXfrm>
        <a:off x="2715317" y="737665"/>
        <a:ext cx="1847535" cy="1081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159" cy="351239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133" y="1"/>
            <a:ext cx="4028159" cy="351239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9494A5A4-8C84-488E-A215-02C6C1ECD6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9162"/>
            <a:ext cx="4028159" cy="351239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133" y="6659162"/>
            <a:ext cx="4028159" cy="351239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E76DD1C0-2D9F-4B05-9936-F17B6265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9296400" cy="7010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577" tIns="45789" rIns="91577" bIns="45789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9296400" cy="7010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577" tIns="45789" rIns="91577" bIns="45789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" y="0"/>
            <a:ext cx="4028159" cy="35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577" tIns="45789" rIns="91577" bIns="45789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268242" y="0"/>
            <a:ext cx="4028159" cy="35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577" tIns="45789" rIns="91577" bIns="45789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312988" y="527050"/>
            <a:ext cx="4665662" cy="26257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240084" y="3330180"/>
            <a:ext cx="6812017" cy="315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019" tIns="46510" rIns="93019" bIns="4651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" y="6660360"/>
            <a:ext cx="4028159" cy="35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577" tIns="45789" rIns="91577" bIns="45789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268241" y="6660360"/>
            <a:ext cx="4023941" cy="347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019" tIns="46510" rIns="93019" bIns="4651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tabLst>
                <a:tab pos="724986" algn="l"/>
                <a:tab pos="1449972" algn="l"/>
                <a:tab pos="2174958" algn="l"/>
                <a:tab pos="2899943" algn="l"/>
              </a:tabLst>
              <a:defRPr sz="1200" b="1" i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5976475F-29E6-4F95-BFB3-3173456833B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91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anose="020B0600070205080204" pitchFamily="34" charset="-128"/>
        <a:cs typeface="+mn-cs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7" charset="0"/>
      <a:defRPr sz="1200" kern="1200">
        <a:solidFill>
          <a:srgbClr val="000000"/>
        </a:solidFill>
        <a:latin typeface="Times New Roman" pitchFamily="-107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7" charset="0"/>
      <a:defRPr sz="1200" kern="1200">
        <a:solidFill>
          <a:srgbClr val="000000"/>
        </a:solidFill>
        <a:latin typeface="Times New Roman" pitchFamily="-107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7" charset="0"/>
      <a:defRPr sz="1200" kern="1200">
        <a:solidFill>
          <a:srgbClr val="000000"/>
        </a:solidFill>
        <a:latin typeface="Times New Roman" pitchFamily="-107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subtitle: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976475F-29E6-4F95-BFB3-3173456833B5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42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 out agent 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976475F-29E6-4F95-BFB3-3173456833B5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023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into a flow from each diagram to the next. See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976475F-29E6-4F95-BFB3-3173456833B5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250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state diagram below animation. Change shape outline color to 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976475F-29E6-4F95-BFB3-3173456833B5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334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 threat scenario for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976475F-29E6-4F95-BFB3-3173456833B5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89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62001"/>
            <a:ext cx="10363200" cy="1371600"/>
          </a:xfrm>
        </p:spPr>
        <p:txBody>
          <a:bodyPr anchor="ctr"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10363200" cy="149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600200"/>
            <a:ext cx="10363200" cy="1362075"/>
          </a:xfrm>
        </p:spPr>
        <p:txBody>
          <a:bodyPr anchor="b"/>
          <a:lstStyle>
            <a:lvl1pPr algn="l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124201"/>
            <a:ext cx="103632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1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20800" y="3124200"/>
            <a:ext cx="9550400" cy="1905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20800" y="923741"/>
            <a:ext cx="9550400" cy="20456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Thank you!</a:t>
            </a:r>
          </a:p>
          <a:p>
            <a:pPr algn="ctr"/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21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9" y="457200"/>
            <a:ext cx="8557681" cy="835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13F69-E3DF-4610-AE43-440CDC6CB4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5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9" y="457200"/>
            <a:ext cx="8557681" cy="835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8" y="1600200"/>
            <a:ext cx="5177367" cy="434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600200"/>
            <a:ext cx="5177367" cy="434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28202-4B7D-4AAF-921D-0CFFA38C03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7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1263E-D235-4920-8483-CABAD0B6EE5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380207"/>
            <a:ext cx="8763000" cy="835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44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5EDDC-D998-4908-BD9F-B68564FBAC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24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74000">
              <a:srgbClr val="0000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5082410"/>
            <a:ext cx="12192000" cy="31166"/>
          </a:xfrm>
          <a:prstGeom prst="line">
            <a:avLst/>
          </a:prstGeom>
          <a:noFill/>
          <a:ln w="762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-107" charset="0"/>
              <a:buNone/>
              <a:defRPr/>
            </a:pPr>
            <a:endParaRPr lang="en-US" sz="2000">
              <a:latin typeface="Arial" pitchFamily="-107" charset="0"/>
              <a:ea typeface="+mn-ea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10287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8915401" y="5185026"/>
            <a:ext cx="3200397" cy="16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2726283" y="6407652"/>
            <a:ext cx="4996544" cy="3775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69120" tIns="34560" rIns="69120" bIns="34560">
            <a:spAutoFit/>
          </a:bodyPr>
          <a:lstStyle>
            <a:lvl1pPr marL="258763" indent="-258763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2000" dirty="0">
                <a:solidFill>
                  <a:srgbClr val="000066"/>
                </a:solidFill>
              </a:rPr>
              <a:t>http://</a:t>
            </a:r>
            <a:r>
              <a:rPr lang="en-GB" altLang="en-US" sz="2000" kern="1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www.mathcs.richmond.edu</a:t>
            </a:r>
            <a:r>
              <a:rPr lang="en-GB" altLang="en-US" sz="2000" dirty="0">
                <a:solidFill>
                  <a:srgbClr val="000066"/>
                </a:solidFill>
              </a:rPr>
              <a:t>/~jdenny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79F52D-C332-404A-AB31-06F0FA983E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689" y="5181600"/>
            <a:ext cx="1391021" cy="1645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85" r:id="rId3"/>
    <p:sldLayoutId id="214748366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lang="en-GB" altLang="en-US" sz="4000" b="1" dirty="0" smtClean="0">
          <a:solidFill>
            <a:schemeClr val="bg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58763" indent="-2587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buChar char="•"/>
        <a:defRPr sz="2400">
          <a:solidFill>
            <a:srgbClr val="333399"/>
          </a:solidFill>
          <a:latin typeface="+mn-lt"/>
          <a:ea typeface="+mn-ea"/>
          <a:cs typeface="+mn-cs"/>
        </a:defRPr>
      </a:lvl1pPr>
      <a:lvl2pPr marL="617538" indent="-1778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100000"/>
        <a:buFont typeface="Arial" panose="020B0604020202020204" pitchFamily="34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2pPr>
      <a:lvl3pPr marL="976313" indent="-1778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buChar char="•"/>
        <a:defRPr sz="1800">
          <a:solidFill>
            <a:srgbClr val="333399"/>
          </a:solidFill>
          <a:latin typeface="+mn-lt"/>
          <a:ea typeface="+mn-ea"/>
          <a:cs typeface="+mn-cs"/>
        </a:defRPr>
      </a:lvl3pPr>
      <a:lvl4pPr marL="1335088" indent="-176213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buChar char="•"/>
        <a:defRPr sz="1600">
          <a:solidFill>
            <a:srgbClr val="333399"/>
          </a:solidFill>
          <a:latin typeface="+mn-lt"/>
          <a:ea typeface="+mn-ea"/>
          <a:cs typeface="+mn-cs"/>
        </a:defRPr>
      </a:lvl4pPr>
      <a:lvl5pPr marL="16954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buChar char="•"/>
        <a:defRPr sz="1400">
          <a:solidFill>
            <a:srgbClr val="333399"/>
          </a:solidFill>
          <a:latin typeface="+mn-lt"/>
          <a:ea typeface="+mn-ea"/>
          <a:cs typeface="+mn-cs"/>
        </a:defRPr>
      </a:lvl5pPr>
      <a:lvl6pPr marL="21526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6pPr>
      <a:lvl7pPr marL="26098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7pPr>
      <a:lvl8pPr marL="30670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8pPr>
      <a:lvl9pPr marL="35242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bg1"/>
            </a:gs>
            <a:gs pos="22000">
              <a:srgbClr val="0000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919" y="456725"/>
            <a:ext cx="862752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600200"/>
            <a:ext cx="1055793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8000" y="6165850"/>
            <a:ext cx="222673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215218" y="6165850"/>
            <a:ext cx="5568949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525000" y="6248400"/>
            <a:ext cx="253576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>
                <a:srgbClr val="000066"/>
              </a:buClr>
              <a:defRPr sz="1400">
                <a:solidFill>
                  <a:schemeClr val="bg1"/>
                </a:solidFill>
              </a:defRPr>
            </a:lvl1pPr>
          </a:lstStyle>
          <a:p>
            <a:fld id="{F426FB6F-3D6E-44E9-B6A0-65849372781A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74774"/>
            <a:ext cx="12192000" cy="142401"/>
          </a:xfrm>
          <a:prstGeom prst="rect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9594848" y="65616"/>
            <a:ext cx="2520951" cy="12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3"/>
          <p:cNvSpPr txBox="1">
            <a:spLocks noChangeArrowheads="1"/>
          </p:cNvSpPr>
          <p:nvPr userDrawn="1"/>
        </p:nvSpPr>
        <p:spPr bwMode="auto">
          <a:xfrm>
            <a:off x="0" y="6557373"/>
            <a:ext cx="3624943" cy="3006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69120" tIns="34560" rIns="69120" bIns="34560">
            <a:spAutoFit/>
          </a:bodyPr>
          <a:lstStyle>
            <a:lvl1pPr marL="258763" indent="-258763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1500" dirty="0">
                <a:solidFill>
                  <a:schemeClr val="bg1"/>
                </a:solidFill>
              </a:rPr>
              <a:t>http://www.mathcs.richmond.edu/~jdenny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anose="020B0604020202020204" pitchFamily="34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58763" indent="-258763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617538" indent="-1778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2pPr>
      <a:lvl3pPr marL="976313" indent="-177800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  <a:ea typeface="+mn-ea"/>
          <a:cs typeface="+mn-cs"/>
        </a:defRPr>
      </a:lvl3pPr>
      <a:lvl4pPr marL="1335088" indent="-176213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1695450" indent="-179388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5pPr>
      <a:lvl6pPr marL="2152650" indent="-179388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6pPr>
      <a:lvl7pPr marL="2609850" indent="-179388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7pPr>
      <a:lvl8pPr marL="3067050" indent="-179388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8pPr>
      <a:lvl9pPr marL="3524250" indent="-179388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A: Stopping an Active Shooter</a:t>
            </a:r>
            <a:br>
              <a:rPr lang="en-US" dirty="0"/>
            </a:br>
            <a:r>
              <a:rPr lang="en-US" sz="3500" dirty="0"/>
              <a:t>Simulation of an Active Threat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Paige Li and Victor Chen</a:t>
            </a:r>
          </a:p>
          <a:p>
            <a:r>
              <a:rPr lang="en-US" dirty="0"/>
              <a:t>Mentored by Dr. Jory Denny</a:t>
            </a:r>
          </a:p>
        </p:txBody>
      </p:sp>
    </p:spTree>
    <p:extLst>
      <p:ext uri="{BB962C8B-B14F-4D97-AF65-F5344CB8AC3E}">
        <p14:creationId xmlns:p14="http://schemas.microsoft.com/office/powerpoint/2010/main" val="36539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A25D-04CE-4CA0-829C-61C2C087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D43D-A808-4E32-B3F6-0E0AECF47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58445" indent="-258445"/>
            <a:endParaRPr lang="en-US" dirty="0"/>
          </a:p>
          <a:p>
            <a:pPr marL="258445" indent="-258445"/>
            <a:r>
              <a:rPr lang="en-US" dirty="0"/>
              <a:t>Experimentally analyze our approach</a:t>
            </a:r>
          </a:p>
          <a:p>
            <a:pPr marL="258445" indent="-258445"/>
            <a:r>
              <a:rPr lang="en-US" dirty="0"/>
              <a:t>Improve efficiency and complexity of current behaviors</a:t>
            </a:r>
          </a:p>
          <a:p>
            <a:pPr marL="258445" indent="-258445"/>
            <a:r>
              <a:rPr lang="en-US" dirty="0"/>
              <a:t>Simulating these behaviors in multi-level buildings</a:t>
            </a:r>
          </a:p>
          <a:p>
            <a:pPr marL="258445" indent="-258445"/>
            <a:r>
              <a:rPr lang="en-US" dirty="0"/>
              <a:t>Improving graphical display</a:t>
            </a:r>
          </a:p>
          <a:p>
            <a:pPr marL="258445" indent="-258445"/>
            <a:endParaRPr lang="en-US" dirty="0"/>
          </a:p>
        </p:txBody>
      </p:sp>
      <p:pic>
        <p:nvPicPr>
          <p:cNvPr id="5" name="Picture 5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260D52AD-5C14-4733-B85F-6C01EA2027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5806" y="1872343"/>
            <a:ext cx="4514581" cy="434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374FB-D04C-4E65-94B6-4A56A5F8D586}"/>
              </a:ext>
            </a:extLst>
          </p:cNvPr>
          <p:cNvSpPr txBox="1"/>
          <p:nvPr/>
        </p:nvSpPr>
        <p:spPr>
          <a:xfrm>
            <a:off x="7727043" y="6647542"/>
            <a:ext cx="4802413" cy="206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Arial"/>
                <a:ea typeface="ＭＳ Ｐゴシック"/>
                <a:cs typeface="Arial"/>
              </a:rPr>
              <a:t>http://herd.typepad.com/herd_the_hidden_truth_abo/2009/03/when-wouldbe-models-panic.html</a:t>
            </a:r>
            <a:endParaRPr lang="en-US" sz="80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990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9" y="457200"/>
            <a:ext cx="8557681" cy="835025"/>
          </a:xfrm>
        </p:spPr>
        <p:txBody>
          <a:bodyPr/>
          <a:lstStyle/>
          <a:p>
            <a:r>
              <a:rPr lang="en-US" dirty="0"/>
              <a:t>Research Goal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8" y="1600200"/>
            <a:ext cx="5177367" cy="4340225"/>
          </a:xfrm>
        </p:spPr>
        <p:txBody>
          <a:bodyPr/>
          <a:lstStyle/>
          <a:p>
            <a:pPr marL="258445" indent="-258445"/>
            <a:endParaRPr lang="en-US" dirty="0"/>
          </a:p>
          <a:p>
            <a:pPr marL="258445" indent="-258445"/>
            <a:r>
              <a:rPr lang="en-US" dirty="0"/>
              <a:t>Provide a preparational tool for law enforcement and campuses</a:t>
            </a:r>
            <a:br>
              <a:rPr lang="en-US" dirty="0"/>
            </a:br>
            <a:r>
              <a:rPr lang="en-US" dirty="0"/>
              <a:t>to help prepare for active threat</a:t>
            </a:r>
            <a:br>
              <a:rPr lang="en-US" dirty="0"/>
            </a:br>
            <a:r>
              <a:rPr lang="en-US" dirty="0"/>
              <a:t>crises</a:t>
            </a:r>
          </a:p>
          <a:p>
            <a:pPr marL="258445" indent="-258445"/>
            <a:r>
              <a:rPr lang="en-US" dirty="0"/>
              <a:t>Develop an accurate and realistic model of active threat situations by combining a multi-agent system with a physically-based simulator</a:t>
            </a:r>
          </a:p>
          <a:p>
            <a:pPr marL="617220"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92E44-45F3-477C-A727-DF99F619AF16}"/>
              </a:ext>
            </a:extLst>
          </p:cNvPr>
          <p:cNvSpPr txBox="1"/>
          <p:nvPr/>
        </p:nvSpPr>
        <p:spPr>
          <a:xfrm>
            <a:off x="9376144" y="6647120"/>
            <a:ext cx="3106479" cy="206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Arial"/>
                <a:ea typeface="ＭＳ Ｐゴシック"/>
              </a:rPr>
              <a:t>Photo: </a:t>
            </a:r>
            <a:r>
              <a:rPr lang="en-US" sz="800" dirty="0">
                <a:latin typeface="Arial"/>
                <a:ea typeface="ＭＳ Ｐゴシック"/>
                <a:cs typeface="Arial"/>
              </a:rPr>
              <a:t>https://www.homelandsecuritykc.com/active-threats/</a:t>
            </a:r>
            <a:endParaRPr lang="en-US" sz="800">
              <a:cs typeface="Arial"/>
            </a:endParaRPr>
          </a:p>
        </p:txBody>
      </p:sp>
      <p:pic>
        <p:nvPicPr>
          <p:cNvPr id="5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B8CC942-041D-49F6-8A3D-2A08A9CC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37" y="2041738"/>
            <a:ext cx="5179827" cy="34744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F1D857-A773-4B7A-872F-B5F3EEB3A3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            <a:extLst>
              <a:ext uri="{FF2B5EF4-FFF2-40B4-BE49-F238E27FC236}">
                <a16:creationId xmlns:a16="http://schemas.microsoft.com/office/drawing/2014/main" id="{68AFF161-B5B0-4A15-B276-38E468FFA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790" y="3284798"/>
            <a:ext cx="2143125" cy="2143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84A90-B44E-4D0D-82B0-DC2DC5EC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9E9D-F884-4913-AE88-80E2077FD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8" y="1600201"/>
            <a:ext cx="10767482" cy="685799"/>
          </a:xfrm>
        </p:spPr>
        <p:txBody>
          <a:bodyPr/>
          <a:lstStyle/>
          <a:p>
            <a:pPr marL="258445" indent="-258445"/>
            <a:r>
              <a:rPr lang="en-US" dirty="0"/>
              <a:t>We designed three realistic artificial intelligence behaviors for the actors in these situations</a:t>
            </a:r>
          </a:p>
          <a:p>
            <a:pPr marL="258445" indent="-258445"/>
            <a:r>
              <a:rPr lang="en-US" dirty="0"/>
              <a:t>We composed an example demonstration of them interacting together</a:t>
            </a:r>
          </a:p>
        </p:txBody>
      </p:sp>
      <p:pic>
        <p:nvPicPr>
          <p:cNvPr id="11" name="Picture 11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7D7017C-3E4E-42F1-9170-3C2FCDEC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263943"/>
            <a:ext cx="2143125" cy="2124310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32704C7-FD90-4138-B149-AA7D07295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866482" y="5257800"/>
            <a:ext cx="1115718" cy="109822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DE51D1-E6BF-43FA-A592-F1E2EE2B9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5154909"/>
            <a:ext cx="1350904" cy="1160041"/>
          </a:xfrm>
          <a:prstGeom prst="rect">
            <a:avLst/>
          </a:prstGeom>
        </p:spPr>
      </p:pic>
      <p:pic>
        <p:nvPicPr>
          <p:cNvPr id="10" name="Picture 11" descr="A picture containing envelope&#10;&#10;Description generated with very high confidence">
            <a:extLst>
              <a:ext uri="{FF2B5EF4-FFF2-40B4-BE49-F238E27FC236}">
                <a16:creationId xmlns:a16="http://schemas.microsoft.com/office/drawing/2014/main" id="{3FE603AB-2979-48BE-9CC0-54BF1516E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085" y="5075147"/>
            <a:ext cx="1642534" cy="1319563"/>
          </a:xfrm>
          <a:prstGeom prst="rect">
            <a:avLst/>
          </a:prstGeom>
        </p:spPr>
      </p:pic>
      <p:pic>
        <p:nvPicPr>
          <p:cNvPr id="7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2B41534-1FB9-4CCA-9223-086E5FDE6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1519" y="3088241"/>
            <a:ext cx="2442162" cy="2536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F6C05-74FC-4AAD-AA3B-AA19DC98F3EF}"/>
              </a:ext>
            </a:extLst>
          </p:cNvPr>
          <p:cNvSpPr txBox="1"/>
          <p:nvPr/>
        </p:nvSpPr>
        <p:spPr>
          <a:xfrm>
            <a:off x="0" y="2987528"/>
            <a:ext cx="12192000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	Threat		      				Responder		 				    People</a:t>
            </a:r>
          </a:p>
        </p:txBody>
      </p:sp>
    </p:spTree>
    <p:extLst>
      <p:ext uri="{BB962C8B-B14F-4D97-AF65-F5344CB8AC3E}">
        <p14:creationId xmlns:p14="http://schemas.microsoft.com/office/powerpoint/2010/main" val="27474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2824-6BD6-4CB5-9849-2DA0F0F3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Overview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6D6AC5-0245-4A79-A893-575CA1DE93DB}"/>
              </a:ext>
            </a:extLst>
          </p:cNvPr>
          <p:cNvSpPr txBox="1"/>
          <p:nvPr/>
        </p:nvSpPr>
        <p:spPr>
          <a:xfrm>
            <a:off x="304800" y="1773327"/>
            <a:ext cx="2456541" cy="121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Behaviors</a:t>
            </a:r>
            <a:endParaRPr lang="en-US" sz="1800" u="sng" dirty="0"/>
          </a:p>
          <a:p>
            <a:pPr algn="ctr"/>
            <a:r>
              <a:rPr lang="en-US" sz="1800" dirty="0"/>
              <a:t>Determines what goal the agent needs to reach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11CA951-967F-47C3-B058-779D1289849E}"/>
              </a:ext>
            </a:extLst>
          </p:cNvPr>
          <p:cNvSpPr/>
          <p:nvPr/>
        </p:nvSpPr>
        <p:spPr bwMode="auto">
          <a:xfrm>
            <a:off x="304800" y="3429000"/>
            <a:ext cx="2456541" cy="20573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0A8D8-E4BB-4CEA-B1CE-AC2939B05181}"/>
              </a:ext>
            </a:extLst>
          </p:cNvPr>
          <p:cNvGrpSpPr/>
          <p:nvPr/>
        </p:nvGrpSpPr>
        <p:grpSpPr>
          <a:xfrm>
            <a:off x="533400" y="3630682"/>
            <a:ext cx="1969407" cy="1717024"/>
            <a:chOff x="533400" y="3630682"/>
            <a:chExt cx="1969407" cy="171702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4E1376F-6121-448C-B0E8-C9E2893DADE4}"/>
                </a:ext>
              </a:extLst>
            </p:cNvPr>
            <p:cNvSpPr/>
            <p:nvPr/>
          </p:nvSpPr>
          <p:spPr bwMode="auto">
            <a:xfrm>
              <a:off x="1031648" y="3988506"/>
              <a:ext cx="914399" cy="9143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10643040-7C99-4A3F-B796-B99A9CA7F274}"/>
                </a:ext>
              </a:extLst>
            </p:cNvPr>
            <p:cNvSpPr/>
            <p:nvPr/>
          </p:nvSpPr>
          <p:spPr bwMode="auto">
            <a:xfrm>
              <a:off x="533400" y="5149949"/>
              <a:ext cx="235204" cy="197757"/>
            </a:xfrm>
            <a:prstGeom prst="triangle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1CF0B13-949D-4BE2-9BCD-2C2C4AA0070E}"/>
                </a:ext>
              </a:extLst>
            </p:cNvPr>
            <p:cNvSpPr/>
            <p:nvPr/>
          </p:nvSpPr>
          <p:spPr bwMode="auto">
            <a:xfrm>
              <a:off x="2332265" y="3630682"/>
              <a:ext cx="170542" cy="1705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9612D89-6E26-4D6A-B481-389D150BC9AC}"/>
              </a:ext>
            </a:extLst>
          </p:cNvPr>
          <p:cNvSpPr txBox="1"/>
          <p:nvPr/>
        </p:nvSpPr>
        <p:spPr>
          <a:xfrm>
            <a:off x="3352800" y="1773327"/>
            <a:ext cx="2456541" cy="130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Motion Planners</a:t>
            </a:r>
          </a:p>
          <a:p>
            <a:pPr algn="ctr"/>
            <a:r>
              <a:rPr lang="en-US" dirty="0"/>
              <a:t>Determines </a:t>
            </a:r>
            <a:r>
              <a:rPr lang="en-US" dirty="0" err="1"/>
              <a:t>subgoals</a:t>
            </a:r>
            <a:r>
              <a:rPr lang="en-US" dirty="0"/>
              <a:t> needed to avoid obstacles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2D347B-66B4-4F66-84F4-FF67DAF46CD4}"/>
              </a:ext>
            </a:extLst>
          </p:cNvPr>
          <p:cNvSpPr/>
          <p:nvPr/>
        </p:nvSpPr>
        <p:spPr bwMode="auto">
          <a:xfrm>
            <a:off x="9467629" y="3429000"/>
            <a:ext cx="2456541" cy="20853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2633D-56BA-449D-A0E5-649A2E7F6A67}"/>
              </a:ext>
            </a:extLst>
          </p:cNvPr>
          <p:cNvCxnSpPr>
            <a:cxnSpLocks/>
            <a:endCxn id="57" idx="3"/>
          </p:cNvCxnSpPr>
          <p:nvPr/>
        </p:nvCxnSpPr>
        <p:spPr bwMode="auto">
          <a:xfrm>
            <a:off x="9722989" y="3700324"/>
            <a:ext cx="1656929" cy="32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0891A-081F-49FA-94CA-440DD4ED90B6}"/>
              </a:ext>
            </a:extLst>
          </p:cNvPr>
          <p:cNvSpPr/>
          <p:nvPr/>
        </p:nvSpPr>
        <p:spPr bwMode="auto">
          <a:xfrm>
            <a:off x="10238699" y="4008267"/>
            <a:ext cx="914399" cy="92682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CB2A96E-B182-4005-9D9A-5FAF7C11344B}"/>
              </a:ext>
            </a:extLst>
          </p:cNvPr>
          <p:cNvSpPr/>
          <p:nvPr/>
        </p:nvSpPr>
        <p:spPr bwMode="auto">
          <a:xfrm>
            <a:off x="11495093" y="3617492"/>
            <a:ext cx="170542" cy="172860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84037C5-FCE6-4F1B-9F80-2994E8BF0D99}"/>
              </a:ext>
            </a:extLst>
          </p:cNvPr>
          <p:cNvSpPr/>
          <p:nvPr/>
        </p:nvSpPr>
        <p:spPr bwMode="auto">
          <a:xfrm>
            <a:off x="9637718" y="3613894"/>
            <a:ext cx="170542" cy="1728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E9FC01C-1874-444B-9BA1-905CA30F8028}"/>
              </a:ext>
            </a:extLst>
          </p:cNvPr>
          <p:cNvSpPr/>
          <p:nvPr/>
        </p:nvSpPr>
        <p:spPr bwMode="auto">
          <a:xfrm>
            <a:off x="9605388" y="5154161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60194-EE5B-4CE5-8E25-FB9A473B5CD3}"/>
              </a:ext>
            </a:extLst>
          </p:cNvPr>
          <p:cNvCxnSpPr>
            <a:cxnSpLocks/>
            <a:endCxn id="72" idx="3"/>
          </p:cNvCxnSpPr>
          <p:nvPr/>
        </p:nvCxnSpPr>
        <p:spPr bwMode="auto">
          <a:xfrm flipV="1">
            <a:off x="9722989" y="3900769"/>
            <a:ext cx="0" cy="1253392"/>
          </a:xfrm>
          <a:prstGeom prst="straightConnector1">
            <a:avLst/>
          </a:prstGeom>
          <a:solidFill>
            <a:srgbClr val="00B8FF"/>
          </a:solidFill>
          <a:ln w="9525" cap="rnd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oval" w="med" len="med"/>
            <a:tailEnd type="arrow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DCA57AE-57F2-4645-8B1D-F95838FA9E50}"/>
              </a:ext>
            </a:extLst>
          </p:cNvPr>
          <p:cNvSpPr txBox="1"/>
          <p:nvPr/>
        </p:nvSpPr>
        <p:spPr>
          <a:xfrm>
            <a:off x="6415238" y="1841486"/>
            <a:ext cx="2456541" cy="130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Local Controller</a:t>
            </a:r>
          </a:p>
          <a:p>
            <a:pPr algn="ctr"/>
            <a:r>
              <a:rPr lang="en-US" dirty="0"/>
              <a:t>Determines a force to accelerate the agent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EAFB7C-21F4-4F1B-996A-CA204D0CDD8E}"/>
              </a:ext>
            </a:extLst>
          </p:cNvPr>
          <p:cNvSpPr/>
          <p:nvPr/>
        </p:nvSpPr>
        <p:spPr bwMode="auto">
          <a:xfrm>
            <a:off x="6415238" y="3429000"/>
            <a:ext cx="2456541" cy="20853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70681B-DE67-40E4-994A-78B750D8F755}"/>
              </a:ext>
            </a:extLst>
          </p:cNvPr>
          <p:cNvSpPr/>
          <p:nvPr/>
        </p:nvSpPr>
        <p:spPr bwMode="auto">
          <a:xfrm>
            <a:off x="7186308" y="4008267"/>
            <a:ext cx="914399" cy="92682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EED3570-53F5-4EC7-9315-0CA157269C4B}"/>
              </a:ext>
            </a:extLst>
          </p:cNvPr>
          <p:cNvSpPr/>
          <p:nvPr/>
        </p:nvSpPr>
        <p:spPr bwMode="auto">
          <a:xfrm>
            <a:off x="8442702" y="3617492"/>
            <a:ext cx="170542" cy="172860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8DC63478-929A-4257-AE63-14E7ABDDCE86}"/>
              </a:ext>
            </a:extLst>
          </p:cNvPr>
          <p:cNvSpPr/>
          <p:nvPr/>
        </p:nvSpPr>
        <p:spPr bwMode="auto">
          <a:xfrm>
            <a:off x="6552997" y="5154161"/>
            <a:ext cx="235204" cy="200445"/>
          </a:xfrm>
          <a:prstGeom prst="triangl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45BB465-9F15-4DDD-985D-A2ECC49FE612}"/>
              </a:ext>
            </a:extLst>
          </p:cNvPr>
          <p:cNvSpPr/>
          <p:nvPr/>
        </p:nvSpPr>
        <p:spPr bwMode="auto">
          <a:xfrm>
            <a:off x="6585327" y="3613894"/>
            <a:ext cx="170542" cy="1728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15A45C-3CC4-4B47-8697-14A496784D29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9041" y="4723728"/>
            <a:ext cx="8082" cy="4506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5E80817-1A9D-47C7-8053-BC873CF5ED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11961" y="4809331"/>
            <a:ext cx="150506" cy="36506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96C3FD-3D23-4334-96B0-C23D91AE1CA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76548" y="5085478"/>
            <a:ext cx="185918" cy="889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0576523-4BF2-484F-BDC6-1F6F73B83239}"/>
              </a:ext>
            </a:extLst>
          </p:cNvPr>
          <p:cNvSpPr txBox="1"/>
          <p:nvPr/>
        </p:nvSpPr>
        <p:spPr>
          <a:xfrm>
            <a:off x="9402585" y="1732429"/>
            <a:ext cx="245654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Motion Model</a:t>
            </a:r>
          </a:p>
          <a:p>
            <a:pPr algn="ctr"/>
            <a:r>
              <a:rPr lang="en-US" dirty="0"/>
              <a:t>Alters the agent’s position and velocity</a:t>
            </a:r>
          </a:p>
          <a:p>
            <a:pPr algn="ctr"/>
            <a:endParaRPr lang="en-US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EA6F14-5BD3-483D-8A83-871EF7DD29D0}"/>
              </a:ext>
            </a:extLst>
          </p:cNvPr>
          <p:cNvGrpSpPr/>
          <p:nvPr/>
        </p:nvGrpSpPr>
        <p:grpSpPr>
          <a:xfrm>
            <a:off x="3357191" y="3401036"/>
            <a:ext cx="2456541" cy="2085365"/>
            <a:chOff x="3357191" y="3401036"/>
            <a:chExt cx="2456541" cy="208536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8A81D0-9AAC-4B60-B7B9-FAAF8D3D4746}"/>
                </a:ext>
              </a:extLst>
            </p:cNvPr>
            <p:cNvSpPr/>
            <p:nvPr/>
          </p:nvSpPr>
          <p:spPr bwMode="auto">
            <a:xfrm>
              <a:off x="3357191" y="3401036"/>
              <a:ext cx="2456541" cy="2085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23DF736-4281-4886-BDAA-23C33F57FE12}"/>
                </a:ext>
              </a:extLst>
            </p:cNvPr>
            <p:cNvSpPr/>
            <p:nvPr/>
          </p:nvSpPr>
          <p:spPr bwMode="auto">
            <a:xfrm>
              <a:off x="4128261" y="3980303"/>
              <a:ext cx="914399" cy="92682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A61DC52-5FD3-4E52-9EE3-4FC39E5F7590}"/>
                </a:ext>
              </a:extLst>
            </p:cNvPr>
            <p:cNvSpPr/>
            <p:nvPr/>
          </p:nvSpPr>
          <p:spPr bwMode="auto">
            <a:xfrm>
              <a:off x="5384655" y="3589528"/>
              <a:ext cx="170542" cy="172860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56130FE9-338E-4DE6-B80E-1EEB75541B86}"/>
                </a:ext>
              </a:extLst>
            </p:cNvPr>
            <p:cNvSpPr/>
            <p:nvPr/>
          </p:nvSpPr>
          <p:spPr bwMode="auto">
            <a:xfrm>
              <a:off x="3494950" y="5159529"/>
              <a:ext cx="235204" cy="200445"/>
            </a:xfrm>
            <a:prstGeom prst="triangle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CDBDB2B-5DEB-42C0-9735-D8836F3CF8C8}"/>
                </a:ext>
              </a:extLst>
            </p:cNvPr>
            <p:cNvCxnSpPr>
              <a:cxnSpLocks/>
              <a:stCxn id="108" idx="0"/>
            </p:cNvCxnSpPr>
            <p:nvPr/>
          </p:nvCxnSpPr>
          <p:spPr bwMode="auto">
            <a:xfrm flipV="1">
              <a:off x="3612552" y="3675958"/>
              <a:ext cx="0" cy="148357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63D20AD-46A5-4FBF-B23D-9229595DA8D0}"/>
                </a:ext>
              </a:extLst>
            </p:cNvPr>
            <p:cNvCxnSpPr>
              <a:cxnSpLocks/>
              <a:endCxn id="107" idx="2"/>
            </p:cNvCxnSpPr>
            <p:nvPr/>
          </p:nvCxnSpPr>
          <p:spPr bwMode="auto">
            <a:xfrm>
              <a:off x="3612552" y="3675958"/>
              <a:ext cx="177210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481ED2F-6742-4974-BC8F-A737C7CA40F4}"/>
                </a:ext>
              </a:extLst>
            </p:cNvPr>
            <p:cNvSpPr/>
            <p:nvPr/>
          </p:nvSpPr>
          <p:spPr bwMode="auto">
            <a:xfrm>
              <a:off x="3527280" y="3585931"/>
              <a:ext cx="170542" cy="17286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D9A160D7-BD9D-4EC3-BBA5-B41F666CF41D}"/>
              </a:ext>
            </a:extLst>
          </p:cNvPr>
          <p:cNvSpPr/>
          <p:nvPr/>
        </p:nvSpPr>
        <p:spPr bwMode="auto">
          <a:xfrm>
            <a:off x="2763536" y="4135877"/>
            <a:ext cx="599309" cy="5637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BD680ED-405A-4DDA-BF49-4C69F12E018D}"/>
              </a:ext>
            </a:extLst>
          </p:cNvPr>
          <p:cNvSpPr/>
          <p:nvPr/>
        </p:nvSpPr>
        <p:spPr bwMode="auto">
          <a:xfrm>
            <a:off x="5817659" y="4189813"/>
            <a:ext cx="599309" cy="5637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8FD3041-5C28-4A63-BB67-77354B81030C}"/>
              </a:ext>
            </a:extLst>
          </p:cNvPr>
          <p:cNvSpPr/>
          <p:nvPr/>
        </p:nvSpPr>
        <p:spPr bwMode="auto">
          <a:xfrm>
            <a:off x="8870047" y="4245598"/>
            <a:ext cx="597580" cy="5637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7DD839C-14FD-4D3E-A041-DF49907F4E3B}"/>
              </a:ext>
            </a:extLst>
          </p:cNvPr>
          <p:cNvSpPr/>
          <p:nvPr/>
        </p:nvSpPr>
        <p:spPr bwMode="auto">
          <a:xfrm>
            <a:off x="9605387" y="3700324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1295D17-34E9-47EE-93A3-581D09D81B19}"/>
              </a:ext>
            </a:extLst>
          </p:cNvPr>
          <p:cNvSpPr/>
          <p:nvPr/>
        </p:nvSpPr>
        <p:spPr bwMode="auto">
          <a:xfrm rot="5400000">
            <a:off x="11362538" y="3603311"/>
            <a:ext cx="235204" cy="200445"/>
          </a:xfrm>
          <a:prstGeom prst="triangl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A43F7927-9AF2-49CC-888B-847A37D193DD}"/>
              </a:ext>
            </a:extLst>
          </p:cNvPr>
          <p:cNvSpPr/>
          <p:nvPr/>
        </p:nvSpPr>
        <p:spPr bwMode="auto">
          <a:xfrm flipH="1">
            <a:off x="1161142" y="5504358"/>
            <a:ext cx="9582912" cy="914400"/>
          </a:xfrm>
          <a:prstGeom prst="bentUp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BD784-FA8A-4169-B52A-E9A2D95D6057}"/>
              </a:ext>
            </a:extLst>
          </p:cNvPr>
          <p:cNvSpPr/>
          <p:nvPr/>
        </p:nvSpPr>
        <p:spPr bwMode="auto">
          <a:xfrm>
            <a:off x="10501162" y="5514363"/>
            <a:ext cx="242892" cy="880531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F6ED11-A138-44FB-8F0B-C81285382D8A}"/>
              </a:ext>
            </a:extLst>
          </p:cNvPr>
          <p:cNvCxnSpPr>
            <a:cxnSpLocks/>
            <a:stCxn id="97" idx="6"/>
          </p:cNvCxnSpPr>
          <p:nvPr/>
        </p:nvCxnSpPr>
        <p:spPr bwMode="auto">
          <a:xfrm>
            <a:off x="6755869" y="3700324"/>
            <a:ext cx="169335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BD4589-0E50-4B08-97F2-E445493345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77123" y="3786754"/>
            <a:ext cx="1" cy="13631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3EDD2D3-1080-4228-8CAF-915DA87AA7B6}"/>
              </a:ext>
            </a:extLst>
          </p:cNvPr>
          <p:cNvSpPr/>
          <p:nvPr/>
        </p:nvSpPr>
        <p:spPr bwMode="auto">
          <a:xfrm>
            <a:off x="9605387" y="4014784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1F0603A-DB09-4AC8-857C-50160FB35A72}"/>
              </a:ext>
            </a:extLst>
          </p:cNvPr>
          <p:cNvSpPr/>
          <p:nvPr/>
        </p:nvSpPr>
        <p:spPr bwMode="auto">
          <a:xfrm>
            <a:off x="9605387" y="4347777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CB358D9-CE22-44E2-9A1C-0543669F8236}"/>
              </a:ext>
            </a:extLst>
          </p:cNvPr>
          <p:cNvSpPr/>
          <p:nvPr/>
        </p:nvSpPr>
        <p:spPr bwMode="auto">
          <a:xfrm>
            <a:off x="9601799" y="4709108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116292C-5359-44CC-9642-0A8DB0FB7831}"/>
              </a:ext>
            </a:extLst>
          </p:cNvPr>
          <p:cNvSpPr/>
          <p:nvPr/>
        </p:nvSpPr>
        <p:spPr bwMode="auto">
          <a:xfrm rot="5400000">
            <a:off x="10995836" y="3607051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BF24294-FCB2-4263-A645-291972DC54C7}"/>
              </a:ext>
            </a:extLst>
          </p:cNvPr>
          <p:cNvSpPr/>
          <p:nvPr/>
        </p:nvSpPr>
        <p:spPr bwMode="auto">
          <a:xfrm rot="5400000">
            <a:off x="10650621" y="3610643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B94200B-B0C4-457A-9AEE-75DF37897B95}"/>
              </a:ext>
            </a:extLst>
          </p:cNvPr>
          <p:cNvSpPr/>
          <p:nvPr/>
        </p:nvSpPr>
        <p:spPr bwMode="auto">
          <a:xfrm rot="5400000">
            <a:off x="10297775" y="3597056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7FF4E04-78B7-4E68-9234-F8EB08A4A798}"/>
              </a:ext>
            </a:extLst>
          </p:cNvPr>
          <p:cNvSpPr/>
          <p:nvPr/>
        </p:nvSpPr>
        <p:spPr bwMode="auto">
          <a:xfrm rot="5400000">
            <a:off x="9983594" y="3607052"/>
            <a:ext cx="235204" cy="200445"/>
          </a:xfrm>
          <a:prstGeom prst="triangle">
            <a:avLst/>
          </a:prstGeom>
          <a:solidFill>
            <a:schemeClr val="accent4">
              <a:alpha val="1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6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D73-3750-4B6A-9A92-16DF4678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763D-0226-4B0A-9C4E-F4779D641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775" y="1783882"/>
            <a:ext cx="5177367" cy="4340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chose to represent our three complex behaviors (Threat, Responder, Person) as state transition diagrams.</a:t>
            </a:r>
          </a:p>
          <a:p>
            <a:pPr lvl="1"/>
            <a:r>
              <a:rPr lang="en-US" dirty="0"/>
              <a:t>Each state in this diagram is a smaller and simpler behavior</a:t>
            </a:r>
          </a:p>
          <a:p>
            <a:pPr lvl="1"/>
            <a:r>
              <a:rPr lang="en-US" dirty="0"/>
              <a:t>Transitions between states represent events in the scenario.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C9202B4-29A3-47B7-9145-E98E530F97D8}"/>
              </a:ext>
            </a:extLst>
          </p:cNvPr>
          <p:cNvSpPr/>
          <p:nvPr/>
        </p:nvSpPr>
        <p:spPr bwMode="auto">
          <a:xfrm rot="5400000">
            <a:off x="7656518" y="2571121"/>
            <a:ext cx="496546" cy="417182"/>
          </a:xfrm>
          <a:prstGeom prst="triangle">
            <a:avLst/>
          </a:prstGeom>
          <a:solidFill>
            <a:schemeClr val="accent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A91ECE8-8DA1-44C6-88A4-E42E247B1109}"/>
              </a:ext>
            </a:extLst>
          </p:cNvPr>
          <p:cNvSpPr/>
          <p:nvPr/>
        </p:nvSpPr>
        <p:spPr bwMode="auto">
          <a:xfrm rot="16200000">
            <a:off x="9485318" y="1716082"/>
            <a:ext cx="496546" cy="41718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2ACB89-8095-4C9B-B1F1-47F9F28F264E}"/>
              </a:ext>
            </a:extLst>
          </p:cNvPr>
          <p:cNvSpPr/>
          <p:nvPr/>
        </p:nvSpPr>
        <p:spPr bwMode="auto">
          <a:xfrm rot="16200000">
            <a:off x="9485318" y="2602415"/>
            <a:ext cx="496546" cy="41718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E90955A-8F78-4757-9413-C32500C2AA11}"/>
              </a:ext>
            </a:extLst>
          </p:cNvPr>
          <p:cNvSpPr/>
          <p:nvPr/>
        </p:nvSpPr>
        <p:spPr bwMode="auto">
          <a:xfrm rot="16200000">
            <a:off x="10287336" y="2173282"/>
            <a:ext cx="496546" cy="41718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D4B9804-7E47-41BF-A907-2AA83A3236CA}"/>
              </a:ext>
            </a:extLst>
          </p:cNvPr>
          <p:cNvSpPr/>
          <p:nvPr/>
        </p:nvSpPr>
        <p:spPr bwMode="auto">
          <a:xfrm rot="16200000">
            <a:off x="9499729" y="3429336"/>
            <a:ext cx="496546" cy="41718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89EAEB9-B8ED-4213-A0EF-CC7F7F0CA96C}"/>
              </a:ext>
            </a:extLst>
          </p:cNvPr>
          <p:cNvSpPr/>
          <p:nvPr/>
        </p:nvSpPr>
        <p:spPr bwMode="auto">
          <a:xfrm rot="16200000">
            <a:off x="10287336" y="3048336"/>
            <a:ext cx="496546" cy="41718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12057-225B-4524-AD79-F07039ACCEFF}"/>
              </a:ext>
            </a:extLst>
          </p:cNvPr>
          <p:cNvSpPr txBox="1"/>
          <p:nvPr/>
        </p:nvSpPr>
        <p:spPr>
          <a:xfrm>
            <a:off x="7984827" y="1879209"/>
            <a:ext cx="417182" cy="8079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1E1D3B6-BEDD-4611-8B19-154BB1846C45}"/>
              </a:ext>
            </a:extLst>
          </p:cNvPr>
          <p:cNvSpPr/>
          <p:nvPr/>
        </p:nvSpPr>
        <p:spPr bwMode="auto">
          <a:xfrm rot="16200000">
            <a:off x="7656518" y="2579908"/>
            <a:ext cx="496546" cy="417182"/>
          </a:xfrm>
          <a:prstGeom prst="triangle">
            <a:avLst/>
          </a:prstGeom>
          <a:solidFill>
            <a:schemeClr val="accent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C3CEA-3A2C-46DA-9569-0C4EC8C2F1FB}"/>
              </a:ext>
            </a:extLst>
          </p:cNvPr>
          <p:cNvSpPr txBox="1"/>
          <p:nvPr/>
        </p:nvSpPr>
        <p:spPr>
          <a:xfrm>
            <a:off x="9184018" y="1879208"/>
            <a:ext cx="417182" cy="8079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4D2E3C0-E392-43CF-94AB-9463892A1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631046"/>
              </p:ext>
            </p:extLst>
          </p:nvPr>
        </p:nvGraphicFramePr>
        <p:xfrm>
          <a:off x="6885318" y="3624068"/>
          <a:ext cx="4597400" cy="255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523E4B-41C5-4B1C-9693-4224B23AFEE6}"/>
              </a:ext>
            </a:extLst>
          </p:cNvPr>
          <p:cNvSpPr txBox="1"/>
          <p:nvPr/>
        </p:nvSpPr>
        <p:spPr>
          <a:xfrm>
            <a:off x="8975427" y="4498577"/>
            <a:ext cx="41718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9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821 0.00231 L -0.09831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1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5.55112E-17 L -0.16706 -0.0064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9" y="-32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47451E-17 -1.48148E-6 L -0.19831 -0.000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8.33333E-7 1.48148E-6 L -0.16823 0.00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30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5E-6 -2.96296E-6 L -0.17487 0.00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5E-6 3.33333E-6 L -0.17487 0.0013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8" grpId="1"/>
      <p:bldP spid="20" grpId="0" animBg="1"/>
      <p:bldP spid="20" grpId="1" animBg="1"/>
      <p:bldP spid="21" grpId="0" build="allAtOnce"/>
      <p:bldP spid="21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EFE7-E28B-4114-B021-AFCC247B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1851-6486-409D-9777-65EA90584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threat agent transitions through the following behaviors:</a:t>
            </a:r>
          </a:p>
          <a:p>
            <a:pPr lvl="1"/>
            <a:r>
              <a:rPr lang="en-US" dirty="0"/>
              <a:t>Scripted Search</a:t>
            </a:r>
          </a:p>
          <a:p>
            <a:pPr lvl="1"/>
            <a:r>
              <a:rPr lang="en-US" dirty="0"/>
              <a:t>Evasion</a:t>
            </a:r>
          </a:p>
          <a:p>
            <a:pPr lvl="1"/>
            <a:r>
              <a:rPr lang="en-US" dirty="0"/>
              <a:t>Attack</a:t>
            </a:r>
          </a:p>
          <a:p>
            <a:pPr lvl="1"/>
            <a:r>
              <a:rPr lang="en-US" dirty="0"/>
              <a:t>Evacuation</a:t>
            </a:r>
          </a:p>
          <a:p>
            <a:r>
              <a:rPr lang="en-US" dirty="0"/>
              <a:t>Changes behavior based on the number of responders or people within its cone of vision</a:t>
            </a:r>
          </a:p>
          <a:p>
            <a:r>
              <a:rPr lang="en-US" dirty="0"/>
              <a:t>If the threat sees responders in the building, it will attempt to evade and evacuate out of the property.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5B001-0065-4334-936F-FBEF221B3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80D74-4B88-41F3-A852-2613D971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85" y="2109754"/>
            <a:ext cx="5691715" cy="33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72E9-7AF1-4499-8941-10A40169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EE79-CEDB-466B-BAF1-6DCD87D87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9" y="1600200"/>
            <a:ext cx="5177367" cy="4340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responder agents transition through the following behaviors:</a:t>
            </a:r>
          </a:p>
          <a:p>
            <a:pPr lvl="1"/>
            <a:r>
              <a:rPr lang="en-US" dirty="0"/>
              <a:t>Level Clearing</a:t>
            </a:r>
          </a:p>
          <a:p>
            <a:pPr lvl="1"/>
            <a:r>
              <a:rPr lang="en-US" dirty="0"/>
              <a:t>Surround </a:t>
            </a:r>
          </a:p>
          <a:p>
            <a:r>
              <a:rPr lang="en-US" dirty="0"/>
              <a:t>The main goal of the responder group is to neutralize the threat, not to direct and protect the people within the building.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A7F5E-9D45-4F8F-956A-B0616143FB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A3ED2-0F33-4452-8B9E-35FF57E34ED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85" y="2110676"/>
            <a:ext cx="5696712" cy="33192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63B6F6-B68D-4AD2-8CBD-90C3FB4353FF}"/>
              </a:ext>
            </a:extLst>
          </p:cNvPr>
          <p:cNvSpPr txBox="1"/>
          <p:nvPr/>
        </p:nvSpPr>
        <p:spPr>
          <a:xfrm>
            <a:off x="6477000" y="2362200"/>
            <a:ext cx="1396410" cy="2675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12AF-A64A-48FB-A9AA-00B4DB28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DADE-3D81-4B89-A6CA-4CF84CF6C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people agent transitions through the following behaviors:</a:t>
            </a:r>
          </a:p>
          <a:p>
            <a:pPr lvl="1"/>
            <a:r>
              <a:rPr lang="en-US" dirty="0"/>
              <a:t>Waiting</a:t>
            </a:r>
          </a:p>
          <a:p>
            <a:pPr lvl="1"/>
            <a:r>
              <a:rPr lang="en-US" dirty="0"/>
              <a:t>Hiding</a:t>
            </a:r>
          </a:p>
          <a:p>
            <a:pPr lvl="1"/>
            <a:r>
              <a:rPr lang="en-US" dirty="0"/>
              <a:t>Evasion</a:t>
            </a:r>
          </a:p>
          <a:p>
            <a:pPr lvl="1"/>
            <a:r>
              <a:rPr lang="en-US" dirty="0"/>
              <a:t>Evacuation</a:t>
            </a:r>
          </a:p>
          <a:p>
            <a:r>
              <a:rPr lang="en-US" dirty="0"/>
              <a:t>People will attempt to hide within the building until an all clear is given by the responders after  neutralizing the threat.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6FFC0-F4F6-4F42-8890-2C59D481D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EDAD5-2896-43BC-8331-AC7609FCEC4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85" y="2110676"/>
            <a:ext cx="5696712" cy="3319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35C9B-3939-4C8D-868D-F6D97BAE848A}"/>
              </a:ext>
            </a:extLst>
          </p:cNvPr>
          <p:cNvSpPr txBox="1"/>
          <p:nvPr/>
        </p:nvSpPr>
        <p:spPr>
          <a:xfrm>
            <a:off x="6195485" y="2209800"/>
            <a:ext cx="1396410" cy="2675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A2CC-67C9-420F-A7BF-FA53CF6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Threat Scenario</a:t>
            </a:r>
          </a:p>
        </p:txBody>
      </p:sp>
      <p:pic>
        <p:nvPicPr>
          <p:cNvPr id="3" name="active_threat">
            <a:hlinkClick r:id="" action="ppaction://media"/>
            <a:extLst>
              <a:ext uri="{FF2B5EF4-FFF2-40B4-BE49-F238E27FC236}">
                <a16:creationId xmlns:a16="http://schemas.microsoft.com/office/drawing/2014/main" id="{FD420281-FB56-4FB9-B6D2-84FD5B34DA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2324.3118"/>
                    <p14:bmk name="Bookmark 2" time="2574.3118"/>
                    <p14:bmk name="Bookmark 3" time="7716.2671"/>
                    <p14:bmk name="Bookmark 4" time="9695.1841"/>
                    <p14:bmk name="Bookmark 5" time="18539.9254"/>
                  </p14:bmkLst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686" y="1600200"/>
            <a:ext cx="4945415" cy="495688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95BC9B6-783A-47C4-8D6E-090BD1EAF000}"/>
              </a:ext>
            </a:extLst>
          </p:cNvPr>
          <p:cNvSpPr/>
          <p:nvPr/>
        </p:nvSpPr>
        <p:spPr bwMode="auto">
          <a:xfrm>
            <a:off x="3849329" y="3200400"/>
            <a:ext cx="152400" cy="7620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F2448-5CAE-40E3-BD9B-5415CB362847}"/>
              </a:ext>
            </a:extLst>
          </p:cNvPr>
          <p:cNvSpPr txBox="1"/>
          <p:nvPr/>
        </p:nvSpPr>
        <p:spPr>
          <a:xfrm>
            <a:off x="3555075" y="3963368"/>
            <a:ext cx="7409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4"/>
                </a:solidFill>
              </a:rPr>
              <a:t>Threat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C37AA62-A2C1-4323-9195-B2A65D1FC557}"/>
              </a:ext>
            </a:extLst>
          </p:cNvPr>
          <p:cNvSpPr/>
          <p:nvPr/>
        </p:nvSpPr>
        <p:spPr bwMode="auto">
          <a:xfrm>
            <a:off x="7620000" y="3889375"/>
            <a:ext cx="152400" cy="762000"/>
          </a:xfrm>
          <a:prstGeom prst="down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BF49B-AB45-4794-A1B1-5C80D48A4E74}"/>
              </a:ext>
            </a:extLst>
          </p:cNvPr>
          <p:cNvSpPr txBox="1"/>
          <p:nvPr/>
        </p:nvSpPr>
        <p:spPr>
          <a:xfrm>
            <a:off x="7150179" y="4642260"/>
            <a:ext cx="1092042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Responders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FF62A-D71C-43BC-ABB0-718B6592D975}"/>
              </a:ext>
            </a:extLst>
          </p:cNvPr>
          <p:cNvSpPr/>
          <p:nvPr/>
        </p:nvSpPr>
        <p:spPr bwMode="auto">
          <a:xfrm>
            <a:off x="7198382" y="2209800"/>
            <a:ext cx="927021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4B97941-CE74-4E2A-A35A-88CF939E699F}"/>
              </a:ext>
            </a:extLst>
          </p:cNvPr>
          <p:cNvSpPr/>
          <p:nvPr/>
        </p:nvSpPr>
        <p:spPr bwMode="auto">
          <a:xfrm>
            <a:off x="5257800" y="2971800"/>
            <a:ext cx="152400" cy="9144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013FE-2214-4F73-BECA-DEA7D242CB62}"/>
              </a:ext>
            </a:extLst>
          </p:cNvPr>
          <p:cNvSpPr txBox="1"/>
          <p:nvPr/>
        </p:nvSpPr>
        <p:spPr>
          <a:xfrm>
            <a:off x="4944912" y="3887168"/>
            <a:ext cx="785793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People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5239BCE-2AFD-4EF0-A391-229645E88A1C}"/>
              </a:ext>
            </a:extLst>
          </p:cNvPr>
          <p:cNvSpPr/>
          <p:nvPr/>
        </p:nvSpPr>
        <p:spPr bwMode="auto">
          <a:xfrm rot="1947202">
            <a:off x="5601901" y="2983658"/>
            <a:ext cx="167872" cy="1400801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A7853-FADD-4EC8-926C-B718EC71EA16}"/>
              </a:ext>
            </a:extLst>
          </p:cNvPr>
          <p:cNvSpPr txBox="1"/>
          <p:nvPr/>
        </p:nvSpPr>
        <p:spPr>
          <a:xfrm>
            <a:off x="4624352" y="4270375"/>
            <a:ext cx="1092042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Neutralized Agent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775C60-357E-48CB-AC0B-7241EC024CA2}"/>
              </a:ext>
            </a:extLst>
          </p:cNvPr>
          <p:cNvSpPr txBox="1"/>
          <p:nvPr/>
        </p:nvSpPr>
        <p:spPr>
          <a:xfrm>
            <a:off x="3611558" y="4970004"/>
            <a:ext cx="1752600" cy="9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Threat and responders start outside the building.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People loiter around inside the structure.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94B00-986A-462A-9544-876FB0A48A29}"/>
              </a:ext>
            </a:extLst>
          </p:cNvPr>
          <p:cNvSpPr txBox="1"/>
          <p:nvPr/>
        </p:nvSpPr>
        <p:spPr>
          <a:xfrm>
            <a:off x="4800600" y="5181600"/>
            <a:ext cx="184731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7F899-709D-4990-8DEB-FBBD71BB5088}"/>
              </a:ext>
            </a:extLst>
          </p:cNvPr>
          <p:cNvSpPr txBox="1"/>
          <p:nvPr/>
        </p:nvSpPr>
        <p:spPr>
          <a:xfrm>
            <a:off x="3611558" y="4970004"/>
            <a:ext cx="1752600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Threat attacks people in view range. This sends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 alert to other people in the building to hide and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to the responders to enter the building.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3EBECF-99A7-417E-8F2E-0FBA162D953B}"/>
              </a:ext>
            </a:extLst>
          </p:cNvPr>
          <p:cNvSpPr/>
          <p:nvPr/>
        </p:nvSpPr>
        <p:spPr bwMode="auto">
          <a:xfrm>
            <a:off x="4419600" y="2561202"/>
            <a:ext cx="1526341" cy="1445304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75000"/>
                <a:lumOff val="2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F4A02-6198-4EDE-A387-4EB3E3B0C212}"/>
              </a:ext>
            </a:extLst>
          </p:cNvPr>
          <p:cNvSpPr txBox="1"/>
          <p:nvPr/>
        </p:nvSpPr>
        <p:spPr>
          <a:xfrm>
            <a:off x="3611558" y="4988359"/>
            <a:ext cx="1752600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After a responder is neutralized,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other responders will create a surrounding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formation around that agent’s position.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857543E-C432-4A7B-A26C-C7CC5254AC72}"/>
              </a:ext>
            </a:extLst>
          </p:cNvPr>
          <p:cNvSpPr/>
          <p:nvPr/>
        </p:nvSpPr>
        <p:spPr bwMode="auto">
          <a:xfrm rot="1947202">
            <a:off x="5395055" y="3286385"/>
            <a:ext cx="166934" cy="1023415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060B51-3EF1-487C-B390-169E84F7272E}"/>
              </a:ext>
            </a:extLst>
          </p:cNvPr>
          <p:cNvSpPr txBox="1"/>
          <p:nvPr/>
        </p:nvSpPr>
        <p:spPr>
          <a:xfrm>
            <a:off x="4510163" y="4253131"/>
            <a:ext cx="1092042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Neutralized Threat</a:t>
            </a:r>
          </a:p>
        </p:txBody>
      </p:sp>
    </p:spTree>
    <p:extLst>
      <p:ext uri="{BB962C8B-B14F-4D97-AF65-F5344CB8AC3E}">
        <p14:creationId xmlns:p14="http://schemas.microsoft.com/office/powerpoint/2010/main" val="5308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4" dur="23958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6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64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>
                    <p:cTn id="65" fill="hold" display="0">
                      <p:stCondLst>
                        <p:cond delay="indefinite"/>
                      </p:stCondLst>
                    </p:cTn>
                    <p:tgtEl>
                      <p:spTgt spid="3"/>
                    </p:tgtEl>
                  </p:cMediaNode>
                </p:video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7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"/>
                      </p:tgtEl>
                    </p:cond>
                  </p:nextCondLst>
                </p:seq>
                <p:seq concurrent="1" nextAc="seek">
                  <p:cTn id="71" restart="whenNotActive" fill="hold" evtFilter="cancelBubble" nodeType="interactiveSeq">
                    <p:stCondLst>
                      <p:cond evt="onMediaBookmark" delay="0">
                        <p:tgtEl>
                          <p14:bmkTgt spid="3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2" fill="hold">
                          <p:stCondLst>
                            <p:cond delay="0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75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3" bmkName="Bookmark 1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MediaBookmark" delay="0">
                        <p:tgtEl>
                          <p14:bmkTgt spid="3" bmkName="Bookmark 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8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3" bmkName="Bookmark 3"/>
                      </p:tgtEl>
                    </p:cond>
                  </p:nextCondLst>
                </p:seq>
                <p:seq concurrent="1" nextAc="seek">
                  <p:cTn id="85" restart="whenNotActive" fill="hold" evtFilter="cancelBubble" nodeType="interactiveSeq">
                    <p:stCondLst>
                      <p:cond evt="onMediaBookmark" delay="0">
                        <p:tgtEl>
                          <p14:bmkTgt spid="3" bmkName="Bookmark 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6" fill="hold">
                          <p:stCondLst>
                            <p:cond delay="0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89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9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3" bmkName="Bookmark 4"/>
                      </p:tgtEl>
                    </p:cond>
                  </p:nextCondLst>
                </p:seq>
                <p:seq concurrent="1" nextAc="seek">
                  <p:cTn id="98" restart="whenNotActive" fill="hold" evtFilter="cancelBubble" nodeType="interactiveSeq">
                    <p:stCondLst>
                      <p:cond evt="onMediaBookmark" delay="0">
                        <p:tgtEl>
                          <p14:bmkTgt spid="3" bmkName="Bookmark 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9" fill="hold">
                          <p:stCondLst>
                            <p:cond delay="0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3" bmkName="Bookmark 5"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7" grpId="0"/>
          <p:bldP spid="7" grpId="1"/>
          <p:bldP spid="8" grpId="0" animBg="1"/>
          <p:bldP spid="8" grpId="1" animBg="1"/>
          <p:bldP spid="9" grpId="0"/>
          <p:bldP spid="9" grpId="1"/>
          <p:bldP spid="10" grpId="0" animBg="1"/>
          <p:bldP spid="10" grpId="1" animBg="1"/>
          <p:bldP spid="12" grpId="0" animBg="1"/>
          <p:bldP spid="12" grpId="1" animBg="1"/>
          <p:bldP spid="13" grpId="0"/>
          <p:bldP spid="13" grpId="1"/>
          <p:bldP spid="14" grpId="0" animBg="1"/>
          <p:bldP spid="14" grpId="1" animBg="1"/>
          <p:bldP spid="15" grpId="0"/>
          <p:bldP spid="15" grpId="1"/>
          <p:bldP spid="17" grpId="0"/>
          <p:bldP spid="17" grpId="1"/>
          <p:bldP spid="20" grpId="0"/>
          <p:bldP spid="20" grpId="1"/>
          <p:bldP spid="21" grpId="0" animBg="1"/>
          <p:bldP spid="21" grpId="1" animBg="1"/>
          <p:bldP spid="24" grpId="0"/>
          <p:bldP spid="24" grpId="1"/>
          <p:bldP spid="27" grpId="0" animBg="1"/>
          <p:bldP spid="27" grpId="1" animBg="1"/>
          <p:bldP spid="28" grpId="0"/>
          <p:bldP spid="28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4" dur="23958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6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64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>
                    <p:cTn id="65" fill="hold" display="0">
                      <p:stCondLst>
                        <p:cond delay="indefinite"/>
                      </p:stCondLst>
                    </p:cTn>
                    <p:tgtEl>
                      <p:spTgt spid="3"/>
                    </p:tgtEl>
                  </p:cMediaNode>
                </p:video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7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"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7" grpId="0"/>
          <p:bldP spid="7" grpId="1"/>
          <p:bldP spid="8" grpId="0" animBg="1"/>
          <p:bldP spid="8" grpId="1" animBg="1"/>
          <p:bldP spid="9" grpId="0"/>
          <p:bldP spid="9" grpId="1"/>
          <p:bldP spid="10" grpId="0" animBg="1"/>
          <p:bldP spid="10" grpId="1" animBg="1"/>
          <p:bldP spid="12" grpId="0" animBg="1"/>
          <p:bldP spid="12" grpId="1" animBg="1"/>
          <p:bldP spid="13" grpId="0"/>
          <p:bldP spid="13" grpId="1"/>
          <p:bldP spid="14" grpId="0" animBg="1"/>
          <p:bldP spid="14" grpId="1" animBg="1"/>
          <p:bldP spid="15" grpId="0"/>
          <p:bldP spid="15" grpId="1"/>
          <p:bldP spid="17" grpId="0"/>
          <p:bldP spid="17" grpId="1"/>
          <p:bldP spid="20" grpId="0"/>
          <p:bldP spid="20" grpId="1"/>
        </p:bldLst>
      </p:timing>
    </mc:Fallback>
  </mc:AlternateContent>
</p:sld>
</file>

<file path=ppt/theme/theme1.xml><?xml version="1.0" encoding="utf-8"?>
<a:theme xmlns:a="http://schemas.openxmlformats.org/drawingml/2006/main" name="Title Master">
  <a:themeElements>
    <a:clrScheme name="Spiro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990000"/>
      </a:accent2>
      <a:accent3>
        <a:srgbClr val="00B0F0"/>
      </a:accent3>
      <a:accent4>
        <a:srgbClr val="FF00FF"/>
      </a:accent4>
      <a:accent5>
        <a:srgbClr val="FFFF00"/>
      </a:accent5>
      <a:accent6>
        <a:srgbClr val="00FF00"/>
      </a:accent6>
      <a:hlink>
        <a:srgbClr val="D8D8D8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iRoL-Oral.potx" id="{EA627A34-6E5B-4B8B-86B7-F2F73285D6AC}" vid="{D4CBB170-7B5B-48A9-AA2E-B04BF1622279}"/>
    </a:ext>
  </a:extLst>
</a:theme>
</file>

<file path=ppt/theme/theme2.xml><?xml version="1.0" encoding="utf-8"?>
<a:theme xmlns:a="http://schemas.openxmlformats.org/drawingml/2006/main" name="Content Master">
  <a:themeElements>
    <a:clrScheme name="Spiro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990000"/>
      </a:accent2>
      <a:accent3>
        <a:srgbClr val="00B0F0"/>
      </a:accent3>
      <a:accent4>
        <a:srgbClr val="FF00FF"/>
      </a:accent4>
      <a:accent5>
        <a:srgbClr val="FFFF00"/>
      </a:accent5>
      <a:accent6>
        <a:srgbClr val="00FF00"/>
      </a:accent6>
      <a:hlink>
        <a:srgbClr val="D8D8D8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iRoL-Oral.potx" id="{EA627A34-6E5B-4B8B-86B7-F2F73285D6AC}" vid="{61535FAE-9DAA-408B-93E4-D0D140534B4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SpiRoL-Oral</Template>
  <TotalTime>75</TotalTime>
  <Words>431</Words>
  <Application>Microsoft Office PowerPoint</Application>
  <PresentationFormat>Widescreen</PresentationFormat>
  <Paragraphs>84</Paragraphs>
  <Slides>11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Title Master</vt:lpstr>
      <vt:lpstr>Content Master</vt:lpstr>
      <vt:lpstr>Plan A: Stopping an Active Shooter Simulation of an Active Threat Scenario</vt:lpstr>
      <vt:lpstr>Research Goal and Motivation</vt:lpstr>
      <vt:lpstr>Contribution</vt:lpstr>
      <vt:lpstr>Agent Overview</vt:lpstr>
      <vt:lpstr>Multi-Behavior</vt:lpstr>
      <vt:lpstr>Threat</vt:lpstr>
      <vt:lpstr>Responder</vt:lpstr>
      <vt:lpstr>People</vt:lpstr>
      <vt:lpstr>Active Threat Scenario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hotfire619@gmail.com</dc:creator>
  <cp:lastModifiedBy>hotfire619@gmail.com</cp:lastModifiedBy>
  <cp:revision>755</cp:revision>
  <cp:lastPrinted>2016-01-20T16:25:40Z</cp:lastPrinted>
  <dcterms:created xsi:type="dcterms:W3CDTF">2019-07-16T01:58:22Z</dcterms:created>
  <dcterms:modified xsi:type="dcterms:W3CDTF">2019-07-30T22:49:49Z</dcterms:modified>
</cp:coreProperties>
</file>